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pptx" ContentType="application/vnd.openxmlformats-officedocument.presentationml.presentation"/>
  <Override PartName="/ppt/slideLayouts/slideLayout10.xml" ContentType="application/vnd.openxmlformats-officedocument.presentationml.slideLayout+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il mediu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l tematic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50"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Foaie_de_lucru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Foaie_de_lucru_Microsoft_Office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o-RO"/>
  <c:style val="32"/>
  <c:chart>
    <c:plotArea>
      <c:layout>
        <c:manualLayout>
          <c:layoutTarget val="inner"/>
          <c:xMode val="edge"/>
          <c:yMode val="edge"/>
          <c:x val="0.17837270341207348"/>
          <c:y val="5.9296538404397615E-2"/>
          <c:w val="0.62911811023622044"/>
          <c:h val="0.79480216535433057"/>
        </c:manualLayout>
      </c:layout>
      <c:barChart>
        <c:barDir val="col"/>
        <c:grouping val="clustered"/>
        <c:ser>
          <c:idx val="0"/>
          <c:order val="0"/>
          <c:tx>
            <c:strRef>
              <c:f>Foaie1!$B$1</c:f>
              <c:strCache>
                <c:ptCount val="1"/>
                <c:pt idx="0">
                  <c:v>Prezenti</c:v>
                </c:pt>
              </c:strCache>
            </c:strRef>
          </c:tx>
          <c:dLbls>
            <c:txPr>
              <a:bodyPr/>
              <a:lstStyle/>
              <a:p>
                <a:pPr>
                  <a:defRPr lang="en-US"/>
                </a:pPr>
                <a:endParaRPr lang="ro-RO"/>
              </a:p>
            </c:txPr>
            <c:showVal val="1"/>
          </c:dLbls>
          <c:cat>
            <c:numRef>
              <c:f>Foaie1!$A$2:$A$5</c:f>
              <c:numCache>
                <c:formatCode>General</c:formatCode>
                <c:ptCount val="4"/>
                <c:pt idx="0">
                  <c:v>2013</c:v>
                </c:pt>
                <c:pt idx="1">
                  <c:v>2014</c:v>
                </c:pt>
                <c:pt idx="2">
                  <c:v>2015</c:v>
                </c:pt>
                <c:pt idx="3">
                  <c:v>2016</c:v>
                </c:pt>
              </c:numCache>
            </c:numRef>
          </c:cat>
          <c:val>
            <c:numRef>
              <c:f>Foaie1!$B$2:$B$5</c:f>
              <c:numCache>
                <c:formatCode>General</c:formatCode>
                <c:ptCount val="4"/>
                <c:pt idx="0">
                  <c:v>4729</c:v>
                </c:pt>
                <c:pt idx="1">
                  <c:v>3714</c:v>
                </c:pt>
                <c:pt idx="2">
                  <c:v>2794</c:v>
                </c:pt>
                <c:pt idx="3">
                  <c:v>2993</c:v>
                </c:pt>
              </c:numCache>
            </c:numRef>
          </c:val>
        </c:ser>
        <c:ser>
          <c:idx val="1"/>
          <c:order val="1"/>
          <c:tx>
            <c:strRef>
              <c:f>Foaie1!$C$1</c:f>
              <c:strCache>
                <c:ptCount val="1"/>
                <c:pt idx="0">
                  <c:v>Ech. ECDL</c:v>
                </c:pt>
              </c:strCache>
            </c:strRef>
          </c:tx>
          <c:dLbls>
            <c:txPr>
              <a:bodyPr/>
              <a:lstStyle/>
              <a:p>
                <a:pPr>
                  <a:defRPr lang="en-US"/>
                </a:pPr>
                <a:endParaRPr lang="ro-RO"/>
              </a:p>
            </c:txPr>
            <c:showVal val="1"/>
          </c:dLbls>
          <c:cat>
            <c:numRef>
              <c:f>Foaie1!$A$2:$A$5</c:f>
              <c:numCache>
                <c:formatCode>General</c:formatCode>
                <c:ptCount val="4"/>
                <c:pt idx="0">
                  <c:v>2013</c:v>
                </c:pt>
                <c:pt idx="1">
                  <c:v>2014</c:v>
                </c:pt>
                <c:pt idx="2">
                  <c:v>2015</c:v>
                </c:pt>
                <c:pt idx="3">
                  <c:v>2016</c:v>
                </c:pt>
              </c:numCache>
            </c:numRef>
          </c:cat>
          <c:val>
            <c:numRef>
              <c:f>Foaie1!$C$2:$C$5</c:f>
              <c:numCache>
                <c:formatCode>General</c:formatCode>
                <c:ptCount val="4"/>
                <c:pt idx="0">
                  <c:v>0</c:v>
                </c:pt>
                <c:pt idx="1">
                  <c:v>0</c:v>
                </c:pt>
                <c:pt idx="2">
                  <c:v>229</c:v>
                </c:pt>
                <c:pt idx="3">
                  <c:v>154</c:v>
                </c:pt>
              </c:numCache>
            </c:numRef>
          </c:val>
        </c:ser>
        <c:ser>
          <c:idx val="2"/>
          <c:order val="2"/>
          <c:tx>
            <c:strRef>
              <c:f>Foaie1!$D$1</c:f>
              <c:strCache>
                <c:ptCount val="1"/>
                <c:pt idx="0">
                  <c:v>Ech. IC3</c:v>
                </c:pt>
              </c:strCache>
            </c:strRef>
          </c:tx>
          <c:dLbls>
            <c:txPr>
              <a:bodyPr/>
              <a:lstStyle/>
              <a:p>
                <a:pPr>
                  <a:defRPr lang="en-US"/>
                </a:pPr>
                <a:endParaRPr lang="ro-RO"/>
              </a:p>
            </c:txPr>
            <c:showVal val="1"/>
          </c:dLbls>
          <c:cat>
            <c:numRef>
              <c:f>Foaie1!$A$2:$A$5</c:f>
              <c:numCache>
                <c:formatCode>General</c:formatCode>
                <c:ptCount val="4"/>
                <c:pt idx="0">
                  <c:v>2013</c:v>
                </c:pt>
                <c:pt idx="1">
                  <c:v>2014</c:v>
                </c:pt>
                <c:pt idx="2">
                  <c:v>2015</c:v>
                </c:pt>
                <c:pt idx="3">
                  <c:v>2016</c:v>
                </c:pt>
              </c:numCache>
            </c:numRef>
          </c:cat>
          <c:val>
            <c:numRef>
              <c:f>Foaie1!$D$2:$D$5</c:f>
              <c:numCache>
                <c:formatCode>General</c:formatCode>
                <c:ptCount val="4"/>
                <c:pt idx="0">
                  <c:v>0</c:v>
                </c:pt>
                <c:pt idx="1">
                  <c:v>0</c:v>
                </c:pt>
                <c:pt idx="2">
                  <c:v>29</c:v>
                </c:pt>
                <c:pt idx="3">
                  <c:v>37</c:v>
                </c:pt>
              </c:numCache>
            </c:numRef>
          </c:val>
        </c:ser>
        <c:axId val="41144320"/>
        <c:axId val="41145856"/>
      </c:barChart>
      <c:catAx>
        <c:axId val="41144320"/>
        <c:scaling>
          <c:orientation val="minMax"/>
        </c:scaling>
        <c:axPos val="b"/>
        <c:numFmt formatCode="General" sourceLinked="1"/>
        <c:tickLblPos val="nextTo"/>
        <c:txPr>
          <a:bodyPr/>
          <a:lstStyle/>
          <a:p>
            <a:pPr>
              <a:defRPr lang="en-US"/>
            </a:pPr>
            <a:endParaRPr lang="ro-RO"/>
          </a:p>
        </c:txPr>
        <c:crossAx val="41145856"/>
        <c:crosses val="autoZero"/>
        <c:auto val="1"/>
        <c:lblAlgn val="ctr"/>
        <c:lblOffset val="100"/>
      </c:catAx>
      <c:valAx>
        <c:axId val="41145856"/>
        <c:scaling>
          <c:orientation val="minMax"/>
        </c:scaling>
        <c:axPos val="l"/>
        <c:majorGridlines/>
        <c:numFmt formatCode="General" sourceLinked="1"/>
        <c:tickLblPos val="nextTo"/>
        <c:txPr>
          <a:bodyPr/>
          <a:lstStyle/>
          <a:p>
            <a:pPr>
              <a:defRPr lang="en-US"/>
            </a:pPr>
            <a:endParaRPr lang="ro-RO"/>
          </a:p>
        </c:txPr>
        <c:crossAx val="41144320"/>
        <c:crosses val="autoZero"/>
        <c:crossBetween val="between"/>
      </c:valAx>
    </c:plotArea>
    <c:legend>
      <c:legendPos val="r"/>
      <c:layout/>
      <c:txPr>
        <a:bodyPr/>
        <a:lstStyle/>
        <a:p>
          <a:pPr>
            <a:defRPr lang="en-US"/>
          </a:pPr>
          <a:endParaRPr lang="ro-RO"/>
        </a:p>
      </c:txPr>
    </c:legend>
    <c:plotVisOnly val="1"/>
  </c:chart>
  <c:txPr>
    <a:bodyPr/>
    <a:lstStyle/>
    <a:p>
      <a:pPr>
        <a:defRPr sz="1800"/>
      </a:pPr>
      <a:endParaRPr lang="ro-RO"/>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o-RO"/>
  <c:chart>
    <c:plotArea>
      <c:layout/>
      <c:barChart>
        <c:barDir val="col"/>
        <c:grouping val="clustered"/>
        <c:ser>
          <c:idx val="0"/>
          <c:order val="0"/>
          <c:tx>
            <c:strRef>
              <c:f>Foaie1!$B$1</c:f>
              <c:strCache>
                <c:ptCount val="1"/>
                <c:pt idx="0">
                  <c:v>&lt;5</c:v>
                </c:pt>
              </c:strCache>
            </c:strRef>
          </c:tx>
          <c:dLbls>
            <c:txPr>
              <a:bodyPr/>
              <a:lstStyle/>
              <a:p>
                <a:pPr>
                  <a:defRPr lang="en-US"/>
                </a:pPr>
                <a:endParaRPr lang="ro-RO"/>
              </a:p>
            </c:txPr>
            <c:showVal val="1"/>
          </c:dLbls>
          <c:cat>
            <c:numRef>
              <c:f>Foaie1!$A$2:$A$7</c:f>
              <c:numCache>
                <c:formatCode>General</c:formatCode>
                <c:ptCount val="6"/>
                <c:pt idx="0">
                  <c:v>2011</c:v>
                </c:pt>
                <c:pt idx="1">
                  <c:v>2012</c:v>
                </c:pt>
                <c:pt idx="2">
                  <c:v>2013</c:v>
                </c:pt>
                <c:pt idx="3">
                  <c:v>2014</c:v>
                </c:pt>
                <c:pt idx="4">
                  <c:v>2015</c:v>
                </c:pt>
                <c:pt idx="5">
                  <c:v>2016</c:v>
                </c:pt>
              </c:numCache>
            </c:numRef>
          </c:cat>
          <c:val>
            <c:numRef>
              <c:f>Foaie1!$B$2:$B$7</c:f>
              <c:numCache>
                <c:formatCode>General</c:formatCode>
                <c:ptCount val="6"/>
                <c:pt idx="0">
                  <c:v>4</c:v>
                </c:pt>
                <c:pt idx="1">
                  <c:v>6</c:v>
                </c:pt>
                <c:pt idx="2">
                  <c:v>5</c:v>
                </c:pt>
                <c:pt idx="3">
                  <c:v>13</c:v>
                </c:pt>
                <c:pt idx="4">
                  <c:v>3</c:v>
                </c:pt>
                <c:pt idx="5">
                  <c:v>1</c:v>
                </c:pt>
              </c:numCache>
            </c:numRef>
          </c:val>
        </c:ser>
        <c:ser>
          <c:idx val="1"/>
          <c:order val="1"/>
          <c:tx>
            <c:strRef>
              <c:f>Foaie1!$C$1</c:f>
              <c:strCache>
                <c:ptCount val="1"/>
                <c:pt idx="0">
                  <c:v>5-5.99</c:v>
                </c:pt>
              </c:strCache>
            </c:strRef>
          </c:tx>
          <c:dLbls>
            <c:txPr>
              <a:bodyPr/>
              <a:lstStyle/>
              <a:p>
                <a:pPr>
                  <a:defRPr lang="en-US"/>
                </a:pPr>
                <a:endParaRPr lang="ro-RO"/>
              </a:p>
            </c:txPr>
            <c:showVal val="1"/>
          </c:dLbls>
          <c:cat>
            <c:numRef>
              <c:f>Foaie1!$A$2:$A$7</c:f>
              <c:numCache>
                <c:formatCode>General</c:formatCode>
                <c:ptCount val="6"/>
                <c:pt idx="0">
                  <c:v>2011</c:v>
                </c:pt>
                <c:pt idx="1">
                  <c:v>2012</c:v>
                </c:pt>
                <c:pt idx="2">
                  <c:v>2013</c:v>
                </c:pt>
                <c:pt idx="3">
                  <c:v>2014</c:v>
                </c:pt>
                <c:pt idx="4">
                  <c:v>2015</c:v>
                </c:pt>
                <c:pt idx="5">
                  <c:v>2016</c:v>
                </c:pt>
              </c:numCache>
            </c:numRef>
          </c:cat>
          <c:val>
            <c:numRef>
              <c:f>Foaie1!$C$2:$C$7</c:f>
              <c:numCache>
                <c:formatCode>General</c:formatCode>
                <c:ptCount val="6"/>
                <c:pt idx="0">
                  <c:v>57</c:v>
                </c:pt>
                <c:pt idx="1">
                  <c:v>34</c:v>
                </c:pt>
                <c:pt idx="2">
                  <c:v>10</c:v>
                </c:pt>
                <c:pt idx="3">
                  <c:v>13</c:v>
                </c:pt>
                <c:pt idx="4">
                  <c:v>9</c:v>
                </c:pt>
                <c:pt idx="5">
                  <c:v>11</c:v>
                </c:pt>
              </c:numCache>
            </c:numRef>
          </c:val>
        </c:ser>
        <c:ser>
          <c:idx val="2"/>
          <c:order val="2"/>
          <c:tx>
            <c:strRef>
              <c:f>Foaie1!$D$1</c:f>
              <c:strCache>
                <c:ptCount val="1"/>
                <c:pt idx="0">
                  <c:v>6-6.99</c:v>
                </c:pt>
              </c:strCache>
            </c:strRef>
          </c:tx>
          <c:dLbls>
            <c:txPr>
              <a:bodyPr/>
              <a:lstStyle/>
              <a:p>
                <a:pPr>
                  <a:defRPr lang="en-US"/>
                </a:pPr>
                <a:endParaRPr lang="ro-RO"/>
              </a:p>
            </c:txPr>
            <c:showVal val="1"/>
          </c:dLbls>
          <c:cat>
            <c:numRef>
              <c:f>Foaie1!$A$2:$A$7</c:f>
              <c:numCache>
                <c:formatCode>General</c:formatCode>
                <c:ptCount val="6"/>
                <c:pt idx="0">
                  <c:v>2011</c:v>
                </c:pt>
                <c:pt idx="1">
                  <c:v>2012</c:v>
                </c:pt>
                <c:pt idx="2">
                  <c:v>2013</c:v>
                </c:pt>
                <c:pt idx="3">
                  <c:v>2014</c:v>
                </c:pt>
                <c:pt idx="4">
                  <c:v>2015</c:v>
                </c:pt>
                <c:pt idx="5">
                  <c:v>2016</c:v>
                </c:pt>
              </c:numCache>
            </c:numRef>
          </c:cat>
          <c:val>
            <c:numRef>
              <c:f>Foaie1!$D$2:$D$7</c:f>
              <c:numCache>
                <c:formatCode>General</c:formatCode>
                <c:ptCount val="6"/>
                <c:pt idx="0">
                  <c:v>22</c:v>
                </c:pt>
                <c:pt idx="1">
                  <c:v>38</c:v>
                </c:pt>
                <c:pt idx="2">
                  <c:v>16</c:v>
                </c:pt>
                <c:pt idx="3">
                  <c:v>20</c:v>
                </c:pt>
                <c:pt idx="4">
                  <c:v>19</c:v>
                </c:pt>
                <c:pt idx="5">
                  <c:v>11</c:v>
                </c:pt>
              </c:numCache>
            </c:numRef>
          </c:val>
        </c:ser>
        <c:ser>
          <c:idx val="3"/>
          <c:order val="3"/>
          <c:tx>
            <c:strRef>
              <c:f>Foaie1!$E$1</c:f>
              <c:strCache>
                <c:ptCount val="1"/>
                <c:pt idx="0">
                  <c:v>7-7.99</c:v>
                </c:pt>
              </c:strCache>
            </c:strRef>
          </c:tx>
          <c:dLbls>
            <c:txPr>
              <a:bodyPr/>
              <a:lstStyle/>
              <a:p>
                <a:pPr>
                  <a:defRPr lang="en-US"/>
                </a:pPr>
                <a:endParaRPr lang="ro-RO"/>
              </a:p>
            </c:txPr>
            <c:showVal val="1"/>
          </c:dLbls>
          <c:cat>
            <c:numRef>
              <c:f>Foaie1!$A$2:$A$7</c:f>
              <c:numCache>
                <c:formatCode>General</c:formatCode>
                <c:ptCount val="6"/>
                <c:pt idx="0">
                  <c:v>2011</c:v>
                </c:pt>
                <c:pt idx="1">
                  <c:v>2012</c:v>
                </c:pt>
                <c:pt idx="2">
                  <c:v>2013</c:v>
                </c:pt>
                <c:pt idx="3">
                  <c:v>2014</c:v>
                </c:pt>
                <c:pt idx="4">
                  <c:v>2015</c:v>
                </c:pt>
                <c:pt idx="5">
                  <c:v>2016</c:v>
                </c:pt>
              </c:numCache>
            </c:numRef>
          </c:cat>
          <c:val>
            <c:numRef>
              <c:f>Foaie1!$E$2:$E$7</c:f>
              <c:numCache>
                <c:formatCode>General</c:formatCode>
                <c:ptCount val="6"/>
                <c:pt idx="0">
                  <c:v>27</c:v>
                </c:pt>
                <c:pt idx="1">
                  <c:v>18</c:v>
                </c:pt>
                <c:pt idx="2">
                  <c:v>36</c:v>
                </c:pt>
                <c:pt idx="3">
                  <c:v>18</c:v>
                </c:pt>
                <c:pt idx="4">
                  <c:v>29</c:v>
                </c:pt>
                <c:pt idx="5">
                  <c:v>23</c:v>
                </c:pt>
              </c:numCache>
            </c:numRef>
          </c:val>
        </c:ser>
        <c:ser>
          <c:idx val="4"/>
          <c:order val="4"/>
          <c:tx>
            <c:strRef>
              <c:f>Foaie1!$F$1</c:f>
              <c:strCache>
                <c:ptCount val="1"/>
                <c:pt idx="0">
                  <c:v>8-8.99</c:v>
                </c:pt>
              </c:strCache>
            </c:strRef>
          </c:tx>
          <c:dLbls>
            <c:txPr>
              <a:bodyPr/>
              <a:lstStyle/>
              <a:p>
                <a:pPr>
                  <a:defRPr lang="en-US"/>
                </a:pPr>
                <a:endParaRPr lang="ro-RO"/>
              </a:p>
            </c:txPr>
            <c:showVal val="1"/>
          </c:dLbls>
          <c:cat>
            <c:numRef>
              <c:f>Foaie1!$A$2:$A$7</c:f>
              <c:numCache>
                <c:formatCode>General</c:formatCode>
                <c:ptCount val="6"/>
                <c:pt idx="0">
                  <c:v>2011</c:v>
                </c:pt>
                <c:pt idx="1">
                  <c:v>2012</c:v>
                </c:pt>
                <c:pt idx="2">
                  <c:v>2013</c:v>
                </c:pt>
                <c:pt idx="3">
                  <c:v>2014</c:v>
                </c:pt>
                <c:pt idx="4">
                  <c:v>2015</c:v>
                </c:pt>
                <c:pt idx="5">
                  <c:v>2016</c:v>
                </c:pt>
              </c:numCache>
            </c:numRef>
          </c:cat>
          <c:val>
            <c:numRef>
              <c:f>Foaie1!$F$2:$F$7</c:f>
              <c:numCache>
                <c:formatCode>General</c:formatCode>
                <c:ptCount val="6"/>
                <c:pt idx="0">
                  <c:v>42</c:v>
                </c:pt>
                <c:pt idx="1">
                  <c:v>23</c:v>
                </c:pt>
                <c:pt idx="2">
                  <c:v>27</c:v>
                </c:pt>
                <c:pt idx="3">
                  <c:v>29</c:v>
                </c:pt>
                <c:pt idx="4">
                  <c:v>41</c:v>
                </c:pt>
                <c:pt idx="5">
                  <c:v>33</c:v>
                </c:pt>
              </c:numCache>
            </c:numRef>
          </c:val>
        </c:ser>
        <c:ser>
          <c:idx val="5"/>
          <c:order val="5"/>
          <c:tx>
            <c:strRef>
              <c:f>Foaie1!$G$1</c:f>
              <c:strCache>
                <c:ptCount val="1"/>
                <c:pt idx="0">
                  <c:v>9-9.99</c:v>
                </c:pt>
              </c:strCache>
            </c:strRef>
          </c:tx>
          <c:dLbls>
            <c:txPr>
              <a:bodyPr/>
              <a:lstStyle/>
              <a:p>
                <a:pPr>
                  <a:defRPr lang="en-US"/>
                </a:pPr>
                <a:endParaRPr lang="ro-RO"/>
              </a:p>
            </c:txPr>
            <c:showVal val="1"/>
          </c:dLbls>
          <c:cat>
            <c:numRef>
              <c:f>Foaie1!$A$2:$A$7</c:f>
              <c:numCache>
                <c:formatCode>General</c:formatCode>
                <c:ptCount val="6"/>
                <c:pt idx="0">
                  <c:v>2011</c:v>
                </c:pt>
                <c:pt idx="1">
                  <c:v>2012</c:v>
                </c:pt>
                <c:pt idx="2">
                  <c:v>2013</c:v>
                </c:pt>
                <c:pt idx="3">
                  <c:v>2014</c:v>
                </c:pt>
                <c:pt idx="4">
                  <c:v>2015</c:v>
                </c:pt>
                <c:pt idx="5">
                  <c:v>2016</c:v>
                </c:pt>
              </c:numCache>
            </c:numRef>
          </c:cat>
          <c:val>
            <c:numRef>
              <c:f>Foaie1!$G$2:$G$7</c:f>
              <c:numCache>
                <c:formatCode>General</c:formatCode>
                <c:ptCount val="6"/>
                <c:pt idx="0">
                  <c:v>22</c:v>
                </c:pt>
                <c:pt idx="1">
                  <c:v>25</c:v>
                </c:pt>
                <c:pt idx="2">
                  <c:v>32</c:v>
                </c:pt>
                <c:pt idx="3">
                  <c:v>29</c:v>
                </c:pt>
                <c:pt idx="4">
                  <c:v>67</c:v>
                </c:pt>
                <c:pt idx="5">
                  <c:v>78</c:v>
                </c:pt>
              </c:numCache>
            </c:numRef>
          </c:val>
        </c:ser>
        <c:ser>
          <c:idx val="6"/>
          <c:order val="6"/>
          <c:tx>
            <c:strRef>
              <c:f>Foaie1!$H$1</c:f>
              <c:strCache>
                <c:ptCount val="1"/>
                <c:pt idx="0">
                  <c:v>10</c:v>
                </c:pt>
              </c:strCache>
            </c:strRef>
          </c:tx>
          <c:cat>
            <c:numRef>
              <c:f>Foaie1!$A$2:$A$7</c:f>
              <c:numCache>
                <c:formatCode>General</c:formatCode>
                <c:ptCount val="6"/>
                <c:pt idx="0">
                  <c:v>2011</c:v>
                </c:pt>
                <c:pt idx="1">
                  <c:v>2012</c:v>
                </c:pt>
                <c:pt idx="2">
                  <c:v>2013</c:v>
                </c:pt>
                <c:pt idx="3">
                  <c:v>2014</c:v>
                </c:pt>
                <c:pt idx="4">
                  <c:v>2015</c:v>
                </c:pt>
                <c:pt idx="5">
                  <c:v>2016</c:v>
                </c:pt>
              </c:numCache>
            </c:numRef>
          </c:cat>
          <c:val>
            <c:numRef>
              <c:f>Foaie1!$H$2:$H$7</c:f>
              <c:numCache>
                <c:formatCode>General</c:formatCode>
                <c:ptCount val="6"/>
                <c:pt idx="0">
                  <c:v>0</c:v>
                </c:pt>
                <c:pt idx="1">
                  <c:v>0</c:v>
                </c:pt>
                <c:pt idx="2">
                  <c:v>3</c:v>
                </c:pt>
                <c:pt idx="3">
                  <c:v>2</c:v>
                </c:pt>
                <c:pt idx="4">
                  <c:v>9</c:v>
                </c:pt>
                <c:pt idx="5">
                  <c:v>6</c:v>
                </c:pt>
              </c:numCache>
            </c:numRef>
          </c:val>
        </c:ser>
        <c:axId val="43424000"/>
        <c:axId val="43438080"/>
      </c:barChart>
      <c:catAx>
        <c:axId val="43424000"/>
        <c:scaling>
          <c:orientation val="minMax"/>
        </c:scaling>
        <c:axPos val="b"/>
        <c:numFmt formatCode="General" sourceLinked="1"/>
        <c:tickLblPos val="nextTo"/>
        <c:txPr>
          <a:bodyPr/>
          <a:lstStyle/>
          <a:p>
            <a:pPr>
              <a:defRPr lang="en-US"/>
            </a:pPr>
            <a:endParaRPr lang="ro-RO"/>
          </a:p>
        </c:txPr>
        <c:crossAx val="43438080"/>
        <c:crosses val="autoZero"/>
        <c:auto val="1"/>
        <c:lblAlgn val="ctr"/>
        <c:lblOffset val="100"/>
      </c:catAx>
      <c:valAx>
        <c:axId val="43438080"/>
        <c:scaling>
          <c:orientation val="minMax"/>
        </c:scaling>
        <c:axPos val="l"/>
        <c:majorGridlines/>
        <c:numFmt formatCode="General" sourceLinked="1"/>
        <c:tickLblPos val="nextTo"/>
        <c:txPr>
          <a:bodyPr/>
          <a:lstStyle/>
          <a:p>
            <a:pPr>
              <a:defRPr lang="en-US"/>
            </a:pPr>
            <a:endParaRPr lang="ro-RO"/>
          </a:p>
        </c:txPr>
        <c:crossAx val="43424000"/>
        <c:crosses val="autoZero"/>
        <c:crossBetween val="between"/>
      </c:valAx>
    </c:plotArea>
    <c:legend>
      <c:legendPos val="r"/>
      <c:layout/>
      <c:txPr>
        <a:bodyPr/>
        <a:lstStyle/>
        <a:p>
          <a:pPr>
            <a:defRPr lang="en-US"/>
          </a:pPr>
          <a:endParaRPr lang="ro-RO"/>
        </a:p>
      </c:txPr>
    </c:legend>
    <c:plotVisOnly val="1"/>
  </c:chart>
  <c:txPr>
    <a:bodyPr/>
    <a:lstStyle/>
    <a:p>
      <a:pPr>
        <a:defRPr sz="1800"/>
      </a:pPr>
      <a:endParaRPr lang="ro-RO"/>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zitiv titlu">
    <p:spTree>
      <p:nvGrpSpPr>
        <p:cNvPr id="1" name=""/>
        <p:cNvGrpSpPr/>
        <p:nvPr/>
      </p:nvGrpSpPr>
      <p:grpSpPr>
        <a:xfrm>
          <a:off x="0" y="0"/>
          <a:ext cx="0" cy="0"/>
          <a:chOff x="0" y="0"/>
          <a:chExt cx="0" cy="0"/>
        </a:xfrm>
      </p:grpSpPr>
      <p:sp>
        <p:nvSpPr>
          <p:cNvPr id="7" name="Conector drept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u 28"/>
          <p:cNvSpPr>
            <a:spLocks noGrp="1"/>
          </p:cNvSpPr>
          <p:nvPr>
            <p:ph type="ctrTitle"/>
          </p:nvPr>
        </p:nvSpPr>
        <p:spPr>
          <a:xfrm>
            <a:off x="381000" y="4853411"/>
            <a:ext cx="8458200" cy="1222375"/>
          </a:xfrm>
        </p:spPr>
        <p:txBody>
          <a:bodyPr anchor="t"/>
          <a:lstStyle/>
          <a:p>
            <a:r>
              <a:rPr kumimoji="0" lang="ro-RO" smtClean="0"/>
              <a:t>Faceți clic pentru a edita stilul de titlu Coordonator</a:t>
            </a:r>
            <a:endParaRPr kumimoji="0" lang="en-US"/>
          </a:p>
        </p:txBody>
      </p:sp>
      <p:sp>
        <p:nvSpPr>
          <p:cNvPr id="9" name="Subtitlu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o-RO" smtClean="0"/>
              <a:t>Faceți clic pentru editarea stilului de subtitlu al coordonatorului</a:t>
            </a:r>
            <a:endParaRPr kumimoji="0" lang="en-US"/>
          </a:p>
        </p:txBody>
      </p:sp>
      <p:sp>
        <p:nvSpPr>
          <p:cNvPr id="16" name="Substituent dată 15"/>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2" name="Substituent subsol 1"/>
          <p:cNvSpPr>
            <a:spLocks noGrp="1"/>
          </p:cNvSpPr>
          <p:nvPr>
            <p:ph type="ftr" sz="quarter" idx="11"/>
          </p:nvPr>
        </p:nvSpPr>
        <p:spPr/>
        <p:txBody>
          <a:bodyPr/>
          <a:lstStyle/>
          <a:p>
            <a:endParaRPr lang="ro-RO"/>
          </a:p>
        </p:txBody>
      </p:sp>
      <p:sp>
        <p:nvSpPr>
          <p:cNvPr id="15" name="Substituent număr diapozitiv 14"/>
          <p:cNvSpPr>
            <a:spLocks noGrp="1"/>
          </p:cNvSpPr>
          <p:nvPr>
            <p:ph type="sldNum" sz="quarter" idx="12"/>
          </p:nvPr>
        </p:nvSpPr>
        <p:spPr>
          <a:xfrm>
            <a:off x="8229600" y="6473952"/>
            <a:ext cx="758952" cy="246888"/>
          </a:xfrm>
        </p:spPr>
        <p:txBody>
          <a:bodyPr/>
          <a:lstStyle/>
          <a:p>
            <a:fld id="{808D487E-736A-40B9-B6C9-B8AF1EB56602}" type="slidenum">
              <a:rPr lang="ro-RO" smtClean="0"/>
              <a:pPr/>
              <a:t>‹#›</a:t>
            </a:fld>
            <a:endParaRPr lang="ro-RO"/>
          </a:p>
        </p:txBody>
      </p:sp>
    </p:spTree>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kumimoji="0" lang="ro-RO" smtClean="0"/>
              <a:t>Faceți clic pentru a edita stilul de titlu Coordonator</a:t>
            </a:r>
            <a:endParaRPr kumimoji="0" lang="en-US"/>
          </a:p>
        </p:txBody>
      </p:sp>
      <p:sp>
        <p:nvSpPr>
          <p:cNvPr id="3" name="Substituent text vertical 2"/>
          <p:cNvSpPr>
            <a:spLocks noGrp="1"/>
          </p:cNvSpPr>
          <p:nvPr>
            <p:ph type="body" orient="vert" idx="1"/>
          </p:nvPr>
        </p:nvSpPr>
        <p:spPr/>
        <p:txBody>
          <a:bodyPr vert="eaVer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dată 3"/>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808D487E-736A-40B9-B6C9-B8AF1EB56602}" type="slidenum">
              <a:rPr lang="ro-RO" smtClean="0"/>
              <a:pPr/>
              <a:t>‹#›</a:t>
            </a:fld>
            <a:endParaRPr lang="ro-RO"/>
          </a:p>
        </p:txBody>
      </p:sp>
    </p:spTree>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858000" y="549276"/>
            <a:ext cx="1828800" cy="5851525"/>
          </a:xfrm>
        </p:spPr>
        <p:txBody>
          <a:bodyPr vert="eaVert"/>
          <a:lstStyle/>
          <a:p>
            <a:r>
              <a:rPr kumimoji="0" lang="ro-RO" smtClean="0"/>
              <a:t>Faceți clic pentru a edita stilul de titlu Coordonator</a:t>
            </a:r>
            <a:endParaRPr kumimoji="0" lang="en-US"/>
          </a:p>
        </p:txBody>
      </p:sp>
      <p:sp>
        <p:nvSpPr>
          <p:cNvPr id="3" name="Substituent text vertical 2"/>
          <p:cNvSpPr>
            <a:spLocks noGrp="1"/>
          </p:cNvSpPr>
          <p:nvPr>
            <p:ph type="body" orient="vert" idx="1"/>
          </p:nvPr>
        </p:nvSpPr>
        <p:spPr>
          <a:xfrm>
            <a:off x="457200" y="549276"/>
            <a:ext cx="6248400" cy="5851525"/>
          </a:xfrm>
        </p:spPr>
        <p:txBody>
          <a:bodyPr vert="eaVer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dată 3"/>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808D487E-736A-40B9-B6C9-B8AF1EB56602}" type="slidenum">
              <a:rPr lang="ro-RO" smtClean="0"/>
              <a:pPr/>
              <a:t>‹#›</a:t>
            </a:fld>
            <a:endParaRPr lang="ro-RO"/>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2" name="Titlu 21"/>
          <p:cNvSpPr>
            <a:spLocks noGrp="1"/>
          </p:cNvSpPr>
          <p:nvPr>
            <p:ph type="title"/>
          </p:nvPr>
        </p:nvSpPr>
        <p:spPr/>
        <p:txBody>
          <a:bodyPr/>
          <a:lstStyle/>
          <a:p>
            <a:r>
              <a:rPr kumimoji="0" lang="ro-RO" smtClean="0"/>
              <a:t>Faceți clic pentru a edita stilul de titlu Coordonator</a:t>
            </a:r>
            <a:endParaRPr kumimoji="0" lang="en-US"/>
          </a:p>
        </p:txBody>
      </p:sp>
      <p:sp>
        <p:nvSpPr>
          <p:cNvPr id="27" name="Substituent conținut 26"/>
          <p:cNvSpPr>
            <a:spLocks noGrp="1"/>
          </p:cNvSpPr>
          <p:nvPr>
            <p:ph idx="1"/>
          </p:nvPr>
        </p:nvSpPr>
        <p:spPr/>
        <p:txBody>
          <a:body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25" name="Substituent dată 24"/>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19" name="Substituent subsol 18"/>
          <p:cNvSpPr>
            <a:spLocks noGrp="1"/>
          </p:cNvSpPr>
          <p:nvPr>
            <p:ph type="ftr" sz="quarter" idx="11"/>
          </p:nvPr>
        </p:nvSpPr>
        <p:spPr>
          <a:xfrm>
            <a:off x="3581400" y="76200"/>
            <a:ext cx="2895600" cy="288925"/>
          </a:xfrm>
        </p:spPr>
        <p:txBody>
          <a:bodyPr/>
          <a:lstStyle/>
          <a:p>
            <a:endParaRPr lang="ro-RO"/>
          </a:p>
        </p:txBody>
      </p:sp>
      <p:sp>
        <p:nvSpPr>
          <p:cNvPr id="16" name="Substituent număr diapozitiv 15"/>
          <p:cNvSpPr>
            <a:spLocks noGrp="1"/>
          </p:cNvSpPr>
          <p:nvPr>
            <p:ph type="sldNum" sz="quarter" idx="12"/>
          </p:nvPr>
        </p:nvSpPr>
        <p:spPr>
          <a:xfrm>
            <a:off x="8229600" y="6473952"/>
            <a:ext cx="758952" cy="246888"/>
          </a:xfrm>
        </p:spPr>
        <p:txBody>
          <a:bodyPr/>
          <a:lstStyle/>
          <a:p>
            <a:fld id="{808D487E-736A-40B9-B6C9-B8AF1EB56602}" type="slidenum">
              <a:rPr lang="ro-RO" smtClean="0"/>
              <a:pPr/>
              <a:t>‹#›</a:t>
            </a:fld>
            <a:endParaRPr lang="ro-RO"/>
          </a:p>
        </p:txBody>
      </p:sp>
    </p:spTree>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ntet secțiune">
    <p:bg>
      <p:bgRef idx="1003">
        <a:schemeClr val="bg2"/>
      </p:bgRef>
    </p:bg>
    <p:spTree>
      <p:nvGrpSpPr>
        <p:cNvPr id="1" name=""/>
        <p:cNvGrpSpPr/>
        <p:nvPr/>
      </p:nvGrpSpPr>
      <p:grpSpPr>
        <a:xfrm>
          <a:off x="0" y="0"/>
          <a:ext cx="0" cy="0"/>
          <a:chOff x="0" y="0"/>
          <a:chExt cx="0" cy="0"/>
        </a:xfrm>
      </p:grpSpPr>
      <p:sp>
        <p:nvSpPr>
          <p:cNvPr id="7" name="Conector drept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ubstituent text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o-RO" smtClean="0"/>
              <a:t>Faceți clic pentru a edita stilurile de text Coordonator</a:t>
            </a:r>
          </a:p>
        </p:txBody>
      </p:sp>
      <p:sp>
        <p:nvSpPr>
          <p:cNvPr id="19" name="Substituent dată 18"/>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11" name="Substituent subsol 10"/>
          <p:cNvSpPr>
            <a:spLocks noGrp="1"/>
          </p:cNvSpPr>
          <p:nvPr>
            <p:ph type="ftr" sz="quarter" idx="11"/>
          </p:nvPr>
        </p:nvSpPr>
        <p:spPr/>
        <p:txBody>
          <a:bodyPr/>
          <a:lstStyle/>
          <a:p>
            <a:endParaRPr lang="ro-RO"/>
          </a:p>
        </p:txBody>
      </p:sp>
      <p:sp>
        <p:nvSpPr>
          <p:cNvPr id="16" name="Substituent număr diapozitiv 15"/>
          <p:cNvSpPr>
            <a:spLocks noGrp="1"/>
          </p:cNvSpPr>
          <p:nvPr>
            <p:ph type="sldNum" sz="quarter" idx="12"/>
          </p:nvPr>
        </p:nvSpPr>
        <p:spPr/>
        <p:txBody>
          <a:bodyPr/>
          <a:lstStyle/>
          <a:p>
            <a:fld id="{808D487E-736A-40B9-B6C9-B8AF1EB56602}" type="slidenum">
              <a:rPr lang="ro-RO" smtClean="0"/>
              <a:pPr/>
              <a:t>‹#›</a:t>
            </a:fld>
            <a:endParaRPr lang="ro-RO"/>
          </a:p>
        </p:txBody>
      </p:sp>
      <p:sp>
        <p:nvSpPr>
          <p:cNvPr id="8" name="Titlu 7"/>
          <p:cNvSpPr>
            <a:spLocks noGrp="1"/>
          </p:cNvSpPr>
          <p:nvPr>
            <p:ph type="title"/>
          </p:nvPr>
        </p:nvSpPr>
        <p:spPr>
          <a:xfrm>
            <a:off x="180475" y="2947085"/>
            <a:ext cx="8686800" cy="1184825"/>
          </a:xfrm>
        </p:spPr>
        <p:txBody>
          <a:bodyPr rtlCol="0" anchor="t"/>
          <a:lstStyle>
            <a:lvl1pPr algn="r">
              <a:defRPr/>
            </a:lvl1pPr>
          </a:lstStyle>
          <a:p>
            <a:r>
              <a:rPr kumimoji="0" lang="ro-RO" smtClean="0"/>
              <a:t>Faceți clic pentru a edita stilul de titlu Coordonator</a:t>
            </a:r>
            <a:endParaRPr kumimoji="0" lang="en-US"/>
          </a:p>
        </p:txBody>
      </p:sp>
    </p:spTree>
  </p:cSld>
  <p:clrMapOvr>
    <a:overrideClrMapping bg1="dk1" tx1="lt1" bg2="dk2" tx2="lt2" accent1="accent1" accent2="accent2" accent3="accent3" accent4="accent4" accent5="accent5" accent6="accent6" hlink="hlink" folHlink="folHlink"/>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0" name="Titlu 19"/>
          <p:cNvSpPr>
            <a:spLocks noGrp="1"/>
          </p:cNvSpPr>
          <p:nvPr>
            <p:ph type="title"/>
          </p:nvPr>
        </p:nvSpPr>
        <p:spPr>
          <a:xfrm>
            <a:off x="301752" y="457200"/>
            <a:ext cx="8686800" cy="841248"/>
          </a:xfrm>
        </p:spPr>
        <p:txBody>
          <a:bodyPr/>
          <a:lstStyle/>
          <a:p>
            <a:r>
              <a:rPr kumimoji="0" lang="ro-RO" smtClean="0"/>
              <a:t>Faceți clic pentru a edita stilul de titlu Coordonator</a:t>
            </a:r>
            <a:endParaRPr kumimoji="0" lang="en-US"/>
          </a:p>
        </p:txBody>
      </p:sp>
      <p:sp>
        <p:nvSpPr>
          <p:cNvPr id="14" name="Substituent conținut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13" name="Substituent conținut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21" name="Substituent dată 20"/>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10" name="Substituent subsol 9"/>
          <p:cNvSpPr>
            <a:spLocks noGrp="1"/>
          </p:cNvSpPr>
          <p:nvPr>
            <p:ph type="ftr" sz="quarter" idx="11"/>
          </p:nvPr>
        </p:nvSpPr>
        <p:spPr/>
        <p:txBody>
          <a:bodyPr/>
          <a:lstStyle/>
          <a:p>
            <a:endParaRPr lang="ro-RO"/>
          </a:p>
        </p:txBody>
      </p:sp>
      <p:sp>
        <p:nvSpPr>
          <p:cNvPr id="31" name="Substituent număr diapozitiv 30"/>
          <p:cNvSpPr>
            <a:spLocks noGrp="1"/>
          </p:cNvSpPr>
          <p:nvPr>
            <p:ph type="sldNum" sz="quarter" idx="12"/>
          </p:nvPr>
        </p:nvSpPr>
        <p:spPr/>
        <p:txBody>
          <a:bodyPr/>
          <a:lstStyle/>
          <a:p>
            <a:fld id="{808D487E-736A-40B9-B6C9-B8AF1EB56602}" type="slidenum">
              <a:rPr lang="ro-RO" smtClean="0"/>
              <a:pPr/>
              <a:t>‹#›</a:t>
            </a:fld>
            <a:endParaRPr lang="ro-RO"/>
          </a:p>
        </p:txBody>
      </p:sp>
    </p:spTree>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ție">
    <p:spTree>
      <p:nvGrpSpPr>
        <p:cNvPr id="1" name=""/>
        <p:cNvGrpSpPr/>
        <p:nvPr/>
      </p:nvGrpSpPr>
      <p:grpSpPr>
        <a:xfrm>
          <a:off x="0" y="0"/>
          <a:ext cx="0" cy="0"/>
          <a:chOff x="0" y="0"/>
          <a:chExt cx="0" cy="0"/>
        </a:xfrm>
      </p:grpSpPr>
      <p:sp>
        <p:nvSpPr>
          <p:cNvPr id="29" name="Titlu 28"/>
          <p:cNvSpPr>
            <a:spLocks noGrp="1"/>
          </p:cNvSpPr>
          <p:nvPr>
            <p:ph type="title"/>
          </p:nvPr>
        </p:nvSpPr>
        <p:spPr>
          <a:xfrm>
            <a:off x="304800" y="5410200"/>
            <a:ext cx="8610600" cy="882650"/>
          </a:xfrm>
        </p:spPr>
        <p:txBody>
          <a:bodyPr anchor="ctr"/>
          <a:lstStyle>
            <a:lvl1pPr>
              <a:defRPr/>
            </a:lvl1pPr>
          </a:lstStyle>
          <a:p>
            <a:r>
              <a:rPr kumimoji="0" lang="ro-RO" smtClean="0"/>
              <a:t>Faceți clic pentru a edita stilul de titlu Coordonator</a:t>
            </a:r>
            <a:endParaRPr kumimoji="0" lang="en-US"/>
          </a:p>
        </p:txBody>
      </p:sp>
      <p:sp>
        <p:nvSpPr>
          <p:cNvPr id="13" name="Substituent text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o-RO" smtClean="0"/>
              <a:t>Faceți clic pentru a edita stilurile de text Coordonator</a:t>
            </a:r>
          </a:p>
        </p:txBody>
      </p:sp>
      <p:sp>
        <p:nvSpPr>
          <p:cNvPr id="25" name="Substituent text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o-RO" smtClean="0"/>
              <a:t>Faceți clic pentru a edita stilurile de text Coordonator</a:t>
            </a:r>
          </a:p>
        </p:txBody>
      </p:sp>
      <p:sp>
        <p:nvSpPr>
          <p:cNvPr id="4" name="Substituent conținut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28" name="Substituent conținut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10" name="Substituent dată 9"/>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a:xfrm>
            <a:off x="8229600" y="6477000"/>
            <a:ext cx="762000" cy="246888"/>
          </a:xfrm>
        </p:spPr>
        <p:txBody>
          <a:bodyPr/>
          <a:lstStyle/>
          <a:p>
            <a:fld id="{808D487E-736A-40B9-B6C9-B8AF1EB56602}" type="slidenum">
              <a:rPr lang="ro-RO" smtClean="0"/>
              <a:pPr/>
              <a:t>‹#›</a:t>
            </a:fld>
            <a:endParaRPr lang="ro-RO"/>
          </a:p>
        </p:txBody>
      </p:sp>
      <p:sp>
        <p:nvSpPr>
          <p:cNvPr id="11" name="Conector drept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30" name="Titlu 29"/>
          <p:cNvSpPr>
            <a:spLocks noGrp="1"/>
          </p:cNvSpPr>
          <p:nvPr>
            <p:ph type="title"/>
          </p:nvPr>
        </p:nvSpPr>
        <p:spPr>
          <a:xfrm>
            <a:off x="301752" y="457200"/>
            <a:ext cx="8686800" cy="841248"/>
          </a:xfrm>
        </p:spPr>
        <p:txBody>
          <a:bodyPr/>
          <a:lstStyle/>
          <a:p>
            <a:r>
              <a:rPr kumimoji="0" lang="ro-RO" smtClean="0"/>
              <a:t>Faceți clic pentru a edita stilul de titlu Coordonator</a:t>
            </a:r>
            <a:endParaRPr kumimoji="0" lang="en-US"/>
          </a:p>
        </p:txBody>
      </p:sp>
      <p:sp>
        <p:nvSpPr>
          <p:cNvPr id="12" name="Substituent dată 11"/>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21" name="Substituent subsol 20"/>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808D487E-736A-40B9-B6C9-B8AF1EB56602}" type="slidenum">
              <a:rPr lang="ro-RO" smtClean="0"/>
              <a:pPr/>
              <a:t>‹#›</a:t>
            </a:fld>
            <a:endParaRPr lang="ro-RO"/>
          </a:p>
        </p:txBody>
      </p:sp>
    </p:spTree>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Necompletat">
    <p:spTree>
      <p:nvGrpSpPr>
        <p:cNvPr id="1" name=""/>
        <p:cNvGrpSpPr/>
        <p:nvPr/>
      </p:nvGrpSpPr>
      <p:grpSpPr>
        <a:xfrm>
          <a:off x="0" y="0"/>
          <a:ext cx="0" cy="0"/>
          <a:chOff x="0" y="0"/>
          <a:chExt cx="0" cy="0"/>
        </a:xfrm>
      </p:grpSpPr>
      <p:sp>
        <p:nvSpPr>
          <p:cNvPr id="3" name="Substituent dată 2"/>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24" name="Substituent subsol 23"/>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808D487E-736A-40B9-B6C9-B8AF1EB56602}" type="slidenum">
              <a:rPr lang="ro-RO" smtClean="0"/>
              <a:pPr/>
              <a:t>‹#›</a:t>
            </a:fld>
            <a:endParaRPr lang="ro-RO"/>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ținut cu legendă">
    <p:spTree>
      <p:nvGrpSpPr>
        <p:cNvPr id="1" name=""/>
        <p:cNvGrpSpPr/>
        <p:nvPr/>
      </p:nvGrpSpPr>
      <p:grpSpPr>
        <a:xfrm>
          <a:off x="0" y="0"/>
          <a:ext cx="0" cy="0"/>
          <a:chOff x="0" y="0"/>
          <a:chExt cx="0" cy="0"/>
        </a:xfrm>
      </p:grpSpPr>
      <p:sp>
        <p:nvSpPr>
          <p:cNvPr id="8" name="Conector drept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u 11"/>
          <p:cNvSpPr>
            <a:spLocks noGrp="1"/>
          </p:cNvSpPr>
          <p:nvPr>
            <p:ph type="title"/>
          </p:nvPr>
        </p:nvSpPr>
        <p:spPr>
          <a:xfrm>
            <a:off x="457200" y="5486400"/>
            <a:ext cx="8458200" cy="520700"/>
          </a:xfrm>
        </p:spPr>
        <p:txBody>
          <a:bodyPr anchor="ctr"/>
          <a:lstStyle>
            <a:lvl1pPr algn="l">
              <a:buNone/>
              <a:defRPr sz="2000" b="1"/>
            </a:lvl1pPr>
          </a:lstStyle>
          <a:p>
            <a:r>
              <a:rPr kumimoji="0" lang="ro-RO" smtClean="0"/>
              <a:t>Faceți clic pentru a edita stilul de titlu Coordonator</a:t>
            </a:r>
            <a:endParaRPr kumimoji="0" lang="en-US"/>
          </a:p>
        </p:txBody>
      </p:sp>
      <p:sp>
        <p:nvSpPr>
          <p:cNvPr id="26" name="Substituent text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o-RO" smtClean="0"/>
              <a:t>Faceți clic pentru a edita stilurile de text Coordonator</a:t>
            </a:r>
          </a:p>
        </p:txBody>
      </p:sp>
      <p:sp>
        <p:nvSpPr>
          <p:cNvPr id="14" name="Substituent conținut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25" name="Substituent dată 24"/>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29" name="Substituent subsol 28"/>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808D487E-736A-40B9-B6C9-B8AF1EB56602}" type="slidenum">
              <a:rPr lang="ro-RO" smtClean="0"/>
              <a:pPr/>
              <a:t>‹#›</a:t>
            </a:fld>
            <a:endParaRPr lang="ro-RO"/>
          </a:p>
        </p:txBody>
      </p:sp>
    </p:spTree>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ine cu legendă">
    <p:spTree>
      <p:nvGrpSpPr>
        <p:cNvPr id="1" name=""/>
        <p:cNvGrpSpPr/>
        <p:nvPr/>
      </p:nvGrpSpPr>
      <p:grpSpPr>
        <a:xfrm>
          <a:off x="0" y="0"/>
          <a:ext cx="0" cy="0"/>
          <a:chOff x="0" y="0"/>
          <a:chExt cx="0" cy="0"/>
        </a:xfrm>
      </p:grpSpPr>
      <p:sp>
        <p:nvSpPr>
          <p:cNvPr id="13" name="Substituent imagine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o-RO" smtClean="0"/>
              <a:t>Faceți clic pe pictogramă pentru a adăuga o imagine</a:t>
            </a:r>
            <a:endParaRPr kumimoji="0" lang="en-US" dirty="0"/>
          </a:p>
        </p:txBody>
      </p:sp>
      <p:sp>
        <p:nvSpPr>
          <p:cNvPr id="7" name="Substituent dată 6"/>
          <p:cNvSpPr>
            <a:spLocks noGrp="1"/>
          </p:cNvSpPr>
          <p:nvPr>
            <p:ph type="dt" sz="half" idx="10"/>
          </p:nvPr>
        </p:nvSpPr>
        <p:spPr/>
        <p:txBody>
          <a:bodyPr/>
          <a:lstStyle/>
          <a:p>
            <a:fld id="{2BB67050-C9A6-4350-AF9F-044538E0C509}" type="datetimeFigureOut">
              <a:rPr lang="ro-RO" smtClean="0"/>
              <a:pPr/>
              <a:t>21.09.2016</a:t>
            </a:fld>
            <a:endParaRPr lang="ro-RO"/>
          </a:p>
        </p:txBody>
      </p:sp>
      <p:sp>
        <p:nvSpPr>
          <p:cNvPr id="5" name="Substituent subsol 4"/>
          <p:cNvSpPr>
            <a:spLocks noGrp="1"/>
          </p:cNvSpPr>
          <p:nvPr>
            <p:ph type="ftr" sz="quarter" idx="11"/>
          </p:nvPr>
        </p:nvSpPr>
        <p:spPr/>
        <p:txBody>
          <a:bodyPr/>
          <a:lstStyle/>
          <a:p>
            <a:endParaRPr lang="ro-RO"/>
          </a:p>
        </p:txBody>
      </p:sp>
      <p:sp>
        <p:nvSpPr>
          <p:cNvPr id="31" name="Substituent număr diapozitiv 30"/>
          <p:cNvSpPr>
            <a:spLocks noGrp="1"/>
          </p:cNvSpPr>
          <p:nvPr>
            <p:ph type="sldNum" sz="quarter" idx="12"/>
          </p:nvPr>
        </p:nvSpPr>
        <p:spPr/>
        <p:txBody>
          <a:bodyPr/>
          <a:lstStyle/>
          <a:p>
            <a:fld id="{808D487E-736A-40B9-B6C9-B8AF1EB56602}" type="slidenum">
              <a:rPr lang="ro-RO" smtClean="0"/>
              <a:pPr/>
              <a:t>‹#›</a:t>
            </a:fld>
            <a:endParaRPr lang="ro-RO"/>
          </a:p>
        </p:txBody>
      </p:sp>
      <p:sp>
        <p:nvSpPr>
          <p:cNvPr id="17" name="Titlu 16"/>
          <p:cNvSpPr>
            <a:spLocks noGrp="1"/>
          </p:cNvSpPr>
          <p:nvPr>
            <p:ph type="title"/>
          </p:nvPr>
        </p:nvSpPr>
        <p:spPr>
          <a:xfrm>
            <a:off x="381000" y="4993760"/>
            <a:ext cx="5867400" cy="522288"/>
          </a:xfrm>
        </p:spPr>
        <p:txBody>
          <a:bodyPr anchor="ctr"/>
          <a:lstStyle>
            <a:lvl1pPr algn="l">
              <a:buNone/>
              <a:defRPr sz="2000" b="1"/>
            </a:lvl1pPr>
          </a:lstStyle>
          <a:p>
            <a:r>
              <a:rPr kumimoji="0" lang="ro-RO" smtClean="0"/>
              <a:t>Faceți clic pentru a edita stilul de titlu Coordonator</a:t>
            </a:r>
            <a:endParaRPr kumimoji="0" lang="en-US"/>
          </a:p>
        </p:txBody>
      </p:sp>
      <p:sp>
        <p:nvSpPr>
          <p:cNvPr id="26" name="Substituent text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o-RO" smtClean="0"/>
              <a:t>Faceți clic pentru a edita stilurile de text Coordonator</a:t>
            </a:r>
          </a:p>
        </p:txBody>
      </p:sp>
    </p:spTree>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ector drept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Substituent text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o-RO" smtClean="0"/>
              <a:t>Faceți clic pentru a edita stilurile de text Coordonator</a:t>
            </a:r>
          </a:p>
          <a:p>
            <a:pPr lvl="1" eaLnBrk="1" latinLnBrk="0" hangingPunct="1"/>
            <a:r>
              <a:rPr kumimoji="0" lang="ro-RO" smtClean="0"/>
              <a:t>Al doilea nivel</a:t>
            </a:r>
          </a:p>
          <a:p>
            <a:pPr lvl="2" eaLnBrk="1" latinLnBrk="0" hangingPunct="1"/>
            <a:r>
              <a:rPr kumimoji="0" lang="ro-RO" smtClean="0"/>
              <a:t>Al treilea nivel</a:t>
            </a:r>
          </a:p>
          <a:p>
            <a:pPr lvl="3" eaLnBrk="1" latinLnBrk="0" hangingPunct="1"/>
            <a:r>
              <a:rPr kumimoji="0" lang="ro-RO" smtClean="0"/>
              <a:t>Al patrulea nivel</a:t>
            </a:r>
          </a:p>
          <a:p>
            <a:pPr lvl="4" eaLnBrk="1" latinLnBrk="0" hangingPunct="1"/>
            <a:r>
              <a:rPr kumimoji="0" lang="ro-RO" smtClean="0"/>
              <a:t>Al cincilea nivel</a:t>
            </a:r>
            <a:endParaRPr kumimoji="0" lang="en-US"/>
          </a:p>
        </p:txBody>
      </p:sp>
      <p:sp>
        <p:nvSpPr>
          <p:cNvPr id="11" name="Substituent dată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2BB67050-C9A6-4350-AF9F-044538E0C509}" type="datetimeFigureOut">
              <a:rPr lang="ro-RO" smtClean="0"/>
              <a:pPr/>
              <a:t>21.09.2016</a:t>
            </a:fld>
            <a:endParaRPr lang="ro-RO"/>
          </a:p>
        </p:txBody>
      </p:sp>
      <p:sp>
        <p:nvSpPr>
          <p:cNvPr id="28" name="Substituent subsol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o-RO"/>
          </a:p>
        </p:txBody>
      </p:sp>
      <p:sp>
        <p:nvSpPr>
          <p:cNvPr id="5" name="Substituent număr diapozitiv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808D487E-736A-40B9-B6C9-B8AF1EB56602}" type="slidenum">
              <a:rPr lang="ro-RO" smtClean="0"/>
              <a:pPr/>
              <a:t>‹#›</a:t>
            </a:fld>
            <a:endParaRPr lang="ro-RO"/>
          </a:p>
        </p:txBody>
      </p:sp>
      <p:sp>
        <p:nvSpPr>
          <p:cNvPr id="10" name="Substituent titlu 9"/>
          <p:cNvSpPr>
            <a:spLocks noGrp="1"/>
          </p:cNvSpPr>
          <p:nvPr>
            <p:ph type="title"/>
          </p:nvPr>
        </p:nvSpPr>
        <p:spPr>
          <a:xfrm>
            <a:off x="304800" y="457200"/>
            <a:ext cx="8686800" cy="838200"/>
          </a:xfrm>
          <a:prstGeom prst="rect">
            <a:avLst/>
          </a:prstGeom>
        </p:spPr>
        <p:txBody>
          <a:bodyPr vert="horz" anchor="ctr">
            <a:normAutofit/>
          </a:bodyPr>
          <a:lstStyle/>
          <a:p>
            <a:r>
              <a:rPr kumimoji="0" lang="ro-RO" smtClean="0"/>
              <a:t>Faceți clic pentru a edita stilul de titlu Coordonator</a:t>
            </a:r>
            <a:endParaRPr kumimoji="0" lang="en-US"/>
          </a:p>
        </p:txBody>
      </p:sp>
      <p:sp>
        <p:nvSpPr>
          <p:cNvPr id="9" name="Conector drept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Conector drept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dir="d"/>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file:///F:\Consfatuiri2016\Olimpiada_Internationala_Informatica_echipe.pptx"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file:///D:\Zsofia\2016-2017\Info\Inspectori_Info_consfatuiri_materiale\Inspectori_Info_consfatuiri_materiale\2016_2017\Olimpiada_Internationala_Informatica_echipe.pptx"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ECDL_Conc_BEBRAS_nota_ISJ.pdf"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hyperlink" Target="file:///F:\Consfatuiri2016\Prezentare%20IC3%20-%202016-2017%20Consf&#259;tuiri.pptx" TargetMode="Externa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2.bin"/><Relationship Id="rId5" Type="http://schemas.openxmlformats.org/officeDocument/2006/relationships/hyperlink" Target="ECDL_pentru_educatie_an%20scolar%202016-2017.pdf" TargetMode="External"/><Relationship Id="rId4" Type="http://schemas.openxmlformats.org/officeDocument/2006/relationships/package" Target="../embeddings/Prezentare_Microsoft_Office_PowerPoint3.pptx"/></Relationships>
</file>

<file path=ppt/slides/_rels/slide13.xml.rels><?xml version="1.0" encoding="UTF-8" standalone="yes"?>
<Relationships xmlns="http://schemas.openxmlformats.org/package/2006/relationships"><Relationship Id="rId2" Type="http://schemas.openxmlformats.org/officeDocument/2006/relationships/hyperlink" Target="https://www.netacad.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forum.isj.hd.edu.ro/" TargetMode="External"/><Relationship Id="rId3" Type="http://schemas.openxmlformats.org/officeDocument/2006/relationships/hyperlink" Target="http://www.rocnee.eu/" TargetMode="External"/><Relationship Id="rId7" Type="http://schemas.openxmlformats.org/officeDocument/2006/relationships/hyperlink" Target="http://www.infoarena.ro/" TargetMode="External"/><Relationship Id="rId2" Type="http://schemas.openxmlformats.org/officeDocument/2006/relationships/hyperlink" Target="http://www.edu.ro/" TargetMode="External"/><Relationship Id="rId1" Type="http://schemas.openxmlformats.org/officeDocument/2006/relationships/slideLayout" Target="../slideLayouts/slideLayout2.xml"/><Relationship Id="rId6" Type="http://schemas.openxmlformats.org/officeDocument/2006/relationships/hyperlink" Target="http://www.cnceip.ro/" TargetMode="External"/><Relationship Id="rId5" Type="http://schemas.openxmlformats.org/officeDocument/2006/relationships/hyperlink" Target="http://www.acadnet.ro/" TargetMode="External"/><Relationship Id="rId4" Type="http://schemas.openxmlformats.org/officeDocument/2006/relationships/hyperlink" Target="http://www.infoeducatie.ro/" TargetMode="External"/><Relationship Id="rId9" Type="http://schemas.openxmlformats.org/officeDocument/2006/relationships/hyperlink" Target="http://www.pbinfo.ro/"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p:txBody>
          <a:bodyPr/>
          <a:lstStyle/>
          <a:p>
            <a:r>
              <a:rPr lang="en-US" dirty="0" smtClean="0"/>
              <a:t>CON</a:t>
            </a:r>
            <a:r>
              <a:rPr lang="ro-RO" dirty="0" smtClean="0"/>
              <a:t>SFĂTUIREA JUDEȚEANĂ A PROFESORILOR DE INFORMATICĂ</a:t>
            </a:r>
            <a:endParaRPr lang="ro-RO" dirty="0"/>
          </a:p>
        </p:txBody>
      </p:sp>
      <p:sp>
        <p:nvSpPr>
          <p:cNvPr id="3" name="Subtitlu 2"/>
          <p:cNvSpPr>
            <a:spLocks noGrp="1"/>
          </p:cNvSpPr>
          <p:nvPr>
            <p:ph type="subTitle" idx="1"/>
          </p:nvPr>
        </p:nvSpPr>
        <p:spPr/>
        <p:txBody>
          <a:bodyPr/>
          <a:lstStyle/>
          <a:p>
            <a:r>
              <a:rPr lang="ro-RO" dirty="0" smtClean="0"/>
              <a:t>ANUL ȘCOLAR 2016-2017</a:t>
            </a:r>
            <a:endParaRPr lang="ro-RO" dirty="0"/>
          </a:p>
        </p:txBody>
      </p:sp>
    </p:spTree>
    <p:extLst>
      <p:ext uri="{BB962C8B-B14F-4D97-AF65-F5344CB8AC3E}">
        <p14:creationId xmlns:p14="http://schemas.microsoft.com/office/powerpoint/2010/main" xmlns="" val="2652272175"/>
      </p:ext>
    </p:extLst>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Alte concursuri</a:t>
            </a:r>
            <a:endParaRPr lang="en-US" dirty="0"/>
          </a:p>
        </p:txBody>
      </p:sp>
      <p:sp>
        <p:nvSpPr>
          <p:cNvPr id="3" name="Substituent conținut 2"/>
          <p:cNvSpPr>
            <a:spLocks noGrp="1"/>
          </p:cNvSpPr>
          <p:nvPr>
            <p:ph idx="1"/>
          </p:nvPr>
        </p:nvSpPr>
        <p:spPr/>
        <p:txBody>
          <a:bodyPr>
            <a:normAutofit lnSpcReduction="10000"/>
          </a:bodyPr>
          <a:lstStyle/>
          <a:p>
            <a:r>
              <a:rPr lang="ro-RO" dirty="0" err="1" smtClean="0"/>
              <a:t>Kids</a:t>
            </a:r>
            <a:r>
              <a:rPr lang="ro-RO" dirty="0" smtClean="0"/>
              <a:t> in </a:t>
            </a:r>
            <a:r>
              <a:rPr lang="ro-RO" dirty="0" err="1" smtClean="0"/>
              <a:t>Tech</a:t>
            </a:r>
            <a:r>
              <a:rPr lang="ro-RO" dirty="0" smtClean="0"/>
              <a:t> – forum ISJ</a:t>
            </a:r>
          </a:p>
          <a:p>
            <a:r>
              <a:rPr lang="ro-RO" dirty="0" smtClean="0"/>
              <a:t>Olimpiada internaţională de </a:t>
            </a:r>
          </a:p>
          <a:p>
            <a:pPr>
              <a:buNone/>
            </a:pPr>
            <a:r>
              <a:rPr lang="ro-RO" dirty="0" smtClean="0"/>
              <a:t>    informatică pe </a:t>
            </a:r>
            <a:r>
              <a:rPr lang="ro-RO" dirty="0" err="1" smtClean="0"/>
              <a:t>echip</a:t>
            </a:r>
            <a:r>
              <a:rPr lang="en-GB" dirty="0" smtClean="0"/>
              <a:t>e</a:t>
            </a:r>
            <a:r>
              <a:rPr lang="ro-RO" dirty="0" smtClean="0"/>
              <a:t> </a:t>
            </a:r>
          </a:p>
          <a:p>
            <a:r>
              <a:rPr lang="ro-RO" dirty="0" err="1" smtClean="0"/>
              <a:t>Infomatrix</a:t>
            </a:r>
            <a:r>
              <a:rPr lang="ro-RO" dirty="0" smtClean="0"/>
              <a:t> – concurs proiecte informatice, ediția a 15-a (secțiuni: </a:t>
            </a:r>
            <a:r>
              <a:rPr lang="ro-RO" dirty="0" err="1" smtClean="0"/>
              <a:t>Short</a:t>
            </a:r>
            <a:r>
              <a:rPr lang="ro-RO" dirty="0" smtClean="0"/>
              <a:t> </a:t>
            </a:r>
            <a:r>
              <a:rPr lang="ro-RO" dirty="0" err="1" smtClean="0"/>
              <a:t>Movie</a:t>
            </a:r>
            <a:r>
              <a:rPr lang="ro-RO" dirty="0" smtClean="0"/>
              <a:t>, Computer </a:t>
            </a:r>
            <a:r>
              <a:rPr lang="ro-RO" dirty="0" err="1" smtClean="0"/>
              <a:t>Art</a:t>
            </a:r>
            <a:r>
              <a:rPr lang="ro-RO" dirty="0" smtClean="0"/>
              <a:t>, Hardware Control, </a:t>
            </a:r>
            <a:r>
              <a:rPr lang="ro-RO" dirty="0" err="1" smtClean="0"/>
              <a:t>Programming</a:t>
            </a:r>
            <a:r>
              <a:rPr lang="ro-RO" dirty="0" smtClean="0"/>
              <a:t>, </a:t>
            </a:r>
            <a:r>
              <a:rPr lang="ro-RO" dirty="0" err="1" smtClean="0"/>
              <a:t>Lego</a:t>
            </a:r>
            <a:r>
              <a:rPr lang="ro-RO" dirty="0" smtClean="0"/>
              <a:t> Line </a:t>
            </a:r>
            <a:r>
              <a:rPr lang="ro-RO" dirty="0" err="1" smtClean="0"/>
              <a:t>Follower</a:t>
            </a:r>
            <a:r>
              <a:rPr lang="ro-RO" dirty="0" smtClean="0"/>
              <a:t>, </a:t>
            </a:r>
            <a:r>
              <a:rPr lang="ro-RO" dirty="0" err="1" smtClean="0"/>
              <a:t>Lego</a:t>
            </a:r>
            <a:r>
              <a:rPr lang="ro-RO" dirty="0" smtClean="0"/>
              <a:t> Sumo, Line </a:t>
            </a:r>
            <a:r>
              <a:rPr lang="ro-RO" dirty="0" err="1" smtClean="0"/>
              <a:t>Follower</a:t>
            </a:r>
            <a:r>
              <a:rPr lang="ro-RO" dirty="0" smtClean="0"/>
              <a:t>, Mini Sumo)</a:t>
            </a:r>
          </a:p>
          <a:p>
            <a:endParaRPr lang="en-US" dirty="0"/>
          </a:p>
        </p:txBody>
      </p:sp>
      <p:graphicFrame>
        <p:nvGraphicFramePr>
          <p:cNvPr id="4" name="Obiect 3">
            <a:hlinkClick r:id="rId3" action="ppaction://hlinkpres?slideindex=1&amp;slidetitle=Diapozitivul 1"/>
          </p:cNvPr>
          <p:cNvGraphicFramePr>
            <a:graphicFrameLocks noChangeAspect="1"/>
          </p:cNvGraphicFramePr>
          <p:nvPr/>
        </p:nvGraphicFramePr>
        <p:xfrm>
          <a:off x="6019800" y="2286000"/>
          <a:ext cx="914400" cy="771525"/>
        </p:xfrm>
        <a:graphic>
          <a:graphicData uri="http://schemas.openxmlformats.org/presentationml/2006/ole">
            <p:oleObj spid="_x0000_s22530" name="Prezentare" showAsIcon="1" r:id="rId4" imgW="914400" imgH="771480" progId="PowerPoint.Show.12">
              <p:link updateAutomatic="1"/>
            </p:oleObj>
          </a:graphicData>
        </a:graphic>
      </p:graphicFrame>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Alte concursuri</a:t>
            </a:r>
            <a:endParaRPr lang="en-US" dirty="0"/>
          </a:p>
        </p:txBody>
      </p:sp>
      <p:sp>
        <p:nvSpPr>
          <p:cNvPr id="3" name="Substituent conținut 2"/>
          <p:cNvSpPr>
            <a:spLocks noGrp="1"/>
          </p:cNvSpPr>
          <p:nvPr>
            <p:ph idx="1"/>
          </p:nvPr>
        </p:nvSpPr>
        <p:spPr/>
        <p:txBody>
          <a:bodyPr/>
          <a:lstStyle/>
          <a:p>
            <a:r>
              <a:rPr lang="ro-RO" dirty="0" smtClean="0"/>
              <a:t>Concursul </a:t>
            </a:r>
            <a:r>
              <a:rPr lang="ro-RO" dirty="0" err="1" smtClean="0"/>
              <a:t>Bebras</a:t>
            </a:r>
            <a:r>
              <a:rPr lang="ro-RO" dirty="0" smtClean="0"/>
              <a:t> România –</a:t>
            </a:r>
            <a:endParaRPr lang="en-US" dirty="0" smtClean="0"/>
          </a:p>
          <a:p>
            <a:pPr>
              <a:buNone/>
            </a:pPr>
            <a:r>
              <a:rPr lang="en-US" dirty="0" smtClean="0"/>
              <a:t>   </a:t>
            </a:r>
            <a:r>
              <a:rPr lang="ro-RO" dirty="0" smtClean="0"/>
              <a:t> organizat de ECDL România în </a:t>
            </a:r>
            <a:endParaRPr lang="en-US" dirty="0" smtClean="0"/>
          </a:p>
          <a:p>
            <a:pPr>
              <a:buNone/>
            </a:pPr>
            <a:r>
              <a:rPr lang="en-US" dirty="0" smtClean="0"/>
              <a:t>    </a:t>
            </a:r>
            <a:r>
              <a:rPr lang="ro-RO" dirty="0" smtClean="0"/>
              <a:t>perioada 7-11.11.2016</a:t>
            </a:r>
            <a:r>
              <a:rPr lang="en-US" dirty="0" smtClean="0"/>
              <a:t> </a:t>
            </a:r>
          </a:p>
          <a:p>
            <a:r>
              <a:rPr lang="en-US" dirty="0" smtClean="0"/>
              <a:t>Concurs </a:t>
            </a:r>
            <a:r>
              <a:rPr lang="ro-RO" dirty="0" smtClean="0"/>
              <a:t>IC3</a:t>
            </a:r>
            <a:r>
              <a:rPr lang="en-US" dirty="0" smtClean="0"/>
              <a:t> – material </a:t>
            </a:r>
            <a:r>
              <a:rPr lang="en-US" dirty="0" err="1" smtClean="0"/>
              <a:t>prezentare</a:t>
            </a:r>
            <a:r>
              <a:rPr lang="en-US" dirty="0" smtClean="0"/>
              <a:t> la </a:t>
            </a:r>
            <a:r>
              <a:rPr lang="en-US" dirty="0" err="1" smtClean="0"/>
              <a:t>certific</a:t>
            </a:r>
            <a:r>
              <a:rPr lang="ro-RO" dirty="0" smtClean="0"/>
              <a:t>ă</a:t>
            </a:r>
            <a:r>
              <a:rPr lang="en-US" dirty="0" err="1" smtClean="0"/>
              <a:t>ri</a:t>
            </a:r>
            <a:endParaRPr lang="en-US" dirty="0" smtClean="0"/>
          </a:p>
          <a:p>
            <a:endParaRPr lang="en-US" dirty="0"/>
          </a:p>
        </p:txBody>
      </p:sp>
      <p:graphicFrame>
        <p:nvGraphicFramePr>
          <p:cNvPr id="8" name="Obiect 7">
            <a:hlinkClick r:id="rId3" action="ppaction://hlinkfile"/>
          </p:cNvPr>
          <p:cNvGraphicFramePr>
            <a:graphicFrameLocks noChangeAspect="1"/>
          </p:cNvGraphicFramePr>
          <p:nvPr/>
        </p:nvGraphicFramePr>
        <p:xfrm>
          <a:off x="6629400" y="1905000"/>
          <a:ext cx="914400" cy="771525"/>
        </p:xfrm>
        <a:graphic>
          <a:graphicData uri="http://schemas.openxmlformats.org/presentationml/2006/ole">
            <p:oleObj spid="_x0000_s36870" name="Acrobat Document" showAsIcon="1" r:id="rId4" imgW="914400" imgH="771480" progId="AcroExch.Document.7">
              <p:embed/>
            </p:oleObj>
          </a:graphicData>
        </a:graphic>
      </p:graphicFrame>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Certificări</a:t>
            </a:r>
            <a:endParaRPr lang="en-US" dirty="0"/>
          </a:p>
        </p:txBody>
      </p:sp>
      <p:sp>
        <p:nvSpPr>
          <p:cNvPr id="3" name="Substituent conținut 2"/>
          <p:cNvSpPr>
            <a:spLocks noGrp="1"/>
          </p:cNvSpPr>
          <p:nvPr>
            <p:ph idx="1"/>
          </p:nvPr>
        </p:nvSpPr>
        <p:spPr/>
        <p:txBody>
          <a:bodyPr/>
          <a:lstStyle/>
          <a:p>
            <a:r>
              <a:rPr lang="ro-RO" dirty="0" smtClean="0"/>
              <a:t>ECDL – Acord de colaborare ”Educație pentru Societatea Informațională” – 10 permise gratuite pt. fiecare centru acreditat ECDL</a:t>
            </a:r>
            <a:r>
              <a:rPr lang="en-US" dirty="0" smtClean="0"/>
              <a:t>  </a:t>
            </a:r>
            <a:endParaRPr lang="ro-RO" dirty="0" smtClean="0"/>
          </a:p>
          <a:p>
            <a:r>
              <a:rPr lang="ro-RO" dirty="0" smtClean="0"/>
              <a:t>CERTIPRO – Certificări IC3 prin Programul </a:t>
            </a:r>
            <a:r>
              <a:rPr lang="ro-RO" dirty="0" err="1" smtClean="0"/>
              <a:t>Certipro</a:t>
            </a:r>
            <a:r>
              <a:rPr lang="en-US" dirty="0" smtClean="0"/>
              <a:t>  </a:t>
            </a:r>
            <a:endParaRPr lang="ro-RO" dirty="0" smtClean="0"/>
          </a:p>
          <a:p>
            <a:endParaRPr lang="en-US" dirty="0"/>
          </a:p>
        </p:txBody>
      </p:sp>
      <p:graphicFrame>
        <p:nvGraphicFramePr>
          <p:cNvPr id="6" name="Obiect 5">
            <a:hlinkClick r:id="rId3" action="ppaction://hlinkpres?slideindex=1&amp;slidetitle="/>
          </p:cNvPr>
          <p:cNvGraphicFramePr>
            <a:graphicFrameLocks noChangeAspect="1"/>
          </p:cNvGraphicFramePr>
          <p:nvPr/>
        </p:nvGraphicFramePr>
        <p:xfrm>
          <a:off x="7924800" y="3048000"/>
          <a:ext cx="914400" cy="771525"/>
        </p:xfrm>
        <a:graphic>
          <a:graphicData uri="http://schemas.openxmlformats.org/presentationml/2006/ole">
            <p:oleObj spid="_x0000_s35843" name="Prezentare" showAsIcon="1" r:id="rId4" imgW="914400" imgH="771480" progId="PowerPoint.Show.12">
              <p:embed/>
            </p:oleObj>
          </a:graphicData>
        </a:graphic>
      </p:graphicFrame>
      <p:graphicFrame>
        <p:nvGraphicFramePr>
          <p:cNvPr id="8" name="Obiect 7">
            <a:hlinkClick r:id="rId5" action="ppaction://hlinkfile"/>
          </p:cNvPr>
          <p:cNvGraphicFramePr>
            <a:graphicFrameLocks noChangeAspect="1"/>
          </p:cNvGraphicFramePr>
          <p:nvPr/>
        </p:nvGraphicFramePr>
        <p:xfrm>
          <a:off x="7848600" y="2057400"/>
          <a:ext cx="914400" cy="771525"/>
        </p:xfrm>
        <a:graphic>
          <a:graphicData uri="http://schemas.openxmlformats.org/presentationml/2006/ole">
            <p:oleObj spid="_x0000_s35846" name="Acrobat Document" showAsIcon="1" r:id="rId6" imgW="914400" imgH="771480" progId="AcroExch.Document.7">
              <p:embed/>
            </p:oleObj>
          </a:graphicData>
        </a:graphic>
      </p:graphicFrame>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228600" y="0"/>
            <a:ext cx="8686800" cy="838200"/>
          </a:xfrm>
        </p:spPr>
        <p:txBody>
          <a:bodyPr/>
          <a:lstStyle/>
          <a:p>
            <a:r>
              <a:rPr lang="en-US" dirty="0" err="1" smtClean="0"/>
              <a:t>upir</a:t>
            </a:r>
            <a:endParaRPr lang="en-US" dirty="0"/>
          </a:p>
        </p:txBody>
      </p:sp>
      <p:sp>
        <p:nvSpPr>
          <p:cNvPr id="3" name="Substituent conținut 2"/>
          <p:cNvSpPr>
            <a:spLocks noGrp="1"/>
          </p:cNvSpPr>
          <p:nvPr>
            <p:ph idx="1"/>
          </p:nvPr>
        </p:nvSpPr>
        <p:spPr>
          <a:xfrm>
            <a:off x="0" y="838200"/>
            <a:ext cx="9144000" cy="5715000"/>
          </a:xfrm>
        </p:spPr>
        <p:txBody>
          <a:bodyPr>
            <a:noAutofit/>
          </a:bodyPr>
          <a:lstStyle/>
          <a:p>
            <a:pPr>
              <a:buNone/>
            </a:pPr>
            <a:r>
              <a:rPr lang="vi-VN" sz="1400" dirty="0" smtClean="0"/>
              <a:t>Stimati colegi,</a:t>
            </a:r>
          </a:p>
          <a:p>
            <a:pPr>
              <a:buNone/>
            </a:pPr>
            <a:r>
              <a:rPr lang="vi-VN" sz="1400" dirty="0" smtClean="0"/>
              <a:t>Prin acest anunț dorim să vă mobilizăm la a folosi platforma Netspace la clasă sau în activități extracurriculare.  Iată ce vă recomandăm:</a:t>
            </a:r>
          </a:p>
          <a:p>
            <a:pPr>
              <a:buNone/>
            </a:pPr>
            <a:r>
              <a:rPr lang="vi-VN" sz="1400" dirty="0" smtClean="0"/>
              <a:t/>
            </a:r>
            <a:br>
              <a:rPr lang="vi-VN" sz="1400" dirty="0" smtClean="0"/>
            </a:br>
            <a:r>
              <a:rPr lang="vi-VN" sz="1400" dirty="0" smtClean="0"/>
              <a:t>1. Așa cum am anunțat, am adăugat de mai bine de un an, completarea </a:t>
            </a:r>
            <a:r>
              <a:rPr lang="vi-VN" sz="1400" b="1" dirty="0" smtClean="0"/>
              <a:t>cursului IT-essentials cu Libre Office</a:t>
            </a:r>
            <a:r>
              <a:rPr lang="vi-VN" sz="1400" dirty="0" smtClean="0"/>
              <a:t>. Folosiți </a:t>
            </a:r>
            <a:r>
              <a:rPr lang="vi-VN" sz="1400" u="sng" dirty="0" smtClean="0">
                <a:hlinkClick r:id="rId2"/>
              </a:rPr>
              <a:t>platforma</a:t>
            </a:r>
            <a:r>
              <a:rPr lang="vi-VN" sz="1400" dirty="0" smtClean="0"/>
              <a:t> pentru ca suport de predare la clasele 9-10. Aveți multe de cîștigat: a) conținutul excelent care corespunde programei dar are și elemente subplimentare foarte utile, mai ales în domeniul rețelelor și a sistemelor de operare. Aveși inclusiv obiectivele de învățare.  b) suport de autoevaluare, c) fișe și activități practice de laborator d) evaluarea sistematica  la sfarsitul fiecarui capitol e) certificat de absolvire recunoscut internațional</a:t>
            </a:r>
          </a:p>
          <a:p>
            <a:pPr>
              <a:buNone/>
            </a:pPr>
            <a:r>
              <a:rPr lang="vi-VN" sz="1400" dirty="0" smtClean="0"/>
              <a:t> </a:t>
            </a:r>
          </a:p>
          <a:p>
            <a:pPr>
              <a:buNone/>
            </a:pPr>
            <a:r>
              <a:rPr lang="vi-VN" sz="1400" dirty="0" smtClean="0"/>
              <a:t>2. </a:t>
            </a:r>
            <a:r>
              <a:rPr lang="vi-VN" sz="1400" b="1" dirty="0" smtClean="0"/>
              <a:t>Ofertă noua de cursuri foarte utile C++</a:t>
            </a:r>
            <a:r>
              <a:rPr lang="vi-VN" sz="1400" dirty="0" smtClean="0"/>
              <a:t>, Linux essentials, InternetOfThings, Cybersecurity.. În ceea ce privește programrea aveți o secțiune de C++ completat cu OOP, prin urmare puteți folosi în clasele 9-12. Oferta este bună din aceleași motive ca acelea scrise mai sus. Aveți exerciții și proble rezolvate</a:t>
            </a:r>
            <a:br>
              <a:rPr lang="vi-VN" sz="1400" dirty="0" smtClean="0"/>
            </a:br>
            <a:r>
              <a:rPr lang="vi-VN" sz="1400" dirty="0" smtClean="0"/>
              <a:t>Pentru predarea Linux nu este nevoie de sistem de operare instalat, aveți simulatoare, mașini virtuale.</a:t>
            </a:r>
          </a:p>
          <a:p>
            <a:pPr>
              <a:buNone/>
            </a:pPr>
            <a:r>
              <a:rPr lang="vi-VN" sz="1400" dirty="0" smtClean="0"/>
              <a:t>3. Posibilitatea de a preda și </a:t>
            </a:r>
            <a:r>
              <a:rPr lang="vi-VN" sz="1400" i="1" dirty="0" smtClean="0"/>
              <a:t>pentru cei ce nu sunt  instructori acreditati</a:t>
            </a:r>
            <a:r>
              <a:rPr lang="vi-VN" sz="1400" dirty="0" smtClean="0"/>
              <a:t>. Este important să aveți o Academie și o persoană de contact acreditată care să înregistreze profesorul ce vrea să devină instructor . </a:t>
            </a:r>
            <a:br>
              <a:rPr lang="vi-VN" sz="1400" dirty="0" smtClean="0"/>
            </a:br>
            <a:r>
              <a:rPr lang="vi-VN" sz="1400" b="1" dirty="0" smtClean="0"/>
              <a:t>Pofesorul trebuie inregistrat ca instructor de un manager de academie, Academy Contact, adica AC.</a:t>
            </a:r>
            <a:r>
              <a:rPr lang="vi-VN" sz="1400" dirty="0" smtClean="0"/>
              <a:t>Exempu</a:t>
            </a:r>
            <a:r>
              <a:rPr lang="vi-VN" sz="1400" i="1" dirty="0" smtClean="0"/>
              <a:t>: AC face login, merge la rubrica Manage si acolo la Manage users, add users, nume si email, marcat cu rol instructor.</a:t>
            </a:r>
            <a:r>
              <a:rPr lang="vi-VN" sz="1400" dirty="0" smtClean="0"/>
              <a:t> Noul instructor poate deschide dupa pasul 1 clase de elevi. Nu e necesar sa fie instructor certificat pe vreun alt curs si nu trebuie sa urmeze curs de instructor</a:t>
            </a:r>
          </a:p>
          <a:p>
            <a:pPr>
              <a:buNone/>
            </a:pPr>
            <a:r>
              <a:rPr lang="vi-VN" sz="1400" dirty="0" smtClean="0"/>
              <a:t> </a:t>
            </a:r>
          </a:p>
          <a:p>
            <a:pPr>
              <a:buNone/>
            </a:pPr>
            <a:r>
              <a:rPr lang="vi-VN" sz="1400" dirty="0" smtClean="0"/>
              <a:t>Vă rugăm să folosiți platforma și conținuturile, să recomandați colegilor să lucreze. Este nou, practic, gratuit, fără obligații speciale în afară de aceea morală de a duce cursul angajat până la sfârșit,</a:t>
            </a:r>
          </a:p>
          <a:p>
            <a:pPr>
              <a:buNone/>
            </a:pPr>
            <a:r>
              <a:rPr lang="vi-VN" sz="1400" dirty="0" smtClean="0"/>
              <a:t> </a:t>
            </a:r>
          </a:p>
          <a:p>
            <a:pPr>
              <a:buNone/>
            </a:pPr>
            <a:r>
              <a:rPr lang="vi-VN" sz="1400" dirty="0" smtClean="0"/>
              <a:t>Succese maxime!</a:t>
            </a:r>
          </a:p>
          <a:p>
            <a:pPr>
              <a:buNone/>
            </a:pPr>
            <a:r>
              <a:rPr lang="vi-VN" sz="1400" dirty="0" smtClean="0"/>
              <a:t> </a:t>
            </a:r>
          </a:p>
          <a:p>
            <a:endParaRPr lang="en-US" sz="1400" dirty="0"/>
          </a:p>
        </p:txBody>
      </p:sp>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en-US" dirty="0" err="1" smtClean="0"/>
              <a:t>Linkuri</a:t>
            </a:r>
            <a:r>
              <a:rPr lang="en-US" dirty="0" smtClean="0"/>
              <a:t> utile</a:t>
            </a:r>
            <a:endParaRPr lang="en-US" dirty="0"/>
          </a:p>
        </p:txBody>
      </p:sp>
      <p:sp>
        <p:nvSpPr>
          <p:cNvPr id="3" name="Substituent conținut 2"/>
          <p:cNvSpPr>
            <a:spLocks noGrp="1"/>
          </p:cNvSpPr>
          <p:nvPr>
            <p:ph idx="1"/>
          </p:nvPr>
        </p:nvSpPr>
        <p:spPr/>
        <p:txBody>
          <a:bodyPr>
            <a:normAutofit fontScale="92500" lnSpcReduction="10000"/>
          </a:bodyPr>
          <a:lstStyle/>
          <a:p>
            <a:r>
              <a:rPr lang="en-US" dirty="0" smtClean="0">
                <a:hlinkClick r:id="rId2"/>
              </a:rPr>
              <a:t>www.edu.ro</a:t>
            </a:r>
            <a:endParaRPr lang="en-US" dirty="0" smtClean="0"/>
          </a:p>
          <a:p>
            <a:r>
              <a:rPr lang="en-US" dirty="0" smtClean="0">
                <a:hlinkClick r:id="rId3"/>
              </a:rPr>
              <a:t>www.rocnee.eu</a:t>
            </a:r>
            <a:r>
              <a:rPr lang="en-US" dirty="0" smtClean="0"/>
              <a:t> – </a:t>
            </a:r>
            <a:r>
              <a:rPr lang="en-US" dirty="0" err="1" smtClean="0"/>
              <a:t>programe</a:t>
            </a:r>
            <a:r>
              <a:rPr lang="en-US" dirty="0" smtClean="0"/>
              <a:t> </a:t>
            </a:r>
            <a:r>
              <a:rPr lang="ro-RO" dirty="0" smtClean="0"/>
              <a:t>și ghiduri TIC</a:t>
            </a:r>
          </a:p>
          <a:p>
            <a:r>
              <a:rPr lang="ro-RO" dirty="0" err="1" smtClean="0">
                <a:hlinkClick r:id="rId4"/>
              </a:rPr>
              <a:t>www.infoeducatie.ro</a:t>
            </a:r>
            <a:r>
              <a:rPr lang="ro-RO" dirty="0" smtClean="0"/>
              <a:t> – concurs elevi</a:t>
            </a:r>
          </a:p>
          <a:p>
            <a:r>
              <a:rPr lang="ro-RO" dirty="0" err="1" smtClean="0">
                <a:hlinkClick r:id="rId5"/>
              </a:rPr>
              <a:t>www.acadnet.ro</a:t>
            </a:r>
            <a:r>
              <a:rPr lang="ro-RO" dirty="0" smtClean="0"/>
              <a:t> – concurs elevi</a:t>
            </a:r>
          </a:p>
          <a:p>
            <a:r>
              <a:rPr lang="ro-RO" dirty="0" err="1" smtClean="0">
                <a:hlinkClick r:id="rId6"/>
              </a:rPr>
              <a:t>www.cnceip.ro</a:t>
            </a:r>
            <a:r>
              <a:rPr lang="ro-RO" dirty="0" smtClean="0"/>
              <a:t> – programe profesori</a:t>
            </a:r>
          </a:p>
          <a:p>
            <a:r>
              <a:rPr lang="ro-RO" dirty="0" err="1" smtClean="0">
                <a:hlinkClick r:id="rId7"/>
              </a:rPr>
              <a:t>www.infoarena.ro</a:t>
            </a:r>
            <a:r>
              <a:rPr lang="ro-RO" dirty="0" smtClean="0"/>
              <a:t> – concurs elevi, kit OJI</a:t>
            </a:r>
          </a:p>
          <a:p>
            <a:r>
              <a:rPr lang="ro-RO" dirty="0" smtClean="0">
                <a:hlinkClick r:id="rId8"/>
              </a:rPr>
              <a:t>http://forum.isj.hd.edu.ro</a:t>
            </a:r>
            <a:r>
              <a:rPr lang="ro-RO" dirty="0" smtClean="0"/>
              <a:t> - informații de interes </a:t>
            </a:r>
            <a:r>
              <a:rPr lang="ro-RO" dirty="0" err="1" smtClean="0"/>
              <a:t>pt</a:t>
            </a:r>
            <a:r>
              <a:rPr lang="ro-RO" dirty="0" smtClean="0"/>
              <a:t> cadre didactice </a:t>
            </a:r>
          </a:p>
          <a:p>
            <a:r>
              <a:rPr lang="ro-RO" dirty="0" err="1" smtClean="0">
                <a:hlinkClick r:id="rId9"/>
              </a:rPr>
              <a:t>www.pbinfo.ro</a:t>
            </a:r>
            <a:r>
              <a:rPr lang="ro-RO" dirty="0" smtClean="0"/>
              <a:t> – probleme de informatică</a:t>
            </a:r>
            <a:endParaRPr lang="en-US" dirty="0"/>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reptunghi 2"/>
          <p:cNvSpPr/>
          <p:nvPr/>
        </p:nvSpPr>
        <p:spPr>
          <a:xfrm>
            <a:off x="762000" y="1066800"/>
            <a:ext cx="7848600" cy="424731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vi-VN"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Vă doresc multă sănătate, putere de muncă, împliniri și mult succes în noul an școlar!</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304800" y="76200"/>
            <a:ext cx="8229600" cy="685800"/>
          </a:xfrm>
        </p:spPr>
        <p:txBody>
          <a:bodyPr>
            <a:normAutofit/>
          </a:bodyPr>
          <a:lstStyle/>
          <a:p>
            <a:r>
              <a:rPr lang="ro-RO" dirty="0" smtClean="0"/>
              <a:t>ORDINEA DE ZI</a:t>
            </a:r>
            <a:endParaRPr lang="ro-RO" dirty="0"/>
          </a:p>
        </p:txBody>
      </p:sp>
      <p:sp>
        <p:nvSpPr>
          <p:cNvPr id="3" name="Substituent conținut 2"/>
          <p:cNvSpPr>
            <a:spLocks noGrp="1"/>
          </p:cNvSpPr>
          <p:nvPr>
            <p:ph sz="half" idx="1"/>
          </p:nvPr>
        </p:nvSpPr>
        <p:spPr>
          <a:xfrm>
            <a:off x="228600" y="762000"/>
            <a:ext cx="8763000" cy="5867400"/>
          </a:xfrm>
        </p:spPr>
        <p:txBody>
          <a:bodyPr>
            <a:normAutofit fontScale="92500" lnSpcReduction="10000"/>
          </a:bodyPr>
          <a:lstStyle/>
          <a:p>
            <a:r>
              <a:rPr lang="ro-RO" dirty="0" smtClean="0"/>
              <a:t>Inspecția școlară</a:t>
            </a:r>
            <a:r>
              <a:rPr lang="en-US" dirty="0" smtClean="0"/>
              <a:t> – material </a:t>
            </a:r>
            <a:r>
              <a:rPr lang="en-US" dirty="0" err="1" smtClean="0"/>
              <a:t>pe</a:t>
            </a:r>
            <a:r>
              <a:rPr lang="en-US" dirty="0" smtClean="0"/>
              <a:t> forum ISJ</a:t>
            </a:r>
            <a:endParaRPr lang="ro-RO" dirty="0" smtClean="0"/>
          </a:p>
          <a:p>
            <a:r>
              <a:rPr lang="ro-RO" dirty="0" smtClean="0"/>
              <a:t>Examenele naționale; Bacalaureat 2016</a:t>
            </a:r>
          </a:p>
          <a:p>
            <a:r>
              <a:rPr lang="ro-RO" dirty="0" smtClean="0"/>
              <a:t>Atestat informatică</a:t>
            </a:r>
          </a:p>
          <a:p>
            <a:r>
              <a:rPr lang="ro-RO" dirty="0" err="1" smtClean="0"/>
              <a:t>Compet</a:t>
            </a:r>
            <a:r>
              <a:rPr lang="en-US" dirty="0" err="1" smtClean="0"/>
              <a:t>i</a:t>
            </a:r>
            <a:r>
              <a:rPr lang="ro-RO" dirty="0" smtClean="0"/>
              <a:t>ț</a:t>
            </a:r>
            <a:r>
              <a:rPr lang="en-US" dirty="0" smtClean="0"/>
              <a:t>ii</a:t>
            </a:r>
            <a:r>
              <a:rPr lang="ro-RO" dirty="0" smtClean="0"/>
              <a:t> naționale informatică desfășurate în anul școlar 2015-2016</a:t>
            </a:r>
          </a:p>
          <a:p>
            <a:r>
              <a:rPr lang="ro-RO" dirty="0" smtClean="0"/>
              <a:t>Calendarul competițiilor de informatică în anul școlar 2016-2017</a:t>
            </a:r>
          </a:p>
          <a:p>
            <a:r>
              <a:rPr lang="ro-RO" dirty="0" smtClean="0"/>
              <a:t>Alte concursuri</a:t>
            </a:r>
          </a:p>
          <a:p>
            <a:r>
              <a:rPr lang="ro-RO" dirty="0" smtClean="0"/>
              <a:t>Certificări ECDL/IC3</a:t>
            </a:r>
          </a:p>
          <a:p>
            <a:r>
              <a:rPr lang="ro-RO" dirty="0" smtClean="0"/>
              <a:t>Cursuri formare cadre didactice</a:t>
            </a:r>
          </a:p>
          <a:p>
            <a:r>
              <a:rPr lang="ro-RO" dirty="0" smtClean="0"/>
              <a:t>UPIR</a:t>
            </a:r>
          </a:p>
          <a:p>
            <a:r>
              <a:rPr lang="ro-RO" dirty="0" smtClean="0"/>
              <a:t>Fișa individuală – bază de date încadrări pentru anul școlar 2016-2017</a:t>
            </a:r>
          </a:p>
          <a:p>
            <a:endParaRPr lang="ro-RO" dirty="0"/>
          </a:p>
        </p:txBody>
      </p:sp>
    </p:spTree>
    <p:extLst>
      <p:ext uri="{BB962C8B-B14F-4D97-AF65-F5344CB8AC3E}">
        <p14:creationId xmlns:p14="http://schemas.microsoft.com/office/powerpoint/2010/main" xmlns="" val="2753823784"/>
      </p:ext>
    </p:extLst>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914400"/>
          </a:xfrm>
        </p:spPr>
        <p:txBody>
          <a:bodyPr/>
          <a:lstStyle/>
          <a:p>
            <a:r>
              <a:rPr lang="en-US" dirty="0" err="1" smtClean="0"/>
              <a:t>Compe</a:t>
            </a:r>
            <a:r>
              <a:rPr lang="ro-RO" dirty="0" err="1" smtClean="0"/>
              <a:t>tențe</a:t>
            </a:r>
            <a:r>
              <a:rPr lang="ro-RO" dirty="0" smtClean="0"/>
              <a:t> digitale</a:t>
            </a:r>
            <a:endParaRPr lang="en-US" dirty="0"/>
          </a:p>
        </p:txBody>
      </p:sp>
      <p:graphicFrame>
        <p:nvGraphicFramePr>
          <p:cNvPr id="4" name="Substituent conținut 3"/>
          <p:cNvGraphicFramePr>
            <a:graphicFrameLocks noGrp="1"/>
          </p:cNvGraphicFramePr>
          <p:nvPr>
            <p:ph idx="1"/>
          </p:nvPr>
        </p:nvGraphicFramePr>
        <p:xfrm>
          <a:off x="609600" y="762000"/>
          <a:ext cx="8229600" cy="2219960"/>
        </p:xfrm>
        <a:graphic>
          <a:graphicData uri="http://schemas.openxmlformats.org/drawingml/2006/table">
            <a:tbl>
              <a:tblPr firstRow="1" bandRow="1">
                <a:tableStyleId>{3C2FFA5D-87B4-456A-9821-1D502468CF0F}</a:tableStyleId>
              </a:tblPr>
              <a:tblGrid>
                <a:gridCol w="1371600"/>
                <a:gridCol w="1371600"/>
                <a:gridCol w="1371600"/>
                <a:gridCol w="1371600"/>
                <a:gridCol w="1371600"/>
                <a:gridCol w="1371600"/>
              </a:tblGrid>
              <a:tr h="142240">
                <a:tc rowSpan="2">
                  <a:txBody>
                    <a:bodyPr/>
                    <a:lstStyle/>
                    <a:p>
                      <a:pPr algn="ctr"/>
                      <a:r>
                        <a:rPr lang="en-US" dirty="0" smtClean="0"/>
                        <a:t>An</a:t>
                      </a:r>
                      <a:endParaRPr lang="en-US" dirty="0"/>
                    </a:p>
                  </a:txBody>
                  <a:tcPr anchor="ctr"/>
                </a:tc>
                <a:tc gridSpan="3">
                  <a:txBody>
                    <a:bodyPr/>
                    <a:lstStyle/>
                    <a:p>
                      <a:pPr algn="ctr"/>
                      <a:r>
                        <a:rPr lang="en-US" dirty="0" smtClean="0"/>
                        <a:t>Num</a:t>
                      </a:r>
                      <a:r>
                        <a:rPr lang="ro-RO" dirty="0" err="1" smtClean="0"/>
                        <a:t>ăr</a:t>
                      </a:r>
                      <a:r>
                        <a:rPr lang="ro-RO" dirty="0" smtClean="0"/>
                        <a:t> elevi </a:t>
                      </a:r>
                      <a:endParaRPr lang="en-US" dirty="0"/>
                    </a:p>
                  </a:txBody>
                  <a:tcPr anchor="ctr"/>
                </a:tc>
                <a:tc hMerge="1">
                  <a:txBody>
                    <a:bodyPr/>
                    <a:lstStyle/>
                    <a:p>
                      <a:endParaRPr lang="en-US" dirty="0"/>
                    </a:p>
                  </a:txBody>
                  <a:tcPr/>
                </a:tc>
                <a:tc hMerge="1">
                  <a:txBody>
                    <a:bodyPr/>
                    <a:lstStyle/>
                    <a:p>
                      <a:endParaRPr lang="en-US" dirty="0"/>
                    </a:p>
                  </a:txBody>
                  <a:tcPr/>
                </a:tc>
                <a:tc rowSpan="2">
                  <a:txBody>
                    <a:bodyPr/>
                    <a:lstStyle/>
                    <a:p>
                      <a:pPr algn="ctr"/>
                      <a:r>
                        <a:rPr lang="en-US" dirty="0" err="1" smtClean="0"/>
                        <a:t>Echivalare</a:t>
                      </a:r>
                      <a:r>
                        <a:rPr lang="en-US" dirty="0" smtClean="0"/>
                        <a:t> ECDL</a:t>
                      </a:r>
                      <a:endParaRPr lang="en-US" dirty="0"/>
                    </a:p>
                  </a:txBody>
                  <a:tcPr anchor="ctr"/>
                </a:tc>
                <a:tc rowSpan="2">
                  <a:txBody>
                    <a:bodyPr/>
                    <a:lstStyle/>
                    <a:p>
                      <a:pPr algn="ctr"/>
                      <a:r>
                        <a:rPr lang="en-US" dirty="0" err="1" smtClean="0"/>
                        <a:t>Echivalare</a:t>
                      </a:r>
                      <a:r>
                        <a:rPr lang="en-US" dirty="0" smtClean="0"/>
                        <a:t> IC3</a:t>
                      </a:r>
                      <a:endParaRPr lang="en-US" dirty="0"/>
                    </a:p>
                  </a:txBody>
                  <a:tcPr anchor="ctr"/>
                </a:tc>
              </a:tr>
              <a:tr h="370840">
                <a:tc vMerge="1">
                  <a:txBody>
                    <a:bodyPr/>
                    <a:lstStyle/>
                    <a:p>
                      <a:endParaRPr lang="en-US" dirty="0"/>
                    </a:p>
                  </a:txBody>
                  <a:tcPr/>
                </a:tc>
                <a:tc>
                  <a:txBody>
                    <a:bodyPr/>
                    <a:lstStyle/>
                    <a:p>
                      <a:pPr algn="ctr"/>
                      <a:r>
                        <a:rPr lang="ro-RO" dirty="0" smtClean="0"/>
                        <a:t>Înscriși</a:t>
                      </a:r>
                      <a:endParaRPr lang="en-US" dirty="0"/>
                    </a:p>
                  </a:txBody>
                  <a:tcPr anchor="ctr"/>
                </a:tc>
                <a:tc>
                  <a:txBody>
                    <a:bodyPr/>
                    <a:lstStyle/>
                    <a:p>
                      <a:pPr algn="ctr"/>
                      <a:r>
                        <a:rPr lang="ro-RO" dirty="0" smtClean="0"/>
                        <a:t>Prezenți</a:t>
                      </a:r>
                      <a:endParaRPr lang="en-US" dirty="0"/>
                    </a:p>
                  </a:txBody>
                  <a:tcPr anchor="ctr"/>
                </a:tc>
                <a:tc>
                  <a:txBody>
                    <a:bodyPr/>
                    <a:lstStyle/>
                    <a:p>
                      <a:pPr algn="ctr"/>
                      <a:r>
                        <a:rPr lang="ro-RO" dirty="0" smtClean="0"/>
                        <a:t>Eliminați</a:t>
                      </a:r>
                      <a:endParaRPr lang="en-US" dirty="0"/>
                    </a:p>
                  </a:txBody>
                  <a:tcPr anchor="ctr"/>
                </a:tc>
                <a:tc vMerge="1">
                  <a:txBody>
                    <a:bodyPr/>
                    <a:lstStyle/>
                    <a:p>
                      <a:endParaRPr lang="en-US" dirty="0"/>
                    </a:p>
                  </a:txBody>
                  <a:tcPr/>
                </a:tc>
                <a:tc vMerge="1">
                  <a:txBody>
                    <a:bodyPr/>
                    <a:lstStyle/>
                    <a:p>
                      <a:endParaRPr lang="en-US" dirty="0"/>
                    </a:p>
                  </a:txBody>
                  <a:tcPr/>
                </a:tc>
              </a:tr>
              <a:tr h="370840">
                <a:tc>
                  <a:txBody>
                    <a:bodyPr/>
                    <a:lstStyle/>
                    <a:p>
                      <a:pPr algn="ctr"/>
                      <a:r>
                        <a:rPr lang="en-US" dirty="0" smtClean="0"/>
                        <a:t>2013</a:t>
                      </a:r>
                      <a:endParaRPr lang="en-US" dirty="0"/>
                    </a:p>
                  </a:txBody>
                  <a:tcPr anchor="ctr"/>
                </a:tc>
                <a:tc>
                  <a:txBody>
                    <a:bodyPr/>
                    <a:lstStyle/>
                    <a:p>
                      <a:pPr algn="ctr"/>
                      <a:r>
                        <a:rPr lang="ro-RO" dirty="0" smtClean="0"/>
                        <a:t>4956</a:t>
                      </a:r>
                      <a:endParaRPr lang="en-US" dirty="0"/>
                    </a:p>
                  </a:txBody>
                  <a:tcPr anchor="ctr"/>
                </a:tc>
                <a:tc>
                  <a:txBody>
                    <a:bodyPr/>
                    <a:lstStyle/>
                    <a:p>
                      <a:pPr algn="ctr"/>
                      <a:r>
                        <a:rPr lang="ro-RO" dirty="0" smtClean="0"/>
                        <a:t>4729</a:t>
                      </a:r>
                      <a:endParaRPr lang="en-US" dirty="0"/>
                    </a:p>
                  </a:txBody>
                  <a:tcPr anchor="ctr"/>
                </a:tc>
                <a:tc>
                  <a:txBody>
                    <a:bodyPr/>
                    <a:lstStyle/>
                    <a:p>
                      <a:pPr algn="ctr"/>
                      <a:r>
                        <a:rPr lang="ro-RO" dirty="0" smtClean="0"/>
                        <a:t>0</a:t>
                      </a:r>
                      <a:endParaRPr lang="en-US" dirty="0"/>
                    </a:p>
                  </a:txBody>
                  <a:tcPr anchor="ctr"/>
                </a:tc>
                <a:tc>
                  <a:txBody>
                    <a:bodyPr/>
                    <a:lstStyle/>
                    <a:p>
                      <a:pPr algn="ctr"/>
                      <a:r>
                        <a:rPr lang="ro-RO" dirty="0" smtClean="0"/>
                        <a:t>0</a:t>
                      </a:r>
                      <a:endParaRPr lang="en-US" dirty="0"/>
                    </a:p>
                  </a:txBody>
                  <a:tcPr anchor="ctr"/>
                </a:tc>
                <a:tc>
                  <a:txBody>
                    <a:bodyPr/>
                    <a:lstStyle/>
                    <a:p>
                      <a:pPr algn="ctr"/>
                      <a:r>
                        <a:rPr lang="ro-RO" dirty="0" smtClean="0"/>
                        <a:t>0</a:t>
                      </a:r>
                      <a:endParaRPr lang="en-US" dirty="0"/>
                    </a:p>
                  </a:txBody>
                  <a:tcPr anchor="ctr"/>
                </a:tc>
              </a:tr>
              <a:tr h="370840">
                <a:tc>
                  <a:txBody>
                    <a:bodyPr/>
                    <a:lstStyle/>
                    <a:p>
                      <a:pPr algn="ctr"/>
                      <a:r>
                        <a:rPr lang="en-US" dirty="0" smtClean="0"/>
                        <a:t>2014</a:t>
                      </a:r>
                      <a:endParaRPr lang="en-US" dirty="0"/>
                    </a:p>
                  </a:txBody>
                  <a:tcPr anchor="ctr"/>
                </a:tc>
                <a:tc>
                  <a:txBody>
                    <a:bodyPr/>
                    <a:lstStyle/>
                    <a:p>
                      <a:pPr algn="ctr"/>
                      <a:r>
                        <a:rPr lang="ro-RO" dirty="0" smtClean="0"/>
                        <a:t>3817</a:t>
                      </a:r>
                      <a:endParaRPr lang="en-US" dirty="0"/>
                    </a:p>
                  </a:txBody>
                  <a:tcPr anchor="ctr"/>
                </a:tc>
                <a:tc>
                  <a:txBody>
                    <a:bodyPr/>
                    <a:lstStyle/>
                    <a:p>
                      <a:pPr algn="ctr"/>
                      <a:r>
                        <a:rPr lang="ro-RO" dirty="0" smtClean="0"/>
                        <a:t>3714</a:t>
                      </a:r>
                      <a:endParaRPr lang="en-US" dirty="0"/>
                    </a:p>
                  </a:txBody>
                  <a:tcPr anchor="ctr"/>
                </a:tc>
                <a:tc>
                  <a:txBody>
                    <a:bodyPr/>
                    <a:lstStyle/>
                    <a:p>
                      <a:pPr algn="ctr"/>
                      <a:r>
                        <a:rPr lang="ro-RO" dirty="0" smtClean="0"/>
                        <a:t>0</a:t>
                      </a:r>
                      <a:endParaRPr lang="en-US" dirty="0"/>
                    </a:p>
                  </a:txBody>
                  <a:tcPr anchor="ctr"/>
                </a:tc>
                <a:tc>
                  <a:txBody>
                    <a:bodyPr/>
                    <a:lstStyle/>
                    <a:p>
                      <a:pPr algn="ctr"/>
                      <a:r>
                        <a:rPr lang="ro-RO" dirty="0" smtClean="0"/>
                        <a:t>0</a:t>
                      </a:r>
                      <a:endParaRPr lang="en-US" dirty="0"/>
                    </a:p>
                  </a:txBody>
                  <a:tcPr anchor="ctr"/>
                </a:tc>
                <a:tc>
                  <a:txBody>
                    <a:bodyPr/>
                    <a:lstStyle/>
                    <a:p>
                      <a:pPr algn="ctr"/>
                      <a:r>
                        <a:rPr lang="ro-RO" dirty="0" smtClean="0"/>
                        <a:t>0</a:t>
                      </a:r>
                      <a:endParaRPr lang="en-US" dirty="0"/>
                    </a:p>
                  </a:txBody>
                  <a:tcPr anchor="ctr"/>
                </a:tc>
              </a:tr>
              <a:tr h="370840">
                <a:tc>
                  <a:txBody>
                    <a:bodyPr/>
                    <a:lstStyle/>
                    <a:p>
                      <a:pPr algn="ctr"/>
                      <a:r>
                        <a:rPr lang="en-US" dirty="0" smtClean="0"/>
                        <a:t>2015</a:t>
                      </a:r>
                      <a:endParaRPr lang="en-US" dirty="0"/>
                    </a:p>
                  </a:txBody>
                  <a:tcPr anchor="ctr"/>
                </a:tc>
                <a:tc>
                  <a:txBody>
                    <a:bodyPr/>
                    <a:lstStyle/>
                    <a:p>
                      <a:pPr algn="ctr"/>
                      <a:r>
                        <a:rPr lang="ro-RO" dirty="0" smtClean="0"/>
                        <a:t>2900</a:t>
                      </a:r>
                      <a:endParaRPr lang="en-US" dirty="0"/>
                    </a:p>
                  </a:txBody>
                  <a:tcPr anchor="ctr"/>
                </a:tc>
                <a:tc>
                  <a:txBody>
                    <a:bodyPr/>
                    <a:lstStyle/>
                    <a:p>
                      <a:pPr algn="ctr"/>
                      <a:r>
                        <a:rPr lang="ro-RO" dirty="0" smtClean="0"/>
                        <a:t>2794</a:t>
                      </a:r>
                      <a:endParaRPr lang="en-US" dirty="0"/>
                    </a:p>
                  </a:txBody>
                  <a:tcPr anchor="ctr"/>
                </a:tc>
                <a:tc>
                  <a:txBody>
                    <a:bodyPr/>
                    <a:lstStyle/>
                    <a:p>
                      <a:pPr algn="ctr"/>
                      <a:r>
                        <a:rPr lang="ro-RO" dirty="0" smtClean="0"/>
                        <a:t>0</a:t>
                      </a:r>
                      <a:endParaRPr lang="en-US" dirty="0"/>
                    </a:p>
                  </a:txBody>
                  <a:tcPr anchor="ctr"/>
                </a:tc>
                <a:tc>
                  <a:txBody>
                    <a:bodyPr/>
                    <a:lstStyle/>
                    <a:p>
                      <a:pPr algn="ctr"/>
                      <a:r>
                        <a:rPr lang="ro-RO" dirty="0" smtClean="0"/>
                        <a:t>229</a:t>
                      </a:r>
                      <a:endParaRPr lang="en-US" dirty="0"/>
                    </a:p>
                  </a:txBody>
                  <a:tcPr anchor="ctr"/>
                </a:tc>
                <a:tc>
                  <a:txBody>
                    <a:bodyPr/>
                    <a:lstStyle/>
                    <a:p>
                      <a:pPr algn="ctr"/>
                      <a:r>
                        <a:rPr lang="ro-RO" dirty="0" smtClean="0"/>
                        <a:t>29</a:t>
                      </a:r>
                      <a:endParaRPr lang="en-US" dirty="0"/>
                    </a:p>
                  </a:txBody>
                  <a:tcPr anchor="ctr"/>
                </a:tc>
              </a:tr>
              <a:tr h="370840">
                <a:tc>
                  <a:txBody>
                    <a:bodyPr/>
                    <a:lstStyle/>
                    <a:p>
                      <a:pPr algn="ctr"/>
                      <a:r>
                        <a:rPr lang="en-US" dirty="0" smtClean="0"/>
                        <a:t>2016</a:t>
                      </a:r>
                      <a:endParaRPr lang="en-US" dirty="0"/>
                    </a:p>
                  </a:txBody>
                  <a:tcPr anchor="ctr"/>
                </a:tc>
                <a:tc>
                  <a:txBody>
                    <a:bodyPr/>
                    <a:lstStyle/>
                    <a:p>
                      <a:pPr algn="ctr"/>
                      <a:r>
                        <a:rPr lang="ro-RO" dirty="0" smtClean="0"/>
                        <a:t>3073</a:t>
                      </a:r>
                      <a:endParaRPr lang="en-US" dirty="0"/>
                    </a:p>
                  </a:txBody>
                  <a:tcPr anchor="ctr"/>
                </a:tc>
                <a:tc>
                  <a:txBody>
                    <a:bodyPr/>
                    <a:lstStyle/>
                    <a:p>
                      <a:pPr algn="ctr"/>
                      <a:r>
                        <a:rPr lang="ro-RO" dirty="0" smtClean="0"/>
                        <a:t>2996</a:t>
                      </a:r>
                      <a:endParaRPr lang="en-US" dirty="0"/>
                    </a:p>
                  </a:txBody>
                  <a:tcPr anchor="ctr"/>
                </a:tc>
                <a:tc>
                  <a:txBody>
                    <a:bodyPr/>
                    <a:lstStyle/>
                    <a:p>
                      <a:pPr algn="ctr"/>
                      <a:r>
                        <a:rPr lang="ro-RO" dirty="0" smtClean="0"/>
                        <a:t>0</a:t>
                      </a:r>
                      <a:endParaRPr lang="en-US" dirty="0"/>
                    </a:p>
                  </a:txBody>
                  <a:tcPr anchor="ctr"/>
                </a:tc>
                <a:tc>
                  <a:txBody>
                    <a:bodyPr/>
                    <a:lstStyle/>
                    <a:p>
                      <a:pPr algn="ctr"/>
                      <a:r>
                        <a:rPr lang="ro-RO" dirty="0" smtClean="0"/>
                        <a:t>154</a:t>
                      </a:r>
                      <a:endParaRPr lang="en-US" dirty="0"/>
                    </a:p>
                  </a:txBody>
                  <a:tcPr anchor="ctr"/>
                </a:tc>
                <a:tc>
                  <a:txBody>
                    <a:bodyPr/>
                    <a:lstStyle/>
                    <a:p>
                      <a:pPr algn="ctr"/>
                      <a:r>
                        <a:rPr lang="ro-RO" dirty="0" smtClean="0"/>
                        <a:t>37</a:t>
                      </a:r>
                      <a:endParaRPr lang="en-US" dirty="0"/>
                    </a:p>
                  </a:txBody>
                  <a:tcPr anchor="ctr"/>
                </a:tc>
              </a:tr>
            </a:tbl>
          </a:graphicData>
        </a:graphic>
      </p:graphicFrame>
      <p:graphicFrame>
        <p:nvGraphicFramePr>
          <p:cNvPr id="5" name="Diagramă 4"/>
          <p:cNvGraphicFramePr/>
          <p:nvPr/>
        </p:nvGraphicFramePr>
        <p:xfrm>
          <a:off x="1905000" y="2819400"/>
          <a:ext cx="5943600" cy="4038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533400" y="0"/>
            <a:ext cx="8229600" cy="1143000"/>
          </a:xfrm>
        </p:spPr>
        <p:txBody>
          <a:bodyPr/>
          <a:lstStyle/>
          <a:p>
            <a:r>
              <a:rPr lang="ro-RO" dirty="0" smtClean="0"/>
              <a:t>Atestat profesional</a:t>
            </a:r>
            <a:endParaRPr lang="en-US" dirty="0"/>
          </a:p>
        </p:txBody>
      </p:sp>
      <p:graphicFrame>
        <p:nvGraphicFramePr>
          <p:cNvPr id="4" name="Substituent conținut 3"/>
          <p:cNvGraphicFramePr>
            <a:graphicFrameLocks noGrp="1"/>
          </p:cNvGraphicFramePr>
          <p:nvPr>
            <p:ph idx="1"/>
          </p:nvPr>
        </p:nvGraphicFramePr>
        <p:xfrm>
          <a:off x="457200" y="990600"/>
          <a:ext cx="8229600" cy="111252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gridSpan="4">
                  <a:txBody>
                    <a:bodyPr/>
                    <a:lstStyle/>
                    <a:p>
                      <a:pPr algn="ctr"/>
                      <a:r>
                        <a:rPr lang="ro-RO" dirty="0" smtClean="0"/>
                        <a:t>Număr elevi</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0840">
                <a:tc>
                  <a:txBody>
                    <a:bodyPr/>
                    <a:lstStyle/>
                    <a:p>
                      <a:pPr algn="ctr"/>
                      <a:r>
                        <a:rPr lang="ro-RO" dirty="0" smtClean="0"/>
                        <a:t>Înscriși</a:t>
                      </a:r>
                      <a:endParaRPr lang="en-US" dirty="0"/>
                    </a:p>
                  </a:txBody>
                  <a:tcPr/>
                </a:tc>
                <a:tc>
                  <a:txBody>
                    <a:bodyPr/>
                    <a:lstStyle/>
                    <a:p>
                      <a:pPr algn="ctr"/>
                      <a:r>
                        <a:rPr lang="ro-RO" dirty="0" smtClean="0"/>
                        <a:t>Prezenți</a:t>
                      </a:r>
                      <a:endParaRPr lang="en-US" dirty="0"/>
                    </a:p>
                  </a:txBody>
                  <a:tcPr/>
                </a:tc>
                <a:tc>
                  <a:txBody>
                    <a:bodyPr/>
                    <a:lstStyle/>
                    <a:p>
                      <a:pPr algn="ctr"/>
                      <a:r>
                        <a:rPr lang="ro-RO" dirty="0" smtClean="0"/>
                        <a:t>Promovați</a:t>
                      </a:r>
                      <a:endParaRPr lang="en-US" dirty="0"/>
                    </a:p>
                  </a:txBody>
                  <a:tcPr/>
                </a:tc>
                <a:tc>
                  <a:txBody>
                    <a:bodyPr/>
                    <a:lstStyle/>
                    <a:p>
                      <a:pPr algn="ctr"/>
                      <a:r>
                        <a:rPr lang="ro-RO" dirty="0" smtClean="0"/>
                        <a:t>Absenți</a:t>
                      </a:r>
                      <a:endParaRPr lang="en-US" dirty="0"/>
                    </a:p>
                  </a:txBody>
                  <a:tcPr/>
                </a:tc>
              </a:tr>
              <a:tr h="370840">
                <a:tc>
                  <a:txBody>
                    <a:bodyPr/>
                    <a:lstStyle/>
                    <a:p>
                      <a:pPr algn="ctr"/>
                      <a:r>
                        <a:rPr lang="ro-RO" dirty="0" smtClean="0"/>
                        <a:t>506</a:t>
                      </a:r>
                      <a:endParaRPr lang="en-US" dirty="0"/>
                    </a:p>
                  </a:txBody>
                  <a:tcPr/>
                </a:tc>
                <a:tc>
                  <a:txBody>
                    <a:bodyPr/>
                    <a:lstStyle/>
                    <a:p>
                      <a:pPr algn="ctr"/>
                      <a:r>
                        <a:rPr lang="ro-RO" dirty="0" smtClean="0"/>
                        <a:t>490</a:t>
                      </a:r>
                      <a:endParaRPr lang="en-US" dirty="0"/>
                    </a:p>
                  </a:txBody>
                  <a:tcPr/>
                </a:tc>
                <a:tc>
                  <a:txBody>
                    <a:bodyPr/>
                    <a:lstStyle/>
                    <a:p>
                      <a:pPr algn="ctr"/>
                      <a:r>
                        <a:rPr lang="ro-RO" dirty="0" smtClean="0"/>
                        <a:t>490</a:t>
                      </a:r>
                      <a:endParaRPr lang="en-US" dirty="0"/>
                    </a:p>
                  </a:txBody>
                  <a:tcPr/>
                </a:tc>
                <a:tc>
                  <a:txBody>
                    <a:bodyPr/>
                    <a:lstStyle/>
                    <a:p>
                      <a:pPr algn="ctr"/>
                      <a:r>
                        <a:rPr lang="ro-RO" dirty="0" smtClean="0"/>
                        <a:t>16</a:t>
                      </a:r>
                      <a:endParaRPr lang="en-US" dirty="0"/>
                    </a:p>
                  </a:txBody>
                  <a:tcPr/>
                </a:tc>
              </a:tr>
            </a:tbl>
          </a:graphicData>
        </a:graphic>
      </p:graphicFrame>
      <p:sp>
        <p:nvSpPr>
          <p:cNvPr id="13313" name="Rectangle 1"/>
          <p:cNvSpPr>
            <a:spLocks noChangeArrowheads="1"/>
          </p:cNvSpPr>
          <p:nvPr/>
        </p:nvSpPr>
        <p:spPr bwMode="auto">
          <a:xfrm>
            <a:off x="457200" y="2362200"/>
            <a:ext cx="82296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o-RO" sz="2400" b="0" i="0" u="none" strike="noStrike" cap="none" normalizeH="0" baseline="0" dirty="0" smtClean="0">
                <a:ln>
                  <a:noFill/>
                </a:ln>
                <a:solidFill>
                  <a:schemeClr val="tx1"/>
                </a:solidFill>
                <a:effectLst/>
                <a:latin typeface="Arial" pitchFamily="34" charset="0"/>
                <a:ea typeface="Calibri" pitchFamily="34" charset="0"/>
                <a:cs typeface="TimesNewRoman"/>
              </a:rPr>
              <a:t>În urma monitorizării examenului s-au constatat următoarele: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o-RO" sz="2400" b="0" i="0" u="none" strike="noStrike" cap="none" normalizeH="0" baseline="0" dirty="0" smtClean="0">
                <a:ln>
                  <a:noFill/>
                </a:ln>
                <a:solidFill>
                  <a:schemeClr val="tx1"/>
                </a:solidFill>
                <a:effectLst/>
                <a:latin typeface="Arial" pitchFamily="34" charset="0"/>
                <a:ea typeface="Calibri" pitchFamily="34" charset="0"/>
                <a:cs typeface="TimesNewRoman"/>
              </a:rPr>
              <a:t>În general elevii au dat dovadă de bună pregătire  şi creativitate la proba de proiect. Proiectele în general au fost orientate pe produse web-design, baze de date personalizate şi programare.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o-RO" sz="2400" b="0" i="0" u="none" strike="noStrike" cap="none" normalizeH="0" baseline="0" dirty="0" smtClean="0">
                <a:ln>
                  <a:noFill/>
                </a:ln>
                <a:solidFill>
                  <a:schemeClr val="tx1"/>
                </a:solidFill>
                <a:effectLst/>
                <a:latin typeface="Arial" pitchFamily="34" charset="0"/>
                <a:ea typeface="Calibri" pitchFamily="34" charset="0"/>
                <a:cs typeface="TimesNewRoman"/>
              </a:rPr>
              <a:t>La proba practică, elevii au demonstrat  foarte bune competenţe de utilizare a pachetului Office precum şi a mediilor de programare C şi Pascal, lucru demonstrat şi prin procentul de promovabilitate de 100%.</a:t>
            </a:r>
            <a:endParaRPr kumimoji="0" lang="ro-RO"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BACALAUREAT 2016</a:t>
            </a:r>
            <a:endParaRPr lang="en-US" dirty="0"/>
          </a:p>
        </p:txBody>
      </p:sp>
      <p:graphicFrame>
        <p:nvGraphicFramePr>
          <p:cNvPr id="4" name="Substituent conținut 3"/>
          <p:cNvGraphicFramePr>
            <a:graphicFrameLocks noGrp="1"/>
          </p:cNvGraphicFramePr>
          <p:nvPr>
            <p:ph idx="1"/>
          </p:nvPr>
        </p:nvGraphicFramePr>
        <p:xfrm>
          <a:off x="304800" y="1554163"/>
          <a:ext cx="8686799" cy="3342957"/>
        </p:xfrm>
        <a:graphic>
          <a:graphicData uri="http://schemas.openxmlformats.org/drawingml/2006/table">
            <a:tbl>
              <a:tblPr firstRow="1" bandRow="1">
                <a:tableStyleId>{5C22544A-7EE6-4342-B048-85BDC9FD1C3A}</a:tableStyleId>
              </a:tblPr>
              <a:tblGrid>
                <a:gridCol w="762000"/>
                <a:gridCol w="817418"/>
                <a:gridCol w="789709"/>
                <a:gridCol w="789709"/>
                <a:gridCol w="789709"/>
                <a:gridCol w="789709"/>
                <a:gridCol w="789709"/>
                <a:gridCol w="789709"/>
                <a:gridCol w="789709"/>
                <a:gridCol w="789709"/>
                <a:gridCol w="789709"/>
              </a:tblGrid>
              <a:tr h="370840">
                <a:tc rowSpan="2">
                  <a:txBody>
                    <a:bodyPr/>
                    <a:lstStyle/>
                    <a:p>
                      <a:pPr algn="ctr"/>
                      <a:r>
                        <a:rPr lang="ro-RO" sz="1600" dirty="0" smtClean="0"/>
                        <a:t>An</a:t>
                      </a:r>
                      <a:endParaRPr lang="en-US" sz="1600" dirty="0"/>
                    </a:p>
                  </a:txBody>
                  <a:tcPr/>
                </a:tc>
                <a:tc rowSpan="2">
                  <a:txBody>
                    <a:bodyPr/>
                    <a:lstStyle/>
                    <a:p>
                      <a:pPr algn="ctr"/>
                      <a:r>
                        <a:rPr lang="ro-RO" sz="1600" dirty="0" smtClean="0"/>
                        <a:t>Candidați înscriși</a:t>
                      </a:r>
                      <a:endParaRPr lang="en-US" sz="1600" dirty="0"/>
                    </a:p>
                  </a:txBody>
                  <a:tcPr/>
                </a:tc>
                <a:tc rowSpan="2">
                  <a:txBody>
                    <a:bodyPr/>
                    <a:lstStyle/>
                    <a:p>
                      <a:pPr algn="ctr"/>
                      <a:r>
                        <a:rPr lang="ro-RO" sz="1600" dirty="0" smtClean="0"/>
                        <a:t>Candidați</a:t>
                      </a:r>
                      <a:r>
                        <a:rPr lang="ro-RO" sz="1600" baseline="0" dirty="0" smtClean="0"/>
                        <a:t> reușiți</a:t>
                      </a:r>
                      <a:endParaRPr lang="en-US" sz="1600" dirty="0"/>
                    </a:p>
                  </a:txBody>
                  <a:tcPr/>
                </a:tc>
                <a:tc gridSpan="6">
                  <a:txBody>
                    <a:bodyPr/>
                    <a:lstStyle/>
                    <a:p>
                      <a:pPr algn="ctr"/>
                      <a:r>
                        <a:rPr lang="ro-RO" dirty="0" smtClean="0"/>
                        <a:t>Din care cu note</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rowSpan="2">
                  <a:txBody>
                    <a:bodyPr/>
                    <a:lstStyle/>
                    <a:p>
                      <a:pPr algn="ctr"/>
                      <a:r>
                        <a:rPr lang="ro-RO" sz="1600" dirty="0" smtClean="0"/>
                        <a:t>Candidați </a:t>
                      </a:r>
                      <a:r>
                        <a:rPr lang="ro-RO" sz="1600" baseline="0" dirty="0" smtClean="0"/>
                        <a:t> respinși</a:t>
                      </a:r>
                      <a:endParaRPr lang="en-US" sz="1600" dirty="0"/>
                    </a:p>
                  </a:txBody>
                  <a:tcPr/>
                </a:tc>
                <a:tc rowSpan="2">
                  <a:txBody>
                    <a:bodyPr/>
                    <a:lstStyle/>
                    <a:p>
                      <a:pPr algn="ctr"/>
                      <a:r>
                        <a:rPr lang="ro-RO" sz="1600" dirty="0" err="1" smtClean="0"/>
                        <a:t>Cand</a:t>
                      </a:r>
                      <a:r>
                        <a:rPr lang="ro-RO" sz="1600" dirty="0" smtClean="0"/>
                        <a:t>. </a:t>
                      </a:r>
                      <a:r>
                        <a:rPr lang="ro-RO" sz="1600" dirty="0" err="1" smtClean="0"/>
                        <a:t>neprez</a:t>
                      </a:r>
                      <a:endParaRPr lang="en-US" sz="1600" dirty="0"/>
                    </a:p>
                  </a:txBody>
                  <a:tcPr/>
                </a:tc>
              </a:tr>
              <a:tr h="370840">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algn="ctr"/>
                      <a:r>
                        <a:rPr lang="ro-RO" sz="1600" b="1" dirty="0" smtClean="0"/>
                        <a:t>5-5,99</a:t>
                      </a:r>
                      <a:endParaRPr lang="en-US" sz="1600" b="1" dirty="0"/>
                    </a:p>
                  </a:txBody>
                  <a:tcPr anchor="ctr"/>
                </a:tc>
                <a:tc>
                  <a:txBody>
                    <a:bodyPr/>
                    <a:lstStyle/>
                    <a:p>
                      <a:pPr algn="ctr"/>
                      <a:r>
                        <a:rPr lang="ro-RO" sz="1600" b="1" dirty="0" smtClean="0"/>
                        <a:t>6-6,99</a:t>
                      </a:r>
                      <a:endParaRPr lang="en-US" sz="1600" b="1" dirty="0"/>
                    </a:p>
                  </a:txBody>
                  <a:tcPr anchor="ctr"/>
                </a:tc>
                <a:tc>
                  <a:txBody>
                    <a:bodyPr/>
                    <a:lstStyle/>
                    <a:p>
                      <a:pPr algn="ctr"/>
                      <a:r>
                        <a:rPr lang="ro-RO" sz="1600" b="1" dirty="0" smtClean="0"/>
                        <a:t>7-7,99</a:t>
                      </a:r>
                      <a:endParaRPr lang="en-US" sz="1600" b="1" dirty="0"/>
                    </a:p>
                  </a:txBody>
                  <a:tcPr anchor="ctr"/>
                </a:tc>
                <a:tc>
                  <a:txBody>
                    <a:bodyPr/>
                    <a:lstStyle/>
                    <a:p>
                      <a:pPr algn="ctr"/>
                      <a:r>
                        <a:rPr lang="ro-RO" sz="1600" b="1" dirty="0" smtClean="0"/>
                        <a:t>8-8,99</a:t>
                      </a:r>
                      <a:endParaRPr lang="en-US" sz="1600" b="1" dirty="0"/>
                    </a:p>
                  </a:txBody>
                  <a:tcPr anchor="ctr"/>
                </a:tc>
                <a:tc>
                  <a:txBody>
                    <a:bodyPr/>
                    <a:lstStyle/>
                    <a:p>
                      <a:pPr algn="ctr"/>
                      <a:r>
                        <a:rPr lang="ro-RO" sz="1600" b="1" dirty="0" smtClean="0"/>
                        <a:t>9-9,99</a:t>
                      </a:r>
                      <a:endParaRPr lang="en-US" sz="1600" b="1" dirty="0"/>
                    </a:p>
                  </a:txBody>
                  <a:tcPr anchor="ctr"/>
                </a:tc>
                <a:tc>
                  <a:txBody>
                    <a:bodyPr/>
                    <a:lstStyle/>
                    <a:p>
                      <a:pPr algn="ctr"/>
                      <a:r>
                        <a:rPr lang="ro-RO" sz="1600" b="1" dirty="0" smtClean="0"/>
                        <a:t>10</a:t>
                      </a:r>
                      <a:endParaRPr lang="en-US" sz="1600" b="1" dirty="0"/>
                    </a:p>
                  </a:txBody>
                  <a:tcPr anchor="ctr"/>
                </a:tc>
                <a:tc vMerge="1">
                  <a:txBody>
                    <a:bodyPr/>
                    <a:lstStyle/>
                    <a:p>
                      <a:endParaRPr lang="en-US" dirty="0"/>
                    </a:p>
                  </a:txBody>
                  <a:tcPr/>
                </a:tc>
                <a:tc vMerge="1">
                  <a:txBody>
                    <a:bodyPr/>
                    <a:lstStyle/>
                    <a:p>
                      <a:endParaRPr lang="en-US" dirty="0"/>
                    </a:p>
                  </a:txBody>
                  <a:tcPr/>
                </a:tc>
              </a:tr>
              <a:tr h="370840">
                <a:tc>
                  <a:txBody>
                    <a:bodyPr/>
                    <a:lstStyle/>
                    <a:p>
                      <a:pPr algn="ctr"/>
                      <a:r>
                        <a:rPr lang="ro-RO" b="1" dirty="0" smtClean="0"/>
                        <a:t>2011</a:t>
                      </a:r>
                      <a:endParaRPr lang="en-US" b="1" dirty="0"/>
                    </a:p>
                  </a:txBody>
                  <a:tcPr/>
                </a:tc>
                <a:tc>
                  <a:txBody>
                    <a:bodyPr/>
                    <a:lstStyle/>
                    <a:p>
                      <a:pPr algn="ctr"/>
                      <a:r>
                        <a:rPr lang="ro-RO" b="1" dirty="0" smtClean="0"/>
                        <a:t>174</a:t>
                      </a:r>
                      <a:endParaRPr lang="en-US" b="1" dirty="0"/>
                    </a:p>
                  </a:txBody>
                  <a:tcPr/>
                </a:tc>
                <a:tc>
                  <a:txBody>
                    <a:bodyPr/>
                    <a:lstStyle/>
                    <a:p>
                      <a:pPr algn="ctr"/>
                      <a:r>
                        <a:rPr lang="ro-RO" b="1" dirty="0" smtClean="0"/>
                        <a:t>170</a:t>
                      </a:r>
                      <a:endParaRPr lang="en-US" b="1" dirty="0"/>
                    </a:p>
                  </a:txBody>
                  <a:tcPr/>
                </a:tc>
                <a:tc>
                  <a:txBody>
                    <a:bodyPr/>
                    <a:lstStyle/>
                    <a:p>
                      <a:pPr algn="ctr"/>
                      <a:r>
                        <a:rPr lang="ro-RO" b="1" dirty="0" smtClean="0"/>
                        <a:t>57</a:t>
                      </a:r>
                      <a:endParaRPr lang="en-US" b="1" dirty="0"/>
                    </a:p>
                  </a:txBody>
                  <a:tcPr/>
                </a:tc>
                <a:tc>
                  <a:txBody>
                    <a:bodyPr/>
                    <a:lstStyle/>
                    <a:p>
                      <a:pPr algn="ctr"/>
                      <a:r>
                        <a:rPr lang="ro-RO" b="1" dirty="0" smtClean="0"/>
                        <a:t>22</a:t>
                      </a:r>
                      <a:endParaRPr lang="en-US" b="1" dirty="0"/>
                    </a:p>
                  </a:txBody>
                  <a:tcPr/>
                </a:tc>
                <a:tc>
                  <a:txBody>
                    <a:bodyPr/>
                    <a:lstStyle/>
                    <a:p>
                      <a:pPr algn="ctr"/>
                      <a:r>
                        <a:rPr lang="ro-RO" b="1" dirty="0" smtClean="0"/>
                        <a:t>27</a:t>
                      </a:r>
                      <a:endParaRPr lang="en-US" b="1" dirty="0"/>
                    </a:p>
                  </a:txBody>
                  <a:tcPr/>
                </a:tc>
                <a:tc>
                  <a:txBody>
                    <a:bodyPr/>
                    <a:lstStyle/>
                    <a:p>
                      <a:pPr algn="ctr"/>
                      <a:r>
                        <a:rPr lang="ro-RO" b="1" dirty="0" smtClean="0"/>
                        <a:t>42</a:t>
                      </a:r>
                      <a:endParaRPr lang="en-US" b="1" dirty="0"/>
                    </a:p>
                  </a:txBody>
                  <a:tcPr/>
                </a:tc>
                <a:tc>
                  <a:txBody>
                    <a:bodyPr/>
                    <a:lstStyle/>
                    <a:p>
                      <a:pPr algn="ctr"/>
                      <a:r>
                        <a:rPr lang="ro-RO" b="1" dirty="0" smtClean="0"/>
                        <a:t>22</a:t>
                      </a:r>
                      <a:endParaRPr lang="en-US" b="1" dirty="0"/>
                    </a:p>
                  </a:txBody>
                  <a:tcPr/>
                </a:tc>
                <a:tc>
                  <a:txBody>
                    <a:bodyPr/>
                    <a:lstStyle/>
                    <a:p>
                      <a:pPr algn="ctr"/>
                      <a:r>
                        <a:rPr lang="ro-RO" b="1" dirty="0" smtClean="0"/>
                        <a:t>0</a:t>
                      </a:r>
                      <a:endParaRPr lang="en-US" b="1" dirty="0"/>
                    </a:p>
                  </a:txBody>
                  <a:tcPr/>
                </a:tc>
                <a:tc>
                  <a:txBody>
                    <a:bodyPr/>
                    <a:lstStyle/>
                    <a:p>
                      <a:pPr algn="ctr"/>
                      <a:r>
                        <a:rPr lang="ro-RO" b="1" dirty="0" smtClean="0"/>
                        <a:t>4</a:t>
                      </a:r>
                      <a:endParaRPr lang="en-US" b="1" dirty="0"/>
                    </a:p>
                  </a:txBody>
                  <a:tcPr/>
                </a:tc>
                <a:tc>
                  <a:txBody>
                    <a:bodyPr/>
                    <a:lstStyle/>
                    <a:p>
                      <a:pPr algn="ctr"/>
                      <a:r>
                        <a:rPr lang="ro-RO" b="1" dirty="0" smtClean="0"/>
                        <a:t>0</a:t>
                      </a:r>
                      <a:endParaRPr lang="en-US" b="1" dirty="0"/>
                    </a:p>
                  </a:txBody>
                  <a:tcPr/>
                </a:tc>
              </a:tr>
              <a:tr h="370840">
                <a:tc>
                  <a:txBody>
                    <a:bodyPr/>
                    <a:lstStyle/>
                    <a:p>
                      <a:pPr algn="ctr"/>
                      <a:r>
                        <a:rPr lang="ro-RO" b="1" dirty="0" smtClean="0"/>
                        <a:t>2012</a:t>
                      </a:r>
                      <a:endParaRPr lang="en-US" b="1" dirty="0"/>
                    </a:p>
                  </a:txBody>
                  <a:tcPr/>
                </a:tc>
                <a:tc>
                  <a:txBody>
                    <a:bodyPr/>
                    <a:lstStyle/>
                    <a:p>
                      <a:pPr algn="ctr"/>
                      <a:r>
                        <a:rPr lang="ro-RO" b="1" dirty="0" smtClean="0"/>
                        <a:t>145</a:t>
                      </a:r>
                      <a:endParaRPr lang="en-US" b="1" dirty="0"/>
                    </a:p>
                  </a:txBody>
                  <a:tcPr/>
                </a:tc>
                <a:tc>
                  <a:txBody>
                    <a:bodyPr/>
                    <a:lstStyle/>
                    <a:p>
                      <a:pPr algn="ctr"/>
                      <a:r>
                        <a:rPr lang="ro-RO" b="1" dirty="0" smtClean="0"/>
                        <a:t>138</a:t>
                      </a:r>
                      <a:endParaRPr lang="en-US" b="1" dirty="0"/>
                    </a:p>
                  </a:txBody>
                  <a:tcPr/>
                </a:tc>
                <a:tc>
                  <a:txBody>
                    <a:bodyPr/>
                    <a:lstStyle/>
                    <a:p>
                      <a:pPr algn="ctr"/>
                      <a:r>
                        <a:rPr lang="ro-RO" b="1" dirty="0" smtClean="0"/>
                        <a:t>34</a:t>
                      </a:r>
                      <a:endParaRPr lang="en-US" b="1" dirty="0"/>
                    </a:p>
                  </a:txBody>
                  <a:tcPr/>
                </a:tc>
                <a:tc>
                  <a:txBody>
                    <a:bodyPr/>
                    <a:lstStyle/>
                    <a:p>
                      <a:pPr algn="ctr"/>
                      <a:r>
                        <a:rPr lang="ro-RO" b="1" dirty="0" smtClean="0"/>
                        <a:t>38</a:t>
                      </a:r>
                      <a:endParaRPr lang="en-US" b="1" dirty="0"/>
                    </a:p>
                  </a:txBody>
                  <a:tcPr/>
                </a:tc>
                <a:tc>
                  <a:txBody>
                    <a:bodyPr/>
                    <a:lstStyle/>
                    <a:p>
                      <a:pPr algn="ctr"/>
                      <a:r>
                        <a:rPr lang="ro-RO" b="1" dirty="0" smtClean="0"/>
                        <a:t>18</a:t>
                      </a:r>
                      <a:endParaRPr lang="en-US" b="1" dirty="0"/>
                    </a:p>
                  </a:txBody>
                  <a:tcPr/>
                </a:tc>
                <a:tc>
                  <a:txBody>
                    <a:bodyPr/>
                    <a:lstStyle/>
                    <a:p>
                      <a:pPr algn="ctr"/>
                      <a:r>
                        <a:rPr lang="ro-RO" b="1" dirty="0" smtClean="0"/>
                        <a:t>23</a:t>
                      </a:r>
                      <a:endParaRPr lang="en-US" b="1" dirty="0"/>
                    </a:p>
                  </a:txBody>
                  <a:tcPr/>
                </a:tc>
                <a:tc>
                  <a:txBody>
                    <a:bodyPr/>
                    <a:lstStyle/>
                    <a:p>
                      <a:pPr algn="ctr"/>
                      <a:r>
                        <a:rPr lang="ro-RO" b="1" dirty="0" smtClean="0"/>
                        <a:t>25</a:t>
                      </a:r>
                      <a:endParaRPr lang="en-US" b="1" dirty="0"/>
                    </a:p>
                  </a:txBody>
                  <a:tcPr/>
                </a:tc>
                <a:tc>
                  <a:txBody>
                    <a:bodyPr/>
                    <a:lstStyle/>
                    <a:p>
                      <a:pPr algn="ctr"/>
                      <a:r>
                        <a:rPr lang="ro-RO" b="1" dirty="0" smtClean="0"/>
                        <a:t>0</a:t>
                      </a:r>
                      <a:endParaRPr lang="en-US" b="1" dirty="0"/>
                    </a:p>
                  </a:txBody>
                  <a:tcPr/>
                </a:tc>
                <a:tc>
                  <a:txBody>
                    <a:bodyPr/>
                    <a:lstStyle/>
                    <a:p>
                      <a:pPr algn="ctr"/>
                      <a:r>
                        <a:rPr lang="ro-RO" b="1" dirty="0" smtClean="0"/>
                        <a:t>6</a:t>
                      </a:r>
                      <a:endParaRPr lang="en-US" b="1" dirty="0"/>
                    </a:p>
                  </a:txBody>
                  <a:tcPr/>
                </a:tc>
                <a:tc>
                  <a:txBody>
                    <a:bodyPr/>
                    <a:lstStyle/>
                    <a:p>
                      <a:pPr algn="ctr"/>
                      <a:r>
                        <a:rPr lang="ro-RO" b="1" dirty="0" smtClean="0"/>
                        <a:t>1</a:t>
                      </a:r>
                      <a:endParaRPr lang="en-US" b="1" dirty="0"/>
                    </a:p>
                  </a:txBody>
                  <a:tcPr/>
                </a:tc>
              </a:tr>
              <a:tr h="370840">
                <a:tc>
                  <a:txBody>
                    <a:bodyPr/>
                    <a:lstStyle/>
                    <a:p>
                      <a:pPr algn="ctr"/>
                      <a:r>
                        <a:rPr lang="ro-RO" b="1" dirty="0" smtClean="0"/>
                        <a:t>2013</a:t>
                      </a:r>
                      <a:endParaRPr lang="en-US" b="1" dirty="0"/>
                    </a:p>
                  </a:txBody>
                  <a:tcPr/>
                </a:tc>
                <a:tc>
                  <a:txBody>
                    <a:bodyPr/>
                    <a:lstStyle/>
                    <a:p>
                      <a:pPr algn="ctr"/>
                      <a:r>
                        <a:rPr lang="ro-RO" b="1" dirty="0" smtClean="0"/>
                        <a:t>129</a:t>
                      </a:r>
                      <a:endParaRPr lang="en-US" b="1" dirty="0"/>
                    </a:p>
                  </a:txBody>
                  <a:tcPr/>
                </a:tc>
                <a:tc>
                  <a:txBody>
                    <a:bodyPr/>
                    <a:lstStyle/>
                    <a:p>
                      <a:pPr algn="ctr"/>
                      <a:r>
                        <a:rPr lang="ro-RO" b="1" dirty="0" smtClean="0"/>
                        <a:t>124</a:t>
                      </a:r>
                      <a:endParaRPr lang="en-US" b="1" dirty="0"/>
                    </a:p>
                  </a:txBody>
                  <a:tcPr/>
                </a:tc>
                <a:tc>
                  <a:txBody>
                    <a:bodyPr/>
                    <a:lstStyle/>
                    <a:p>
                      <a:pPr algn="ctr"/>
                      <a:r>
                        <a:rPr lang="ro-RO" b="1" dirty="0" smtClean="0"/>
                        <a:t>10</a:t>
                      </a:r>
                      <a:endParaRPr lang="en-US" b="1" dirty="0"/>
                    </a:p>
                  </a:txBody>
                  <a:tcPr/>
                </a:tc>
                <a:tc>
                  <a:txBody>
                    <a:bodyPr/>
                    <a:lstStyle/>
                    <a:p>
                      <a:pPr algn="ctr"/>
                      <a:r>
                        <a:rPr lang="ro-RO" b="1" dirty="0" smtClean="0"/>
                        <a:t>16</a:t>
                      </a:r>
                      <a:endParaRPr lang="en-US" b="1" dirty="0"/>
                    </a:p>
                  </a:txBody>
                  <a:tcPr/>
                </a:tc>
                <a:tc>
                  <a:txBody>
                    <a:bodyPr/>
                    <a:lstStyle/>
                    <a:p>
                      <a:pPr algn="ctr"/>
                      <a:r>
                        <a:rPr lang="ro-RO" b="1" dirty="0" smtClean="0"/>
                        <a:t>36</a:t>
                      </a:r>
                      <a:endParaRPr lang="en-US" b="1" dirty="0"/>
                    </a:p>
                  </a:txBody>
                  <a:tcPr/>
                </a:tc>
                <a:tc>
                  <a:txBody>
                    <a:bodyPr/>
                    <a:lstStyle/>
                    <a:p>
                      <a:pPr algn="ctr"/>
                      <a:r>
                        <a:rPr lang="ro-RO" b="1" dirty="0" smtClean="0"/>
                        <a:t>27</a:t>
                      </a:r>
                      <a:endParaRPr lang="en-US" b="1" dirty="0"/>
                    </a:p>
                  </a:txBody>
                  <a:tcPr/>
                </a:tc>
                <a:tc>
                  <a:txBody>
                    <a:bodyPr/>
                    <a:lstStyle/>
                    <a:p>
                      <a:pPr algn="ctr"/>
                      <a:r>
                        <a:rPr lang="ro-RO" b="1" dirty="0" smtClean="0"/>
                        <a:t>32</a:t>
                      </a:r>
                      <a:endParaRPr lang="en-US" b="1" dirty="0"/>
                    </a:p>
                  </a:txBody>
                  <a:tcPr/>
                </a:tc>
                <a:tc>
                  <a:txBody>
                    <a:bodyPr/>
                    <a:lstStyle/>
                    <a:p>
                      <a:pPr algn="ctr"/>
                      <a:r>
                        <a:rPr lang="ro-RO" b="1" dirty="0" smtClean="0"/>
                        <a:t>3</a:t>
                      </a:r>
                      <a:endParaRPr lang="en-US" b="1" dirty="0"/>
                    </a:p>
                  </a:txBody>
                  <a:tcPr/>
                </a:tc>
                <a:tc>
                  <a:txBody>
                    <a:bodyPr/>
                    <a:lstStyle/>
                    <a:p>
                      <a:pPr algn="ctr"/>
                      <a:r>
                        <a:rPr lang="ro-RO" b="1" dirty="0" smtClean="0"/>
                        <a:t>5</a:t>
                      </a:r>
                      <a:endParaRPr lang="en-US" b="1" dirty="0"/>
                    </a:p>
                  </a:txBody>
                  <a:tcPr/>
                </a:tc>
                <a:tc>
                  <a:txBody>
                    <a:bodyPr/>
                    <a:lstStyle/>
                    <a:p>
                      <a:pPr algn="ctr"/>
                      <a:r>
                        <a:rPr lang="ro-RO" b="1" dirty="0" smtClean="0"/>
                        <a:t>0</a:t>
                      </a:r>
                      <a:endParaRPr lang="en-US" b="1" dirty="0"/>
                    </a:p>
                  </a:txBody>
                  <a:tcPr/>
                </a:tc>
              </a:tr>
              <a:tr h="370840">
                <a:tc>
                  <a:txBody>
                    <a:bodyPr/>
                    <a:lstStyle/>
                    <a:p>
                      <a:pPr algn="ctr"/>
                      <a:r>
                        <a:rPr lang="ro-RO" b="1" dirty="0" smtClean="0"/>
                        <a:t>2014</a:t>
                      </a:r>
                      <a:endParaRPr lang="en-US" b="1" dirty="0"/>
                    </a:p>
                  </a:txBody>
                  <a:tcPr/>
                </a:tc>
                <a:tc>
                  <a:txBody>
                    <a:bodyPr/>
                    <a:lstStyle/>
                    <a:p>
                      <a:pPr algn="ctr"/>
                      <a:r>
                        <a:rPr lang="ro-RO" b="1" dirty="0" smtClean="0"/>
                        <a:t>125</a:t>
                      </a:r>
                      <a:endParaRPr lang="en-US" b="1" dirty="0"/>
                    </a:p>
                  </a:txBody>
                  <a:tcPr/>
                </a:tc>
                <a:tc>
                  <a:txBody>
                    <a:bodyPr/>
                    <a:lstStyle/>
                    <a:p>
                      <a:pPr algn="ctr"/>
                      <a:r>
                        <a:rPr lang="ro-RO" b="1" dirty="0" smtClean="0"/>
                        <a:t>112</a:t>
                      </a:r>
                      <a:endParaRPr lang="en-US" b="1" dirty="0"/>
                    </a:p>
                  </a:txBody>
                  <a:tcPr/>
                </a:tc>
                <a:tc>
                  <a:txBody>
                    <a:bodyPr/>
                    <a:lstStyle/>
                    <a:p>
                      <a:pPr algn="ctr"/>
                      <a:r>
                        <a:rPr lang="ro-RO" b="1" dirty="0" smtClean="0"/>
                        <a:t>13</a:t>
                      </a:r>
                      <a:endParaRPr lang="en-US" b="1" dirty="0"/>
                    </a:p>
                  </a:txBody>
                  <a:tcPr/>
                </a:tc>
                <a:tc>
                  <a:txBody>
                    <a:bodyPr/>
                    <a:lstStyle/>
                    <a:p>
                      <a:pPr algn="ctr"/>
                      <a:r>
                        <a:rPr lang="ro-RO" b="1" dirty="0" smtClean="0"/>
                        <a:t>20</a:t>
                      </a:r>
                      <a:endParaRPr lang="en-US" b="1" dirty="0"/>
                    </a:p>
                  </a:txBody>
                  <a:tcPr/>
                </a:tc>
                <a:tc>
                  <a:txBody>
                    <a:bodyPr/>
                    <a:lstStyle/>
                    <a:p>
                      <a:pPr algn="ctr"/>
                      <a:r>
                        <a:rPr lang="ro-RO" b="1" dirty="0" smtClean="0"/>
                        <a:t>18</a:t>
                      </a:r>
                      <a:endParaRPr lang="en-US" b="1" dirty="0"/>
                    </a:p>
                  </a:txBody>
                  <a:tcPr/>
                </a:tc>
                <a:tc>
                  <a:txBody>
                    <a:bodyPr/>
                    <a:lstStyle/>
                    <a:p>
                      <a:pPr algn="ctr"/>
                      <a:r>
                        <a:rPr lang="ro-RO" b="1" dirty="0" smtClean="0"/>
                        <a:t>29</a:t>
                      </a:r>
                      <a:endParaRPr lang="en-US" b="1" dirty="0"/>
                    </a:p>
                  </a:txBody>
                  <a:tcPr/>
                </a:tc>
                <a:tc>
                  <a:txBody>
                    <a:bodyPr/>
                    <a:lstStyle/>
                    <a:p>
                      <a:pPr algn="ctr"/>
                      <a:r>
                        <a:rPr lang="ro-RO" b="1" dirty="0" smtClean="0"/>
                        <a:t>29</a:t>
                      </a:r>
                      <a:endParaRPr lang="en-US" b="1" dirty="0"/>
                    </a:p>
                  </a:txBody>
                  <a:tcPr/>
                </a:tc>
                <a:tc>
                  <a:txBody>
                    <a:bodyPr/>
                    <a:lstStyle/>
                    <a:p>
                      <a:pPr algn="ctr"/>
                      <a:r>
                        <a:rPr lang="ro-RO" b="1" dirty="0" smtClean="0"/>
                        <a:t>2</a:t>
                      </a:r>
                      <a:endParaRPr lang="en-US" b="1" dirty="0"/>
                    </a:p>
                  </a:txBody>
                  <a:tcPr/>
                </a:tc>
                <a:tc>
                  <a:txBody>
                    <a:bodyPr/>
                    <a:lstStyle/>
                    <a:p>
                      <a:pPr algn="ctr"/>
                      <a:r>
                        <a:rPr lang="ro-RO" b="1" dirty="0" smtClean="0"/>
                        <a:t>13</a:t>
                      </a:r>
                      <a:endParaRPr lang="en-US" b="1" dirty="0"/>
                    </a:p>
                  </a:txBody>
                  <a:tcPr/>
                </a:tc>
                <a:tc>
                  <a:txBody>
                    <a:bodyPr/>
                    <a:lstStyle/>
                    <a:p>
                      <a:pPr algn="ctr"/>
                      <a:r>
                        <a:rPr lang="ro-RO" b="1" dirty="0" smtClean="0"/>
                        <a:t>0</a:t>
                      </a:r>
                      <a:endParaRPr lang="en-US" b="1" dirty="0"/>
                    </a:p>
                  </a:txBody>
                  <a:tcPr/>
                </a:tc>
              </a:tr>
              <a:tr h="421957">
                <a:tc>
                  <a:txBody>
                    <a:bodyPr/>
                    <a:lstStyle/>
                    <a:p>
                      <a:pPr algn="ctr"/>
                      <a:r>
                        <a:rPr lang="ro-RO" b="1" dirty="0" smtClean="0"/>
                        <a:t>2015</a:t>
                      </a:r>
                      <a:endParaRPr lang="en-US" b="1" dirty="0"/>
                    </a:p>
                  </a:txBody>
                  <a:tcPr/>
                </a:tc>
                <a:tc>
                  <a:txBody>
                    <a:bodyPr/>
                    <a:lstStyle/>
                    <a:p>
                      <a:pPr algn="ctr"/>
                      <a:r>
                        <a:rPr lang="ro-RO" b="1" dirty="0" smtClean="0"/>
                        <a:t>177</a:t>
                      </a:r>
                      <a:endParaRPr lang="en-US" b="1" dirty="0"/>
                    </a:p>
                  </a:txBody>
                  <a:tcPr/>
                </a:tc>
                <a:tc>
                  <a:txBody>
                    <a:bodyPr/>
                    <a:lstStyle/>
                    <a:p>
                      <a:pPr algn="ctr"/>
                      <a:r>
                        <a:rPr lang="ro-RO" b="1" dirty="0" smtClean="0"/>
                        <a:t>174</a:t>
                      </a:r>
                      <a:endParaRPr lang="en-US" b="1" dirty="0"/>
                    </a:p>
                  </a:txBody>
                  <a:tcPr/>
                </a:tc>
                <a:tc>
                  <a:txBody>
                    <a:bodyPr/>
                    <a:lstStyle/>
                    <a:p>
                      <a:pPr algn="ctr"/>
                      <a:r>
                        <a:rPr lang="ro-RO" b="1" dirty="0" smtClean="0"/>
                        <a:t>9</a:t>
                      </a:r>
                      <a:endParaRPr lang="en-US" b="1" dirty="0"/>
                    </a:p>
                  </a:txBody>
                  <a:tcPr/>
                </a:tc>
                <a:tc>
                  <a:txBody>
                    <a:bodyPr/>
                    <a:lstStyle/>
                    <a:p>
                      <a:pPr algn="ctr"/>
                      <a:r>
                        <a:rPr lang="ro-RO" b="1" dirty="0" smtClean="0"/>
                        <a:t>19</a:t>
                      </a:r>
                      <a:endParaRPr lang="en-US" b="1" dirty="0"/>
                    </a:p>
                  </a:txBody>
                  <a:tcPr/>
                </a:tc>
                <a:tc>
                  <a:txBody>
                    <a:bodyPr/>
                    <a:lstStyle/>
                    <a:p>
                      <a:pPr algn="ctr"/>
                      <a:r>
                        <a:rPr lang="ro-RO" b="1" dirty="0" smtClean="0"/>
                        <a:t>29</a:t>
                      </a:r>
                      <a:endParaRPr lang="en-US" b="1" dirty="0"/>
                    </a:p>
                  </a:txBody>
                  <a:tcPr/>
                </a:tc>
                <a:tc>
                  <a:txBody>
                    <a:bodyPr/>
                    <a:lstStyle/>
                    <a:p>
                      <a:pPr algn="ctr"/>
                      <a:r>
                        <a:rPr lang="ro-RO" b="1" dirty="0" smtClean="0"/>
                        <a:t>41</a:t>
                      </a:r>
                      <a:endParaRPr lang="en-US" b="1" dirty="0"/>
                    </a:p>
                  </a:txBody>
                  <a:tcPr/>
                </a:tc>
                <a:tc>
                  <a:txBody>
                    <a:bodyPr/>
                    <a:lstStyle/>
                    <a:p>
                      <a:pPr algn="ctr"/>
                      <a:r>
                        <a:rPr lang="ro-RO" b="1" dirty="0" smtClean="0"/>
                        <a:t>67</a:t>
                      </a:r>
                      <a:endParaRPr lang="en-US" b="1" dirty="0"/>
                    </a:p>
                  </a:txBody>
                  <a:tcPr/>
                </a:tc>
                <a:tc>
                  <a:txBody>
                    <a:bodyPr/>
                    <a:lstStyle/>
                    <a:p>
                      <a:pPr algn="ctr"/>
                      <a:r>
                        <a:rPr lang="ro-RO" b="1" dirty="0" smtClean="0"/>
                        <a:t>9</a:t>
                      </a:r>
                      <a:endParaRPr lang="en-US" b="1" dirty="0"/>
                    </a:p>
                  </a:txBody>
                  <a:tcPr/>
                </a:tc>
                <a:tc>
                  <a:txBody>
                    <a:bodyPr/>
                    <a:lstStyle/>
                    <a:p>
                      <a:pPr algn="ctr"/>
                      <a:r>
                        <a:rPr lang="ro-RO" b="1" dirty="0" smtClean="0"/>
                        <a:t>3</a:t>
                      </a:r>
                      <a:endParaRPr lang="en-US" b="1" dirty="0"/>
                    </a:p>
                  </a:txBody>
                  <a:tcPr/>
                </a:tc>
                <a:tc>
                  <a:txBody>
                    <a:bodyPr/>
                    <a:lstStyle/>
                    <a:p>
                      <a:pPr algn="ctr"/>
                      <a:r>
                        <a:rPr lang="ro-RO" b="1" dirty="0" smtClean="0"/>
                        <a:t>0</a:t>
                      </a:r>
                      <a:endParaRPr lang="en-US" b="1" dirty="0"/>
                    </a:p>
                  </a:txBody>
                  <a:tcPr/>
                </a:tc>
              </a:tr>
              <a:tr h="370840">
                <a:tc>
                  <a:txBody>
                    <a:bodyPr/>
                    <a:lstStyle/>
                    <a:p>
                      <a:pPr algn="ctr"/>
                      <a:r>
                        <a:rPr lang="ro-RO" b="1" dirty="0" smtClean="0"/>
                        <a:t>2016</a:t>
                      </a:r>
                      <a:endParaRPr lang="en-US" b="1" dirty="0"/>
                    </a:p>
                  </a:txBody>
                  <a:tcPr/>
                </a:tc>
                <a:tc>
                  <a:txBody>
                    <a:bodyPr/>
                    <a:lstStyle/>
                    <a:p>
                      <a:pPr algn="ctr"/>
                      <a:r>
                        <a:rPr lang="ro-RO" b="1" dirty="0" smtClean="0"/>
                        <a:t>163</a:t>
                      </a:r>
                      <a:endParaRPr lang="en-US" b="1" dirty="0"/>
                    </a:p>
                  </a:txBody>
                  <a:tcPr/>
                </a:tc>
                <a:tc>
                  <a:txBody>
                    <a:bodyPr/>
                    <a:lstStyle/>
                    <a:p>
                      <a:pPr algn="ctr"/>
                      <a:r>
                        <a:rPr lang="ro-RO" b="1" dirty="0" smtClean="0"/>
                        <a:t>162</a:t>
                      </a:r>
                      <a:endParaRPr lang="en-US" b="1" dirty="0"/>
                    </a:p>
                  </a:txBody>
                  <a:tcPr/>
                </a:tc>
                <a:tc>
                  <a:txBody>
                    <a:bodyPr/>
                    <a:lstStyle/>
                    <a:p>
                      <a:pPr algn="ctr"/>
                      <a:r>
                        <a:rPr lang="ro-RO" b="1" dirty="0" smtClean="0"/>
                        <a:t>11</a:t>
                      </a:r>
                      <a:endParaRPr lang="en-US" b="1" dirty="0"/>
                    </a:p>
                  </a:txBody>
                  <a:tcPr/>
                </a:tc>
                <a:tc>
                  <a:txBody>
                    <a:bodyPr/>
                    <a:lstStyle/>
                    <a:p>
                      <a:pPr algn="ctr"/>
                      <a:r>
                        <a:rPr lang="ro-RO" b="1" dirty="0" smtClean="0"/>
                        <a:t>11</a:t>
                      </a:r>
                      <a:endParaRPr lang="en-US" b="1" dirty="0"/>
                    </a:p>
                  </a:txBody>
                  <a:tcPr/>
                </a:tc>
                <a:tc>
                  <a:txBody>
                    <a:bodyPr/>
                    <a:lstStyle/>
                    <a:p>
                      <a:pPr algn="ctr"/>
                      <a:r>
                        <a:rPr lang="ro-RO" b="1" dirty="0" smtClean="0"/>
                        <a:t>23</a:t>
                      </a:r>
                      <a:endParaRPr lang="en-US" b="1" dirty="0"/>
                    </a:p>
                  </a:txBody>
                  <a:tcPr/>
                </a:tc>
                <a:tc>
                  <a:txBody>
                    <a:bodyPr/>
                    <a:lstStyle/>
                    <a:p>
                      <a:pPr algn="ctr"/>
                      <a:r>
                        <a:rPr lang="ro-RO" b="1" dirty="0" smtClean="0"/>
                        <a:t>33</a:t>
                      </a:r>
                      <a:endParaRPr lang="en-US" b="1" dirty="0"/>
                    </a:p>
                  </a:txBody>
                  <a:tcPr/>
                </a:tc>
                <a:tc>
                  <a:txBody>
                    <a:bodyPr/>
                    <a:lstStyle/>
                    <a:p>
                      <a:pPr algn="ctr"/>
                      <a:r>
                        <a:rPr lang="ro-RO" b="1" dirty="0" smtClean="0"/>
                        <a:t>78</a:t>
                      </a:r>
                      <a:endParaRPr lang="en-US" b="1" dirty="0"/>
                    </a:p>
                  </a:txBody>
                  <a:tcPr/>
                </a:tc>
                <a:tc>
                  <a:txBody>
                    <a:bodyPr/>
                    <a:lstStyle/>
                    <a:p>
                      <a:pPr algn="ctr"/>
                      <a:r>
                        <a:rPr lang="ro-RO" b="1" dirty="0" smtClean="0"/>
                        <a:t>6</a:t>
                      </a:r>
                      <a:endParaRPr lang="en-US" b="1" dirty="0"/>
                    </a:p>
                  </a:txBody>
                  <a:tcPr/>
                </a:tc>
                <a:tc>
                  <a:txBody>
                    <a:bodyPr/>
                    <a:lstStyle/>
                    <a:p>
                      <a:pPr algn="ctr"/>
                      <a:r>
                        <a:rPr lang="ro-RO" b="1" dirty="0" smtClean="0"/>
                        <a:t>1</a:t>
                      </a:r>
                      <a:endParaRPr lang="en-US" b="1" dirty="0"/>
                    </a:p>
                  </a:txBody>
                  <a:tcPr/>
                </a:tc>
                <a:tc>
                  <a:txBody>
                    <a:bodyPr/>
                    <a:lstStyle/>
                    <a:p>
                      <a:pPr algn="ctr"/>
                      <a:r>
                        <a:rPr lang="ro-RO" b="1" dirty="0" smtClean="0"/>
                        <a:t>0</a:t>
                      </a:r>
                      <a:endParaRPr lang="en-US" b="1" dirty="0"/>
                    </a:p>
                  </a:txBody>
                  <a:tcPr/>
                </a:tc>
              </a:tr>
            </a:tbl>
          </a:graphicData>
        </a:graphic>
      </p:graphicFrame>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ubstituent conținut 3"/>
          <p:cNvGraphicFramePr>
            <a:graphicFrameLocks noGrp="1"/>
          </p:cNvGraphicFramePr>
          <p:nvPr>
            <p:ph idx="1"/>
          </p:nvPr>
        </p:nvGraphicFramePr>
        <p:xfrm>
          <a:off x="304800" y="381000"/>
          <a:ext cx="8686800" cy="56991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Concursuri școlare</a:t>
            </a:r>
            <a:endParaRPr lang="en-US" dirty="0"/>
          </a:p>
        </p:txBody>
      </p:sp>
      <p:sp>
        <p:nvSpPr>
          <p:cNvPr id="3" name="Substituent conținut 2"/>
          <p:cNvSpPr>
            <a:spLocks noGrp="1"/>
          </p:cNvSpPr>
          <p:nvPr>
            <p:ph idx="1"/>
          </p:nvPr>
        </p:nvSpPr>
        <p:spPr/>
        <p:txBody>
          <a:bodyPr/>
          <a:lstStyle/>
          <a:p>
            <a:r>
              <a:rPr lang="ro-RO" dirty="0" smtClean="0"/>
              <a:t>În anul şcolar 2015-2016, la nivelul judeţului Hunedoara, pentru concursurile organizate la disciplina informatică s-a respectat metodologia în vigoare precum şi Calendarul Olimpiadelor şi concursurilor şcolare aprobat pentru anul 2015-2016.</a:t>
            </a:r>
            <a:endParaRPr lang="en-US" dirty="0"/>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 1"/>
          <p:cNvGraphicFramePr>
            <a:graphicFrameLocks noGrp="1"/>
          </p:cNvGraphicFramePr>
          <p:nvPr/>
        </p:nvGraphicFramePr>
        <p:xfrm>
          <a:off x="533400" y="312530"/>
          <a:ext cx="8153399" cy="6458370"/>
        </p:xfrm>
        <a:graphic>
          <a:graphicData uri="http://schemas.openxmlformats.org/drawingml/2006/table">
            <a:tbl>
              <a:tblPr/>
              <a:tblGrid>
                <a:gridCol w="552650"/>
                <a:gridCol w="918375"/>
                <a:gridCol w="811796"/>
                <a:gridCol w="1459648"/>
                <a:gridCol w="2243111"/>
                <a:gridCol w="1059788"/>
                <a:gridCol w="1108031"/>
              </a:tblGrid>
              <a:tr h="457200">
                <a:tc>
                  <a:txBody>
                    <a:bodyPr/>
                    <a:lstStyle/>
                    <a:p>
                      <a:pPr marL="0" marR="0">
                        <a:lnSpc>
                          <a:spcPct val="115000"/>
                        </a:lnSpc>
                        <a:spcBef>
                          <a:spcPts val="0"/>
                        </a:spcBef>
                        <a:spcAft>
                          <a:spcPts val="0"/>
                        </a:spcAft>
                      </a:pPr>
                      <a:r>
                        <a:rPr lang="ro-RO" sz="1100" b="1" dirty="0">
                          <a:latin typeface="Calibri"/>
                          <a:ea typeface="Times New Roman"/>
                          <a:cs typeface="Arial"/>
                        </a:rPr>
                        <a:t>NR. CRT.</a:t>
                      </a:r>
                      <a:endParaRPr lang="en-US" sz="1100" dirty="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b="1">
                          <a:latin typeface="Calibri"/>
                          <a:ea typeface="Times New Roman"/>
                          <a:cs typeface="Arial"/>
                        </a:rPr>
                        <a:t>NUME ŞI PRENUME ELEV/ELEVI</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b="1" dirty="0">
                          <a:latin typeface="Calibri"/>
                          <a:ea typeface="Times New Roman"/>
                          <a:cs typeface="Arial"/>
                        </a:rPr>
                        <a:t>CLASA</a:t>
                      </a:r>
                      <a:endParaRPr lang="en-US" sz="1100" dirty="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b="1">
                          <a:latin typeface="Calibri"/>
                          <a:ea typeface="Times New Roman"/>
                          <a:cs typeface="Arial"/>
                        </a:rPr>
                        <a:t>UNITATEA ŞCOLARĂ</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b="1">
                          <a:latin typeface="Calibri"/>
                          <a:ea typeface="Times New Roman"/>
                          <a:cs typeface="Arial"/>
                        </a:rPr>
                        <a:t>OLIMPIADA/CONCURSUL  DISCIPLINA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b="1">
                          <a:latin typeface="Calibri"/>
                          <a:ea typeface="Times New Roman"/>
                          <a:cs typeface="Arial"/>
                        </a:rPr>
                        <a:t>PROFESOR COORDONATOR</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b="1">
                          <a:latin typeface="Calibri"/>
                          <a:ea typeface="Times New Roman"/>
                          <a:cs typeface="Arial"/>
                        </a:rPr>
                        <a:t>PREMIU/   DISTINCŢIA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09">
                <a:tc>
                  <a:txBody>
                    <a:bodyPr/>
                    <a:lstStyle/>
                    <a:p>
                      <a:pPr marL="0" marR="0">
                        <a:lnSpc>
                          <a:spcPct val="115000"/>
                        </a:lnSpc>
                        <a:spcBef>
                          <a:spcPts val="0"/>
                        </a:spcBef>
                        <a:spcAft>
                          <a:spcPts val="0"/>
                        </a:spcAft>
                      </a:pPr>
                      <a:r>
                        <a:rPr lang="ro-RO" sz="1100">
                          <a:latin typeface="Arial"/>
                          <a:ea typeface="Times New Roman"/>
                          <a:cs typeface="Times New Roman"/>
                        </a:rPr>
                        <a:t>1</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dirty="0">
                          <a:latin typeface="Arial"/>
                          <a:ea typeface="Times New Roman"/>
                          <a:cs typeface="Times New Roman"/>
                        </a:rPr>
                        <a:t>Popa Bogdan</a:t>
                      </a:r>
                      <a:endParaRPr lang="en-US" sz="1100" dirty="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IX-a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Național „Aurel Vlaicu” Orăștie</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Olimpiada Națională de Informatică</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Popa Daniel</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Mențiune, Medalie de argint</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09">
                <a:tc>
                  <a:txBody>
                    <a:bodyPr/>
                    <a:lstStyle/>
                    <a:p>
                      <a:pPr marL="0" marR="0">
                        <a:lnSpc>
                          <a:spcPct val="115000"/>
                        </a:lnSpc>
                        <a:spcBef>
                          <a:spcPts val="0"/>
                        </a:spcBef>
                        <a:spcAft>
                          <a:spcPts val="0"/>
                        </a:spcAft>
                      </a:pPr>
                      <a:r>
                        <a:rPr lang="ro-RO" sz="1100">
                          <a:latin typeface="Arial"/>
                          <a:ea typeface="Times New Roman"/>
                          <a:cs typeface="Times New Roman"/>
                        </a:rPr>
                        <a:t>2</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Iacob Paul Cristian</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XI-a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Național ”Decebal” Deva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Olimpiada Națională de Informatică</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Tahoma"/>
                          <a:ea typeface="Times New Roman"/>
                          <a:cs typeface="Times New Roman"/>
                        </a:rPr>
                        <a:t>Faur Haynal</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Medalie de bronz</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0412">
                <a:tc>
                  <a:txBody>
                    <a:bodyPr/>
                    <a:lstStyle/>
                    <a:p>
                      <a:pPr marL="0" marR="0">
                        <a:lnSpc>
                          <a:spcPct val="115000"/>
                        </a:lnSpc>
                        <a:spcBef>
                          <a:spcPts val="0"/>
                        </a:spcBef>
                        <a:spcAft>
                          <a:spcPts val="0"/>
                        </a:spcAft>
                      </a:pPr>
                      <a:r>
                        <a:rPr lang="ro-RO" sz="1100">
                          <a:latin typeface="Arial"/>
                          <a:ea typeface="Times New Roman"/>
                          <a:cs typeface="Times New Roman"/>
                        </a:rPr>
                        <a:t>3</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Todoran Alexandru</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IV-a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Școala Gimazială ”Dominic Stanca” Orăștie</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Olimpiada Națională de Informatică</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Popa Daniel</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Medalie de bronz</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09">
                <a:tc>
                  <a:txBody>
                    <a:bodyPr/>
                    <a:lstStyle/>
                    <a:p>
                      <a:pPr marL="0" marR="0">
                        <a:lnSpc>
                          <a:spcPct val="115000"/>
                        </a:lnSpc>
                        <a:spcBef>
                          <a:spcPts val="0"/>
                        </a:spcBef>
                        <a:spcAft>
                          <a:spcPts val="0"/>
                        </a:spcAft>
                      </a:pPr>
                      <a:r>
                        <a:rPr lang="ro-RO" sz="1100">
                          <a:latin typeface="Arial"/>
                          <a:ea typeface="Times New Roman"/>
                          <a:cs typeface="Times New Roman"/>
                        </a:rPr>
                        <a:t>4</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Lăzărescu Sergiu</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X-a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Național „Aurel Vlaicu” Orăștie</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Concursul Național Acadnet, secțiunea rețele 9-10</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Popa Daniel</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Premiul I</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09">
                <a:tc>
                  <a:txBody>
                    <a:bodyPr/>
                    <a:lstStyle/>
                    <a:p>
                      <a:pPr marL="0" marR="0">
                        <a:lnSpc>
                          <a:spcPct val="115000"/>
                        </a:lnSpc>
                        <a:spcBef>
                          <a:spcPts val="0"/>
                        </a:spcBef>
                        <a:spcAft>
                          <a:spcPts val="0"/>
                        </a:spcAft>
                      </a:pPr>
                      <a:r>
                        <a:rPr lang="ro-RO" sz="1100">
                          <a:latin typeface="Arial"/>
                          <a:ea typeface="Times New Roman"/>
                          <a:cs typeface="Times New Roman"/>
                        </a:rPr>
                        <a:t>5</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Florea Dacian Florentin</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X-a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Național „Aurel Vlaicu” Orăștie</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Concursul Național Acadnet, secțiunea rețele 9-10</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Popa Daniel</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Premiul II</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09">
                <a:tc>
                  <a:txBody>
                    <a:bodyPr/>
                    <a:lstStyle/>
                    <a:p>
                      <a:pPr marL="0" marR="0">
                        <a:lnSpc>
                          <a:spcPct val="115000"/>
                        </a:lnSpc>
                        <a:spcBef>
                          <a:spcPts val="0"/>
                        </a:spcBef>
                        <a:spcAft>
                          <a:spcPts val="0"/>
                        </a:spcAft>
                      </a:pPr>
                      <a:r>
                        <a:rPr lang="ro-RO" sz="1100">
                          <a:latin typeface="Arial"/>
                          <a:ea typeface="Times New Roman"/>
                          <a:cs typeface="Times New Roman"/>
                        </a:rPr>
                        <a:t>6</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Tincu Dragoș</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X-a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Național „Aurel Vlaicu” Orăștie</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Concursul Național Acadnet, secțiunea rețele 9-10</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Popa Daniel</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Premiul III</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09">
                <a:tc>
                  <a:txBody>
                    <a:bodyPr/>
                    <a:lstStyle/>
                    <a:p>
                      <a:pPr marL="0" marR="0">
                        <a:lnSpc>
                          <a:spcPct val="115000"/>
                        </a:lnSpc>
                        <a:spcBef>
                          <a:spcPts val="0"/>
                        </a:spcBef>
                        <a:spcAft>
                          <a:spcPts val="0"/>
                        </a:spcAft>
                      </a:pPr>
                      <a:r>
                        <a:rPr lang="ro-RO" sz="1100">
                          <a:latin typeface="Arial"/>
                          <a:ea typeface="Times New Roman"/>
                          <a:cs typeface="Times New Roman"/>
                        </a:rPr>
                        <a:t>7</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Negru Vlad</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XI-a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Național „Aurel Vlaicu” Orăștie</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Concursul Național Acadnet, secțiunea rețele 11-12</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Popa Daniel</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Premiul I</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09">
                <a:tc>
                  <a:txBody>
                    <a:bodyPr/>
                    <a:lstStyle/>
                    <a:p>
                      <a:pPr marL="0" marR="0">
                        <a:lnSpc>
                          <a:spcPct val="115000"/>
                        </a:lnSpc>
                        <a:spcBef>
                          <a:spcPts val="0"/>
                        </a:spcBef>
                        <a:spcAft>
                          <a:spcPts val="0"/>
                        </a:spcAft>
                      </a:pPr>
                      <a:r>
                        <a:rPr lang="ro-RO" sz="1100">
                          <a:latin typeface="Arial"/>
                          <a:ea typeface="Times New Roman"/>
                          <a:cs typeface="Times New Roman"/>
                        </a:rPr>
                        <a:t>8</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Irimie Cătălin Emilian</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XII-a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Național ”Decebal” Deva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Concursul Național Acadnet, secțiunea calculatoare 11-12</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Badiu Oana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Premiul II</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09">
                <a:tc>
                  <a:txBody>
                    <a:bodyPr/>
                    <a:lstStyle/>
                    <a:p>
                      <a:pPr marL="0" marR="0">
                        <a:lnSpc>
                          <a:spcPct val="115000"/>
                        </a:lnSpc>
                        <a:spcBef>
                          <a:spcPts val="0"/>
                        </a:spcBef>
                        <a:spcAft>
                          <a:spcPts val="0"/>
                        </a:spcAft>
                      </a:pPr>
                      <a:r>
                        <a:rPr lang="ro-RO" sz="1100">
                          <a:latin typeface="Arial"/>
                          <a:ea typeface="Times New Roman"/>
                          <a:cs typeface="Times New Roman"/>
                        </a:rPr>
                        <a:t>9</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Isac Eduard</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X-a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Național „A. Iancu” Brad</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Olimpiada de Tehnologia Informației, secțiunea TIC</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Voronianu Sanda Florina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Medalie de bronz</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0412">
                <a:tc>
                  <a:txBody>
                    <a:bodyPr/>
                    <a:lstStyle/>
                    <a:p>
                      <a:pPr marL="0" marR="0">
                        <a:lnSpc>
                          <a:spcPct val="115000"/>
                        </a:lnSpc>
                        <a:spcBef>
                          <a:spcPts val="0"/>
                        </a:spcBef>
                        <a:spcAft>
                          <a:spcPts val="0"/>
                        </a:spcAft>
                      </a:pPr>
                      <a:r>
                        <a:rPr lang="ro-RO" sz="1100">
                          <a:latin typeface="Arial"/>
                          <a:ea typeface="Times New Roman"/>
                          <a:cs typeface="Times New Roman"/>
                        </a:rPr>
                        <a:t>10</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Macarie Mihai</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XI-a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Naţional „Mihai Eminescu” Petroşani</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Olimpiada de Tehnologia Informației, secțiunea TIC</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Gaiţă Lukacs Ioana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Mențiune, Medalie de aur</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09">
                <a:tc>
                  <a:txBody>
                    <a:bodyPr/>
                    <a:lstStyle/>
                    <a:p>
                      <a:pPr marL="0" marR="0">
                        <a:lnSpc>
                          <a:spcPct val="115000"/>
                        </a:lnSpc>
                        <a:spcBef>
                          <a:spcPts val="0"/>
                        </a:spcBef>
                        <a:spcAft>
                          <a:spcPts val="0"/>
                        </a:spcAft>
                      </a:pPr>
                      <a:r>
                        <a:rPr lang="ro-RO" sz="1100">
                          <a:latin typeface="Arial"/>
                          <a:ea typeface="Times New Roman"/>
                          <a:cs typeface="Times New Roman"/>
                        </a:rPr>
                        <a:t>11</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Stroia Matei</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XI-a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Național „Decebal” Deva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Olimpiada de Tehnologia Informației, secțiunea C#</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Faur Haynal</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Mențiune, Medalie de argint</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09">
                <a:tc>
                  <a:txBody>
                    <a:bodyPr/>
                    <a:lstStyle/>
                    <a:p>
                      <a:pPr marL="0" marR="0">
                        <a:lnSpc>
                          <a:spcPct val="115000"/>
                        </a:lnSpc>
                        <a:spcBef>
                          <a:spcPts val="0"/>
                        </a:spcBef>
                        <a:spcAft>
                          <a:spcPts val="0"/>
                        </a:spcAft>
                      </a:pPr>
                      <a:r>
                        <a:rPr lang="ro-RO" sz="1100">
                          <a:latin typeface="Arial"/>
                          <a:ea typeface="Times New Roman"/>
                          <a:cs typeface="Times New Roman"/>
                        </a:rPr>
                        <a:t>12</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Popa Paula Roxana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a IX-a</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Colegiul Național „Aurel Vlaicu” Orăștie</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Concursul Infoeducație, secțiunea multimedia, faza națională</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a:latin typeface="Arial"/>
                          <a:ea typeface="Times New Roman"/>
                          <a:cs typeface="Times New Roman"/>
                        </a:rPr>
                        <a:t>Popa Daniel</a:t>
                      </a:r>
                      <a:endParaRPr lang="en-US" sz="110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ro-RO" sz="1100" dirty="0">
                          <a:latin typeface="Arial"/>
                          <a:ea typeface="Times New Roman"/>
                          <a:cs typeface="Times New Roman"/>
                        </a:rPr>
                        <a:t>Premiul III</a:t>
                      </a:r>
                      <a:endParaRPr lang="en-US" sz="1100" dirty="0">
                        <a:latin typeface="Calibri"/>
                        <a:ea typeface="Calibri"/>
                        <a:cs typeface="Times New Roman"/>
                      </a:endParaRPr>
                    </a:p>
                  </a:txBody>
                  <a:tcPr marL="38505" marR="38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dirty="0" smtClean="0"/>
              <a:t>Calendarul competițiilor de informatică în anul școlar 2016-2017</a:t>
            </a:r>
            <a:br>
              <a:rPr lang="ro-RO" dirty="0" smtClean="0"/>
            </a:br>
            <a:endParaRPr lang="en-US" dirty="0"/>
          </a:p>
        </p:txBody>
      </p:sp>
      <p:graphicFrame>
        <p:nvGraphicFramePr>
          <p:cNvPr id="4" name="Tabel 3"/>
          <p:cNvGraphicFramePr>
            <a:graphicFrameLocks noGrp="1"/>
          </p:cNvGraphicFramePr>
          <p:nvPr/>
        </p:nvGraphicFramePr>
        <p:xfrm>
          <a:off x="457200" y="990600"/>
          <a:ext cx="8305800" cy="5653223"/>
        </p:xfrm>
        <a:graphic>
          <a:graphicData uri="http://schemas.openxmlformats.org/drawingml/2006/table">
            <a:tbl>
              <a:tblPr/>
              <a:tblGrid>
                <a:gridCol w="1802202"/>
                <a:gridCol w="1367778"/>
                <a:gridCol w="3176905"/>
                <a:gridCol w="1958915"/>
              </a:tblGrid>
              <a:tr h="458099">
                <a:tc rowSpan="2">
                  <a:txBody>
                    <a:bodyPr/>
                    <a:lstStyle/>
                    <a:p>
                      <a:pPr marL="0" marR="0" algn="ctr">
                        <a:lnSpc>
                          <a:spcPct val="150000"/>
                        </a:lnSpc>
                        <a:spcBef>
                          <a:spcPts val="0"/>
                        </a:spcBef>
                        <a:spcAft>
                          <a:spcPts val="0"/>
                        </a:spcAft>
                      </a:pPr>
                      <a:r>
                        <a:rPr lang="ro-RO" sz="1800" b="1" dirty="0">
                          <a:latin typeface="Calibri"/>
                          <a:ea typeface="Calibri"/>
                          <a:cs typeface="Calibri"/>
                        </a:rPr>
                        <a:t>Denumirea</a:t>
                      </a:r>
                      <a:endParaRPr lang="en-US" sz="1800" b="1" dirty="0">
                        <a:latin typeface="Calibri"/>
                        <a:ea typeface="Calibri"/>
                        <a:cs typeface="Times New Roman"/>
                      </a:endParaRPr>
                    </a:p>
                    <a:p>
                      <a:pPr marL="0" marR="0" algn="ctr">
                        <a:lnSpc>
                          <a:spcPct val="150000"/>
                        </a:lnSpc>
                        <a:spcBef>
                          <a:spcPts val="0"/>
                        </a:spcBef>
                        <a:spcAft>
                          <a:spcPts val="0"/>
                        </a:spcAft>
                      </a:pPr>
                      <a:r>
                        <a:rPr lang="ro-RO" sz="1800" b="1" dirty="0">
                          <a:latin typeface="Calibri"/>
                          <a:ea typeface="Calibri"/>
                          <a:cs typeface="Calibri"/>
                        </a:rPr>
                        <a:t>concursului</a:t>
                      </a: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lnSpc>
                          <a:spcPct val="150000"/>
                        </a:lnSpc>
                        <a:spcBef>
                          <a:spcPts val="0"/>
                        </a:spcBef>
                        <a:spcAft>
                          <a:spcPts val="0"/>
                        </a:spcAft>
                      </a:pPr>
                      <a:r>
                        <a:rPr lang="ro-RO" sz="1800" b="1" dirty="0">
                          <a:latin typeface="Calibri"/>
                          <a:ea typeface="Calibri"/>
                          <a:cs typeface="Calibri"/>
                        </a:rPr>
                        <a:t>Etapa</a:t>
                      </a: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a:lnSpc>
                          <a:spcPct val="150000"/>
                        </a:lnSpc>
                        <a:spcBef>
                          <a:spcPts val="0"/>
                        </a:spcBef>
                        <a:spcAft>
                          <a:spcPts val="0"/>
                        </a:spcAft>
                      </a:pPr>
                      <a:r>
                        <a:rPr lang="ro-RO" sz="1800" b="1" dirty="0">
                          <a:latin typeface="Calibri"/>
                          <a:ea typeface="Calibri"/>
                          <a:cs typeface="Calibri"/>
                        </a:rPr>
                        <a:t>Loc de </a:t>
                      </a:r>
                      <a:r>
                        <a:rPr lang="ro-RO" sz="1800" b="1" dirty="0" smtClean="0">
                          <a:latin typeface="Calibri"/>
                          <a:ea typeface="Calibri"/>
                          <a:cs typeface="Calibri"/>
                        </a:rPr>
                        <a:t> desfăşurare etapa județeană</a:t>
                      </a: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2823">
                <a:tc vMerge="1">
                  <a:txBody>
                    <a:bodyPr/>
                    <a:lstStyle/>
                    <a:p>
                      <a:endParaRPr lang="en-US"/>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ro-RO" sz="1800" b="1" dirty="0" smtClean="0">
                          <a:latin typeface="Calibri"/>
                          <a:ea typeface="Calibri"/>
                          <a:cs typeface="Calibri"/>
                        </a:rPr>
                        <a:t>Judeţeană</a:t>
                      </a:r>
                      <a:endParaRPr lang="en-US" sz="1800" b="1" dirty="0" smtClean="0">
                        <a:latin typeface="Calibri"/>
                        <a:ea typeface="Calibri"/>
                        <a:cs typeface="Times New Roman"/>
                      </a:endParaRPr>
                    </a:p>
                    <a:p>
                      <a:pPr marL="0" marR="0" algn="ctr">
                        <a:lnSpc>
                          <a:spcPct val="150000"/>
                        </a:lnSpc>
                        <a:spcBef>
                          <a:spcPts val="0"/>
                        </a:spcBef>
                        <a:spcAft>
                          <a:spcPts val="0"/>
                        </a:spcAft>
                      </a:pP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kumimoji="0" lang="ro-RO" sz="1800" b="1" kern="1200" dirty="0" smtClean="0">
                          <a:solidFill>
                            <a:schemeClr val="tx1"/>
                          </a:solidFill>
                          <a:latin typeface="Calibri"/>
                          <a:ea typeface="Calibri"/>
                          <a:cs typeface="Calibri"/>
                        </a:rPr>
                        <a:t>Națională</a:t>
                      </a:r>
                      <a:endParaRPr kumimoji="0" lang="en-US" sz="1800" b="1" kern="1200" dirty="0" smtClean="0">
                        <a:solidFill>
                          <a:schemeClr val="tx1"/>
                        </a:solidFill>
                        <a:latin typeface="Calibri"/>
                        <a:ea typeface="Calibri"/>
                        <a:cs typeface="Calibri"/>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r>
              <a:tr h="1269884">
                <a:tc>
                  <a:txBody>
                    <a:bodyPr/>
                    <a:lstStyle/>
                    <a:p>
                      <a:pPr marL="0" marR="0" algn="ctr">
                        <a:lnSpc>
                          <a:spcPct val="150000"/>
                        </a:lnSpc>
                        <a:spcBef>
                          <a:spcPts val="0"/>
                        </a:spcBef>
                        <a:spcAft>
                          <a:spcPts val="0"/>
                        </a:spcAft>
                      </a:pPr>
                      <a:r>
                        <a:rPr lang="ro-RO" sz="1800" b="1">
                          <a:latin typeface="Calibri"/>
                          <a:ea typeface="Calibri"/>
                          <a:cs typeface="Calibri"/>
                        </a:rPr>
                        <a:t>Olimpiada Informatică</a:t>
                      </a:r>
                      <a:endParaRPr lang="en-US" sz="1800" b="1">
                        <a:latin typeface="Calibri"/>
                        <a:ea typeface="Calibri"/>
                        <a:cs typeface="Times New Roman"/>
                      </a:endParaRPr>
                    </a:p>
                    <a:p>
                      <a:pPr marL="0" marR="0" algn="ctr">
                        <a:lnSpc>
                          <a:spcPct val="150000"/>
                        </a:lnSpc>
                        <a:spcBef>
                          <a:spcPts val="0"/>
                        </a:spcBef>
                        <a:spcAft>
                          <a:spcPts val="0"/>
                        </a:spcAft>
                      </a:pPr>
                      <a:r>
                        <a:rPr lang="ro-RO" sz="1800" b="1">
                          <a:latin typeface="Calibri"/>
                          <a:ea typeface="Calibri"/>
                          <a:cs typeface="Calibri"/>
                        </a:rPr>
                        <a:t>gimnaziu-liceu</a:t>
                      </a:r>
                      <a:endParaRPr lang="en-US" sz="1800" b="1">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ro-RO" sz="1800" b="1" dirty="0" smtClean="0">
                          <a:latin typeface="Calibri"/>
                          <a:ea typeface="Calibri"/>
                          <a:cs typeface="Calibri"/>
                        </a:rPr>
                        <a:t>11.03.2017</a:t>
                      </a: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buFont typeface="Arial" pitchFamily="34" charset="0"/>
                        <a:buChar char="•"/>
                      </a:pPr>
                      <a:r>
                        <a:rPr lang="ro-RO" sz="1800" b="1" dirty="0" smtClean="0">
                          <a:latin typeface="Calibri"/>
                          <a:ea typeface="Calibri"/>
                          <a:cs typeface="Times New Roman"/>
                        </a:rPr>
                        <a:t>19-23.04.2017 (liceu) – Brașov?</a:t>
                      </a:r>
                    </a:p>
                    <a:p>
                      <a:pPr marL="0" marR="0" algn="l">
                        <a:lnSpc>
                          <a:spcPct val="150000"/>
                        </a:lnSpc>
                        <a:spcBef>
                          <a:spcPts val="0"/>
                        </a:spcBef>
                        <a:spcAft>
                          <a:spcPts val="0"/>
                        </a:spcAft>
                        <a:buFont typeface="Arial" pitchFamily="34" charset="0"/>
                        <a:buChar char="•"/>
                      </a:pPr>
                      <a:r>
                        <a:rPr lang="ro-RO" sz="1800" b="1" dirty="0" smtClean="0">
                          <a:latin typeface="Calibri"/>
                          <a:ea typeface="Calibri"/>
                          <a:cs typeface="Times New Roman"/>
                        </a:rPr>
                        <a:t>24-28.04.2017 (</a:t>
                      </a:r>
                      <a:r>
                        <a:rPr lang="ro-RO" sz="1800" b="1" dirty="0" err="1" smtClean="0">
                          <a:latin typeface="Calibri"/>
                          <a:ea typeface="Calibri"/>
                          <a:cs typeface="Times New Roman"/>
                        </a:rPr>
                        <a:t>gimn</a:t>
                      </a:r>
                      <a:r>
                        <a:rPr lang="ro-RO" sz="1800" b="1" dirty="0" smtClean="0">
                          <a:latin typeface="Calibri"/>
                          <a:ea typeface="Calibri"/>
                          <a:cs typeface="Times New Roman"/>
                        </a:rPr>
                        <a:t>) – Sibiu?</a:t>
                      </a: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0" marR="0">
                        <a:lnSpc>
                          <a:spcPct val="150000"/>
                        </a:lnSpc>
                        <a:spcBef>
                          <a:spcPts val="0"/>
                        </a:spcBef>
                        <a:spcAft>
                          <a:spcPts val="0"/>
                        </a:spcAft>
                      </a:pP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9884">
                <a:tc>
                  <a:txBody>
                    <a:bodyPr/>
                    <a:lstStyle/>
                    <a:p>
                      <a:pPr marL="0" marR="0" algn="ctr">
                        <a:lnSpc>
                          <a:spcPct val="150000"/>
                        </a:lnSpc>
                        <a:spcBef>
                          <a:spcPts val="0"/>
                        </a:spcBef>
                        <a:spcAft>
                          <a:spcPts val="0"/>
                        </a:spcAft>
                      </a:pPr>
                      <a:r>
                        <a:rPr lang="ro-RO" sz="1800" b="1">
                          <a:latin typeface="Calibri"/>
                          <a:ea typeface="Calibri"/>
                          <a:cs typeface="Calibri"/>
                        </a:rPr>
                        <a:t>Olimpiada de Tehnologia</a:t>
                      </a:r>
                      <a:endParaRPr lang="en-US" sz="1800" b="1">
                        <a:latin typeface="Calibri"/>
                        <a:ea typeface="Calibri"/>
                        <a:cs typeface="Times New Roman"/>
                      </a:endParaRPr>
                    </a:p>
                    <a:p>
                      <a:pPr marL="0" marR="0" algn="ctr">
                        <a:lnSpc>
                          <a:spcPct val="150000"/>
                        </a:lnSpc>
                        <a:spcBef>
                          <a:spcPts val="0"/>
                        </a:spcBef>
                        <a:spcAft>
                          <a:spcPts val="0"/>
                        </a:spcAft>
                      </a:pPr>
                      <a:r>
                        <a:rPr lang="ro-RO" sz="1800" b="1">
                          <a:latin typeface="Calibri"/>
                          <a:ea typeface="Calibri"/>
                          <a:cs typeface="Calibri"/>
                        </a:rPr>
                        <a:t>Informaţiei</a:t>
                      </a:r>
                      <a:endParaRPr lang="en-US" sz="1800" b="1">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ro-RO" sz="1800" b="1" dirty="0" smtClean="0">
                          <a:latin typeface="Calibri"/>
                          <a:ea typeface="Calibri"/>
                          <a:cs typeface="Calibri"/>
                        </a:rPr>
                        <a:t>8.04.2017</a:t>
                      </a: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buFont typeface="Arial" pitchFamily="34" charset="0"/>
                        <a:buChar char="•"/>
                      </a:pPr>
                      <a:r>
                        <a:rPr lang="ro-RO" sz="1800" b="1" dirty="0" smtClean="0">
                          <a:latin typeface="Calibri"/>
                          <a:ea typeface="Calibri"/>
                          <a:cs typeface="Times New Roman"/>
                        </a:rPr>
                        <a:t>18-21.05.2017</a:t>
                      </a:r>
                      <a:r>
                        <a:rPr lang="ro-RO" sz="1800" b="1" baseline="0" dirty="0" smtClean="0">
                          <a:latin typeface="Calibri"/>
                          <a:ea typeface="Calibri"/>
                          <a:cs typeface="Times New Roman"/>
                        </a:rPr>
                        <a:t> – Prahova?</a:t>
                      </a: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0" marR="0">
                        <a:lnSpc>
                          <a:spcPct val="150000"/>
                        </a:lnSpc>
                        <a:spcBef>
                          <a:spcPts val="0"/>
                        </a:spcBef>
                        <a:spcAft>
                          <a:spcPts val="0"/>
                        </a:spcAft>
                      </a:pP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6198">
                <a:tc>
                  <a:txBody>
                    <a:bodyPr/>
                    <a:lstStyle/>
                    <a:p>
                      <a:pPr marL="0" marR="0" algn="ctr">
                        <a:lnSpc>
                          <a:spcPct val="150000"/>
                        </a:lnSpc>
                        <a:spcBef>
                          <a:spcPts val="0"/>
                        </a:spcBef>
                        <a:spcAft>
                          <a:spcPts val="0"/>
                        </a:spcAft>
                      </a:pPr>
                      <a:r>
                        <a:rPr lang="ro-RO" sz="1800" b="1" dirty="0" smtClean="0">
                          <a:latin typeface="Calibri"/>
                          <a:ea typeface="Calibri"/>
                          <a:cs typeface="Calibri"/>
                        </a:rPr>
                        <a:t>Urmașii lui Moisil</a:t>
                      </a: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buFont typeface="Arial" pitchFamily="34" charset="0"/>
                        <a:buChar char="•"/>
                      </a:pPr>
                      <a:r>
                        <a:rPr lang="ro-RO" sz="1800" b="1" dirty="0" smtClean="0">
                          <a:latin typeface="Calibri"/>
                          <a:ea typeface="Calibri"/>
                          <a:cs typeface="Times New Roman"/>
                        </a:rPr>
                        <a:t>31.03-02.04.2017</a:t>
                      </a: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0" marR="0">
                        <a:lnSpc>
                          <a:spcPct val="150000"/>
                        </a:lnSpc>
                        <a:spcBef>
                          <a:spcPts val="0"/>
                        </a:spcBef>
                        <a:spcAft>
                          <a:spcPts val="0"/>
                        </a:spcAft>
                      </a:pP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6198">
                <a:tc>
                  <a:txBody>
                    <a:bodyPr/>
                    <a:lstStyle/>
                    <a:p>
                      <a:pPr marL="0" marR="0" algn="ctr">
                        <a:lnSpc>
                          <a:spcPct val="150000"/>
                        </a:lnSpc>
                        <a:spcBef>
                          <a:spcPts val="0"/>
                        </a:spcBef>
                        <a:spcAft>
                          <a:spcPts val="0"/>
                        </a:spcAft>
                      </a:pPr>
                      <a:r>
                        <a:rPr lang="ro-RO" sz="1800" b="1">
                          <a:latin typeface="Calibri"/>
                          <a:ea typeface="Calibri"/>
                          <a:cs typeface="Calibri"/>
                        </a:rPr>
                        <a:t>Concursul</a:t>
                      </a:r>
                      <a:endParaRPr lang="en-US" sz="1800" b="1">
                        <a:latin typeface="Calibri"/>
                        <a:ea typeface="Calibri"/>
                        <a:cs typeface="Times New Roman"/>
                      </a:endParaRPr>
                    </a:p>
                    <a:p>
                      <a:pPr marL="0" marR="0" algn="ctr">
                        <a:lnSpc>
                          <a:spcPct val="150000"/>
                        </a:lnSpc>
                        <a:spcBef>
                          <a:spcPts val="0"/>
                        </a:spcBef>
                        <a:spcAft>
                          <a:spcPts val="0"/>
                        </a:spcAft>
                      </a:pPr>
                      <a:r>
                        <a:rPr lang="ro-RO" sz="1800" b="1">
                          <a:latin typeface="Calibri"/>
                          <a:ea typeface="Calibri"/>
                          <a:cs typeface="Calibri"/>
                        </a:rPr>
                        <a:t>« ACADNET »</a:t>
                      </a:r>
                      <a:endParaRPr lang="en-US" sz="1800" b="1">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0" marR="0">
                        <a:lnSpc>
                          <a:spcPct val="150000"/>
                        </a:lnSpc>
                        <a:spcBef>
                          <a:spcPts val="0"/>
                        </a:spcBef>
                        <a:spcAft>
                          <a:spcPts val="0"/>
                        </a:spcAft>
                      </a:pPr>
                      <a:endParaRPr lang="en-US" sz="1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urist">
  <a:themeElements>
    <a:clrScheme name="Turist">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urist">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urist">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970</TotalTime>
  <Words>860</Words>
  <Application>Microsoft Office PowerPoint</Application>
  <PresentationFormat>Expunere pe ecran (4:3)</PresentationFormat>
  <Paragraphs>285</Paragraphs>
  <Slides>15</Slides>
  <Notes>0</Notes>
  <HiddenSlides>0</HiddenSlides>
  <MMClips>0</MMClips>
  <ScaleCrop>false</ScaleCrop>
  <HeadingPairs>
    <vt:vector size="8" baseType="variant">
      <vt:variant>
        <vt:lpstr>Temă</vt:lpstr>
      </vt:variant>
      <vt:variant>
        <vt:i4>1</vt:i4>
      </vt:variant>
      <vt:variant>
        <vt:lpstr>Legături</vt:lpstr>
      </vt:variant>
      <vt:variant>
        <vt:i4>1</vt:i4>
      </vt:variant>
      <vt:variant>
        <vt:lpstr>Servere OLE încorporate</vt:lpstr>
      </vt:variant>
      <vt:variant>
        <vt:i4>2</vt:i4>
      </vt:variant>
      <vt:variant>
        <vt:lpstr>Titluri diapozitive</vt:lpstr>
      </vt:variant>
      <vt:variant>
        <vt:i4>15</vt:i4>
      </vt:variant>
    </vt:vector>
  </HeadingPairs>
  <TitlesOfParts>
    <vt:vector size="19" baseType="lpstr">
      <vt:lpstr>Turist</vt:lpstr>
      <vt:lpstr>D:\Zsofia\2016-2017\Info\Inspectori_Info_consfatuiri_materiale\Inspectori_Info_consfatuiri_materiale\2016_2017\Olimpiada_Internationala_Informatica_echipe.pptx</vt:lpstr>
      <vt:lpstr>Acrobat Document</vt:lpstr>
      <vt:lpstr>Prezentare</vt:lpstr>
      <vt:lpstr>CONSFĂTUIREA JUDEȚEANĂ A PROFESORILOR DE INFORMATICĂ</vt:lpstr>
      <vt:lpstr>ORDINEA DE ZI</vt:lpstr>
      <vt:lpstr>Competențe digitale</vt:lpstr>
      <vt:lpstr>Atestat profesional</vt:lpstr>
      <vt:lpstr>BACALAUREAT 2016</vt:lpstr>
      <vt:lpstr>Diapozitivul 6</vt:lpstr>
      <vt:lpstr>Concursuri școlare</vt:lpstr>
      <vt:lpstr>Diapozitivul 8</vt:lpstr>
      <vt:lpstr>Calendarul competițiilor de informatică în anul școlar 2016-2017 </vt:lpstr>
      <vt:lpstr>Alte concursuri</vt:lpstr>
      <vt:lpstr>Alte concursuri</vt:lpstr>
      <vt:lpstr>Certificări</vt:lpstr>
      <vt:lpstr>upir</vt:lpstr>
      <vt:lpstr>Linkuri utile</vt:lpstr>
      <vt:lpstr>Diapozitivul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CONSFĂTUIREA JUDEȚEANĂ A PROFESORILOR DE INFORMATICĂ</dc:title>
  <dc:creator>Raluca</dc:creator>
  <cp:lastModifiedBy>Unitate Scolara</cp:lastModifiedBy>
  <cp:revision>101</cp:revision>
  <dcterms:created xsi:type="dcterms:W3CDTF">2016-09-13T05:50:38Z</dcterms:created>
  <dcterms:modified xsi:type="dcterms:W3CDTF">2016-09-21T11:19:53Z</dcterms:modified>
</cp:coreProperties>
</file>