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7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CD35323A-96C8-42C0-ADEF-357F022F6E0F}" type="datetimeFigureOut">
              <a:rPr lang="en-US" smtClean="0"/>
              <a:t>9/13/2015</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477BC1E9-AF01-46C7-AC59-7A1EB2363F4E}" type="slidenum">
              <a:rPr lang="en-US" smtClean="0"/>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35323A-96C8-42C0-ADEF-357F022F6E0F}" type="datetimeFigureOut">
              <a:rPr lang="en-US" smtClean="0"/>
              <a:t>9/13/2015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BC1E9-AF01-46C7-AC59-7A1EB2363F4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35323A-96C8-42C0-ADEF-357F022F6E0F}" type="datetimeFigureOut">
              <a:rPr lang="en-US" smtClean="0"/>
              <a:t>9/13/2015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BC1E9-AF01-46C7-AC59-7A1EB2363F4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D35323A-96C8-42C0-ADEF-357F022F6E0F}" type="datetimeFigureOut">
              <a:rPr lang="en-US" smtClean="0"/>
              <a:t>9/13/2015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BC1E9-AF01-46C7-AC59-7A1EB2363F4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35323A-96C8-42C0-ADEF-357F022F6E0F}" type="datetimeFigureOut">
              <a:rPr lang="en-US" smtClean="0"/>
              <a:t>9/13/2015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BC1E9-AF01-46C7-AC59-7A1EB2363F4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CD35323A-96C8-42C0-ADEF-357F022F6E0F}" type="datetimeFigureOut">
              <a:rPr lang="en-US" smtClean="0"/>
              <a:t>9/13/2015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BC1E9-AF01-46C7-AC59-7A1EB2363F4E}" type="slidenum">
              <a:rPr lang="en-US" smtClean="0"/>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D35323A-96C8-42C0-ADEF-357F022F6E0F}" type="datetimeFigureOut">
              <a:rPr lang="en-US" smtClean="0"/>
              <a:t>9/13/2015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7BC1E9-AF01-46C7-AC59-7A1EB2363F4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D35323A-96C8-42C0-ADEF-357F022F6E0F}" type="datetimeFigureOut">
              <a:rPr lang="en-US" smtClean="0"/>
              <a:t>9/13/2015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7BC1E9-AF01-46C7-AC59-7A1EB2363F4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35323A-96C8-42C0-ADEF-357F022F6E0F}" type="datetimeFigureOut">
              <a:rPr lang="en-US" smtClean="0"/>
              <a:t>9/13/2015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7BC1E9-AF01-46C7-AC59-7A1EB2363F4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D35323A-96C8-42C0-ADEF-357F022F6E0F}" type="datetimeFigureOut">
              <a:rPr lang="en-US" smtClean="0"/>
              <a:t>9/13/2015</a:t>
            </a:fld>
            <a:endParaRPr lang="en-US"/>
          </a:p>
        </p:txBody>
      </p:sp>
      <p:sp>
        <p:nvSpPr>
          <p:cNvPr id="7" name="Slide Number Placeholder 6"/>
          <p:cNvSpPr>
            <a:spLocks noGrp="1"/>
          </p:cNvSpPr>
          <p:nvPr>
            <p:ph type="sldNum" sz="quarter" idx="12"/>
          </p:nvPr>
        </p:nvSpPr>
        <p:spPr/>
        <p:txBody>
          <a:bodyPr/>
          <a:lstStyle/>
          <a:p>
            <a:fld id="{477BC1E9-AF01-46C7-AC59-7A1EB2363F4E}" type="slidenum">
              <a:rPr lang="en-US" smtClean="0"/>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35323A-96C8-42C0-ADEF-357F022F6E0F}" type="datetimeFigureOut">
              <a:rPr lang="en-US" smtClean="0"/>
              <a:t>9/13/2015</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477BC1E9-AF01-46C7-AC59-7A1EB2363F4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CD35323A-96C8-42C0-ADEF-357F022F6E0F}" type="datetimeFigureOut">
              <a:rPr lang="en-US" smtClean="0"/>
              <a:t>9/13/2015</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477BC1E9-AF01-46C7-AC59-7A1EB2363F4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2346738"/>
            <a:ext cx="3313355" cy="1702160"/>
          </a:xfrm>
        </p:spPr>
        <p:txBody>
          <a:bodyPr/>
          <a:lstStyle/>
          <a:p>
            <a:r>
              <a:rPr lang="en-US" b="1" dirty="0" err="1" smtClean="0"/>
              <a:t>Proiectarea</a:t>
            </a:r>
            <a:r>
              <a:rPr lang="en-US" b="1" dirty="0" smtClean="0"/>
              <a:t> didactic</a:t>
            </a:r>
            <a:r>
              <a:rPr lang="ro-RO" b="1" dirty="0" smtClean="0"/>
              <a:t>ă</a:t>
            </a:r>
            <a:endParaRPr lang="en-US" b="1" dirty="0"/>
          </a:p>
        </p:txBody>
      </p:sp>
      <p:sp>
        <p:nvSpPr>
          <p:cNvPr id="3" name="Subtitle 2"/>
          <p:cNvSpPr>
            <a:spLocks noGrp="1"/>
          </p:cNvSpPr>
          <p:nvPr>
            <p:ph type="subTitle" idx="1"/>
          </p:nvPr>
        </p:nvSpPr>
        <p:spPr/>
        <p:txBody>
          <a:bodyPr>
            <a:normAutofit fontScale="77500" lnSpcReduction="20000"/>
          </a:bodyPr>
          <a:lstStyle/>
          <a:p>
            <a:pPr algn="ctr"/>
            <a:endParaRPr lang="ro-RO" b="1" dirty="0" smtClean="0"/>
          </a:p>
          <a:p>
            <a:pPr algn="ctr"/>
            <a:r>
              <a:rPr lang="ro-RO" b="1" dirty="0" smtClean="0"/>
              <a:t>-consfătuiri județene-</a:t>
            </a:r>
          </a:p>
          <a:p>
            <a:pPr algn="ctr"/>
            <a:r>
              <a:rPr lang="ro-RO" b="1" dirty="0" smtClean="0"/>
              <a:t>Septembrie 2015</a:t>
            </a:r>
          </a:p>
          <a:p>
            <a:pPr algn="ctr"/>
            <a:r>
              <a:rPr lang="ro-RO" b="1" dirty="0" smtClean="0"/>
              <a:t>Inspector școlar Educație Timpurie,</a:t>
            </a:r>
          </a:p>
          <a:p>
            <a:pPr algn="ctr"/>
            <a:r>
              <a:rPr lang="ro-RO" b="1" dirty="0" smtClean="0"/>
              <a:t>Prof. Gabriela N. Berbeceanu</a:t>
            </a:r>
          </a:p>
          <a:p>
            <a:pPr algn="ctr"/>
            <a:endParaRPr lang="en-US" b="1" dirty="0"/>
          </a:p>
        </p:txBody>
      </p:sp>
      <p:pic>
        <p:nvPicPr>
          <p:cNvPr id="1026" name="Picture 2" descr="C:\Users\Cornelia\Desktop\11193317_1134940503198778_2297468488687073966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37835"/>
            <a:ext cx="4051301" cy="411996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4450" y="5486400"/>
            <a:ext cx="4572000" cy="646331"/>
          </a:xfrm>
          <a:prstGeom prst="rect">
            <a:avLst/>
          </a:prstGeom>
        </p:spPr>
        <p:txBody>
          <a:bodyPr>
            <a:spAutoFit/>
          </a:bodyPr>
          <a:lstStyle/>
          <a:p>
            <a:r>
              <a:rPr lang="en-US" dirty="0" smtClean="0"/>
              <a:t>,,</a:t>
            </a:r>
            <a:r>
              <a:rPr lang="en-US" dirty="0" err="1" smtClean="0"/>
              <a:t>Ceasul</a:t>
            </a:r>
            <a:r>
              <a:rPr lang="en-US" dirty="0" smtClean="0"/>
              <a:t> </a:t>
            </a:r>
            <a:r>
              <a:rPr lang="en-US" dirty="0" err="1" smtClean="0"/>
              <a:t>naşterii</a:t>
            </a:r>
            <a:r>
              <a:rPr lang="en-US" dirty="0" smtClean="0"/>
              <a:t> </a:t>
            </a:r>
            <a:r>
              <a:rPr lang="en-US" dirty="0" err="1" smtClean="0"/>
              <a:t>copilului</a:t>
            </a:r>
            <a:r>
              <a:rPr lang="en-US" dirty="0" smtClean="0"/>
              <a:t> </a:t>
            </a:r>
            <a:r>
              <a:rPr lang="en-US" dirty="0" err="1" smtClean="0"/>
              <a:t>este</a:t>
            </a:r>
            <a:r>
              <a:rPr lang="en-US" dirty="0" smtClean="0"/>
              <a:t> </a:t>
            </a:r>
            <a:r>
              <a:rPr lang="en-US" dirty="0" err="1" smtClean="0"/>
              <a:t>ceasul</a:t>
            </a:r>
            <a:r>
              <a:rPr lang="en-US" dirty="0" smtClean="0"/>
              <a:t> </a:t>
            </a:r>
            <a:r>
              <a:rPr lang="en-US" dirty="0" err="1" smtClean="0"/>
              <a:t>începutului</a:t>
            </a:r>
            <a:r>
              <a:rPr lang="en-US" dirty="0" smtClean="0"/>
              <a:t> </a:t>
            </a:r>
            <a:r>
              <a:rPr lang="en-US" dirty="0" err="1" smtClean="0"/>
              <a:t>educaţiei</a:t>
            </a:r>
            <a:r>
              <a:rPr lang="en-US" dirty="0" smtClean="0"/>
              <a:t> sale.”(Pestalozzi)</a:t>
            </a:r>
            <a:endParaRPr lang="en-US" dirty="0"/>
          </a:p>
        </p:txBody>
      </p:sp>
    </p:spTree>
    <p:extLst>
      <p:ext uri="{BB962C8B-B14F-4D97-AF65-F5344CB8AC3E}">
        <p14:creationId xmlns:p14="http://schemas.microsoft.com/office/powerpoint/2010/main" val="3410666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533400"/>
            <a:ext cx="8077200" cy="6001643"/>
          </a:xfrm>
          <a:prstGeom prst="rect">
            <a:avLst/>
          </a:prstGeom>
        </p:spPr>
        <p:txBody>
          <a:bodyPr wrap="square">
            <a:spAutoFit/>
          </a:bodyPr>
          <a:lstStyle/>
          <a:p>
            <a:r>
              <a:rPr lang="vi-VN" sz="1600" b="1" dirty="0" smtClean="0"/>
              <a:t>Exemplu</a:t>
            </a:r>
            <a:r>
              <a:rPr lang="vi-VN" sz="1600" dirty="0" smtClean="0"/>
              <a:t>: Tema proiectului este </a:t>
            </a:r>
            <a:r>
              <a:rPr lang="vi-VN" sz="1600" b="1" dirty="0" smtClean="0">
                <a:solidFill>
                  <a:schemeClr val="accent1">
                    <a:lumMod val="50000"/>
                  </a:schemeClr>
                </a:solidFill>
              </a:rPr>
              <a:t>Iepurele</a:t>
            </a:r>
            <a:r>
              <a:rPr lang="vi-VN" sz="1600" dirty="0" smtClean="0"/>
              <a:t> şi proiectul durează o săptămână. Într-una din zile, se poate desfăşura cu copiii o activitate integrată care se articulează în jurul conceptului de iepure şi care include situaţii de învăţare din </a:t>
            </a:r>
            <a:r>
              <a:rPr lang="vi-VN" sz="1600" dirty="0" smtClean="0">
                <a:solidFill>
                  <a:schemeClr val="accent1">
                    <a:lumMod val="50000"/>
                  </a:schemeClr>
                </a:solidFill>
              </a:rPr>
              <a:t>Domeniul Limbă şi Comunicare </a:t>
            </a:r>
            <a:r>
              <a:rPr lang="vi-VN" sz="1600" dirty="0" smtClean="0"/>
              <a:t>şi din </a:t>
            </a:r>
            <a:r>
              <a:rPr lang="vi-VN" sz="1600" dirty="0" smtClean="0">
                <a:solidFill>
                  <a:schemeClr val="accent1">
                    <a:lumMod val="50000"/>
                  </a:schemeClr>
                </a:solidFill>
              </a:rPr>
              <a:t>Domeniul Ştiinţe</a:t>
            </a:r>
            <a:r>
              <a:rPr lang="vi-VN" sz="1600" dirty="0" smtClean="0"/>
              <a:t>. Astfel, copiii vor fi invitaţi să se aşeze pe pernuţe şi să vizioneze un spectacol  de teatru: </a:t>
            </a:r>
            <a:r>
              <a:rPr lang="vi-VN" sz="1600" u="sng" dirty="0" smtClean="0"/>
              <a:t>"Coliba iepuraşului</a:t>
            </a:r>
            <a:r>
              <a:rPr lang="vi-VN" sz="1600" dirty="0" smtClean="0"/>
              <a:t>". Teatrul va fi prezentat de educatoare, până la momentul în care iepuraşul rămâne fără casă şi este azvârlit afară de vulpe. Pe fundalul plânsetului iepuraşului din poveste, un lucrător de la magazinul specializat în vânzarea animalelor mici de casă va intra în clasă cu un iepuraş, spunându-le că este chiar iepuraşul din poveste. Educatoarea va folosi acest prilej pentru a deturna atenţia copiilor şi pentru a lăsa copiii să facă cunoştinţă cu iepuraşul, să discute despre el cu lucrătorul care l-a adus, dar şi între ei, împărtăşindu-şi din experienţele proprii legate de întâlnirea cu un iepuraş, etc. Se va pune un accent deosebit pe învăţarea activă şi pe libertatea copiilor de a investiga, fiecare după dorinţă şi după posibilităţi ceea ce este de interes pentru ei. În final, o discuţie de grup, cu toţi copiii strânşi pe pernuţe în jurul iepuraşului şi cu posibilitatea de a-l mângâia fiecare sau de a-l ţine în braţe puţin, va stabili ceea ce ştiu ei despre iepure. Drept mulţumire pentru iepuraş, că a fost cuminte şi s-a lăsat "studiat", şi pentru lucrătorul care l-a adus şi le-a spus atâtea lucruri interesante despre iepuraş, copiii vor interpreta, împreună cu educatoarea, jocul cu text şi cânt "Iepuraşul Ţup" (tranziție). După un moment de pauză, copiii se vor întoarce la teatru, urmărind, în continuare, ce s-a întâmplat cu iepuraşul şi cu căsuţa acestuia. </a:t>
            </a:r>
            <a:endParaRPr lang="en-US" sz="1600" dirty="0"/>
          </a:p>
        </p:txBody>
      </p:sp>
    </p:spTree>
    <p:extLst>
      <p:ext uri="{BB962C8B-B14F-4D97-AF65-F5344CB8AC3E}">
        <p14:creationId xmlns:p14="http://schemas.microsoft.com/office/powerpoint/2010/main" val="1317117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413338"/>
            <a:ext cx="7620000" cy="1200329"/>
          </a:xfrm>
          <a:prstGeom prst="rect">
            <a:avLst/>
          </a:prstGeom>
        </p:spPr>
        <p:txBody>
          <a:bodyPr wrap="square">
            <a:spAutoFit/>
          </a:bodyPr>
          <a:lstStyle/>
          <a:p>
            <a:r>
              <a:rPr lang="vi-VN" b="1" dirty="0" smtClean="0"/>
              <a:t>C. Activitate integrată având conţinuturi articulate în jurul unui nucleu de integrare curriculară</a:t>
            </a:r>
            <a:r>
              <a:rPr lang="vi-VN" dirty="0" smtClean="0"/>
              <a:t>, care cuprinde o parte sau toate activităţile comune ale zilei şi o parte sau toate activităţile alese (corespunzătoare paradigmei pluridisciplinare). </a:t>
            </a:r>
            <a:endParaRPr lang="en-US" dirty="0"/>
          </a:p>
        </p:txBody>
      </p:sp>
    </p:spTree>
    <p:extLst>
      <p:ext uri="{BB962C8B-B14F-4D97-AF65-F5344CB8AC3E}">
        <p14:creationId xmlns:p14="http://schemas.microsoft.com/office/powerpoint/2010/main" val="3237412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460" y="228600"/>
            <a:ext cx="8153400" cy="6463308"/>
          </a:xfrm>
          <a:prstGeom prst="rect">
            <a:avLst/>
          </a:prstGeom>
        </p:spPr>
        <p:txBody>
          <a:bodyPr wrap="square">
            <a:spAutoFit/>
          </a:bodyPr>
          <a:lstStyle/>
          <a:p>
            <a:r>
              <a:rPr lang="vi-VN" b="1" dirty="0" smtClean="0"/>
              <a:t>Exemplu</a:t>
            </a:r>
            <a:r>
              <a:rPr lang="vi-VN" dirty="0" smtClean="0"/>
              <a:t>: Tema săptămânii este </a:t>
            </a:r>
            <a:r>
              <a:rPr lang="vi-VN" b="1" dirty="0" smtClean="0">
                <a:solidFill>
                  <a:schemeClr val="bg2">
                    <a:lumMod val="75000"/>
                  </a:schemeClr>
                </a:solidFill>
              </a:rPr>
              <a:t>Pădurea</a:t>
            </a:r>
            <a:r>
              <a:rPr lang="vi-VN" dirty="0" smtClean="0"/>
              <a:t>, iar tema zilei poate fi În excursie. Scenariul va cuprinde următoarele: ALA ( Artă - educație muzicală și activitate practică,  Bibliotecă – convorbire/joc – Ce ai visat?), ADE (DPM+DȘ- activitate matematică)  </a:t>
            </a:r>
          </a:p>
          <a:p>
            <a:r>
              <a:rPr lang="vi-VN" dirty="0" smtClean="0"/>
              <a:t>Copiii sunt aşezaţi pe covor, în poziţia întins pe spate, cu ochii închişi, şi sunt invitaţi să audieze ceva la casetofon. La casetofon se va auzi o înregistrare cu zgomote din natură (foşnet de frunze, vânt, ciripit de păsărele), toate pe un fundal muzical liniştitor. În timpul audiţiei educatoarea va trece printre copii şi le va sugera să se relaxeze, să încerce să-şi imagineze că sunt într-o pădure, într-o zi frumoasă de primăvară, că soarele le mângâie feţele, că sunt o mulţime de flori în jurul lor şi că miroase a iarbă crudă, etc. După cinci minute, înregistrarea va fi oprită şi educatoarea va mângâia câte un copil pe creştet, rugându-l să deschidă ochii şi să spună ce a văzut şi ce a simţit în visul lui de o clipă. După ce sunt ascultate impresiile a 3-4 copii, educatoarea va invita copiii într-o excursie, tot imaginară, prin această pădure. Astfel, copiii se vor alinia, îşi vor pune rucsacurile în spate şi, cu atenţie, vor păşi în cerc, în urma doamnei educatoare, executând diferite forme de mers şi alergare. Printre formele de mers şi alergare se poate intercala jocul cu text şi cânt "Când am fost noi la pădure". În timpul excursiei copiii vor întâlni obstacole (crengi, buturugi sau mlaştini) pe care le vor trece  cu  grijă  şi corect, rând  pe rând. </a:t>
            </a:r>
            <a:endParaRPr lang="en-US" dirty="0"/>
          </a:p>
        </p:txBody>
      </p:sp>
    </p:spTree>
    <p:extLst>
      <p:ext uri="{BB962C8B-B14F-4D97-AF65-F5344CB8AC3E}">
        <p14:creationId xmlns:p14="http://schemas.microsoft.com/office/powerpoint/2010/main" val="11204257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4968" y="381000"/>
            <a:ext cx="8153400" cy="6093976"/>
          </a:xfrm>
          <a:prstGeom prst="rect">
            <a:avLst/>
          </a:prstGeom>
        </p:spPr>
        <p:txBody>
          <a:bodyPr wrap="square">
            <a:spAutoFit/>
          </a:bodyPr>
          <a:lstStyle/>
          <a:p>
            <a:r>
              <a:rPr lang="vi-VN" sz="1500" dirty="0" smtClean="0"/>
              <a:t>La un moment dat, ei vor ajunge într-o poieniţă, unde se vor aşeza pentru a se odihni. Aici, educatoarea le va atrage atenţia asupra florilor frumoase care îi înconjoară şi îi va invita să lucreze şi ei flori asemănătoare acestora cu materialele pe care ea le-a luat în propriul rucsac (pătrate de hârtie glasată de diferite culori, foarfece, lipici). Fiecare copil va lucra la floarea lui, după cum doreşte şi simte, apelând la tehnica pe care o stăpâneşte cel mai bine. Florile vor fi puse de către copii într-un coş de răchită. După ce au lucrat, copiii vor prepara şi servi, împreună cu educatoarea, cartofi copţi în jar (surpriza excursiei). Încep pregătirile: fiecare copil va fi invitat să ia câte un cartof; un copil va număra băieţii, iar altul va număra fetele, după care vor stabili care grup este mai numeros şi cu cât anume; copiii vor stabili dacă numărul cartofilor deţinuţi de băieţi este mai numeros decât cel al fetelor şi cu cât; un copil va fi invitat să descopere câţi cartofi mai sunt în coş; pentru cartofii rămaşi copiii sunt invitaţi să ofere soluţii (dacă vor fi împărţiţi, cum vor fi împărţiţi etc); fiecare copil va fi pus în situaţia de a strânge şi aduce tot atâtea crenguţe pentru foc câţi cartofi au fost în plus în coş. Educatoarea, asistată de copii, va aranja crenguţele pentru foc, va „ aprinde"  focul şi va discuta cu copiii despre aceste lucruri subliniind nişte reguli de comportare importante despre locul care se alege pentru un foc în pădure, despre cum se face, întreţine şi păzeşte focul, despre cum se foloseşte el, despre cum ne comportăm atunci când suntem în preajma lui, etc. Evident, experienţa copiilor legată de aceste lucruri va fi şi ea folosită în timpul discuţiilor. După prepararea cartofilor aceştia vor fi serviţi, ţinând cont de alte reguli, stabilite şi discutate cu copiii. Excursia va lua sfârşit, după „stingere" focului şi strângerea tuturor lucrurilor personale sau a deşeurilor care ar putea strica aspectul pădurii, odată cu întoarcerea spre casă, care se va face tot în şir ordonat după doamna educatoare şi în pas vioi, pentru a nu ne prinde ploaia....</a:t>
            </a:r>
            <a:endParaRPr lang="en-US" sz="1500" dirty="0"/>
          </a:p>
        </p:txBody>
      </p:sp>
    </p:spTree>
    <p:extLst>
      <p:ext uri="{BB962C8B-B14F-4D97-AF65-F5344CB8AC3E}">
        <p14:creationId xmlns:p14="http://schemas.microsoft.com/office/powerpoint/2010/main" val="2089061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2830226"/>
            <a:ext cx="7239000" cy="461665"/>
          </a:xfrm>
          <a:prstGeom prst="rect">
            <a:avLst/>
          </a:prstGeom>
        </p:spPr>
        <p:txBody>
          <a:bodyPr wrap="square">
            <a:spAutoFit/>
          </a:bodyPr>
          <a:lstStyle/>
          <a:p>
            <a:r>
              <a:rPr lang="it-IT" sz="2400" b="1" dirty="0" smtClean="0">
                <a:latin typeface="Verdana" panose="020B0604030504040204" pitchFamily="34" charset="0"/>
                <a:ea typeface="Verdana" panose="020B0604030504040204" pitchFamily="34" charset="0"/>
                <a:cs typeface="Verdana" panose="020B0604030504040204" pitchFamily="34" charset="0"/>
              </a:rPr>
              <a:t>ALTE TIPURI DE ACTIVITĂȚI INTEGRATE</a:t>
            </a:r>
            <a:endParaRPr lang="en-US" sz="24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22177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305342"/>
            <a:ext cx="7772400" cy="3139321"/>
          </a:xfrm>
          <a:prstGeom prst="rect">
            <a:avLst/>
          </a:prstGeom>
        </p:spPr>
        <p:txBody>
          <a:bodyPr wrap="square">
            <a:spAutoFit/>
          </a:bodyPr>
          <a:lstStyle/>
          <a:p>
            <a:r>
              <a:rPr lang="ro-RO" b="1" dirty="0" smtClean="0"/>
              <a:t>A</a:t>
            </a:r>
            <a:r>
              <a:rPr lang="vi-VN" b="1" dirty="0" smtClean="0"/>
              <a:t>ctivităţi din acelaşi domeniu experienţial </a:t>
            </a:r>
          </a:p>
          <a:p>
            <a:endParaRPr lang="vi-VN" dirty="0" smtClean="0"/>
          </a:p>
          <a:p>
            <a:r>
              <a:rPr lang="vi-VN" dirty="0" smtClean="0"/>
              <a:t>  </a:t>
            </a:r>
            <a:r>
              <a:rPr lang="vi-VN" b="1" dirty="0" smtClean="0">
                <a:solidFill>
                  <a:schemeClr val="accent1">
                    <a:lumMod val="50000"/>
                  </a:schemeClr>
                </a:solidFill>
              </a:rPr>
              <a:t>Domeniul Știinţă  </a:t>
            </a:r>
            <a:r>
              <a:rPr lang="vi-VN" dirty="0" smtClean="0"/>
              <a:t>- Cunoaşterea mediului şi Activităţi matematice</a:t>
            </a:r>
          </a:p>
          <a:p>
            <a:r>
              <a:rPr lang="vi-VN" u="sng" dirty="0" smtClean="0"/>
              <a:t>De exemplu </a:t>
            </a:r>
            <a:r>
              <a:rPr lang="vi-VN" dirty="0" smtClean="0"/>
              <a:t>sub tema „În ogradă la bunici”  se pot desfăşura/integra activităţile:</a:t>
            </a:r>
          </a:p>
          <a:p>
            <a:r>
              <a:rPr lang="vi-VN" dirty="0" smtClean="0"/>
              <a:t>-	Cunoaşterea mediului – convorbire – „Ce ştim despre animalele domestice” ;</a:t>
            </a:r>
          </a:p>
          <a:p>
            <a:r>
              <a:rPr lang="vi-VN" dirty="0" smtClean="0"/>
              <a:t>-	Activitate matematică – formare de grupe după unul sau mai multe criterii date ( formă, culoare, mărime) – „Familia animalelor”.</a:t>
            </a:r>
            <a:endParaRPr lang="vi-VN" dirty="0"/>
          </a:p>
        </p:txBody>
      </p:sp>
    </p:spTree>
    <p:extLst>
      <p:ext uri="{BB962C8B-B14F-4D97-AF65-F5344CB8AC3E}">
        <p14:creationId xmlns:p14="http://schemas.microsoft.com/office/powerpoint/2010/main" val="1906996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457200"/>
            <a:ext cx="8229600" cy="6740307"/>
          </a:xfrm>
          <a:prstGeom prst="rect">
            <a:avLst/>
          </a:prstGeom>
        </p:spPr>
        <p:txBody>
          <a:bodyPr wrap="square">
            <a:spAutoFit/>
          </a:bodyPr>
          <a:lstStyle/>
          <a:p>
            <a:r>
              <a:rPr lang="vi-VN" sz="1600" dirty="0" smtClean="0"/>
              <a:t> </a:t>
            </a:r>
            <a:r>
              <a:rPr lang="vi-VN" sz="1600" b="1" dirty="0" smtClean="0"/>
              <a:t>Activităţi din domenii experienţiale diferite</a:t>
            </a:r>
          </a:p>
          <a:p>
            <a:r>
              <a:rPr lang="vi-VN" sz="1600" dirty="0" smtClean="0"/>
              <a:t>Trebuie precizat faptul că, alegerea temei activităţii integrate trebuie să ţină cont de celelalte activităţi care vor fi integrate pentru a exista o strânsă legătură şi o bună relaţionare între ele. Astfel tema activităţii integrate trebuie să fie independentă dar bine corelată cu temele activităţilor pe domenii experienţiale şi atunci când este cazul şi cu activităţile liber alese.</a:t>
            </a:r>
          </a:p>
          <a:p>
            <a:r>
              <a:rPr lang="vi-VN" sz="1600" dirty="0" smtClean="0"/>
              <a:t>La alegerea activităţilor ce vor fi integrate, apartinând domeniilor diferite, trebuie mare atenţie deoarece ele trebuie să se completeze reciproc pentru atingerea scopului stabilit la începutul activităţii. Astfel pot fi integrate:</a:t>
            </a:r>
          </a:p>
          <a:p>
            <a:r>
              <a:rPr lang="vi-VN" sz="1600" dirty="0" smtClean="0"/>
              <a:t>  </a:t>
            </a:r>
            <a:r>
              <a:rPr lang="vi-VN" sz="1600" b="1" dirty="0" smtClean="0">
                <a:solidFill>
                  <a:schemeClr val="accent1">
                    <a:lumMod val="50000"/>
                  </a:schemeClr>
                </a:solidFill>
              </a:rPr>
              <a:t>Domeniul limbă şi comunicare </a:t>
            </a:r>
            <a:r>
              <a:rPr lang="vi-VN" sz="1600" dirty="0" smtClean="0"/>
              <a:t>şi </a:t>
            </a:r>
            <a:r>
              <a:rPr lang="vi-VN" sz="1600" b="1" dirty="0" smtClean="0">
                <a:solidFill>
                  <a:schemeClr val="accent1">
                    <a:lumMod val="50000"/>
                  </a:schemeClr>
                </a:solidFill>
              </a:rPr>
              <a:t>Domeniul ştiinţe</a:t>
            </a:r>
            <a:r>
              <a:rPr lang="vi-VN" sz="1600" dirty="0" smtClean="0"/>
              <a:t> (Cunoaşterea mediului)</a:t>
            </a:r>
          </a:p>
          <a:p>
            <a:r>
              <a:rPr lang="vi-VN" sz="1600" b="1" dirty="0" smtClean="0"/>
              <a:t>Tema activităţii integrate</a:t>
            </a:r>
            <a:r>
              <a:rPr lang="vi-VN" sz="1600" dirty="0" smtClean="0"/>
              <a:t>: A sosit toamna!</a:t>
            </a:r>
          </a:p>
          <a:p>
            <a:r>
              <a:rPr lang="vi-VN" sz="1600" dirty="0" smtClean="0"/>
              <a:t>-	Domeniul limbă şi comunicare – lectura educatoarei „Povestea castanelor” de Trenca Banciu;</a:t>
            </a:r>
          </a:p>
          <a:p>
            <a:r>
              <a:rPr lang="vi-VN" sz="1600" dirty="0" smtClean="0"/>
              <a:t>-	Domeniul ştiinţă – observare „Castana” sau joc didactic „Ce ştim despre toamnă?” </a:t>
            </a:r>
          </a:p>
          <a:p>
            <a:endParaRPr lang="vi-VN" sz="1600" dirty="0" smtClean="0"/>
          </a:p>
          <a:p>
            <a:r>
              <a:rPr lang="vi-VN" sz="1600" dirty="0" smtClean="0"/>
              <a:t>  </a:t>
            </a:r>
            <a:r>
              <a:rPr lang="vi-VN" sz="1600" b="1" dirty="0" smtClean="0">
                <a:solidFill>
                  <a:schemeClr val="accent1">
                    <a:lumMod val="50000"/>
                  </a:schemeClr>
                </a:solidFill>
              </a:rPr>
              <a:t>Domeniul limbă şi comunicare </a:t>
            </a:r>
            <a:r>
              <a:rPr lang="vi-VN" sz="1600" dirty="0" smtClean="0"/>
              <a:t>şi </a:t>
            </a:r>
            <a:r>
              <a:rPr lang="vi-VN" sz="1600" b="1" dirty="0" smtClean="0">
                <a:solidFill>
                  <a:schemeClr val="accent1">
                    <a:lumMod val="50000"/>
                  </a:schemeClr>
                </a:solidFill>
              </a:rPr>
              <a:t>Domeniul ştiinţe </a:t>
            </a:r>
            <a:r>
              <a:rPr lang="vi-VN" sz="1600" dirty="0" smtClean="0"/>
              <a:t>(Activitate matematică)</a:t>
            </a:r>
          </a:p>
          <a:p>
            <a:r>
              <a:rPr lang="vi-VN" sz="1600" dirty="0" smtClean="0"/>
              <a:t>	</a:t>
            </a:r>
            <a:r>
              <a:rPr lang="vi-VN" sz="1600" b="1" dirty="0" smtClean="0"/>
              <a:t>Tema activităţii integrate</a:t>
            </a:r>
            <a:r>
              <a:rPr lang="vi-VN" sz="1600" dirty="0" smtClean="0"/>
              <a:t>: Iarna jucăuşă!</a:t>
            </a:r>
          </a:p>
          <a:p>
            <a:r>
              <a:rPr lang="vi-VN" sz="1600" dirty="0" smtClean="0"/>
              <a:t>-	Domeniul limbă şi comunicare – lectură după imagini „Jocurile copiilor iarna”;</a:t>
            </a:r>
          </a:p>
          <a:p>
            <a:r>
              <a:rPr lang="vi-VN" sz="1600" dirty="0" smtClean="0"/>
              <a:t>-	Domeniul ştiinţă – formare de perechi prin punere în corespondenţă „Hai să ne jucăm!” (copiii-săniuţe, oameni de zăpadă-morcovi/mături/pălării, etc.).</a:t>
            </a:r>
          </a:p>
          <a:p>
            <a:endParaRPr lang="vi-VN" sz="1600" dirty="0"/>
          </a:p>
        </p:txBody>
      </p:sp>
    </p:spTree>
    <p:extLst>
      <p:ext uri="{BB962C8B-B14F-4D97-AF65-F5344CB8AC3E}">
        <p14:creationId xmlns:p14="http://schemas.microsoft.com/office/powerpoint/2010/main" val="1893102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066800"/>
            <a:ext cx="8153400" cy="3970318"/>
          </a:xfrm>
          <a:prstGeom prst="rect">
            <a:avLst/>
          </a:prstGeom>
        </p:spPr>
        <p:txBody>
          <a:bodyPr wrap="square">
            <a:spAutoFit/>
          </a:bodyPr>
          <a:lstStyle/>
          <a:p>
            <a:r>
              <a:rPr lang="vi-VN" dirty="0" smtClean="0"/>
              <a:t> </a:t>
            </a:r>
            <a:r>
              <a:rPr lang="vi-VN" b="1" dirty="0" smtClean="0"/>
              <a:t>Activităţi din domenii experienţiale diferite și activități liber alese</a:t>
            </a:r>
          </a:p>
          <a:p>
            <a:endParaRPr lang="vi-VN" dirty="0" smtClean="0"/>
          </a:p>
          <a:p>
            <a:r>
              <a:rPr lang="vi-VN" dirty="0" smtClean="0"/>
              <a:t> </a:t>
            </a:r>
            <a:r>
              <a:rPr lang="vi-VN" b="1" dirty="0" smtClean="0">
                <a:solidFill>
                  <a:schemeClr val="accent1">
                    <a:lumMod val="50000"/>
                  </a:schemeClr>
                </a:solidFill>
              </a:rPr>
              <a:t>Domeniul ştiinţă </a:t>
            </a:r>
            <a:r>
              <a:rPr lang="vi-VN" dirty="0" smtClean="0"/>
              <a:t>(Activitate matematică) şi </a:t>
            </a:r>
            <a:r>
              <a:rPr lang="vi-VN" b="1" dirty="0" smtClean="0">
                <a:solidFill>
                  <a:schemeClr val="accent1">
                    <a:lumMod val="50000"/>
                  </a:schemeClr>
                </a:solidFill>
              </a:rPr>
              <a:t>Domeniul estetic creativ</a:t>
            </a:r>
            <a:r>
              <a:rPr lang="vi-VN" dirty="0" smtClean="0"/>
              <a:t> (Desen)+ </a:t>
            </a:r>
            <a:r>
              <a:rPr lang="vi-VN" b="1" dirty="0" smtClean="0">
                <a:solidFill>
                  <a:schemeClr val="accent1">
                    <a:lumMod val="50000"/>
                  </a:schemeClr>
                </a:solidFill>
              </a:rPr>
              <a:t>ALA I</a:t>
            </a:r>
          </a:p>
          <a:p>
            <a:r>
              <a:rPr lang="vi-VN" b="1" dirty="0" smtClean="0"/>
              <a:t>Tema activității integrate</a:t>
            </a:r>
            <a:r>
              <a:rPr lang="vi-VN" dirty="0" smtClean="0"/>
              <a:t>:  “Mami, te iubesc!”</a:t>
            </a:r>
          </a:p>
          <a:p>
            <a:r>
              <a:rPr lang="vi-VN" dirty="0" smtClean="0"/>
              <a:t>ALA - Ştiinţă – “Flori” (răsfoirea unor albume sau atlase botanice), Bibliotecă – “Ce face mama?” (sortare de jetoane) şi/sau Bucătărie/Joc de rol – “Măcinici” (realizarea unor forme de 8 din plastilină/cocă).</a:t>
            </a:r>
          </a:p>
          <a:p>
            <a:r>
              <a:rPr lang="vi-VN" dirty="0" smtClean="0"/>
              <a:t>ADE – DȘ - jocul didactic: “Ştim să numărăm corect!” </a:t>
            </a:r>
          </a:p>
          <a:p>
            <a:r>
              <a:rPr lang="vi-VN" dirty="0" smtClean="0"/>
              <a:t>-	DEC - desen  “Flori pentru mama!”</a:t>
            </a:r>
          </a:p>
          <a:p>
            <a:endParaRPr lang="vi-VN" dirty="0" smtClean="0"/>
          </a:p>
          <a:p>
            <a:endParaRPr lang="vi-VN" dirty="0"/>
          </a:p>
        </p:txBody>
      </p:sp>
    </p:spTree>
    <p:extLst>
      <p:ext uri="{BB962C8B-B14F-4D97-AF65-F5344CB8AC3E}">
        <p14:creationId xmlns:p14="http://schemas.microsoft.com/office/powerpoint/2010/main" val="819969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8615" y="1371600"/>
            <a:ext cx="8153400" cy="4801314"/>
          </a:xfrm>
          <a:prstGeom prst="rect">
            <a:avLst/>
          </a:prstGeom>
        </p:spPr>
        <p:txBody>
          <a:bodyPr wrap="square">
            <a:spAutoFit/>
          </a:bodyPr>
          <a:lstStyle/>
          <a:p>
            <a:r>
              <a:rPr lang="vi-VN" dirty="0" smtClean="0"/>
              <a:t>  </a:t>
            </a:r>
            <a:r>
              <a:rPr lang="vi-VN" b="1" dirty="0" smtClean="0">
                <a:solidFill>
                  <a:schemeClr val="accent1">
                    <a:lumMod val="50000"/>
                  </a:schemeClr>
                </a:solidFill>
              </a:rPr>
              <a:t>ALA (etapa I şi etapa a III-a) + Activităţi pe domenii experienţiale: Domeniul ştiinţă (Cunoaşterea mediului) şi Domeniul om şi societate (Activitate practică)</a:t>
            </a:r>
          </a:p>
          <a:p>
            <a:endParaRPr lang="vi-VN" dirty="0" smtClean="0"/>
          </a:p>
          <a:p>
            <a:r>
              <a:rPr lang="vi-VN" b="1" dirty="0" smtClean="0"/>
              <a:t>Tema activității integrate</a:t>
            </a:r>
            <a:r>
              <a:rPr lang="vi-VN" dirty="0" smtClean="0"/>
              <a:t>:  “ Coşul plin de bogăţii al toamnei”</a:t>
            </a:r>
          </a:p>
          <a:p>
            <a:endParaRPr lang="vi-VN" dirty="0" smtClean="0"/>
          </a:p>
          <a:p>
            <a:r>
              <a:rPr lang="vi-VN" dirty="0" smtClean="0"/>
              <a:t>ALA I  – Artă – “ Coşul toamnei” - desen şi colorare în contur (fructe, legume, coşuri cu fructe şi legume, etc), Joc de rol – “De-a şoferii de camion” ( copiii transportă la “piaţă” fructe/legume realizate din plastic) și/sau Biblioteca – “Unde este toamna?” (sortare de jetoane reprezentând aspecte caracteristice anotimpului).</a:t>
            </a:r>
          </a:p>
          <a:p>
            <a:endParaRPr lang="vi-VN" dirty="0" smtClean="0"/>
          </a:p>
          <a:p>
            <a:r>
              <a:rPr lang="vi-VN" dirty="0" smtClean="0"/>
              <a:t>ADE – DȘ - joc didactic “Fruct sau legumă</a:t>
            </a:r>
          </a:p>
          <a:p>
            <a:r>
              <a:rPr lang="vi-VN" dirty="0" smtClean="0"/>
              <a:t>         – DOS - activitate practică “Ne facem singuri jucării”</a:t>
            </a:r>
          </a:p>
          <a:p>
            <a:endParaRPr lang="vi-VN" dirty="0" smtClean="0"/>
          </a:p>
          <a:p>
            <a:r>
              <a:rPr lang="vi-VN" dirty="0" smtClean="0"/>
              <a:t>ALA III - joc de mişcare : “Cursa cu obstacole” </a:t>
            </a:r>
            <a:endParaRPr lang="en-US" dirty="0"/>
          </a:p>
        </p:txBody>
      </p:sp>
    </p:spTree>
    <p:extLst>
      <p:ext uri="{BB962C8B-B14F-4D97-AF65-F5344CB8AC3E}">
        <p14:creationId xmlns:p14="http://schemas.microsoft.com/office/powerpoint/2010/main" val="3634184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9669" y="0"/>
            <a:ext cx="8229600" cy="6740307"/>
          </a:xfrm>
          <a:prstGeom prst="rect">
            <a:avLst/>
          </a:prstGeom>
        </p:spPr>
        <p:txBody>
          <a:bodyPr wrap="square">
            <a:spAutoFit/>
          </a:bodyPr>
          <a:lstStyle/>
          <a:p>
            <a:r>
              <a:rPr lang="vi-VN" dirty="0" smtClean="0"/>
              <a:t>În ceea ce privește activitățile integrate, remarcăm faptul că reuşita lor se bazează pe un scenariu unitar, foarte bine întocmit de către educatoare, cu obiective clare, cu o repartizare a sarcinilor zilnice în fiecare sector de activitate şi cu asigurarea unei palete variate de opţiuni care duc la atingerea obiectivelor educaţionale propuse. În acest sens, cadrele didactice vor trebui să fie sprijinite pentru a înțelege mai bine conceptul de activitate integrată și pentru a elabora scenarii unitare de activități integrate, care să țină cont de următoarele caracteristici definitorii:</a:t>
            </a:r>
          </a:p>
          <a:p>
            <a:r>
              <a:rPr lang="vi-VN" dirty="0" smtClean="0"/>
              <a:t>	Finalităţile activităţii integrate sunt selectate din listele de obiective-cadru şi de referinţă ale domeniilor experienţiale (</a:t>
            </a:r>
            <a:r>
              <a:rPr lang="vi-VN" u="sng" dirty="0" smtClean="0"/>
              <a:t>fără a fi modificate)</a:t>
            </a:r>
            <a:r>
              <a:rPr lang="vi-VN" dirty="0" smtClean="0"/>
              <a:t>, iar obiectivele operaţionale vor constitui un set unitar şi restrâns de patru-cinci obiective, cu referire directă la experienţele de învăţare vizate. </a:t>
            </a:r>
          </a:p>
          <a:p>
            <a:r>
              <a:rPr lang="vi-VN" dirty="0" smtClean="0"/>
              <a:t>	Conţinuturile curriculare sunt selectate şi abordate în strânsă relaţie cu nucleul de integrare curriculară (tema săptămânii, tema anuală de studiu...)</a:t>
            </a:r>
          </a:p>
          <a:p>
            <a:r>
              <a:rPr lang="vi-VN" dirty="0" smtClean="0"/>
              <a:t>	Fiecare din situaţiile de învăţare proiectate şi desfăşurate în cadrul activităţii integrate contribuie la explicitarea, analiza, rezolvarea temei activităţii. </a:t>
            </a:r>
          </a:p>
          <a:p>
            <a:r>
              <a:rPr lang="vi-VN" dirty="0" smtClean="0"/>
              <a:t>	Activitatea integrată trebuie să vizeze antrenarea de abilităţi disciplinare şi/sau transferabile, oferind copiilor ocazii de comunicare, cooperare, utilizare a unor surse variate de informaţii, investigaţie, experimentare, identificare de soluţii, testare de ipoteze etc. </a:t>
            </a:r>
            <a:endParaRPr lang="en-US" dirty="0"/>
          </a:p>
        </p:txBody>
      </p:sp>
    </p:spTree>
    <p:extLst>
      <p:ext uri="{BB962C8B-B14F-4D97-AF65-F5344CB8AC3E}">
        <p14:creationId xmlns:p14="http://schemas.microsoft.com/office/powerpoint/2010/main" val="1935223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O</a:t>
            </a:r>
            <a:r>
              <a:rPr lang="vi-VN"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vi-VN" sz="1600" dirty="0">
                <a:solidFill>
                  <a:schemeClr val="tx1"/>
                </a:solidFill>
                <a:latin typeface="Verdana" panose="020B0604030504040204" pitchFamily="34" charset="0"/>
                <a:ea typeface="Verdana" panose="020B0604030504040204" pitchFamily="34" charset="0"/>
                <a:cs typeface="Verdana" panose="020B0604030504040204" pitchFamily="34" charset="0"/>
              </a:rPr>
              <a:t>importanţă deosebită va trebui să se acorde pregătirii iniţiale şi continue a educatoarelor, prin participarea lor la programe de formare în domeniul abilităţilor curriculare. În acest sens, un punct de vedere care ar trebui luat în seamă, este cel exprimat de </a:t>
            </a:r>
            <a:r>
              <a:rPr lang="vi-VN" sz="1600" b="1" dirty="0">
                <a:solidFill>
                  <a:schemeClr val="tx1"/>
                </a:solidFill>
                <a:latin typeface="Verdana" panose="020B0604030504040204" pitchFamily="34" charset="0"/>
                <a:ea typeface="Verdana" panose="020B0604030504040204" pitchFamily="34" charset="0"/>
                <a:cs typeface="Verdana" panose="020B0604030504040204" pitchFamily="34" charset="0"/>
              </a:rPr>
              <a:t>prof.Constantin Cucoş în lucrarea Educaţia. Iubire, desăvârşire, edificare </a:t>
            </a:r>
            <a:r>
              <a:rPr lang="vi-VN" sz="1600" dirty="0">
                <a:solidFill>
                  <a:schemeClr val="tx1"/>
                </a:solidFill>
                <a:latin typeface="Verdana" panose="020B0604030504040204" pitchFamily="34" charset="0"/>
                <a:ea typeface="Verdana" panose="020B0604030504040204" pitchFamily="34" charset="0"/>
                <a:cs typeface="Verdana" panose="020B0604030504040204" pitchFamily="34" charset="0"/>
              </a:rPr>
              <a:t>(Editura Polirom, 2008):</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idx="1"/>
          </p:nvPr>
        </p:nvSpPr>
        <p:spPr/>
        <p:txBody>
          <a:bodyPr>
            <a:normAutofit fontScale="70000" lnSpcReduction="20000"/>
          </a:bodyPr>
          <a:lstStyle/>
          <a:p>
            <a:r>
              <a:rPr lang="vi-VN" i="1" dirty="0"/>
              <a:t>“Întâlnirea educativă veritabilă este rară, nu se iveşte la tot pasul…Adevărata întâlnire aduce ceva nou, e deschisă, cheamă şi pregăteşte alte întâlniri…iese din obişnuit şi din rutina şcolărească, încalcă anumite reguli, e altceva decât o simplă lecţie, e o predare atipică, cu note chiar ilicite, făcută în răspăr, subversiv, împotriva canoanelor pedagogice, şi care poate genera nedumeriri celor din jur, mai ales celor care se cred de meserie”. </a:t>
            </a:r>
            <a:endParaRPr lang="ro-RO" i="1" dirty="0" smtClean="0"/>
          </a:p>
          <a:p>
            <a:endParaRPr lang="ro-RO" dirty="0" smtClean="0"/>
          </a:p>
          <a:p>
            <a:pPr marL="68580" indent="0">
              <a:buNone/>
            </a:pPr>
            <a:r>
              <a:rPr lang="vi-VN" dirty="0" smtClean="0"/>
              <a:t>Plecând </a:t>
            </a:r>
            <a:r>
              <a:rPr lang="vi-VN" dirty="0"/>
              <a:t>de la această perspectivă, ne permitem în continuare să abordăm câteva aspecte care ţin practic de proiectarea şi aplicarea noului curriculum, fără a avea pretenţia că aceste câteva rânduri pot ţine loc pregătirii iniţiale sau continue specifice, realizată de instituţiile şi cadrele didactice abilitate. </a:t>
            </a:r>
          </a:p>
          <a:p>
            <a:endParaRPr lang="en-US" dirty="0"/>
          </a:p>
        </p:txBody>
      </p:sp>
    </p:spTree>
    <p:extLst>
      <p:ext uri="{BB962C8B-B14F-4D97-AF65-F5344CB8AC3E}">
        <p14:creationId xmlns:p14="http://schemas.microsoft.com/office/powerpoint/2010/main" val="297426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457200"/>
            <a:ext cx="8305800" cy="5909310"/>
          </a:xfrm>
          <a:prstGeom prst="rect">
            <a:avLst/>
          </a:prstGeom>
        </p:spPr>
        <p:txBody>
          <a:bodyPr wrap="square">
            <a:spAutoFit/>
          </a:bodyPr>
          <a:lstStyle/>
          <a:p>
            <a:r>
              <a:rPr lang="vi-VN" sz="1400" b="1" dirty="0" smtClean="0"/>
              <a:t>NOTA nr.28.259/09.03.2000</a:t>
            </a:r>
          </a:p>
          <a:p>
            <a:r>
              <a:rPr lang="vi-VN" sz="1400" b="1" dirty="0" smtClean="0"/>
              <a:t>privind documentele de evidenţă a activităţii educatoarelor din învăţământul preuniversitar</a:t>
            </a:r>
          </a:p>
          <a:p>
            <a:r>
              <a:rPr lang="vi-VN" sz="1400" dirty="0" smtClean="0"/>
              <a:t>Învăţământul preşcolar, componentă a sistemului naţional de învăţământ, prezintă câteva aspecte diferite de restul sistemului în ceea ce priveşte documentele de evidenţă a activităţii educatoarei.</a:t>
            </a:r>
            <a:r>
              <a:rPr lang="ro-RO" sz="1400" dirty="0" smtClean="0"/>
              <a:t> </a:t>
            </a:r>
            <a:r>
              <a:rPr lang="vi-VN" sz="1400" dirty="0" smtClean="0"/>
              <a:t>Din această perspectivă, remarcăm faptul că educatoarea, care lucrează efectiv  la grupă cu copiii 5 ore pe zi (fiecare tură în parte), se confruntă cu următoarele probleme:</a:t>
            </a:r>
          </a:p>
          <a:p>
            <a:r>
              <a:rPr lang="vi-VN" sz="1400" dirty="0" smtClean="0"/>
              <a:t>•	Activitatea didactică este planificată săptămânal, în acord cu planul de învăţământ şi cu schema orară;</a:t>
            </a:r>
          </a:p>
          <a:p>
            <a:r>
              <a:rPr lang="vi-VN" sz="1400" dirty="0" smtClean="0"/>
              <a:t>•	Aceeaşi activitate didactică trebuie consemnată zilnic în condica de activităţi, operându-se în două documente distincte practic acelaşi lucru, singura diferenţă fiind aceea că în condică trebuie să se şi semneze;</a:t>
            </a:r>
          </a:p>
          <a:p>
            <a:r>
              <a:rPr lang="vi-VN" sz="1400" dirty="0" smtClean="0"/>
              <a:t>•	În unele unităţi există, în paralel, şi o condică de prezenţă, unde educatoarele se semnează la începutul programului şi la sfârşitul acestuia.</a:t>
            </a:r>
          </a:p>
          <a:p>
            <a:r>
              <a:rPr lang="vi-VN" sz="1400" dirty="0" smtClean="0"/>
              <a:t>Având în vedere faptul că în învăţământul preşcolar este foarte preţios timpul pe care educatoarea îl acordă lucrului efectiv cu copiii, precum şi pregătirii pentru activităţi, care este mult mai meticuloasă decât în restul sistemului şi că la acest nivel educatoarea nu îşi efectuează programul mutându-se de la o grupă la alta, ci la aceeaşi grupă pe toată perioada zilei, date fiind argumentele de mai sus, se recomandă:</a:t>
            </a:r>
          </a:p>
          <a:p>
            <a:r>
              <a:rPr lang="vi-VN" sz="1400" dirty="0" smtClean="0"/>
              <a:t>•	Planificarea activităţii instructiv-educative, pe care educatoarea o completează să constituie document juridic justificativ atât al prezenţei efective la grupă, cât şi al parcurgerii programului zilnic cu copiii. Pentru aceasta, în planificare se va introduce o rubrică pentru semnătura de confirmare a realizării activităţilor propuse.</a:t>
            </a:r>
          </a:p>
          <a:p>
            <a:r>
              <a:rPr lang="vi-VN" sz="1400" dirty="0" smtClean="0"/>
              <a:t>•	Condica de activităţi, completată până în prezent, să fie înlocuită cu condica de prezenţă în care educatoarea să se semneze la începutul şi la sfârşitul programului.</a:t>
            </a:r>
            <a:endParaRPr lang="vi-VN" sz="1400" dirty="0"/>
          </a:p>
        </p:txBody>
      </p:sp>
    </p:spTree>
    <p:extLst>
      <p:ext uri="{BB962C8B-B14F-4D97-AF65-F5344CB8AC3E}">
        <p14:creationId xmlns:p14="http://schemas.microsoft.com/office/powerpoint/2010/main" val="1595928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600200"/>
            <a:ext cx="7024744" cy="2362200"/>
          </a:xfrm>
        </p:spPr>
        <p:txBody>
          <a:bodyPr>
            <a:normAutofit/>
          </a:bodyPr>
          <a:lstStyle/>
          <a:p>
            <a:r>
              <a:rPr lang="ro-RO" sz="2800" b="1" dirty="0" smtClean="0">
                <a:solidFill>
                  <a:schemeClr val="tx1"/>
                </a:solidFill>
                <a:latin typeface="Verdana" panose="020B0604030504040204" pitchFamily="34" charset="0"/>
                <a:ea typeface="Verdana" panose="020B0604030504040204" pitchFamily="34" charset="0"/>
                <a:cs typeface="Verdana" panose="020B0604030504040204" pitchFamily="34" charset="0"/>
              </a:rPr>
              <a:t>* Pe lângă legile statului mai există și legile conștiinței, care completează neajunsurile legislației.* Henry Fielding</a:t>
            </a:r>
            <a:endParaRPr lang="en-US" sz="28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2839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4915936"/>
          </a:xfrm>
        </p:spPr>
        <p:txBody>
          <a:bodyPr>
            <a:normAutofit fontScale="90000"/>
          </a:bodyPr>
          <a:lstStyle/>
          <a:p>
            <a:r>
              <a:rPr lang="vi-VN" sz="2200" dirty="0">
                <a:solidFill>
                  <a:schemeClr val="tx1"/>
                </a:solidFill>
                <a:latin typeface="+mn-lt"/>
              </a:rPr>
              <a:t>Prezentul</a:t>
            </a:r>
            <a:r>
              <a:rPr lang="vi-VN" sz="2000" dirty="0">
                <a:solidFill>
                  <a:schemeClr val="tx1"/>
                </a:solidFill>
                <a:latin typeface="+mn-lt"/>
              </a:rPr>
              <a:t> curriculum, aprobat prin O.M.nr.5233/01.09.2008, este structurat pe şase mari teme anuale de studiu: </a:t>
            </a:r>
            <a:r>
              <a:rPr lang="ro-RO" sz="2000" dirty="0" smtClean="0">
                <a:solidFill>
                  <a:schemeClr val="tx1"/>
                </a:solidFill>
                <a:latin typeface="+mn-lt"/>
              </a:rPr>
              <a:t/>
            </a:r>
            <a:br>
              <a:rPr lang="ro-RO" sz="2000" dirty="0" smtClean="0">
                <a:solidFill>
                  <a:schemeClr val="tx1"/>
                </a:solidFill>
                <a:latin typeface="+mn-lt"/>
              </a:rPr>
            </a:br>
            <a:r>
              <a:rPr lang="vi-VN" sz="2000" dirty="0">
                <a:solidFill>
                  <a:schemeClr val="tx1"/>
                </a:solidFill>
                <a:latin typeface="+mn-lt"/>
              </a:rPr>
              <a:t/>
            </a:r>
            <a:br>
              <a:rPr lang="vi-VN" sz="2000" dirty="0">
                <a:solidFill>
                  <a:schemeClr val="tx1"/>
                </a:solidFill>
                <a:latin typeface="+mn-lt"/>
              </a:rPr>
            </a:br>
            <a:r>
              <a:rPr lang="vi-VN" sz="2000" dirty="0">
                <a:solidFill>
                  <a:schemeClr val="tx1"/>
                </a:solidFill>
                <a:latin typeface="+mn-lt"/>
              </a:rPr>
              <a:t>	Cine sunt/ suntem?</a:t>
            </a:r>
            <a:br>
              <a:rPr lang="vi-VN" sz="2000" dirty="0">
                <a:solidFill>
                  <a:schemeClr val="tx1"/>
                </a:solidFill>
                <a:latin typeface="+mn-lt"/>
              </a:rPr>
            </a:br>
            <a:r>
              <a:rPr lang="vi-VN" sz="2000" dirty="0">
                <a:solidFill>
                  <a:schemeClr val="tx1"/>
                </a:solidFill>
                <a:latin typeface="+mn-lt"/>
              </a:rPr>
              <a:t>	Când, cum şi de ce se întâmplă?</a:t>
            </a:r>
            <a:br>
              <a:rPr lang="vi-VN" sz="2000" dirty="0">
                <a:solidFill>
                  <a:schemeClr val="tx1"/>
                </a:solidFill>
                <a:latin typeface="+mn-lt"/>
              </a:rPr>
            </a:br>
            <a:r>
              <a:rPr lang="vi-VN" sz="2000" dirty="0">
                <a:solidFill>
                  <a:schemeClr val="tx1"/>
                </a:solidFill>
                <a:latin typeface="+mn-lt"/>
              </a:rPr>
              <a:t>	Cum este, a fost şi va fi aici pe pământ?</a:t>
            </a:r>
            <a:br>
              <a:rPr lang="vi-VN" sz="2000" dirty="0">
                <a:solidFill>
                  <a:schemeClr val="tx1"/>
                </a:solidFill>
                <a:latin typeface="+mn-lt"/>
              </a:rPr>
            </a:br>
            <a:r>
              <a:rPr lang="vi-VN" sz="2000" dirty="0">
                <a:solidFill>
                  <a:schemeClr val="tx1"/>
                </a:solidFill>
                <a:latin typeface="+mn-lt"/>
              </a:rPr>
              <a:t>	Cum planificăm/ organizăm o activitate?</a:t>
            </a:r>
            <a:br>
              <a:rPr lang="vi-VN" sz="2000" dirty="0">
                <a:solidFill>
                  <a:schemeClr val="tx1"/>
                </a:solidFill>
                <a:latin typeface="+mn-lt"/>
              </a:rPr>
            </a:br>
            <a:r>
              <a:rPr lang="vi-VN" sz="2000" dirty="0">
                <a:solidFill>
                  <a:schemeClr val="tx1"/>
                </a:solidFill>
                <a:latin typeface="+mn-lt"/>
              </a:rPr>
              <a:t>	Cu ce şi cum exprimăm ceea ce simţim? </a:t>
            </a:r>
            <a:br>
              <a:rPr lang="vi-VN" sz="2000" dirty="0">
                <a:solidFill>
                  <a:schemeClr val="tx1"/>
                </a:solidFill>
                <a:latin typeface="+mn-lt"/>
              </a:rPr>
            </a:br>
            <a:r>
              <a:rPr lang="vi-VN" sz="2000" dirty="0">
                <a:solidFill>
                  <a:schemeClr val="tx1"/>
                </a:solidFill>
                <a:latin typeface="+mn-lt"/>
              </a:rPr>
              <a:t>	Ce şi cum vreau să fiu? </a:t>
            </a:r>
            <a:r>
              <a:rPr lang="ro-RO" sz="2000" dirty="0" smtClean="0">
                <a:solidFill>
                  <a:schemeClr val="tx1"/>
                </a:solidFill>
                <a:latin typeface="+mn-lt"/>
              </a:rPr>
              <a:t/>
            </a:r>
            <a:br>
              <a:rPr lang="ro-RO" sz="2000" dirty="0" smtClean="0">
                <a:solidFill>
                  <a:schemeClr val="tx1"/>
                </a:solidFill>
                <a:latin typeface="+mn-lt"/>
              </a:rPr>
            </a:br>
            <a:r>
              <a:rPr lang="vi-VN" sz="2000" dirty="0">
                <a:solidFill>
                  <a:schemeClr val="tx1"/>
                </a:solidFill>
                <a:latin typeface="+mn-lt"/>
              </a:rPr>
              <a:t/>
            </a:r>
            <a:br>
              <a:rPr lang="vi-VN" sz="2000" dirty="0">
                <a:solidFill>
                  <a:schemeClr val="tx1"/>
                </a:solidFill>
                <a:latin typeface="+mn-lt"/>
              </a:rPr>
            </a:br>
            <a:r>
              <a:rPr lang="vi-VN" sz="2000" dirty="0">
                <a:solidFill>
                  <a:schemeClr val="tx1"/>
                </a:solidFill>
                <a:latin typeface="+mn-lt"/>
              </a:rPr>
              <a:t>Ordinea prezentării lor nu are nici o legătură cu momentul din anul şcolar când, pentru o temă sau alta, fie se pot derula cu copiii diferite </a:t>
            </a:r>
            <a:r>
              <a:rPr lang="vi-VN" sz="2000" u="sng" dirty="0">
                <a:solidFill>
                  <a:schemeClr val="tx1"/>
                </a:solidFill>
                <a:latin typeface="+mn-lt"/>
              </a:rPr>
              <a:t>proiecte tematice</a:t>
            </a:r>
            <a:r>
              <a:rPr lang="vi-VN" sz="2000" dirty="0">
                <a:solidFill>
                  <a:schemeClr val="tx1"/>
                </a:solidFill>
                <a:latin typeface="+mn-lt"/>
              </a:rPr>
              <a:t>, fie se aleg  </a:t>
            </a:r>
            <a:r>
              <a:rPr lang="vi-VN" sz="2000" u="sng" dirty="0">
                <a:solidFill>
                  <a:schemeClr val="tx1"/>
                </a:solidFill>
                <a:latin typeface="+mn-lt"/>
              </a:rPr>
              <a:t>teme pentru săptămâni independente.</a:t>
            </a:r>
            <a:r>
              <a:rPr lang="vi-VN" dirty="0"/>
              <a:t/>
            </a:r>
            <a:br>
              <a:rPr lang="vi-VN" dirty="0"/>
            </a:br>
            <a:endParaRPr lang="en-US" dirty="0"/>
          </a:p>
        </p:txBody>
      </p:sp>
    </p:spTree>
    <p:extLst>
      <p:ext uri="{BB962C8B-B14F-4D97-AF65-F5344CB8AC3E}">
        <p14:creationId xmlns:p14="http://schemas.microsoft.com/office/powerpoint/2010/main" val="3616695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516" y="381000"/>
            <a:ext cx="8001000" cy="6186309"/>
          </a:xfrm>
          <a:prstGeom prst="rect">
            <a:avLst/>
          </a:prstGeom>
        </p:spPr>
        <p:txBody>
          <a:bodyPr wrap="square">
            <a:spAutoFit/>
          </a:bodyPr>
          <a:lstStyle/>
          <a:p>
            <a:r>
              <a:rPr lang="vi-VN" b="1" dirty="0" smtClean="0"/>
              <a:t>Principalele reguli legate de proiectarea anuală şi, respectiv, săptămânală sunt:</a:t>
            </a:r>
          </a:p>
          <a:p>
            <a:r>
              <a:rPr lang="vi-VN" dirty="0" smtClean="0"/>
              <a:t>1.	După ce am stabilit care sunt grupele cu care vom lucra în anul şcolar curent, adunăm întreg colectivul de cadre didactice al grădiniţei;</a:t>
            </a:r>
          </a:p>
          <a:p>
            <a:r>
              <a:rPr lang="vi-VN" dirty="0" smtClean="0"/>
              <a:t>2.	Fiecare colegă va avea în faţă calendarul aferent perioadei de derulare a anului şcolar, ordinul ministrului educaţiei privind structura anului şcolar, tabelul cu cele şase teme anuale de studiu şi descriptivul fiecăreia. De asemenea, colegele vor consulta tabelele destinate fiecărei teme (pe grupe de vârstă), îndeosebi coloana cu conţinuturi şi sugestii de teme din subsolul acestora;</a:t>
            </a:r>
          </a:p>
          <a:p>
            <a:r>
              <a:rPr lang="vi-VN" dirty="0" smtClean="0"/>
              <a:t>3.	Fiecare colegă (grup de colege de la aceeaşi grupă de nivel) îşi planifică proiectele (cu temă, durată, focus etc.) pe care doreşte să le deruleze cu copiii în anul şcolar în curs şi le plasează în dreptul temelor de studiu din tabelul centralizator. Se va ţine cont de nivelul de vârstă al copiilor din grupă, de ceea ce ne precizează Metodologia de aplicare a planului de învăţământ (pentru cei mai mici - de 3-5 ani, se pot parcurge minimum 4 teme de studiu, aşadar, un minimum de 4 proiecte anuale; proiectele pot avea o durată maximă de 5 săptămâni; se pot planifica şi proiecte transsemestriale; numărul maxim de proiecte poate fi de 7; nu e obligatoriu să încep anul şcolar cu prima temă de studiu etc.);</a:t>
            </a:r>
            <a:endParaRPr lang="vi-VN" dirty="0"/>
          </a:p>
        </p:txBody>
      </p:sp>
    </p:spTree>
    <p:extLst>
      <p:ext uri="{BB962C8B-B14F-4D97-AF65-F5344CB8AC3E}">
        <p14:creationId xmlns:p14="http://schemas.microsoft.com/office/powerpoint/2010/main" val="4156041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752600"/>
            <a:ext cx="8077200" cy="3693319"/>
          </a:xfrm>
          <a:prstGeom prst="rect">
            <a:avLst/>
          </a:prstGeom>
        </p:spPr>
        <p:txBody>
          <a:bodyPr wrap="square">
            <a:spAutoFit/>
          </a:bodyPr>
          <a:lstStyle/>
          <a:p>
            <a:r>
              <a:rPr lang="vi-VN" dirty="0" smtClean="0"/>
              <a:t>4.	După ce fiecare şi-a aşezat proiectele în tabelul centralizator, se face verificarea în grup, constatându-se dacă proiectele au coerenţă şi pe verticală (respectiv, ce se adaugă la o temă de studiu, de la o vârstă la alta);</a:t>
            </a:r>
          </a:p>
          <a:p>
            <a:r>
              <a:rPr lang="vi-VN" dirty="0" smtClean="0"/>
              <a:t>5.	La final, fiecare depistează care sunt perioadele rămase neacoperite (de la finalizarea unui proiect la începerea altuia), cât de lungi sunt ele, ce anume a rămas neacoperit din descriptivul temelor de studiu sau din conţinuturile sugerate în tabelele pe teme şi grupe de vârstă (din curriculum), ce evenimente sunt în perioada respectivă (ecologice, naţionale, religioase, internaţionale etc.) şi, astfel, se stabilesc </a:t>
            </a:r>
            <a:r>
              <a:rPr lang="vi-VN" b="1" dirty="0" smtClean="0"/>
              <a:t>temele săptămânilor independente</a:t>
            </a:r>
            <a:r>
              <a:rPr lang="vi-VN" dirty="0" smtClean="0"/>
              <a:t>, subsumându-le şi pe acestea, după caz, temelor de studiu din curriculum.</a:t>
            </a:r>
            <a:endParaRPr lang="vi-VN" dirty="0"/>
          </a:p>
        </p:txBody>
      </p:sp>
    </p:spTree>
    <p:extLst>
      <p:ext uri="{BB962C8B-B14F-4D97-AF65-F5344CB8AC3E}">
        <p14:creationId xmlns:p14="http://schemas.microsoft.com/office/powerpoint/2010/main" val="3034778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495729"/>
            <a:ext cx="7239000" cy="1477328"/>
          </a:xfrm>
          <a:prstGeom prst="rect">
            <a:avLst/>
          </a:prstGeom>
        </p:spPr>
        <p:txBody>
          <a:bodyPr wrap="square">
            <a:spAutoFit/>
          </a:bodyPr>
          <a:lstStyle/>
          <a:p>
            <a:r>
              <a:rPr lang="vi-VN" b="1" dirty="0" smtClean="0"/>
              <a:t>Odată făcute aceste precizări, ne rezervăm dreptul de a </a:t>
            </a:r>
            <a:r>
              <a:rPr lang="ro-RO" b="1" dirty="0" smtClean="0">
                <a:latin typeface="Verdana" panose="020B0604030504040204" pitchFamily="34" charset="0"/>
                <a:ea typeface="Verdana" panose="020B0604030504040204" pitchFamily="34" charset="0"/>
                <a:cs typeface="Verdana" panose="020B0604030504040204" pitchFamily="34" charset="0"/>
              </a:rPr>
              <a:t>enume</a:t>
            </a:r>
            <a:r>
              <a:rPr lang="ro-RO" b="1" dirty="0" smtClean="0"/>
              <a:t>r</a:t>
            </a:r>
            <a:r>
              <a:rPr lang="vi-VN" b="1" dirty="0" smtClean="0"/>
              <a:t>a câteva dintre aspectele care trebuie </a:t>
            </a:r>
            <a:r>
              <a:rPr lang="vi-VN" b="1" dirty="0" smtClean="0">
                <a:solidFill>
                  <a:srgbClr val="FF0000"/>
                </a:solidFill>
              </a:rPr>
              <a:t>evitate </a:t>
            </a:r>
            <a:r>
              <a:rPr lang="vi-VN" b="1" dirty="0" smtClean="0"/>
              <a:t>în activitatea desfăşurată cu preşcolarii şi pe care le considerăm excese sau deficienţe metodologice sau organizatorice:</a:t>
            </a:r>
            <a:endParaRPr lang="en-US" b="1" dirty="0"/>
          </a:p>
        </p:txBody>
      </p:sp>
    </p:spTree>
    <p:extLst>
      <p:ext uri="{BB962C8B-B14F-4D97-AF65-F5344CB8AC3E}">
        <p14:creationId xmlns:p14="http://schemas.microsoft.com/office/powerpoint/2010/main" val="1762411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16565"/>
            <a:ext cx="8229600" cy="5970865"/>
          </a:xfrm>
          <a:prstGeom prst="rect">
            <a:avLst/>
          </a:prstGeom>
        </p:spPr>
        <p:txBody>
          <a:bodyPr wrap="square">
            <a:spAutoFit/>
          </a:bodyPr>
          <a:lstStyle/>
          <a:p>
            <a:r>
              <a:rPr lang="vi-VN" dirty="0" smtClean="0"/>
              <a:t>	</a:t>
            </a:r>
            <a:r>
              <a:rPr lang="vi-VN" sz="1400" dirty="0" smtClean="0"/>
              <a:t>A utiliza, în activităţile desfăşurate cu </a:t>
            </a:r>
            <a:r>
              <a:rPr lang="vi-VN" sz="1400" b="1" dirty="0" smtClean="0"/>
              <a:t>copiii numai fişe/caiete de lucru</a:t>
            </a:r>
            <a:r>
              <a:rPr lang="vi-VN" sz="1400" dirty="0" smtClean="0"/>
              <a:t>; Fişele de lucru sunt, adesea, prilej de verificare individuală a unor cunoştinţe acumulate în timp sau în activitatea respectivă, de exersare a unor deprinderi de lucru individual şi că, având în vedere diversitatea de puncte de vedere a autorilor cu privire la abordarea conţinutului curriculumului, dar şi plaja de vârstă pentru care sunt elaborate (respectiv 3-5 şi 5-6/7), nu se pot constitui în instrumente obligatoriu de parcurs. Aşadar, sarcinile fişelor de lucru vor fi rezolvate de copii în măsura în care ele răspund obiectivelor activităţilor desfăşurate de educatoare.</a:t>
            </a:r>
          </a:p>
          <a:p>
            <a:r>
              <a:rPr lang="vi-VN" sz="1400" dirty="0" smtClean="0"/>
              <a:t>	</a:t>
            </a:r>
            <a:r>
              <a:rPr lang="vi-VN" sz="1400" b="1" dirty="0" smtClean="0"/>
              <a:t>A încărca mediul educaţional </a:t>
            </a:r>
            <a:r>
              <a:rPr lang="vi-VN" sz="1400" dirty="0" smtClean="0"/>
              <a:t>al grupei cu materiale care nu sunt în acord cu tema studiată sau cu evenimentele din anul şcolar/calendaristic parcurse. Supraîncărcarea poate agita colectivul de copii;</a:t>
            </a:r>
          </a:p>
          <a:p>
            <a:r>
              <a:rPr lang="vi-VN" sz="1400" dirty="0" smtClean="0"/>
              <a:t>	</a:t>
            </a:r>
            <a:r>
              <a:rPr lang="vi-VN" sz="1400" b="1" dirty="0" smtClean="0"/>
              <a:t>A lăsa grija opţionalului pe umerii profesorului </a:t>
            </a:r>
            <a:r>
              <a:rPr lang="vi-VN" sz="1400" dirty="0" smtClean="0"/>
              <a:t>care îl desfăşoară, fără a acorda atenţie faptului că această activitate presupune munca în echipă. Mai mult chiar, a planifica mai multe activităţi opţionale decât prevede planul de învăţământ, sub pretextul presiunii exercitate de părinţi sau derularea activităţilor opţionale într-un interval orar care perturbă activitatea educatoarei cu copilul (respectiv </a:t>
            </a:r>
            <a:r>
              <a:rPr lang="vi-VN" sz="1400" u="sng" dirty="0" smtClean="0"/>
              <a:t>înainte de or</a:t>
            </a:r>
            <a:r>
              <a:rPr lang="ro-RO" sz="1400" u="sng" dirty="0" smtClean="0"/>
              <a:t>a</a:t>
            </a:r>
            <a:r>
              <a:rPr lang="vi-VN" sz="1400" u="sng" dirty="0" smtClean="0"/>
              <a:t> 11,00</a:t>
            </a:r>
            <a:r>
              <a:rPr lang="vi-VN" sz="1400" dirty="0" smtClean="0"/>
              <a:t>) sunt practici care trebuie eliminate;</a:t>
            </a:r>
          </a:p>
          <a:p>
            <a:r>
              <a:rPr lang="vi-VN" sz="1400" dirty="0" smtClean="0"/>
              <a:t>	</a:t>
            </a:r>
            <a:r>
              <a:rPr lang="vi-VN" sz="1400" b="1" dirty="0" smtClean="0"/>
              <a:t>A evita implicarea preşcolarilor în amenajarea mediului educaţional şi în procesul de evaluare al activităţilor/proiectelor;</a:t>
            </a:r>
          </a:p>
          <a:p>
            <a:r>
              <a:rPr lang="vi-VN" sz="1400" dirty="0" smtClean="0"/>
              <a:t>	</a:t>
            </a:r>
            <a:r>
              <a:rPr lang="vi-VN" sz="1400" b="1" dirty="0" smtClean="0"/>
              <a:t>A utiliza în exces mijloacele audio-vizuale </a:t>
            </a:r>
            <a:r>
              <a:rPr lang="vi-VN" sz="1400" dirty="0" smtClean="0"/>
              <a:t>(televizor, casetofon, computer etc.) pe durata unei zile de activitate cu copiii;</a:t>
            </a:r>
          </a:p>
          <a:p>
            <a:r>
              <a:rPr lang="vi-VN" sz="1400" dirty="0" smtClean="0"/>
              <a:t>	</a:t>
            </a:r>
            <a:r>
              <a:rPr lang="vi-VN" sz="1400" b="1" dirty="0" smtClean="0"/>
              <a:t>A evita, în mod deliberat, activităţile în aer liber</a:t>
            </a:r>
            <a:r>
              <a:rPr lang="vi-VN" sz="1400" dirty="0" smtClean="0"/>
              <a:t> prevăzute de Metodologia de aplicare a planului de învăţământ pentru copiii cu vârste între 3 şi 6/7 ani;</a:t>
            </a:r>
          </a:p>
          <a:p>
            <a:r>
              <a:rPr lang="vi-VN" sz="1400" dirty="0" smtClean="0"/>
              <a:t>	</a:t>
            </a:r>
            <a:r>
              <a:rPr lang="vi-VN" sz="1400" b="1" dirty="0" smtClean="0"/>
              <a:t>A forţa copiii să înveţe să scrie toate literele alfabetului</a:t>
            </a:r>
            <a:r>
              <a:rPr lang="vi-VN" sz="1400" dirty="0" smtClean="0"/>
              <a:t>;</a:t>
            </a:r>
          </a:p>
          <a:p>
            <a:r>
              <a:rPr lang="vi-VN" sz="1400" dirty="0" smtClean="0"/>
              <a:t>	</a:t>
            </a:r>
            <a:r>
              <a:rPr lang="vi-VN" sz="1400" b="1" dirty="0" smtClean="0"/>
              <a:t>A utiliza caiete tip I </a:t>
            </a:r>
            <a:r>
              <a:rPr lang="vi-VN" sz="1400" dirty="0" smtClean="0"/>
              <a:t>pentru a deprinde copiii preşcolari să scrie litere ca la şcoală.</a:t>
            </a:r>
            <a:endParaRPr lang="vi-VN" sz="1400" dirty="0"/>
          </a:p>
        </p:txBody>
      </p:sp>
    </p:spTree>
    <p:extLst>
      <p:ext uri="{BB962C8B-B14F-4D97-AF65-F5344CB8AC3E}">
        <p14:creationId xmlns:p14="http://schemas.microsoft.com/office/powerpoint/2010/main" val="732695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609600"/>
            <a:ext cx="6781800" cy="369332"/>
          </a:xfrm>
          <a:prstGeom prst="rect">
            <a:avLst/>
          </a:prstGeom>
        </p:spPr>
        <p:txBody>
          <a:bodyPr wrap="square">
            <a:spAutoFit/>
          </a:bodyPr>
          <a:lstStyle/>
          <a:p>
            <a:r>
              <a:rPr lang="en-US" dirty="0" smtClean="0"/>
              <a:t>	</a:t>
            </a:r>
            <a:r>
              <a:rPr lang="en-US" b="1" dirty="0" smtClean="0"/>
              <a:t>TIPURI POSIBILE DE ACTIVITĂȚI INTEGRATE</a:t>
            </a:r>
            <a:endParaRPr lang="en-US" b="1" dirty="0"/>
          </a:p>
        </p:txBody>
      </p:sp>
      <p:sp>
        <p:nvSpPr>
          <p:cNvPr id="3" name="Rectangle 2"/>
          <p:cNvSpPr/>
          <p:nvPr/>
        </p:nvSpPr>
        <p:spPr>
          <a:xfrm>
            <a:off x="466298" y="978932"/>
            <a:ext cx="8153400" cy="5016758"/>
          </a:xfrm>
          <a:prstGeom prst="rect">
            <a:avLst/>
          </a:prstGeom>
        </p:spPr>
        <p:txBody>
          <a:bodyPr wrap="square">
            <a:spAutoFit/>
          </a:bodyPr>
          <a:lstStyle/>
          <a:p>
            <a:r>
              <a:rPr lang="vi-VN" sz="1600" dirty="0" smtClean="0"/>
              <a:t>Pentru a scoate în evidență specificul înțelegerii și abordării conceptului de activitate integrată în învățământul preșcolar românesc, este necesar să prezentăm principalele tipuri de activități integrate întâlnite în aplicarea noului curriculum, în grădinițele din România:</a:t>
            </a:r>
          </a:p>
          <a:p>
            <a:r>
              <a:rPr lang="vi-VN" sz="1600" b="1" dirty="0" smtClean="0"/>
              <a:t>A.</a:t>
            </a:r>
            <a:r>
              <a:rPr lang="vi-VN" sz="1600" dirty="0" smtClean="0"/>
              <a:t> </a:t>
            </a:r>
            <a:r>
              <a:rPr lang="vi-VN" sz="1600" b="1" u="sng" dirty="0" smtClean="0"/>
              <a:t>Activitate didactică de sine stătătoare</a:t>
            </a:r>
            <a:r>
              <a:rPr lang="vi-VN" sz="1600" dirty="0" smtClean="0"/>
              <a:t>, având conţinuturi integrate, care articulează armonios conţinuturi referitoare la două sau mai multe domenii experienţiale. Durata unei astfel de activităţi va fi aceea a unei activităţi didactice din grădiniţă, conform vârstei copiilor (corespunzătoare paradigmei multidisciplinare). </a:t>
            </a:r>
          </a:p>
          <a:p>
            <a:r>
              <a:rPr lang="vi-VN" sz="1600" b="1" dirty="0" smtClean="0"/>
              <a:t>Exemplu</a:t>
            </a:r>
            <a:r>
              <a:rPr lang="vi-VN" sz="1600" dirty="0" smtClean="0"/>
              <a:t>: Tema săptămânii fiind </a:t>
            </a:r>
            <a:r>
              <a:rPr lang="vi-VN" sz="1600" b="1" i="1" u="sng" dirty="0" smtClean="0">
                <a:solidFill>
                  <a:schemeClr val="accent1">
                    <a:lumMod val="50000"/>
                  </a:schemeClr>
                </a:solidFill>
              </a:rPr>
              <a:t>Oameni şi case</a:t>
            </a:r>
            <a:r>
              <a:rPr lang="vi-VN" sz="1600" dirty="0" smtClean="0"/>
              <a:t>, se poate desfăşura într-una dintre zile o activitate integrată care poate conecta conţinuturi din două domenii: </a:t>
            </a:r>
            <a:r>
              <a:rPr lang="vi-VN" sz="1600" dirty="0" smtClean="0">
                <a:solidFill>
                  <a:schemeClr val="accent1">
                    <a:lumMod val="50000"/>
                  </a:schemeClr>
                </a:solidFill>
              </a:rPr>
              <a:t>Estetic şi creativ </a:t>
            </a:r>
            <a:r>
              <a:rPr lang="vi-VN" sz="1600" dirty="0" smtClean="0"/>
              <a:t>şi </a:t>
            </a:r>
            <a:r>
              <a:rPr lang="vi-VN" sz="1600" dirty="0" smtClean="0">
                <a:solidFill>
                  <a:schemeClr val="accent1">
                    <a:lumMod val="50000"/>
                  </a:schemeClr>
                </a:solidFill>
              </a:rPr>
              <a:t>Ştiinţe</a:t>
            </a:r>
            <a:r>
              <a:rPr lang="vi-VN" sz="1600" dirty="0" smtClean="0"/>
              <a:t>. Astfel, activitatea poate fi organizată în jurul unei activităţi practice de construcţie a unor case din materiale diverse, fapt care implică şi rezolvarea unor probleme matematice (să măsoare, să împartă în două sau în sferturi, să grupeze elementele date/materialele după formă, mărime şi culoare, să folosească un număr dat de elemente în forme geometrice diferite etc.). La sfârşitul activităţii, fiecare copil/grup de copii îşi va prezenta casa, iar colegii, în funcţie de criteriile stabilite de comun acord la început, îi vor acorda cheia potrivită, respectiv o cheie care are numărul corespunzător notei care i se potriveşte lucrării (chei cu note de la 10 la 1).</a:t>
            </a:r>
            <a:endParaRPr lang="vi-VN" sz="1600" dirty="0"/>
          </a:p>
        </p:txBody>
      </p:sp>
    </p:spTree>
    <p:extLst>
      <p:ext uri="{BB962C8B-B14F-4D97-AF65-F5344CB8AC3E}">
        <p14:creationId xmlns:p14="http://schemas.microsoft.com/office/powerpoint/2010/main" val="3724847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720840"/>
            <a:ext cx="7543800" cy="2031325"/>
          </a:xfrm>
          <a:prstGeom prst="rect">
            <a:avLst/>
          </a:prstGeom>
        </p:spPr>
        <p:txBody>
          <a:bodyPr wrap="square">
            <a:spAutoFit/>
          </a:bodyPr>
          <a:lstStyle/>
          <a:p>
            <a:r>
              <a:rPr lang="vi-VN" b="1" dirty="0" smtClean="0"/>
              <a:t>B. Activitate integrată care include mai multe secvenţe didactice </a:t>
            </a:r>
            <a:r>
              <a:rPr lang="vi-VN" dirty="0" smtClean="0"/>
              <a:t>– situaţii de învăţare ale căror conţinuturi (ale două sau ale mai multor domenii experienţiale sau categorii de activitate) se articulează în jurul unui nucleu de integrare curriculară. O astfel de activitate didactică integrată se va desfăşura pe parcursul duratei de timp dedicate </a:t>
            </a:r>
            <a:r>
              <a:rPr lang="vi-VN" u="sng" dirty="0" smtClean="0"/>
              <a:t>activităţilor comune</a:t>
            </a:r>
            <a:r>
              <a:rPr lang="vi-VN" dirty="0" smtClean="0"/>
              <a:t> (corespunzătoare paradigmei interdisciplinare). </a:t>
            </a:r>
            <a:endParaRPr lang="en-US" dirty="0"/>
          </a:p>
        </p:txBody>
      </p:sp>
    </p:spTree>
    <p:extLst>
      <p:ext uri="{BB962C8B-B14F-4D97-AF65-F5344CB8AC3E}">
        <p14:creationId xmlns:p14="http://schemas.microsoft.com/office/powerpoint/2010/main" val="53980386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205</TotalTime>
  <Words>2257</Words>
  <Application>Microsoft Office PowerPoint</Application>
  <PresentationFormat>On-screen Show (4:3)</PresentationFormat>
  <Paragraphs>88</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Austin</vt:lpstr>
      <vt:lpstr>Proiectarea didactică</vt:lpstr>
      <vt:lpstr>O importanţă deosebită va trebui să se acorde pregătirii iniţiale şi continue a educatoarelor, prin participarea lor la programe de formare în domeniul abilităţilor curriculare. În acest sens, un punct de vedere care ar trebui luat în seamă, este cel exprimat de prof.Constantin Cucoş în lucrarea Educaţia. Iubire, desăvârşire, edificare (Editura Polirom, 2008):</vt:lpstr>
      <vt:lpstr>Prezentul curriculum, aprobat prin O.M.nr.5233/01.09.2008, este structurat pe şase mari teme anuale de studiu:    Cine sunt/ suntem?  Când, cum şi de ce se întâmplă?  Cum este, a fost şi va fi aici pe pământ?  Cum planificăm/ organizăm o activitate?  Cu ce şi cum exprimăm ceea ce simţim?   Ce şi cum vreau să fiu?   Ordinea prezentării lor nu are nici o legătură cu momentul din anul şcolar când, pentru o temă sau alta, fie se pot derula cu copiii diferite proiecte tematice, fie se aleg  teme pentru săptămâni independente.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Pe lângă legile statului mai există și legile conștiinței, care completează neajunsurile legislației.* Henry Fielding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Cornelia</dc:creator>
  <cp:lastModifiedBy>Cornelia</cp:lastModifiedBy>
  <cp:revision>34</cp:revision>
  <dcterms:created xsi:type="dcterms:W3CDTF">2015-09-13T09:55:59Z</dcterms:created>
  <dcterms:modified xsi:type="dcterms:W3CDTF">2015-09-13T13:21:09Z</dcterms:modified>
</cp:coreProperties>
</file>