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61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94" r:id="rId17"/>
    <p:sldId id="275" r:id="rId18"/>
    <p:sldId id="276" r:id="rId19"/>
    <p:sldId id="278" r:id="rId20"/>
    <p:sldId id="277" r:id="rId21"/>
    <p:sldId id="279" r:id="rId22"/>
    <p:sldId id="292" r:id="rId23"/>
    <p:sldId id="281" r:id="rId24"/>
    <p:sldId id="283" r:id="rId25"/>
    <p:sldId id="300" r:id="rId26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7" autoAdjust="0"/>
    <p:restoredTop sz="90681" autoAdjust="0"/>
  </p:normalViewPr>
  <p:slideViewPr>
    <p:cSldViewPr>
      <p:cViewPr>
        <p:scale>
          <a:sx n="70" d="100"/>
          <a:sy n="70" d="100"/>
        </p:scale>
        <p:origin x="-924" y="6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BBEC0-8CB1-4EBF-A045-56A1B2919F74}" type="datetimeFigureOut">
              <a:rPr lang="ro-RO" smtClean="0"/>
              <a:pPr/>
              <a:t>14.05.2018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69926-1749-4C2F-BFCE-799395D5CD64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BBEC0-8CB1-4EBF-A045-56A1B2919F74}" type="datetimeFigureOut">
              <a:rPr lang="ro-RO" smtClean="0"/>
              <a:pPr/>
              <a:t>14.05.2018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69926-1749-4C2F-BFCE-799395D5CD64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BBEC0-8CB1-4EBF-A045-56A1B2919F74}" type="datetimeFigureOut">
              <a:rPr lang="ro-RO" smtClean="0"/>
              <a:pPr/>
              <a:t>14.05.2018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69926-1749-4C2F-BFCE-799395D5CD64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BBEC0-8CB1-4EBF-A045-56A1B2919F74}" type="datetimeFigureOut">
              <a:rPr lang="ro-RO" smtClean="0"/>
              <a:pPr/>
              <a:t>14.05.2018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69926-1749-4C2F-BFCE-799395D5CD64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BBEC0-8CB1-4EBF-A045-56A1B2919F74}" type="datetimeFigureOut">
              <a:rPr lang="ro-RO" smtClean="0"/>
              <a:pPr/>
              <a:t>14.05.2018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69926-1749-4C2F-BFCE-799395D5CD64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BBEC0-8CB1-4EBF-A045-56A1B2919F74}" type="datetimeFigureOut">
              <a:rPr lang="ro-RO" smtClean="0"/>
              <a:pPr/>
              <a:t>14.05.2018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69926-1749-4C2F-BFCE-799395D5CD64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BBEC0-8CB1-4EBF-A045-56A1B2919F74}" type="datetimeFigureOut">
              <a:rPr lang="ro-RO" smtClean="0"/>
              <a:pPr/>
              <a:t>14.05.2018</a:t>
            </a:fld>
            <a:endParaRPr lang="ro-R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69926-1749-4C2F-BFCE-799395D5CD64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BBEC0-8CB1-4EBF-A045-56A1B2919F74}" type="datetimeFigureOut">
              <a:rPr lang="ro-RO" smtClean="0"/>
              <a:pPr/>
              <a:t>14.05.2018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69926-1749-4C2F-BFCE-799395D5CD64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BBEC0-8CB1-4EBF-A045-56A1B2919F74}" type="datetimeFigureOut">
              <a:rPr lang="ro-RO" smtClean="0"/>
              <a:pPr/>
              <a:t>14.05.2018</a:t>
            </a:fld>
            <a:endParaRPr lang="ro-R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69926-1749-4C2F-BFCE-799395D5CD64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BBEC0-8CB1-4EBF-A045-56A1B2919F74}" type="datetimeFigureOut">
              <a:rPr lang="ro-RO" smtClean="0"/>
              <a:pPr/>
              <a:t>14.05.2018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69926-1749-4C2F-BFCE-799395D5CD64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BBEC0-8CB1-4EBF-A045-56A1B2919F74}" type="datetimeFigureOut">
              <a:rPr lang="ro-RO" smtClean="0"/>
              <a:pPr/>
              <a:t>14.05.2018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69926-1749-4C2F-BFCE-799395D5CD64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BBEC0-8CB1-4EBF-A045-56A1B2919F74}" type="datetimeFigureOut">
              <a:rPr lang="ro-RO" smtClean="0"/>
              <a:pPr/>
              <a:t>14.05.2018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B69926-1749-4C2F-BFCE-799395D5CD64}" type="slidenum">
              <a:rPr lang="ro-RO" smtClean="0"/>
              <a:pPr/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subTitle" idx="1"/>
          </p:nvPr>
        </p:nvSpPr>
        <p:spPr>
          <a:xfrm>
            <a:off x="1371600" y="642938"/>
            <a:ext cx="6400800" cy="4995862"/>
          </a:xfrm>
        </p:spPr>
        <p:txBody>
          <a:bodyPr/>
          <a:lstStyle/>
          <a:p>
            <a:endParaRPr lang="ro-RO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143372" y="357166"/>
            <a:ext cx="4699033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556" name="AutoShape 4" descr="blob:https://web.whatsapp.com/5398b85d-d40d-4302-8705-0ef8407faac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o-RO"/>
          </a:p>
        </p:txBody>
      </p:sp>
      <p:sp>
        <p:nvSpPr>
          <p:cNvPr id="23558" name="AutoShape 6" descr="blob:https://web.whatsapp.com/5398b85d-d40d-4302-8705-0ef8407faac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o-RO"/>
          </a:p>
        </p:txBody>
      </p:sp>
      <p:sp>
        <p:nvSpPr>
          <p:cNvPr id="23560" name="AutoShape 8" descr="blob:https://web.whatsapp.com/6ea44d5a-71db-41cc-85cc-51f239084d8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o-RO"/>
          </a:p>
        </p:txBody>
      </p:sp>
      <p:sp>
        <p:nvSpPr>
          <p:cNvPr id="23562" name="AutoShape 10" descr="blob:https://web.whatsapp.com/5398b85d-d40d-4302-8705-0ef8407faac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o-RO"/>
          </a:p>
        </p:txBody>
      </p:sp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7" y="3346833"/>
            <a:ext cx="3929090" cy="2946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Rectangle 11"/>
          <p:cNvSpPr/>
          <p:nvPr/>
        </p:nvSpPr>
        <p:spPr>
          <a:xfrm>
            <a:off x="714348" y="571480"/>
            <a:ext cx="27146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4800" b="1" dirty="0" smtClean="0"/>
              <a:t>   Spania</a:t>
            </a:r>
            <a:endParaRPr lang="ro-RO" sz="4800" b="1" dirty="0"/>
          </a:p>
        </p:txBody>
      </p:sp>
      <p:sp>
        <p:nvSpPr>
          <p:cNvPr id="23565" name="AutoShape 13" descr="blob:https://web.whatsapp.com/6ea44d5a-71db-41cc-85cc-51f239084d8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o-RO"/>
          </a:p>
        </p:txBody>
      </p:sp>
      <p:sp>
        <p:nvSpPr>
          <p:cNvPr id="23568" name="AutoShape 16" descr="Imagini pentru SPAN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o-RO"/>
          </a:p>
        </p:txBody>
      </p:sp>
      <p:sp>
        <p:nvSpPr>
          <p:cNvPr id="23570" name="AutoShape 18" descr="Imagini pentru SPAN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o-RO"/>
          </a:p>
        </p:txBody>
      </p:sp>
      <p:sp>
        <p:nvSpPr>
          <p:cNvPr id="23572" name="AutoShape 20" descr="Imagini pentru SPAN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o-RO"/>
          </a:p>
        </p:txBody>
      </p:sp>
      <p:sp>
        <p:nvSpPr>
          <p:cNvPr id="23574" name="AutoShape 22" descr="Imagini pentru SPAN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o-RO"/>
          </a:p>
        </p:txBody>
      </p:sp>
      <p:sp>
        <p:nvSpPr>
          <p:cNvPr id="23576" name="AutoShape 24" descr="Imagini pentru SPAN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o-RO"/>
          </a:p>
        </p:txBody>
      </p:sp>
      <p:pic>
        <p:nvPicPr>
          <p:cNvPr id="23578" name="Picture 26" descr="Imagini pentru SPANI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1500174"/>
            <a:ext cx="2071703" cy="1380596"/>
          </a:xfrm>
          <a:prstGeom prst="rect">
            <a:avLst/>
          </a:prstGeom>
          <a:noFill/>
        </p:spPr>
      </p:pic>
      <p:pic>
        <p:nvPicPr>
          <p:cNvPr id="23579" name="Picture 2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99012" y="3643314"/>
            <a:ext cx="3944954" cy="221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3714744" y="500042"/>
            <a:ext cx="228601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4400" b="1" dirty="0" smtClean="0"/>
              <a:t>   Islanda</a:t>
            </a:r>
            <a:endParaRPr lang="ro-RO" sz="4400" b="1" dirty="0"/>
          </a:p>
        </p:txBody>
      </p:sp>
      <p:sp>
        <p:nvSpPr>
          <p:cNvPr id="25604" name="AutoShape 4" descr="Imagini pentru islanda stea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o-RO"/>
          </a:p>
        </p:txBody>
      </p:sp>
      <p:pic>
        <p:nvPicPr>
          <p:cNvPr id="25606" name="Picture 6" descr="Imagine similarÄ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240216"/>
            <a:ext cx="1643074" cy="11049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3200" dirty="0" smtClean="0"/>
              <a:t>               </a:t>
            </a:r>
            <a:r>
              <a:rPr lang="ro-RO" sz="3600" dirty="0" smtClean="0"/>
              <a:t>Ziua 2 – Incarcare istorica  - </a:t>
            </a:r>
            <a:r>
              <a:rPr lang="vi-VN" sz="3600" b="1" dirty="0" smtClean="0">
                <a:solidFill>
                  <a:srgbClr val="002060"/>
                </a:solidFill>
              </a:rPr>
              <a:t>Toruń</a:t>
            </a:r>
            <a:endParaRPr lang="ro-RO" sz="3600" dirty="0"/>
          </a:p>
        </p:txBody>
      </p:sp>
      <p:pic>
        <p:nvPicPr>
          <p:cNvPr id="24577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14290"/>
            <a:ext cx="1214446" cy="1462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0" name="Picture 4" descr="Imagini pentru TORU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928802"/>
            <a:ext cx="4214842" cy="4357718"/>
          </a:xfrm>
          <a:prstGeom prst="rect">
            <a:avLst/>
          </a:prstGeom>
          <a:noFill/>
        </p:spPr>
      </p:pic>
      <p:sp>
        <p:nvSpPr>
          <p:cNvPr id="24" name="Rectangle 23"/>
          <p:cNvSpPr/>
          <p:nvPr/>
        </p:nvSpPr>
        <p:spPr>
          <a:xfrm>
            <a:off x="5214942" y="1428736"/>
            <a:ext cx="35719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2000" b="1" dirty="0" smtClean="0">
                <a:solidFill>
                  <a:srgbClr val="002060"/>
                </a:solidFill>
              </a:rPr>
              <a:t>Toruń este un municipiu în nordul </a:t>
            </a:r>
            <a:r>
              <a:rPr lang="ro-RO" sz="2000" b="1" dirty="0" smtClean="0">
                <a:solidFill>
                  <a:srgbClr val="002060"/>
                </a:solidFill>
              </a:rPr>
              <a:t>Poloniei</a:t>
            </a:r>
            <a:r>
              <a:rPr lang="vi-VN" sz="2000" b="1" dirty="0" smtClean="0">
                <a:solidFill>
                  <a:srgbClr val="002060"/>
                </a:solidFill>
              </a:rPr>
              <a:t> pe </a:t>
            </a:r>
            <a:r>
              <a:rPr lang="ro-RO" sz="2000" b="1" dirty="0" smtClean="0">
                <a:solidFill>
                  <a:srgbClr val="002060"/>
                </a:solidFill>
              </a:rPr>
              <a:t>Raul Vistula. </a:t>
            </a:r>
            <a:r>
              <a:rPr lang="vi-VN" sz="2000" b="1" dirty="0" smtClean="0">
                <a:solidFill>
                  <a:srgbClr val="002060"/>
                </a:solidFill>
              </a:rPr>
              <a:t>Orașul are o populație de 205.954 de locuitori și este una din cele două capitale ale </a:t>
            </a:r>
            <a:r>
              <a:rPr lang="ro-RO" sz="2000" b="1" dirty="0" smtClean="0">
                <a:solidFill>
                  <a:srgbClr val="002060"/>
                </a:solidFill>
              </a:rPr>
              <a:t>Voievodatul Cujavie-Pomerania.</a:t>
            </a:r>
            <a:r>
              <a:rPr lang="vi-VN" sz="2000" b="1" dirty="0" smtClean="0">
                <a:solidFill>
                  <a:srgbClr val="002060"/>
                </a:solidFill>
              </a:rPr>
              <a:t>Centrul vechi istoric din Toruń a fost înscris în anul 1997 pe lista patrimoniului cultural mondial </a:t>
            </a:r>
            <a:r>
              <a:rPr lang="ro-RO" sz="2000" b="1" dirty="0" smtClean="0">
                <a:solidFill>
                  <a:srgbClr val="002060"/>
                </a:solidFill>
              </a:rPr>
              <a:t>UNESCO</a:t>
            </a:r>
            <a:r>
              <a:rPr lang="vi-VN" sz="2000" b="1" dirty="0" smtClean="0">
                <a:solidFill>
                  <a:srgbClr val="002060"/>
                </a:solidFill>
              </a:rPr>
              <a:t>. </a:t>
            </a:r>
            <a:r>
              <a:rPr lang="ro-RO" sz="2000" b="1" dirty="0" smtClean="0">
                <a:solidFill>
                  <a:srgbClr val="002060"/>
                </a:solidFill>
              </a:rPr>
              <a:t>Este orașul natal al renumitului astronom Nicolaus Copernic, pǎrintele teoriei heliocentrice.</a:t>
            </a:r>
            <a:endParaRPr lang="ro-RO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Muzeul Nicolaus Copernic din </a:t>
            </a:r>
            <a:r>
              <a:rPr lang="vi-VN" b="1" dirty="0" smtClean="0">
                <a:latin typeface="Calibri Light" pitchFamily="34" charset="0"/>
                <a:cs typeface="Calibri Light" pitchFamily="34" charset="0"/>
              </a:rPr>
              <a:t>Toruń</a:t>
            </a:r>
            <a:endParaRPr lang="ro-RO" b="1" dirty="0"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o-RO" dirty="0"/>
          </a:p>
        </p:txBody>
      </p:sp>
      <p:pic>
        <p:nvPicPr>
          <p:cNvPr id="4" name="Picture 2" descr="C:\Users\Pc\Documents\Diseminare Polonia\1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357298"/>
            <a:ext cx="8501122" cy="5285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Muzeul de Turta Dulce din </a:t>
            </a:r>
            <a:r>
              <a:rPr lang="vi-VN" b="1" dirty="0" smtClean="0">
                <a:latin typeface="Calibri Light" pitchFamily="34" charset="0"/>
                <a:cs typeface="Calibri Light" pitchFamily="34" charset="0"/>
              </a:rPr>
              <a:t>Toruń</a:t>
            </a:r>
            <a:endParaRPr lang="ro-RO" dirty="0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1771341"/>
            <a:ext cx="7786742" cy="4688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Pc\Documents\Diseminare Polonia\15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3286124"/>
            <a:ext cx="4500594" cy="3375446"/>
          </a:xfrm>
          <a:prstGeom prst="rect">
            <a:avLst/>
          </a:prstGeom>
          <a:noFill/>
        </p:spPr>
      </p:pic>
      <p:pic>
        <p:nvPicPr>
          <p:cNvPr id="29699" name="Picture 3" descr="C:\Users\Pc\Documents\Diseminare Polonia\17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214290"/>
            <a:ext cx="4357718" cy="2946817"/>
          </a:xfrm>
          <a:prstGeom prst="rect">
            <a:avLst/>
          </a:prstGeom>
          <a:noFill/>
        </p:spPr>
      </p:pic>
      <p:pic>
        <p:nvPicPr>
          <p:cNvPr id="29700" name="Picture 4" descr="C:\Users\Pc\Documents\Diseminare Polonia\17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-4191000"/>
            <a:ext cx="2571768" cy="3429024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785786" y="214290"/>
            <a:ext cx="250033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o-RO" sz="54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ro-RO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WORK</a:t>
            </a:r>
          </a:p>
          <a:p>
            <a:pPr algn="ctr"/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000760" y="4071942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o-RO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C000"/>
                </a:solidFill>
              </a:rPr>
              <a:t>SHOP</a:t>
            </a:r>
            <a:endParaRPr lang="en-US" sz="5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dirty="0" smtClean="0"/>
              <a:t>Manufaktura Cukierków</a:t>
            </a:r>
            <a:endParaRPr lang="ro-RO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90464" y="1667021"/>
            <a:ext cx="7839188" cy="4349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11816"/>
          </a:xfrm>
        </p:spPr>
        <p:txBody>
          <a:bodyPr>
            <a:normAutofit/>
          </a:bodyPr>
          <a:lstStyle/>
          <a:p>
            <a:r>
              <a:rPr lang="ro-RO" b="1" dirty="0" smtClean="0"/>
              <a:t>Ziua 3 </a:t>
            </a:r>
            <a:r>
              <a:rPr lang="ro-RO" dirty="0" smtClean="0"/>
              <a:t>– Din nou la treaba.</a:t>
            </a:r>
            <a:br>
              <a:rPr lang="ro-RO" dirty="0" smtClean="0"/>
            </a:br>
            <a:r>
              <a:rPr lang="ro-RO" dirty="0" smtClean="0"/>
              <a:t> </a:t>
            </a:r>
            <a:br>
              <a:rPr lang="ro-RO" dirty="0" smtClean="0"/>
            </a:br>
            <a:r>
              <a:rPr lang="ro-RO" dirty="0" smtClean="0"/>
              <a:t>De data asta cu:</a:t>
            </a:r>
            <a:endParaRPr lang="ro-RO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357166"/>
            <a:ext cx="1429789" cy="1072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357166"/>
            <a:ext cx="4572032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796" name="AutoShape 4" descr="blob:https://web.whatsapp.com/bebe7f71-1c14-4a38-a0ce-2bc15a533cb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o-RO"/>
          </a:p>
        </p:txBody>
      </p:sp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3500438"/>
            <a:ext cx="3786214" cy="283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>
            <a:off x="6572264" y="214290"/>
            <a:ext cx="171213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sz="4800" b="1" dirty="0" smtClean="0"/>
              <a:t>Turcia</a:t>
            </a:r>
            <a:endParaRPr lang="ro-RO" sz="4800" b="1" dirty="0"/>
          </a:p>
        </p:txBody>
      </p:sp>
      <p:pic>
        <p:nvPicPr>
          <p:cNvPr id="33800" name="Picture 8" descr="Drapelul Turciei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1000108"/>
            <a:ext cx="1714512" cy="1138437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8" y="2325656"/>
            <a:ext cx="2428892" cy="4318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Pc\Documents\Diseminare Polonia\15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428604"/>
            <a:ext cx="4394208" cy="2471742"/>
          </a:xfrm>
          <a:prstGeom prst="rect">
            <a:avLst/>
          </a:prstGeom>
          <a:noFill/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3571876"/>
            <a:ext cx="5079993" cy="285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2" name="Picture 4" descr="C:\Users\Pc\Documents\Diseminare Polonia\14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496" y="1142984"/>
            <a:ext cx="4698980" cy="2643176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6858016" y="4143380"/>
            <a:ext cx="181280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sz="4800" b="1" dirty="0" smtClean="0"/>
              <a:t>Grecia</a:t>
            </a:r>
            <a:endParaRPr lang="ro-RO" sz="4800" b="1" dirty="0"/>
          </a:p>
        </p:txBody>
      </p:sp>
      <p:pic>
        <p:nvPicPr>
          <p:cNvPr id="32774" name="Picture 6" descr="Drapelul Greciei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16" y="5143512"/>
            <a:ext cx="1620974" cy="10763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429420"/>
          </a:xfrm>
        </p:spPr>
        <p:txBody>
          <a:bodyPr/>
          <a:lstStyle/>
          <a:p>
            <a:endParaRPr lang="ro-RO" dirty="0"/>
          </a:p>
        </p:txBody>
      </p:sp>
      <p:pic>
        <p:nvPicPr>
          <p:cNvPr id="4098" name="Picture 2" descr="Imagine similarÄ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0"/>
            <a:ext cx="8286808" cy="642942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642910" y="785794"/>
            <a:ext cx="47149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o-RO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MOBILITATE </a:t>
            </a:r>
            <a:endParaRPr 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857884" y="785795"/>
            <a:ext cx="988219" cy="5857916"/>
          </a:xfrm>
          <a:prstGeom prst="rect">
            <a:avLst/>
          </a:prstGeom>
          <a:noFill/>
        </p:spPr>
        <p:txBody>
          <a:bodyPr vert="wordArtVert"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o-RO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POLONIA</a:t>
            </a:r>
            <a:endParaRPr lang="en-US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102" name="Picture 6" descr="Imagini pentru voievodatele polonie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2000240"/>
            <a:ext cx="4340003" cy="4220280"/>
          </a:xfrm>
          <a:prstGeom prst="rect">
            <a:avLst/>
          </a:prstGeom>
          <a:noFill/>
        </p:spPr>
      </p:pic>
      <p:sp>
        <p:nvSpPr>
          <p:cNvPr id="13" name="Rectangle 12"/>
          <p:cNvSpPr/>
          <p:nvPr/>
        </p:nvSpPr>
        <p:spPr>
          <a:xfrm>
            <a:off x="3286116" y="3286124"/>
            <a:ext cx="13447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o-RO" dirty="0" smtClean="0"/>
              <a:t>•</a:t>
            </a:r>
            <a:r>
              <a:rPr lang="ro-RO" b="1" dirty="0" smtClean="0">
                <a:solidFill>
                  <a:srgbClr val="FF0000"/>
                </a:solidFill>
              </a:rPr>
              <a:t>Ciechanów</a:t>
            </a:r>
            <a:endParaRPr lang="ro-RO" b="1" dirty="0">
              <a:solidFill>
                <a:srgbClr val="FF0000"/>
              </a:solidFill>
            </a:endParaRPr>
          </a:p>
        </p:txBody>
      </p:sp>
      <p:pic>
        <p:nvPicPr>
          <p:cNvPr id="4104" name="Picture 8" descr="CiechanÃ³w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5575" y="-136525"/>
            <a:ext cx="76200" cy="76200"/>
          </a:xfrm>
          <a:prstGeom prst="rect">
            <a:avLst/>
          </a:prstGeom>
          <a:noFill/>
        </p:spPr>
      </p:pic>
      <p:pic>
        <p:nvPicPr>
          <p:cNvPr id="4106" name="Picture 10" descr="CiechanÃ³w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5575" y="-136525"/>
            <a:ext cx="76200" cy="76200"/>
          </a:xfrm>
          <a:prstGeom prst="rect">
            <a:avLst/>
          </a:prstGeom>
          <a:noFill/>
        </p:spPr>
      </p:pic>
      <p:pic>
        <p:nvPicPr>
          <p:cNvPr id="2" name="Picture 2" descr="CiechanÃ³w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-357214"/>
            <a:ext cx="76200" cy="76200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1785918" y="6215082"/>
            <a:ext cx="2928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2800" b="1" dirty="0" smtClean="0">
                <a:solidFill>
                  <a:srgbClr val="FF0000"/>
                </a:solidFill>
              </a:rPr>
              <a:t>MARTIE 2018</a:t>
            </a:r>
            <a:endParaRPr lang="ro-RO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2357430"/>
            <a:ext cx="2186347" cy="3077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21" name="Picture 5" descr="Imagini pentru romania stea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14290"/>
            <a:ext cx="1571604" cy="1187841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2357422" y="142852"/>
            <a:ext cx="37147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o-RO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Romania</a:t>
            </a:r>
            <a:endParaRPr lang="en-US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34825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488" y="1785926"/>
            <a:ext cx="5860490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4000504"/>
            <a:ext cx="1881796" cy="2648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3071810"/>
            <a:ext cx="5061206" cy="346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85720" y="285728"/>
            <a:ext cx="4071966" cy="339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7" y="269611"/>
            <a:ext cx="3571900" cy="2257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4953034" cy="2786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20" y="3786190"/>
            <a:ext cx="4340224" cy="2441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285728"/>
            <a:ext cx="1888629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62501" y="4000504"/>
            <a:ext cx="4188165" cy="2355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sz="4000" b="1" dirty="0" smtClean="0"/>
              <a:t>Ziua 4 </a:t>
            </a:r>
            <a:r>
              <a:rPr lang="ro-RO" b="1" dirty="0" smtClean="0"/>
              <a:t>– Varsovia, </a:t>
            </a:r>
            <a:br>
              <a:rPr lang="ro-RO" b="1" dirty="0" smtClean="0"/>
            </a:br>
            <a:r>
              <a:rPr lang="ro-RO" b="1" dirty="0" smtClean="0"/>
              <a:t>orasul renascut din ruine</a:t>
            </a:r>
            <a:endParaRPr lang="ro-RO" b="1" dirty="0"/>
          </a:p>
        </p:txBody>
      </p:sp>
      <p:pic>
        <p:nvPicPr>
          <p:cNvPr id="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1429789" cy="1072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98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912952" y="1681556"/>
            <a:ext cx="7159510" cy="4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         </a:t>
            </a:r>
            <a:r>
              <a:rPr lang="ro-RO" b="1" dirty="0" smtClean="0"/>
              <a:t>Ziua 5 – Dupa fapta, si rasplata</a:t>
            </a:r>
            <a:endParaRPr lang="ro-RO" b="1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1429789" cy="1072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9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214415" y="1428736"/>
            <a:ext cx="7000924" cy="497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o-RO" b="1" dirty="0" smtClean="0">
                <a:solidFill>
                  <a:srgbClr val="FF0000"/>
                </a:solidFill>
              </a:rPr>
              <a:t>Do widzenia, Polska!</a:t>
            </a:r>
            <a:endParaRPr lang="ro-RO" b="1" dirty="0">
              <a:solidFill>
                <a:srgbClr val="FF0000"/>
              </a:solidFill>
            </a:endParaRPr>
          </a:p>
        </p:txBody>
      </p:sp>
      <p:pic>
        <p:nvPicPr>
          <p:cNvPr id="19458" name="Picture 2" descr="C:\Users\Pc\Documents\Diseminare Polonia\14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142984"/>
            <a:ext cx="3517375" cy="2638031"/>
          </a:xfrm>
          <a:prstGeom prst="rect">
            <a:avLst/>
          </a:prstGeom>
          <a:noFill/>
        </p:spPr>
      </p:pic>
      <p:pic>
        <p:nvPicPr>
          <p:cNvPr id="19459" name="Picture 3" descr="C:\Users\Pc\Documents\Diseminare Polonia\1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142984"/>
            <a:ext cx="4017024" cy="3012768"/>
          </a:xfrm>
          <a:prstGeom prst="rect">
            <a:avLst/>
          </a:prstGeom>
          <a:noFill/>
        </p:spPr>
      </p:pic>
      <p:pic>
        <p:nvPicPr>
          <p:cNvPr id="19460" name="Picture 4" descr="C:\Users\Pc\Documents\Diseminare Polonia\14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14546" y="3589734"/>
            <a:ext cx="4071966" cy="3053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22944"/>
          </a:xfrm>
        </p:spPr>
        <p:txBody>
          <a:bodyPr/>
          <a:lstStyle/>
          <a:p>
            <a:pPr algn="ctr"/>
            <a:r>
              <a:rPr lang="ro-RO" sz="4400" dirty="0" smtClean="0">
                <a:solidFill>
                  <a:schemeClr val="tx2"/>
                </a:solidFill>
              </a:rPr>
              <a:t>         </a:t>
            </a:r>
            <a:r>
              <a:rPr lang="ro-RO" sz="4400" b="1" dirty="0" smtClean="0">
                <a:solidFill>
                  <a:srgbClr val="FF0000"/>
                </a:solidFill>
                <a:latin typeface="Arial Black" pitchFamily="34" charset="0"/>
              </a:rPr>
              <a:t>PARTENERI</a:t>
            </a:r>
            <a:endParaRPr lang="ro-RO" sz="4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85728"/>
            <a:ext cx="1428760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4282" y="1357298"/>
            <a:ext cx="8715436" cy="5214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31699" y="476672"/>
            <a:ext cx="3971924" cy="6143668"/>
          </a:xfrm>
        </p:spPr>
        <p:txBody>
          <a:bodyPr>
            <a:normAutofit fontScale="62500" lnSpcReduction="20000"/>
          </a:bodyPr>
          <a:lstStyle/>
          <a:p>
            <a:pPr algn="just">
              <a:buNone/>
            </a:pPr>
            <a:endParaRPr lang="ro-RO" sz="4400" b="1" dirty="0" smtClean="0"/>
          </a:p>
          <a:p>
            <a:pPr algn="just">
              <a:buNone/>
            </a:pPr>
            <a:r>
              <a:rPr lang="ro-RO" sz="4400" b="1" dirty="0" smtClean="0"/>
              <a:t>Proiectul </a:t>
            </a:r>
            <a:r>
              <a:rPr lang="ro-RO" sz="4400" b="1" dirty="0"/>
              <a:t>urmărește ca, prin parteneriat strategic, sa identifice abordari inovatoare, integrate ale diversitatii, sa dezvolte competentele sociale si civice </a:t>
            </a:r>
            <a:r>
              <a:rPr lang="ro-RO" sz="4400" b="1" dirty="0" smtClean="0"/>
              <a:t>ale elevilor, profesorilor </a:t>
            </a:r>
            <a:r>
              <a:rPr lang="ro-RO" sz="4400" b="1" dirty="0"/>
              <a:t>si </a:t>
            </a:r>
            <a:r>
              <a:rPr lang="ro-RO" sz="4400" b="1" dirty="0" smtClean="0"/>
              <a:t>parintilor </a:t>
            </a:r>
            <a:r>
              <a:rPr lang="ro-RO" sz="4400" b="1" dirty="0"/>
              <a:t>din fiecare scoala participanta la proiect pentru a recunoaste si a preveni fenomenul de bullying. </a:t>
            </a:r>
          </a:p>
          <a:p>
            <a:endParaRPr lang="ro-RO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142984"/>
            <a:ext cx="4268788" cy="426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    Obiectivele proiectului</a:t>
            </a: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endParaRPr lang="ro-RO" sz="3600" dirty="0" smtClean="0"/>
          </a:p>
          <a:p>
            <a:r>
              <a:rPr lang="ro-RO" sz="3600" dirty="0" smtClean="0"/>
              <a:t>elaborarea </a:t>
            </a:r>
            <a:r>
              <a:rPr lang="ro-RO" sz="3600" dirty="0"/>
              <a:t>unei politici scolare </a:t>
            </a:r>
            <a:r>
              <a:rPr lang="ro-RO" sz="3600" dirty="0" smtClean="0"/>
              <a:t>antibullying </a:t>
            </a:r>
            <a:r>
              <a:rPr lang="ro-RO" sz="3600" dirty="0"/>
              <a:t>in functie de problemele cu care se </a:t>
            </a:r>
            <a:r>
              <a:rPr lang="ro-RO" sz="3600" dirty="0" smtClean="0"/>
              <a:t>confrunta</a:t>
            </a:r>
            <a:endParaRPr lang="ro-RO" sz="3600" dirty="0"/>
          </a:p>
          <a:p>
            <a:r>
              <a:rPr lang="ro-RO" sz="3600" dirty="0"/>
              <a:t> c</a:t>
            </a:r>
            <a:r>
              <a:rPr lang="ro-RO" sz="3600" dirty="0" smtClean="0"/>
              <a:t>resterea </a:t>
            </a:r>
            <a:r>
              <a:rPr lang="ro-RO" sz="3600" dirty="0"/>
              <a:t>gradului de constientizare a </a:t>
            </a:r>
            <a:r>
              <a:rPr lang="ro-RO" sz="3600" dirty="0" smtClean="0"/>
              <a:t>elevilor, profesorilor </a:t>
            </a:r>
            <a:r>
              <a:rPr lang="ro-RO" sz="3600" dirty="0"/>
              <a:t>si </a:t>
            </a:r>
            <a:r>
              <a:rPr lang="ro-RO" sz="3600" dirty="0" smtClean="0"/>
              <a:t>parintilor </a:t>
            </a:r>
            <a:r>
              <a:rPr lang="ro-RO" sz="3600" dirty="0"/>
              <a:t>cu privire la fenomenul de </a:t>
            </a:r>
            <a:r>
              <a:rPr lang="ro-RO" sz="3600" dirty="0" smtClean="0"/>
              <a:t>bullying</a:t>
            </a:r>
            <a:endParaRPr lang="ro-RO" sz="3600" dirty="0"/>
          </a:p>
          <a:p>
            <a:r>
              <a:rPr lang="ro-RO" sz="3600" dirty="0"/>
              <a:t>f</a:t>
            </a:r>
            <a:r>
              <a:rPr lang="ro-RO" sz="3600" dirty="0" smtClean="0"/>
              <a:t>urnizarea </a:t>
            </a:r>
            <a:r>
              <a:rPr lang="ro-RO" sz="3600" dirty="0"/>
              <a:t>de informatii, ajutor si suport pentru </a:t>
            </a:r>
            <a:r>
              <a:rPr lang="ro-RO" sz="3600" dirty="0" smtClean="0"/>
              <a:t>profesori</a:t>
            </a:r>
            <a:r>
              <a:rPr lang="ro-RO" sz="3600" dirty="0"/>
              <a:t>, consilieri, directori  din fiecare </a:t>
            </a:r>
            <a:r>
              <a:rPr lang="ro-RO" sz="3600" dirty="0" smtClean="0"/>
              <a:t>scoala </a:t>
            </a:r>
            <a:r>
              <a:rPr lang="ro-RO" sz="3600" dirty="0"/>
              <a:t>participanta la proiect pentru a raspunde adecvat </a:t>
            </a:r>
            <a:r>
              <a:rPr lang="ro-RO" sz="3600" dirty="0" smtClean="0"/>
              <a:t>bullying-ului</a:t>
            </a:r>
            <a:endParaRPr lang="ro-RO" sz="3600" dirty="0"/>
          </a:p>
          <a:p>
            <a:r>
              <a:rPr lang="ro-RO" sz="3600" dirty="0"/>
              <a:t>a</a:t>
            </a:r>
            <a:r>
              <a:rPr lang="ro-RO" sz="3600" dirty="0" smtClean="0"/>
              <a:t>sigurarea </a:t>
            </a:r>
            <a:r>
              <a:rPr lang="ro-RO" sz="3600" dirty="0"/>
              <a:t>suportului psiho-emotional pentru </a:t>
            </a:r>
            <a:r>
              <a:rPr lang="ro-RO" sz="3600" dirty="0" smtClean="0"/>
              <a:t>elevi, </a:t>
            </a:r>
            <a:r>
              <a:rPr lang="ro-RO" sz="3600" dirty="0"/>
              <a:t>actori in comportamente </a:t>
            </a:r>
            <a:r>
              <a:rPr lang="ro-RO" sz="3600" dirty="0" smtClean="0"/>
              <a:t>bully (</a:t>
            </a:r>
            <a:r>
              <a:rPr lang="ro-RO" sz="3600" dirty="0"/>
              <a:t>agresori,victime sau martori</a:t>
            </a:r>
            <a:r>
              <a:rPr lang="ro-RO" sz="3600" dirty="0" smtClean="0"/>
              <a:t>)</a:t>
            </a:r>
            <a:endParaRPr lang="ro-RO" sz="3600" dirty="0"/>
          </a:p>
          <a:p>
            <a:r>
              <a:rPr lang="ro-RO" sz="3600" dirty="0"/>
              <a:t>r</a:t>
            </a:r>
            <a:r>
              <a:rPr lang="ro-RO" sz="3600" dirty="0" smtClean="0"/>
              <a:t>ealizarea de </a:t>
            </a:r>
            <a:r>
              <a:rPr lang="ro-RO" sz="3600" dirty="0"/>
              <a:t>activitati model de prevenire a comportamentelor de tip </a:t>
            </a:r>
            <a:r>
              <a:rPr lang="ro-RO" sz="3600" dirty="0" smtClean="0"/>
              <a:t>bully</a:t>
            </a:r>
            <a:endParaRPr lang="ro-RO" sz="3600" dirty="0"/>
          </a:p>
          <a:p>
            <a:endParaRPr lang="ro-RO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85728"/>
            <a:ext cx="1428760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b="1" dirty="0" smtClean="0"/>
              <a:t>               Ziua 1 </a:t>
            </a:r>
            <a:r>
              <a:rPr lang="ro-RO" dirty="0" smtClean="0"/>
              <a:t>– Sosirea participantilor</a:t>
            </a:r>
            <a:br>
              <a:rPr lang="ro-RO" dirty="0" smtClean="0"/>
            </a:br>
            <a:endParaRPr lang="ro-RO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46964" y="1142984"/>
            <a:ext cx="4025036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152162"/>
            <a:ext cx="4071966" cy="477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214290"/>
            <a:ext cx="1428760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1143000"/>
          </a:xfrm>
        </p:spPr>
        <p:txBody>
          <a:bodyPr>
            <a:noAutofit/>
          </a:bodyPr>
          <a:lstStyle/>
          <a:p>
            <a:r>
              <a:rPr lang="ro-RO" sz="3600" dirty="0" smtClean="0"/>
              <a:t>           </a:t>
            </a:r>
            <a:r>
              <a:rPr lang="ro-RO" sz="2800" dirty="0" smtClean="0"/>
              <a:t>Prezentarea liceului de catre scoala gazda</a:t>
            </a:r>
            <a:r>
              <a:rPr lang="ro-RO" sz="3200" dirty="0" smtClean="0"/>
              <a:t/>
            </a:r>
            <a:br>
              <a:rPr lang="ro-RO" sz="3200" dirty="0" smtClean="0"/>
            </a:br>
            <a:r>
              <a:rPr lang="ro-RO" sz="2800" dirty="0" smtClean="0"/>
              <a:t>Socializare informala</a:t>
            </a:r>
            <a:endParaRPr lang="ro-RO" sz="28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500174"/>
            <a:ext cx="6739680" cy="2328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4071942"/>
            <a:ext cx="3714776" cy="2518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4071942"/>
            <a:ext cx="4445031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285728"/>
            <a:ext cx="1428760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68940"/>
          </a:xfrm>
        </p:spPr>
        <p:txBody>
          <a:bodyPr>
            <a:normAutofit/>
          </a:bodyPr>
          <a:lstStyle/>
          <a:p>
            <a:r>
              <a:rPr lang="ro-RO" dirty="0" smtClean="0"/>
              <a:t>         </a:t>
            </a:r>
            <a:r>
              <a:rPr lang="ro-RO" b="1" dirty="0" smtClean="0"/>
              <a:t>Activitati specifice proiectului desfasurate de:</a:t>
            </a:r>
            <a:endParaRPr lang="ro-RO" b="1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85728"/>
            <a:ext cx="1428760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b="1" dirty="0" smtClean="0"/>
              <a:t>POLONIA</a:t>
            </a:r>
            <a:endParaRPr lang="ro-RO" b="1" dirty="0"/>
          </a:p>
        </p:txBody>
      </p:sp>
      <p:pic>
        <p:nvPicPr>
          <p:cNvPr id="5" name="Picture 6" descr="C:\Users\Pc\Documents\Diseminare Polonia\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214290"/>
            <a:ext cx="2786082" cy="3714776"/>
          </a:xfrm>
          <a:prstGeom prst="rect">
            <a:avLst/>
          </a:prstGeom>
          <a:noFill/>
        </p:spPr>
      </p:pic>
      <p:pic>
        <p:nvPicPr>
          <p:cNvPr id="6" name="Picture 5" descr="C:\Users\Pc\Documents\Diseminare Polonia\6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3389454" y="2897034"/>
            <a:ext cx="2650846" cy="4714910"/>
          </a:xfrm>
          <a:prstGeom prst="rect">
            <a:avLst/>
          </a:prstGeom>
          <a:noFill/>
        </p:spPr>
      </p:pic>
      <p:pic>
        <p:nvPicPr>
          <p:cNvPr id="5122" name="Picture 2" descr="Imagini pentru steagul poloni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0" y="1643050"/>
            <a:ext cx="2147042" cy="1428760"/>
          </a:xfrm>
          <a:prstGeom prst="rect">
            <a:avLst/>
          </a:prstGeom>
          <a:noFill/>
        </p:spPr>
      </p:pic>
      <p:pic>
        <p:nvPicPr>
          <p:cNvPr id="5125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6" y="500042"/>
            <a:ext cx="2214578" cy="3302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401</TotalTime>
  <Words>216</Words>
  <Application>Microsoft Office PowerPoint</Application>
  <PresentationFormat>Expunere pe ecran (4:3)</PresentationFormat>
  <Paragraphs>35</Paragraphs>
  <Slides>25</Slides>
  <Notes>0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25</vt:i4>
      </vt:variant>
    </vt:vector>
  </HeadingPairs>
  <TitlesOfParts>
    <vt:vector size="26" baseType="lpstr">
      <vt:lpstr>Office Theme</vt:lpstr>
      <vt:lpstr>Prezentare PowerPoint</vt:lpstr>
      <vt:lpstr>Prezentare PowerPoint</vt:lpstr>
      <vt:lpstr>         PARTENERI</vt:lpstr>
      <vt:lpstr>Prezentare PowerPoint</vt:lpstr>
      <vt:lpstr>    Obiectivele proiectului</vt:lpstr>
      <vt:lpstr>               Ziua 1 – Sosirea participantilor </vt:lpstr>
      <vt:lpstr>           Prezentarea liceului de catre scoala gazda Socializare informala</vt:lpstr>
      <vt:lpstr>         Activitati specifice proiectului desfasurate de:</vt:lpstr>
      <vt:lpstr>POLONIA</vt:lpstr>
      <vt:lpstr>Prezentare PowerPoint</vt:lpstr>
      <vt:lpstr>Prezentare PowerPoint</vt:lpstr>
      <vt:lpstr>               Ziua 2 – Incarcare istorica  - Toruń</vt:lpstr>
      <vt:lpstr>Muzeul Nicolaus Copernic din Toruń</vt:lpstr>
      <vt:lpstr>Muzeul de Turta Dulce din Toruń</vt:lpstr>
      <vt:lpstr>Prezentare PowerPoint</vt:lpstr>
      <vt:lpstr>Manufaktura Cukierków</vt:lpstr>
      <vt:lpstr>Ziua 3 – Din nou la treaba.   De data asta cu:</vt:lpstr>
      <vt:lpstr>Prezentare PowerPoint</vt:lpstr>
      <vt:lpstr>Prezentare PowerPoint</vt:lpstr>
      <vt:lpstr>Prezentare PowerPoint</vt:lpstr>
      <vt:lpstr>Prezentare PowerPoint</vt:lpstr>
      <vt:lpstr>Prezentare PowerPoint</vt:lpstr>
      <vt:lpstr>Ziua 4 – Varsovia,  orasul renascut din ruine</vt:lpstr>
      <vt:lpstr>         Ziua 5 – Dupa fapta, si rasplata</vt:lpstr>
      <vt:lpstr>Do widzenia, Polska!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Pc</dc:creator>
  <cp:lastModifiedBy>admin</cp:lastModifiedBy>
  <cp:revision>75</cp:revision>
  <dcterms:created xsi:type="dcterms:W3CDTF">2018-03-28T21:28:33Z</dcterms:created>
  <dcterms:modified xsi:type="dcterms:W3CDTF">2018-05-14T06:48:21Z</dcterms:modified>
</cp:coreProperties>
</file>