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259" r:id="rId5"/>
    <p:sldId id="260" r:id="rId6"/>
    <p:sldId id="261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516" y="93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zitiv titl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o-RO" smtClean="0"/>
              <a:t>Clic pentru editare stil titlu</a:t>
            </a:r>
            <a:endParaRPr lang="en-US"/>
          </a:p>
        </p:txBody>
      </p:sp>
      <p:sp>
        <p:nvSpPr>
          <p:cNvPr id="3" name="Subtitlu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o-RO" smtClean="0"/>
              <a:t>Clic pentru a edita stilul de subtitlu</a:t>
            </a:r>
            <a:endParaRPr lang="en-US"/>
          </a:p>
        </p:txBody>
      </p:sp>
      <p:sp>
        <p:nvSpPr>
          <p:cNvPr id="4" name="Substituent dată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CD6AEB-BB92-4B23-8068-CD3D01135254}" type="datetimeFigureOut">
              <a:rPr lang="en-US" smtClean="0"/>
              <a:t>9/6/2018</a:t>
            </a:fld>
            <a:endParaRPr lang="en-US"/>
          </a:p>
        </p:txBody>
      </p:sp>
      <p:sp>
        <p:nvSpPr>
          <p:cNvPr id="5" name="Substituent subsol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ubstituent număr diapozitiv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F96A35-0541-48A9-9FDA-50FC93A93F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85764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ext vertical și titl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smtClean="0"/>
              <a:t>Clic pentru editare stil titlu</a:t>
            </a:r>
            <a:endParaRPr lang="en-US"/>
          </a:p>
        </p:txBody>
      </p:sp>
      <p:sp>
        <p:nvSpPr>
          <p:cNvPr id="3" name="Substituent text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o-RO" smtClean="0"/>
              <a:t>Clic pentru editare stiluri text Coordonator</a:t>
            </a:r>
          </a:p>
          <a:p>
            <a:pPr lvl="1"/>
            <a:r>
              <a:rPr lang="ro-RO" smtClean="0"/>
              <a:t>Al doilea nivel</a:t>
            </a:r>
          </a:p>
          <a:p>
            <a:pPr lvl="2"/>
            <a:r>
              <a:rPr lang="ro-RO" smtClean="0"/>
              <a:t>Al treilea nivel</a:t>
            </a:r>
          </a:p>
          <a:p>
            <a:pPr lvl="3"/>
            <a:r>
              <a:rPr lang="ro-RO" smtClean="0"/>
              <a:t>Al patrulea nivel</a:t>
            </a:r>
          </a:p>
          <a:p>
            <a:pPr lvl="4"/>
            <a:r>
              <a:rPr lang="ro-RO" smtClean="0"/>
              <a:t>Al cincilea nivel</a:t>
            </a:r>
            <a:endParaRPr lang="en-US"/>
          </a:p>
        </p:txBody>
      </p:sp>
      <p:sp>
        <p:nvSpPr>
          <p:cNvPr id="4" name="Substituent dată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CD6AEB-BB92-4B23-8068-CD3D01135254}" type="datetimeFigureOut">
              <a:rPr lang="en-US" smtClean="0"/>
              <a:t>9/6/2018</a:t>
            </a:fld>
            <a:endParaRPr lang="en-US"/>
          </a:p>
        </p:txBody>
      </p:sp>
      <p:sp>
        <p:nvSpPr>
          <p:cNvPr id="5" name="Substituent subsol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ubstituent număr diapozitiv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F96A35-0541-48A9-9FDA-50FC93A93F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68421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lu vertical și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o-RO" smtClean="0"/>
              <a:t>Clic pentru editare stil titlu</a:t>
            </a:r>
            <a:endParaRPr lang="en-US"/>
          </a:p>
        </p:txBody>
      </p:sp>
      <p:sp>
        <p:nvSpPr>
          <p:cNvPr id="3" name="Substituent text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o-RO" smtClean="0"/>
              <a:t>Clic pentru editare stiluri text Coordonator</a:t>
            </a:r>
          </a:p>
          <a:p>
            <a:pPr lvl="1"/>
            <a:r>
              <a:rPr lang="ro-RO" smtClean="0"/>
              <a:t>Al doilea nivel</a:t>
            </a:r>
          </a:p>
          <a:p>
            <a:pPr lvl="2"/>
            <a:r>
              <a:rPr lang="ro-RO" smtClean="0"/>
              <a:t>Al treilea nivel</a:t>
            </a:r>
          </a:p>
          <a:p>
            <a:pPr lvl="3"/>
            <a:r>
              <a:rPr lang="ro-RO" smtClean="0"/>
              <a:t>Al patrulea nivel</a:t>
            </a:r>
          </a:p>
          <a:p>
            <a:pPr lvl="4"/>
            <a:r>
              <a:rPr lang="ro-RO" smtClean="0"/>
              <a:t>Al cincilea nivel</a:t>
            </a:r>
            <a:endParaRPr lang="en-US"/>
          </a:p>
        </p:txBody>
      </p:sp>
      <p:sp>
        <p:nvSpPr>
          <p:cNvPr id="4" name="Substituent dată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CD6AEB-BB92-4B23-8068-CD3D01135254}" type="datetimeFigureOut">
              <a:rPr lang="en-US" smtClean="0"/>
              <a:t>9/6/2018</a:t>
            </a:fld>
            <a:endParaRPr lang="en-US"/>
          </a:p>
        </p:txBody>
      </p:sp>
      <p:sp>
        <p:nvSpPr>
          <p:cNvPr id="5" name="Substituent subsol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ubstituent număr diapozitiv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F96A35-0541-48A9-9FDA-50FC93A93F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66719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u și conțin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smtClean="0"/>
              <a:t>Clic pentru editare stil titlu</a:t>
            </a:r>
            <a:endParaRPr lang="en-US"/>
          </a:p>
        </p:txBody>
      </p:sp>
      <p:sp>
        <p:nvSpPr>
          <p:cNvPr id="3" name="Substituent conținut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o-RO" smtClean="0"/>
              <a:t>Clic pentru editare stiluri text Coordonator</a:t>
            </a:r>
          </a:p>
          <a:p>
            <a:pPr lvl="1"/>
            <a:r>
              <a:rPr lang="ro-RO" smtClean="0"/>
              <a:t>Al doilea nivel</a:t>
            </a:r>
          </a:p>
          <a:p>
            <a:pPr lvl="2"/>
            <a:r>
              <a:rPr lang="ro-RO" smtClean="0"/>
              <a:t>Al treilea nivel</a:t>
            </a:r>
          </a:p>
          <a:p>
            <a:pPr lvl="3"/>
            <a:r>
              <a:rPr lang="ro-RO" smtClean="0"/>
              <a:t>Al patrulea nivel</a:t>
            </a:r>
          </a:p>
          <a:p>
            <a:pPr lvl="4"/>
            <a:r>
              <a:rPr lang="ro-RO" smtClean="0"/>
              <a:t>Al cincilea nivel</a:t>
            </a:r>
            <a:endParaRPr lang="en-US"/>
          </a:p>
        </p:txBody>
      </p:sp>
      <p:sp>
        <p:nvSpPr>
          <p:cNvPr id="4" name="Substituent dată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CD6AEB-BB92-4B23-8068-CD3D01135254}" type="datetimeFigureOut">
              <a:rPr lang="en-US" smtClean="0"/>
              <a:t>9/6/2018</a:t>
            </a:fld>
            <a:endParaRPr lang="en-US"/>
          </a:p>
        </p:txBody>
      </p:sp>
      <p:sp>
        <p:nvSpPr>
          <p:cNvPr id="5" name="Substituent subsol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ubstituent număr diapozitiv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F96A35-0541-48A9-9FDA-50FC93A93F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25355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ntet secțiu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o-RO" smtClean="0"/>
              <a:t>Clic pentru editare stil titlu</a:t>
            </a:r>
            <a:endParaRPr lang="en-US"/>
          </a:p>
        </p:txBody>
      </p:sp>
      <p:sp>
        <p:nvSpPr>
          <p:cNvPr id="3" name="Substituent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o-RO" smtClean="0"/>
              <a:t>Clic pentru editare stiluri text Coordonator</a:t>
            </a:r>
          </a:p>
        </p:txBody>
      </p:sp>
      <p:sp>
        <p:nvSpPr>
          <p:cNvPr id="4" name="Substituent dată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CD6AEB-BB92-4B23-8068-CD3D01135254}" type="datetimeFigureOut">
              <a:rPr lang="en-US" smtClean="0"/>
              <a:t>9/6/2018</a:t>
            </a:fld>
            <a:endParaRPr lang="en-US"/>
          </a:p>
        </p:txBody>
      </p:sp>
      <p:sp>
        <p:nvSpPr>
          <p:cNvPr id="5" name="Substituent subsol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ubstituent număr diapozitiv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F96A35-0541-48A9-9FDA-50FC93A93F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62588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uă tipuri de conțin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smtClean="0"/>
              <a:t>Clic pentru editare stil titlu</a:t>
            </a:r>
            <a:endParaRPr lang="en-US"/>
          </a:p>
        </p:txBody>
      </p:sp>
      <p:sp>
        <p:nvSpPr>
          <p:cNvPr id="3" name="Substituent conținut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o-RO" smtClean="0"/>
              <a:t>Clic pentru editare stiluri text Coordonator</a:t>
            </a:r>
          </a:p>
          <a:p>
            <a:pPr lvl="1"/>
            <a:r>
              <a:rPr lang="ro-RO" smtClean="0"/>
              <a:t>Al doilea nivel</a:t>
            </a:r>
          </a:p>
          <a:p>
            <a:pPr lvl="2"/>
            <a:r>
              <a:rPr lang="ro-RO" smtClean="0"/>
              <a:t>Al treilea nivel</a:t>
            </a:r>
          </a:p>
          <a:p>
            <a:pPr lvl="3"/>
            <a:r>
              <a:rPr lang="ro-RO" smtClean="0"/>
              <a:t>Al patrulea nivel</a:t>
            </a:r>
          </a:p>
          <a:p>
            <a:pPr lvl="4"/>
            <a:r>
              <a:rPr lang="ro-RO" smtClean="0"/>
              <a:t>Al cincilea nivel</a:t>
            </a:r>
            <a:endParaRPr lang="en-US"/>
          </a:p>
        </p:txBody>
      </p:sp>
      <p:sp>
        <p:nvSpPr>
          <p:cNvPr id="4" name="Substituent conținut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o-RO" smtClean="0"/>
              <a:t>Clic pentru editare stiluri text Coordonator</a:t>
            </a:r>
          </a:p>
          <a:p>
            <a:pPr lvl="1"/>
            <a:r>
              <a:rPr lang="ro-RO" smtClean="0"/>
              <a:t>Al doilea nivel</a:t>
            </a:r>
          </a:p>
          <a:p>
            <a:pPr lvl="2"/>
            <a:r>
              <a:rPr lang="ro-RO" smtClean="0"/>
              <a:t>Al treilea nivel</a:t>
            </a:r>
          </a:p>
          <a:p>
            <a:pPr lvl="3"/>
            <a:r>
              <a:rPr lang="ro-RO" smtClean="0"/>
              <a:t>Al patrulea nivel</a:t>
            </a:r>
          </a:p>
          <a:p>
            <a:pPr lvl="4"/>
            <a:r>
              <a:rPr lang="ro-RO" smtClean="0"/>
              <a:t>Al cincilea nivel</a:t>
            </a:r>
            <a:endParaRPr lang="en-US"/>
          </a:p>
        </p:txBody>
      </p:sp>
      <p:sp>
        <p:nvSpPr>
          <p:cNvPr id="5" name="Substituent dată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CD6AEB-BB92-4B23-8068-CD3D01135254}" type="datetimeFigureOut">
              <a:rPr lang="en-US" smtClean="0"/>
              <a:t>9/6/2018</a:t>
            </a:fld>
            <a:endParaRPr lang="en-US"/>
          </a:p>
        </p:txBody>
      </p:sp>
      <p:sp>
        <p:nvSpPr>
          <p:cNvPr id="6" name="Substituent subsol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ubstituent număr diapozitiv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F96A35-0541-48A9-9FDA-50FC93A93F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48483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ț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o-RO" smtClean="0"/>
              <a:t>Clic pentru editare stil titlu</a:t>
            </a:r>
            <a:endParaRPr lang="en-US"/>
          </a:p>
        </p:txBody>
      </p:sp>
      <p:sp>
        <p:nvSpPr>
          <p:cNvPr id="3" name="Substituent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o-RO" smtClean="0"/>
              <a:t>Clic pentru editare stiluri text Coordonator</a:t>
            </a:r>
          </a:p>
        </p:txBody>
      </p:sp>
      <p:sp>
        <p:nvSpPr>
          <p:cNvPr id="4" name="Substituent conținut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o-RO" smtClean="0"/>
              <a:t>Clic pentru editare stiluri text Coordonator</a:t>
            </a:r>
          </a:p>
          <a:p>
            <a:pPr lvl="1"/>
            <a:r>
              <a:rPr lang="ro-RO" smtClean="0"/>
              <a:t>Al doilea nivel</a:t>
            </a:r>
          </a:p>
          <a:p>
            <a:pPr lvl="2"/>
            <a:r>
              <a:rPr lang="ro-RO" smtClean="0"/>
              <a:t>Al treilea nivel</a:t>
            </a:r>
          </a:p>
          <a:p>
            <a:pPr lvl="3"/>
            <a:r>
              <a:rPr lang="ro-RO" smtClean="0"/>
              <a:t>Al patrulea nivel</a:t>
            </a:r>
          </a:p>
          <a:p>
            <a:pPr lvl="4"/>
            <a:r>
              <a:rPr lang="ro-RO" smtClean="0"/>
              <a:t>Al cincilea nivel</a:t>
            </a:r>
            <a:endParaRPr lang="en-US"/>
          </a:p>
        </p:txBody>
      </p:sp>
      <p:sp>
        <p:nvSpPr>
          <p:cNvPr id="5" name="Substituent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o-RO" smtClean="0"/>
              <a:t>Clic pentru editare stiluri text Coordonator</a:t>
            </a:r>
          </a:p>
        </p:txBody>
      </p:sp>
      <p:sp>
        <p:nvSpPr>
          <p:cNvPr id="6" name="Substituent conținut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o-RO" smtClean="0"/>
              <a:t>Clic pentru editare stiluri text Coordonator</a:t>
            </a:r>
          </a:p>
          <a:p>
            <a:pPr lvl="1"/>
            <a:r>
              <a:rPr lang="ro-RO" smtClean="0"/>
              <a:t>Al doilea nivel</a:t>
            </a:r>
          </a:p>
          <a:p>
            <a:pPr lvl="2"/>
            <a:r>
              <a:rPr lang="ro-RO" smtClean="0"/>
              <a:t>Al treilea nivel</a:t>
            </a:r>
          </a:p>
          <a:p>
            <a:pPr lvl="3"/>
            <a:r>
              <a:rPr lang="ro-RO" smtClean="0"/>
              <a:t>Al patrulea nivel</a:t>
            </a:r>
          </a:p>
          <a:p>
            <a:pPr lvl="4"/>
            <a:r>
              <a:rPr lang="ro-RO" smtClean="0"/>
              <a:t>Al cincilea nivel</a:t>
            </a:r>
            <a:endParaRPr lang="en-US"/>
          </a:p>
        </p:txBody>
      </p:sp>
      <p:sp>
        <p:nvSpPr>
          <p:cNvPr id="7" name="Substituent dată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CD6AEB-BB92-4B23-8068-CD3D01135254}" type="datetimeFigureOut">
              <a:rPr lang="en-US" smtClean="0"/>
              <a:t>9/6/2018</a:t>
            </a:fld>
            <a:endParaRPr lang="en-US"/>
          </a:p>
        </p:txBody>
      </p:sp>
      <p:sp>
        <p:nvSpPr>
          <p:cNvPr id="8" name="Substituent subsol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ubstituent număr diapozitiv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F96A35-0541-48A9-9FDA-50FC93A93F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4467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Doar titl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smtClean="0"/>
              <a:t>Clic pentru editare stil titlu</a:t>
            </a:r>
            <a:endParaRPr lang="en-US"/>
          </a:p>
        </p:txBody>
      </p:sp>
      <p:sp>
        <p:nvSpPr>
          <p:cNvPr id="3" name="Substituent dată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CD6AEB-BB92-4B23-8068-CD3D01135254}" type="datetimeFigureOut">
              <a:rPr lang="en-US" smtClean="0"/>
              <a:t>9/6/2018</a:t>
            </a:fld>
            <a:endParaRPr lang="en-US"/>
          </a:p>
        </p:txBody>
      </p:sp>
      <p:sp>
        <p:nvSpPr>
          <p:cNvPr id="4" name="Substituent subsol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ubstituent număr diapozitiv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F96A35-0541-48A9-9FDA-50FC93A93F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25362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Necomple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stituent dată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CD6AEB-BB92-4B23-8068-CD3D01135254}" type="datetimeFigureOut">
              <a:rPr lang="en-US" smtClean="0"/>
              <a:t>9/6/2018</a:t>
            </a:fld>
            <a:endParaRPr lang="en-US"/>
          </a:p>
        </p:txBody>
      </p:sp>
      <p:sp>
        <p:nvSpPr>
          <p:cNvPr id="3" name="Substituent subsol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ubstituent număr diapozitiv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F96A35-0541-48A9-9FDA-50FC93A93F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8978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ținut cu legend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o-RO" smtClean="0"/>
              <a:t>Clic pentru editare stil titlu</a:t>
            </a:r>
            <a:endParaRPr lang="en-US"/>
          </a:p>
        </p:txBody>
      </p:sp>
      <p:sp>
        <p:nvSpPr>
          <p:cNvPr id="3" name="Substituent conținut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o-RO" smtClean="0"/>
              <a:t>Clic pentru editare stiluri text Coordonator</a:t>
            </a:r>
          </a:p>
          <a:p>
            <a:pPr lvl="1"/>
            <a:r>
              <a:rPr lang="ro-RO" smtClean="0"/>
              <a:t>Al doilea nivel</a:t>
            </a:r>
          </a:p>
          <a:p>
            <a:pPr lvl="2"/>
            <a:r>
              <a:rPr lang="ro-RO" smtClean="0"/>
              <a:t>Al treilea nivel</a:t>
            </a:r>
          </a:p>
          <a:p>
            <a:pPr lvl="3"/>
            <a:r>
              <a:rPr lang="ro-RO" smtClean="0"/>
              <a:t>Al patrulea nivel</a:t>
            </a:r>
          </a:p>
          <a:p>
            <a:pPr lvl="4"/>
            <a:r>
              <a:rPr lang="ro-RO" smtClean="0"/>
              <a:t>Al cincilea nivel</a:t>
            </a:r>
            <a:endParaRPr lang="en-US"/>
          </a:p>
        </p:txBody>
      </p:sp>
      <p:sp>
        <p:nvSpPr>
          <p:cNvPr id="4" name="Substituent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o-RO" smtClean="0"/>
              <a:t>Clic pentru editare stiluri text Coordonator</a:t>
            </a:r>
          </a:p>
        </p:txBody>
      </p:sp>
      <p:sp>
        <p:nvSpPr>
          <p:cNvPr id="5" name="Substituent dată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CD6AEB-BB92-4B23-8068-CD3D01135254}" type="datetimeFigureOut">
              <a:rPr lang="en-US" smtClean="0"/>
              <a:t>9/6/2018</a:t>
            </a:fld>
            <a:endParaRPr lang="en-US"/>
          </a:p>
        </p:txBody>
      </p:sp>
      <p:sp>
        <p:nvSpPr>
          <p:cNvPr id="6" name="Substituent subsol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ubstituent număr diapozitiv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F96A35-0541-48A9-9FDA-50FC93A93F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09954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ine cu legend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o-RO" smtClean="0"/>
              <a:t>Clic pentru editare stil titlu</a:t>
            </a:r>
            <a:endParaRPr lang="en-US"/>
          </a:p>
        </p:txBody>
      </p:sp>
      <p:sp>
        <p:nvSpPr>
          <p:cNvPr id="3" name="Substituent imagin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Substituent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o-RO" smtClean="0"/>
              <a:t>Clic pentru editare stiluri text Coordonator</a:t>
            </a:r>
          </a:p>
        </p:txBody>
      </p:sp>
      <p:sp>
        <p:nvSpPr>
          <p:cNvPr id="5" name="Substituent dată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CD6AEB-BB92-4B23-8068-CD3D01135254}" type="datetimeFigureOut">
              <a:rPr lang="en-US" smtClean="0"/>
              <a:t>9/6/2018</a:t>
            </a:fld>
            <a:endParaRPr lang="en-US"/>
          </a:p>
        </p:txBody>
      </p:sp>
      <p:sp>
        <p:nvSpPr>
          <p:cNvPr id="6" name="Substituent subsol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ubstituent număr diapozitiv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F96A35-0541-48A9-9FDA-50FC93A93F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5117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stituent titlu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o-RO" smtClean="0"/>
              <a:t>Clic pentru editare stil titlu</a:t>
            </a:r>
            <a:endParaRPr lang="en-US"/>
          </a:p>
        </p:txBody>
      </p:sp>
      <p:sp>
        <p:nvSpPr>
          <p:cNvPr id="3" name="Substituent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o-RO" smtClean="0"/>
              <a:t>Clic pentru editare stiluri text Coordonator</a:t>
            </a:r>
          </a:p>
          <a:p>
            <a:pPr lvl="1"/>
            <a:r>
              <a:rPr lang="ro-RO" smtClean="0"/>
              <a:t>Al doilea nivel</a:t>
            </a:r>
          </a:p>
          <a:p>
            <a:pPr lvl="2"/>
            <a:r>
              <a:rPr lang="ro-RO" smtClean="0"/>
              <a:t>Al treilea nivel</a:t>
            </a:r>
          </a:p>
          <a:p>
            <a:pPr lvl="3"/>
            <a:r>
              <a:rPr lang="ro-RO" smtClean="0"/>
              <a:t>Al patrulea nivel</a:t>
            </a:r>
          </a:p>
          <a:p>
            <a:pPr lvl="4"/>
            <a:r>
              <a:rPr lang="ro-RO" smtClean="0"/>
              <a:t>Al cincilea nivel</a:t>
            </a:r>
            <a:endParaRPr lang="en-US"/>
          </a:p>
        </p:txBody>
      </p:sp>
      <p:sp>
        <p:nvSpPr>
          <p:cNvPr id="4" name="Substituent dată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CD6AEB-BB92-4B23-8068-CD3D01135254}" type="datetimeFigureOut">
              <a:rPr lang="en-US" smtClean="0"/>
              <a:t>9/6/2018</a:t>
            </a:fld>
            <a:endParaRPr lang="en-US"/>
          </a:p>
        </p:txBody>
      </p:sp>
      <p:sp>
        <p:nvSpPr>
          <p:cNvPr id="5" name="Substituent subsol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ubstituent număr diapozitiv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F96A35-0541-48A9-9FDA-50FC93A93F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47982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u 2"/>
          <p:cNvSpPr>
            <a:spLocks noGrp="1"/>
          </p:cNvSpPr>
          <p:nvPr>
            <p:ph type="subTitle" idx="4294967295"/>
          </p:nvPr>
        </p:nvSpPr>
        <p:spPr>
          <a:xfrm>
            <a:off x="457200" y="2590800"/>
            <a:ext cx="8305800" cy="3048000"/>
          </a:xfrm>
        </p:spPr>
        <p:txBody>
          <a:bodyPr>
            <a:normAutofit fontScale="40000" lnSpcReduction="20000"/>
          </a:bodyPr>
          <a:lstStyle/>
          <a:p>
            <a:pPr marL="0" indent="0" algn="ctr">
              <a:buNone/>
            </a:pPr>
            <a:r>
              <a:rPr lang="en-US" sz="12600" dirty="0" smtClean="0">
                <a:solidFill>
                  <a:schemeClr val="accent2"/>
                </a:solidFill>
              </a:rPr>
              <a:t>English for the  Community</a:t>
            </a:r>
          </a:p>
          <a:p>
            <a:pPr marL="0" indent="0" algn="ctr">
              <a:buNone/>
            </a:pPr>
            <a:endParaRPr lang="ro-RO" sz="5900" dirty="0" smtClean="0"/>
          </a:p>
          <a:p>
            <a:pPr marL="0" indent="0" algn="ctr">
              <a:buNone/>
            </a:pPr>
            <a:endParaRPr lang="en-US" sz="5900" dirty="0" smtClean="0"/>
          </a:p>
          <a:p>
            <a:pPr marL="0" indent="0" algn="ctr">
              <a:buNone/>
            </a:pPr>
            <a:r>
              <a:rPr lang="en-US" sz="5900" dirty="0" err="1" smtClean="0"/>
              <a:t>Proiectul</a:t>
            </a:r>
            <a:r>
              <a:rPr lang="en-US" sz="5900" dirty="0" smtClean="0"/>
              <a:t> "English for the Community" </a:t>
            </a:r>
            <a:r>
              <a:rPr lang="en-US" sz="5900" dirty="0" err="1" smtClean="0"/>
              <a:t>este</a:t>
            </a:r>
            <a:r>
              <a:rPr lang="en-US" sz="5900" dirty="0" smtClean="0"/>
              <a:t> </a:t>
            </a:r>
            <a:r>
              <a:rPr lang="en-US" sz="5900" dirty="0" err="1" smtClean="0"/>
              <a:t>organizat</a:t>
            </a:r>
            <a:r>
              <a:rPr lang="en-US" sz="5900" dirty="0" smtClean="0"/>
              <a:t> de </a:t>
            </a:r>
          </a:p>
          <a:p>
            <a:pPr marL="0" indent="0" algn="ctr">
              <a:buNone/>
            </a:pPr>
            <a:r>
              <a:rPr lang="en-US" sz="5900" dirty="0" smtClean="0"/>
              <a:t>British Council </a:t>
            </a:r>
            <a:r>
              <a:rPr lang="en-US" sz="5900" dirty="0" err="1" smtClean="0"/>
              <a:t>România</a:t>
            </a:r>
            <a:r>
              <a:rPr lang="en-US" sz="5900" dirty="0" smtClean="0"/>
              <a:t> </a:t>
            </a:r>
            <a:r>
              <a:rPr lang="en-US" sz="5900" dirty="0" err="1" smtClean="0"/>
              <a:t>în</a:t>
            </a:r>
            <a:r>
              <a:rPr lang="en-US" sz="5900" dirty="0" smtClean="0"/>
              <a:t> </a:t>
            </a:r>
            <a:r>
              <a:rPr lang="en-US" sz="5900" dirty="0" err="1" smtClean="0"/>
              <a:t>parteneriat</a:t>
            </a:r>
            <a:r>
              <a:rPr lang="en-US" sz="5900" dirty="0" smtClean="0"/>
              <a:t> cu Romanian-American Foundation (RAF). </a:t>
            </a:r>
          </a:p>
          <a:p>
            <a:pPr marL="0" indent="0" algn="ctr">
              <a:buNone/>
            </a:pPr>
            <a:endParaRPr lang="en-US" sz="5900" dirty="0" smtClean="0"/>
          </a:p>
          <a:p>
            <a:pPr marL="0" indent="0" algn="ctr">
              <a:buNone/>
            </a:pPr>
            <a:endParaRPr lang="en-US" sz="6600" dirty="0" smtClean="0"/>
          </a:p>
          <a:p>
            <a:pPr algn="ctr"/>
            <a:endParaRPr lang="en-US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400" y="44790"/>
            <a:ext cx="1647825" cy="1285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656792"/>
            <a:ext cx="2952750" cy="638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01486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u 4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641350"/>
          </a:xfrm>
        </p:spPr>
        <p:txBody>
          <a:bodyPr>
            <a:normAutofit/>
          </a:bodyPr>
          <a:lstStyle/>
          <a:p>
            <a:pPr algn="ctr"/>
            <a:r>
              <a:rPr lang="en-US" sz="2800" dirty="0" smtClean="0">
                <a:solidFill>
                  <a:schemeClr val="accent2"/>
                </a:solidFill>
              </a:rPr>
              <a:t>        </a:t>
            </a:r>
            <a:r>
              <a:rPr lang="en-US" sz="2800" dirty="0" err="1" smtClean="0">
                <a:solidFill>
                  <a:schemeClr val="accent2"/>
                </a:solidFill>
              </a:rPr>
              <a:t>Ce</a:t>
            </a:r>
            <a:r>
              <a:rPr lang="en-US" sz="2800" dirty="0" smtClean="0">
                <a:solidFill>
                  <a:schemeClr val="accent2"/>
                </a:solidFill>
              </a:rPr>
              <a:t> </a:t>
            </a:r>
            <a:r>
              <a:rPr lang="en-US" sz="2800" dirty="0" err="1" smtClean="0">
                <a:solidFill>
                  <a:schemeClr val="accent2"/>
                </a:solidFill>
              </a:rPr>
              <a:t>este</a:t>
            </a:r>
            <a:r>
              <a:rPr lang="en-US" sz="2800" dirty="0" smtClean="0">
                <a:solidFill>
                  <a:schemeClr val="accent2"/>
                </a:solidFill>
              </a:rPr>
              <a:t>?</a:t>
            </a:r>
            <a:endParaRPr lang="en-US" sz="2800" dirty="0">
              <a:solidFill>
                <a:schemeClr val="accent2"/>
              </a:solidFill>
            </a:endParaRPr>
          </a:p>
        </p:txBody>
      </p:sp>
      <p:pic>
        <p:nvPicPr>
          <p:cNvPr id="4" name="Substituent conținut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0600" y="1600200"/>
            <a:ext cx="3892550" cy="3962400"/>
          </a:xfrm>
        </p:spPr>
      </p:pic>
      <p:sp>
        <p:nvSpPr>
          <p:cNvPr id="6" name="Substituent text 5"/>
          <p:cNvSpPr>
            <a:spLocks noGrp="1"/>
          </p:cNvSpPr>
          <p:nvPr>
            <p:ph type="body" sz="half" idx="2"/>
          </p:nvPr>
        </p:nvSpPr>
        <p:spPr>
          <a:xfrm>
            <a:off x="228600" y="990600"/>
            <a:ext cx="4495800" cy="5638800"/>
          </a:xfrm>
        </p:spPr>
        <p:txBody>
          <a:bodyPr>
            <a:normAutofit fontScale="70000" lnSpcReduction="20000"/>
          </a:bodyPr>
          <a:lstStyle/>
          <a:p>
            <a:pPr algn="just"/>
            <a:endParaRPr lang="en-US" sz="1700" dirty="0" smtClean="0"/>
          </a:p>
          <a:p>
            <a:pPr algn="just"/>
            <a:r>
              <a:rPr lang="vi-VN" sz="2600" dirty="0" smtClean="0">
                <a:latin typeface="Calibri" panose="020F0502020204030204" pitchFamily="34" charset="0"/>
              </a:rPr>
              <a:t>Engleza este o competență-cheie în ecoturism: ajută comunitățile să aibă acces la un public internațional și să împărtășească idei cu organizații străine. </a:t>
            </a:r>
            <a:endParaRPr lang="en-US" sz="2600" dirty="0" smtClean="0">
              <a:latin typeface="Calibri" panose="020F0502020204030204" pitchFamily="34" charset="0"/>
            </a:endParaRPr>
          </a:p>
          <a:p>
            <a:pPr algn="just"/>
            <a:endParaRPr lang="en-US" sz="2600" dirty="0" smtClean="0">
              <a:latin typeface="Calibri" panose="020F0502020204030204" pitchFamily="34" charset="0"/>
            </a:endParaRPr>
          </a:p>
          <a:p>
            <a:pPr algn="just"/>
            <a:r>
              <a:rPr lang="vi-VN" sz="2600" dirty="0" smtClean="0">
                <a:latin typeface="Calibri" panose="020F0502020204030204" pitchFamily="34" charset="0"/>
              </a:rPr>
              <a:t>Competențele de limba engleză deschid porțile tinerilor către oportunități de angajare în ecoturism și reduc nevoia lor de a migra pentru a găsi de lucru în afara comunităților lor.</a:t>
            </a:r>
          </a:p>
          <a:p>
            <a:pPr algn="just"/>
            <a:endParaRPr lang="vi-VN" sz="2600" dirty="0" smtClean="0">
              <a:latin typeface="Calibri" panose="020F0502020204030204" pitchFamily="34" charset="0"/>
            </a:endParaRPr>
          </a:p>
          <a:p>
            <a:pPr algn="just"/>
            <a:r>
              <a:rPr lang="vi-VN" sz="2600" dirty="0" smtClean="0">
                <a:latin typeface="Calibri" panose="020F0502020204030204" pitchFamily="34" charset="0"/>
              </a:rPr>
              <a:t>Iar oamenii cei mai potriviți pentru a-i ajuta pe tineri să își dezvolte cunoștințele de limbă sunt chiar profesorii lor.</a:t>
            </a:r>
          </a:p>
          <a:p>
            <a:pPr algn="just"/>
            <a:endParaRPr lang="vi-VN" sz="2600" dirty="0" smtClean="0">
              <a:latin typeface="Calibri" panose="020F0502020204030204" pitchFamily="34" charset="0"/>
            </a:endParaRPr>
          </a:p>
          <a:p>
            <a:pPr algn="just"/>
            <a:r>
              <a:rPr lang="en-US" sz="2600" dirty="0" err="1" smtClean="0">
                <a:latin typeface="Calibri" panose="020F0502020204030204" pitchFamily="34" charset="0"/>
              </a:rPr>
              <a:t>Obiectivul</a:t>
            </a:r>
            <a:r>
              <a:rPr lang="en-US" sz="2600" dirty="0" smtClean="0">
                <a:latin typeface="Calibri" panose="020F0502020204030204" pitchFamily="34" charset="0"/>
              </a:rPr>
              <a:t> </a:t>
            </a:r>
            <a:r>
              <a:rPr lang="vi-VN" sz="2600" dirty="0" smtClean="0">
                <a:latin typeface="Calibri" panose="020F0502020204030204" pitchFamily="34" charset="0"/>
              </a:rPr>
              <a:t>principal al proiectului este acela de a asigura oportunități de dezvoltare profesională pentru circa 150 de profesori pe o perioadă de trei ani, contribuind astfel la crearea unei noi generații de profesioniști în mediul rural prin intermediul unei educații de calitate.</a:t>
            </a:r>
          </a:p>
          <a:p>
            <a:endParaRPr lang="en-US" sz="2600" dirty="0"/>
          </a:p>
        </p:txBody>
      </p:sp>
    </p:spTree>
    <p:extLst>
      <p:ext uri="{BB962C8B-B14F-4D97-AF65-F5344CB8AC3E}">
        <p14:creationId xmlns:p14="http://schemas.microsoft.com/office/powerpoint/2010/main" val="5169621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3200" dirty="0" smtClean="0">
                <a:solidFill>
                  <a:schemeClr val="accent2"/>
                </a:solidFill>
              </a:rPr>
              <a:t>        </a:t>
            </a:r>
            <a:r>
              <a:rPr lang="en-US" sz="3200" dirty="0" err="1" smtClean="0">
                <a:solidFill>
                  <a:schemeClr val="accent2"/>
                </a:solidFill>
              </a:rPr>
              <a:t>Unde</a:t>
            </a:r>
            <a:r>
              <a:rPr lang="en-US" sz="3200" dirty="0" smtClean="0">
                <a:solidFill>
                  <a:schemeClr val="accent2"/>
                </a:solidFill>
              </a:rPr>
              <a:t>?</a:t>
            </a:r>
            <a:endParaRPr lang="en-US" sz="3200" dirty="0">
              <a:solidFill>
                <a:schemeClr val="accent2"/>
              </a:solidFill>
            </a:endParaRPr>
          </a:p>
        </p:txBody>
      </p:sp>
      <p:sp>
        <p:nvSpPr>
          <p:cNvPr id="4" name="Substituent text 3"/>
          <p:cNvSpPr>
            <a:spLocks noGrp="1"/>
          </p:cNvSpPr>
          <p:nvPr>
            <p:ph idx="1"/>
          </p:nvPr>
        </p:nvSpPr>
        <p:spPr>
          <a:xfrm>
            <a:off x="4572000" y="273050"/>
            <a:ext cx="4114800" cy="5853113"/>
          </a:xfrm>
        </p:spPr>
        <p:txBody>
          <a:bodyPr>
            <a:normAutofit fontScale="25000" lnSpcReduction="20000"/>
          </a:bodyPr>
          <a:lstStyle/>
          <a:p>
            <a:pPr marL="0" indent="0">
              <a:buNone/>
            </a:pPr>
            <a:r>
              <a:rPr lang="en-US" dirty="0"/>
              <a:t> </a:t>
            </a:r>
          </a:p>
          <a:p>
            <a:pPr marL="0" indent="0">
              <a:buNone/>
            </a:pPr>
            <a:endParaRPr lang="en-US" dirty="0" smtClean="0"/>
          </a:p>
          <a:p>
            <a:pPr marL="0" indent="0" algn="just">
              <a:lnSpc>
                <a:spcPct val="120000"/>
              </a:lnSpc>
              <a:buNone/>
            </a:pPr>
            <a:r>
              <a:rPr lang="en-US" sz="7400" dirty="0" err="1" smtClean="0"/>
              <a:t>Lucrăm</a:t>
            </a:r>
            <a:r>
              <a:rPr lang="en-US" sz="7400" dirty="0" smtClean="0"/>
              <a:t> </a:t>
            </a:r>
            <a:r>
              <a:rPr lang="en-US" sz="7400" dirty="0"/>
              <a:t>cu </a:t>
            </a:r>
            <a:r>
              <a:rPr lang="en-US" sz="7400" dirty="0" err="1"/>
              <a:t>profesori</a:t>
            </a:r>
            <a:r>
              <a:rPr lang="en-US" sz="7400" dirty="0"/>
              <a:t> din </a:t>
            </a:r>
            <a:r>
              <a:rPr lang="en-US" sz="7400" dirty="0" err="1"/>
              <a:t>orașe</a:t>
            </a:r>
            <a:r>
              <a:rPr lang="en-US" sz="7400" dirty="0"/>
              <a:t> </a:t>
            </a:r>
            <a:r>
              <a:rPr lang="en-US" sz="7400" dirty="0" err="1"/>
              <a:t>mici</a:t>
            </a:r>
            <a:r>
              <a:rPr lang="en-US" sz="7400" dirty="0"/>
              <a:t> </a:t>
            </a:r>
            <a:r>
              <a:rPr lang="en-US" sz="7400" dirty="0" err="1"/>
              <a:t>și</a:t>
            </a:r>
            <a:r>
              <a:rPr lang="en-US" sz="7400" dirty="0"/>
              <a:t> sate din </a:t>
            </a:r>
            <a:r>
              <a:rPr lang="en-US" sz="7400" dirty="0" err="1"/>
              <a:t>nouă</a:t>
            </a:r>
            <a:r>
              <a:rPr lang="en-US" sz="7400" dirty="0"/>
              <a:t> </a:t>
            </a:r>
            <a:r>
              <a:rPr lang="en-US" sz="7400" dirty="0" err="1"/>
              <a:t>județe</a:t>
            </a:r>
            <a:r>
              <a:rPr lang="en-US" sz="7400" dirty="0"/>
              <a:t> din </a:t>
            </a:r>
            <a:r>
              <a:rPr lang="en-US" sz="7400" dirty="0" err="1"/>
              <a:t>România</a:t>
            </a:r>
            <a:r>
              <a:rPr lang="en-US" sz="7400" dirty="0"/>
              <a:t> (</a:t>
            </a:r>
            <a:r>
              <a:rPr lang="en-US" sz="7400" dirty="0" err="1"/>
              <a:t>Suceava</a:t>
            </a:r>
            <a:r>
              <a:rPr lang="en-US" sz="7400" dirty="0"/>
              <a:t>, </a:t>
            </a:r>
            <a:r>
              <a:rPr lang="en-US" sz="7400" dirty="0" err="1"/>
              <a:t>Neamț</a:t>
            </a:r>
            <a:r>
              <a:rPr lang="en-US" sz="7400" dirty="0"/>
              <a:t>, </a:t>
            </a:r>
            <a:r>
              <a:rPr lang="en-US" sz="7400" dirty="0" err="1"/>
              <a:t>Harghita</a:t>
            </a:r>
            <a:r>
              <a:rPr lang="en-US" sz="7400" dirty="0"/>
              <a:t>, Hunedoara, </a:t>
            </a:r>
            <a:r>
              <a:rPr lang="en-US" sz="7400" dirty="0" err="1"/>
              <a:t>Maramureș</a:t>
            </a:r>
            <a:r>
              <a:rPr lang="en-US" sz="7400" dirty="0"/>
              <a:t>, Bihor, Mureș, Sibiu </a:t>
            </a:r>
            <a:r>
              <a:rPr lang="en-US" sz="7400" dirty="0" err="1"/>
              <a:t>și</a:t>
            </a:r>
            <a:r>
              <a:rPr lang="en-US" sz="7400" dirty="0"/>
              <a:t> </a:t>
            </a:r>
            <a:r>
              <a:rPr lang="en-US" sz="7400" dirty="0" err="1"/>
              <a:t>Brașov</a:t>
            </a:r>
            <a:r>
              <a:rPr lang="en-US" sz="7400" dirty="0"/>
              <a:t>). </a:t>
            </a:r>
            <a:endParaRPr lang="en-US" sz="7400" dirty="0" smtClean="0"/>
          </a:p>
          <a:p>
            <a:pPr marL="0" indent="0" algn="just">
              <a:lnSpc>
                <a:spcPct val="120000"/>
              </a:lnSpc>
              <a:buNone/>
            </a:pPr>
            <a:endParaRPr lang="ro-RO" sz="7400" dirty="0" smtClean="0"/>
          </a:p>
          <a:p>
            <a:pPr marL="0" indent="0" algn="just">
              <a:lnSpc>
                <a:spcPct val="120000"/>
              </a:lnSpc>
              <a:buNone/>
            </a:pPr>
            <a:r>
              <a:rPr lang="en-US" sz="7400" dirty="0" err="1" smtClean="0"/>
              <a:t>Activitățile</a:t>
            </a:r>
            <a:r>
              <a:rPr lang="en-US" sz="7400" dirty="0" smtClean="0"/>
              <a:t> </a:t>
            </a:r>
            <a:r>
              <a:rPr lang="en-US" sz="7400" dirty="0"/>
              <a:t>din </a:t>
            </a:r>
            <a:r>
              <a:rPr lang="en-US" sz="7400" dirty="0" err="1"/>
              <a:t>proiect</a:t>
            </a:r>
            <a:r>
              <a:rPr lang="en-US" sz="7400" dirty="0"/>
              <a:t> </a:t>
            </a:r>
            <a:r>
              <a:rPr lang="en-US" sz="7400" dirty="0" smtClean="0"/>
              <a:t>se </a:t>
            </a:r>
            <a:r>
              <a:rPr lang="en-US" sz="7400" dirty="0" err="1" smtClean="0"/>
              <a:t>desfășoară</a:t>
            </a:r>
            <a:r>
              <a:rPr lang="en-US" sz="7400" dirty="0" smtClean="0"/>
              <a:t> ca </a:t>
            </a:r>
            <a:r>
              <a:rPr lang="en-US" sz="7400" dirty="0"/>
              <a:t>Teacher Activity Groups </a:t>
            </a:r>
            <a:r>
              <a:rPr lang="en-US" sz="7400" dirty="0" err="1" smtClean="0"/>
              <a:t>în</a:t>
            </a:r>
            <a:r>
              <a:rPr lang="en-US" sz="7400" dirty="0" smtClean="0"/>
              <a:t> </a:t>
            </a:r>
            <a:r>
              <a:rPr lang="en-US" sz="7400" dirty="0" err="1"/>
              <a:t>Vatra</a:t>
            </a:r>
            <a:r>
              <a:rPr lang="en-US" sz="7400" dirty="0"/>
              <a:t> </a:t>
            </a:r>
            <a:r>
              <a:rPr lang="en-US" sz="7400" dirty="0" err="1"/>
              <a:t>Dornei</a:t>
            </a:r>
            <a:r>
              <a:rPr lang="en-US" sz="7400" dirty="0"/>
              <a:t>, </a:t>
            </a:r>
            <a:r>
              <a:rPr lang="en-US" sz="7400" dirty="0" err="1"/>
              <a:t>Târgu</a:t>
            </a:r>
            <a:r>
              <a:rPr lang="en-US" sz="7400" dirty="0"/>
              <a:t> </a:t>
            </a:r>
            <a:r>
              <a:rPr lang="en-US" sz="7400" dirty="0" err="1"/>
              <a:t>Neamț</a:t>
            </a:r>
            <a:r>
              <a:rPr lang="en-US" sz="7400" dirty="0"/>
              <a:t>, </a:t>
            </a:r>
            <a:r>
              <a:rPr lang="en-US" sz="7400" dirty="0" err="1"/>
              <a:t>Miercurea</a:t>
            </a:r>
            <a:r>
              <a:rPr lang="en-US" sz="7400" dirty="0"/>
              <a:t> </a:t>
            </a:r>
            <a:r>
              <a:rPr lang="en-US" sz="7400" dirty="0" err="1"/>
              <a:t>Ciuc</a:t>
            </a:r>
            <a:r>
              <a:rPr lang="en-US" sz="7400" dirty="0"/>
              <a:t>, </a:t>
            </a:r>
            <a:r>
              <a:rPr lang="en-US" sz="7400" b="1" dirty="0" err="1"/>
              <a:t>Hațeg</a:t>
            </a:r>
            <a:r>
              <a:rPr lang="en-US" sz="7400" b="1" dirty="0"/>
              <a:t>, </a:t>
            </a:r>
            <a:r>
              <a:rPr lang="en-US" sz="7400" dirty="0" err="1"/>
              <a:t>Sighetu</a:t>
            </a:r>
            <a:r>
              <a:rPr lang="en-US" sz="7400" dirty="0"/>
              <a:t> </a:t>
            </a:r>
            <a:r>
              <a:rPr lang="en-US" sz="7400" dirty="0" err="1"/>
              <a:t>Marmației</a:t>
            </a:r>
            <a:r>
              <a:rPr lang="en-US" sz="7400" dirty="0"/>
              <a:t>, </a:t>
            </a:r>
            <a:r>
              <a:rPr lang="en-US" sz="7400" dirty="0" err="1"/>
              <a:t>Remeti</a:t>
            </a:r>
            <a:r>
              <a:rPr lang="en-US" sz="7400" dirty="0"/>
              <a:t>, Sibiu, </a:t>
            </a:r>
            <a:r>
              <a:rPr lang="en-US" sz="7400" dirty="0" err="1"/>
              <a:t>Sighișoara</a:t>
            </a:r>
            <a:r>
              <a:rPr lang="en-US" sz="7400" dirty="0"/>
              <a:t> </a:t>
            </a:r>
            <a:r>
              <a:rPr lang="en-US" sz="7400" dirty="0" err="1"/>
              <a:t>și</a:t>
            </a:r>
            <a:r>
              <a:rPr lang="en-US" sz="7400" dirty="0"/>
              <a:t> </a:t>
            </a:r>
            <a:r>
              <a:rPr lang="en-US" sz="7400" dirty="0" err="1"/>
              <a:t>Făgăraș</a:t>
            </a:r>
            <a:r>
              <a:rPr lang="en-US" sz="7400" dirty="0"/>
              <a:t>, </a:t>
            </a:r>
            <a:r>
              <a:rPr lang="en-US" sz="7400" dirty="0" err="1"/>
              <a:t>iar</a:t>
            </a:r>
            <a:r>
              <a:rPr lang="en-US" sz="7400" dirty="0"/>
              <a:t> </a:t>
            </a:r>
            <a:r>
              <a:rPr lang="en-US" sz="7400" b="1" i="1" dirty="0" err="1"/>
              <a:t>toți</a:t>
            </a:r>
            <a:r>
              <a:rPr lang="en-US" sz="7400" b="1" i="1" dirty="0"/>
              <a:t> </a:t>
            </a:r>
            <a:r>
              <a:rPr lang="en-US" sz="7400" b="1" i="1" dirty="0" err="1"/>
              <a:t>profesorii</a:t>
            </a:r>
            <a:r>
              <a:rPr lang="en-US" sz="7400" b="1" i="1" dirty="0"/>
              <a:t> din </a:t>
            </a:r>
            <a:r>
              <a:rPr lang="en-US" sz="7400" b="1" i="1" dirty="0" err="1" smtClean="0"/>
              <a:t>zonele</a:t>
            </a:r>
            <a:r>
              <a:rPr lang="en-US" sz="7400" b="1" i="1" dirty="0" smtClean="0"/>
              <a:t> </a:t>
            </a:r>
            <a:r>
              <a:rPr lang="en-US" sz="7400" b="1" i="1" dirty="0" err="1"/>
              <a:t>apropiate</a:t>
            </a:r>
            <a:r>
              <a:rPr lang="en-US" sz="7400" b="1" i="1" dirty="0"/>
              <a:t> </a:t>
            </a:r>
            <a:r>
              <a:rPr lang="en-US" sz="7400" b="1" i="1" dirty="0" err="1"/>
              <a:t>sunt</a:t>
            </a:r>
            <a:r>
              <a:rPr lang="en-US" sz="7400" b="1" i="1" dirty="0"/>
              <a:t> </a:t>
            </a:r>
            <a:r>
              <a:rPr lang="en-US" sz="7400" b="1" i="1" dirty="0" err="1"/>
              <a:t>încurajați</a:t>
            </a:r>
            <a:r>
              <a:rPr lang="en-US" sz="7400" b="1" i="1" dirty="0"/>
              <a:t> </a:t>
            </a:r>
            <a:r>
              <a:rPr lang="en-US" sz="7400" b="1" i="1" dirty="0" err="1"/>
              <a:t>să</a:t>
            </a:r>
            <a:r>
              <a:rPr lang="en-US" sz="7400" b="1" i="1" dirty="0"/>
              <a:t> se </a:t>
            </a:r>
            <a:r>
              <a:rPr lang="en-US" sz="7400" b="1" i="1" dirty="0" err="1"/>
              <a:t>alăture</a:t>
            </a:r>
            <a:r>
              <a:rPr lang="en-US" sz="7400" b="1" i="1" dirty="0"/>
              <a:t> </a:t>
            </a:r>
            <a:r>
              <a:rPr lang="en-US" sz="7400" b="1" i="1" dirty="0" err="1" smtClean="0"/>
              <a:t>grupurilor</a:t>
            </a:r>
            <a:r>
              <a:rPr lang="en-US" sz="7400" dirty="0" smtClean="0"/>
              <a:t>, </a:t>
            </a:r>
            <a:r>
              <a:rPr lang="en-US" sz="7400" dirty="0" err="1" smtClean="0"/>
              <a:t>indiferent</a:t>
            </a:r>
            <a:r>
              <a:rPr lang="en-US" sz="7400" dirty="0" smtClean="0"/>
              <a:t> de </a:t>
            </a:r>
            <a:r>
              <a:rPr lang="en-US" sz="7400" dirty="0" err="1" smtClean="0"/>
              <a:t>materia</a:t>
            </a:r>
            <a:r>
              <a:rPr lang="en-US" sz="7400" dirty="0" smtClean="0"/>
              <a:t> </a:t>
            </a:r>
            <a:r>
              <a:rPr lang="en-US" sz="7400" dirty="0" err="1" smtClean="0"/>
              <a:t>predat</a:t>
            </a:r>
            <a:r>
              <a:rPr lang="ro-RO" sz="7400" dirty="0"/>
              <a:t>ă</a:t>
            </a:r>
            <a:r>
              <a:rPr lang="en-US" sz="7400" dirty="0" smtClean="0"/>
              <a:t>, at</a:t>
            </a:r>
            <a:r>
              <a:rPr lang="ro-RO" sz="7400" dirty="0" smtClean="0"/>
              <a:t>â</a:t>
            </a:r>
            <a:r>
              <a:rPr lang="en-US" sz="7400" dirty="0" smtClean="0"/>
              <a:t>ta </a:t>
            </a:r>
            <a:r>
              <a:rPr lang="en-US" sz="7400" dirty="0" err="1" smtClean="0"/>
              <a:t>timp</a:t>
            </a:r>
            <a:r>
              <a:rPr lang="en-US" sz="7400" dirty="0" smtClean="0"/>
              <a:t> c</a:t>
            </a:r>
            <a:r>
              <a:rPr lang="ro-RO" sz="7400" dirty="0" err="1" smtClean="0"/>
              <a:t>ât</a:t>
            </a:r>
            <a:r>
              <a:rPr lang="ro-RO" sz="7400" dirty="0" smtClean="0"/>
              <a:t> vorbesc limba engleză. De exemplu, la activitățile T</a:t>
            </a:r>
            <a:r>
              <a:rPr lang="en-US" sz="7400" dirty="0" smtClean="0"/>
              <a:t>AG</a:t>
            </a:r>
            <a:r>
              <a:rPr lang="ro-RO" sz="7400" dirty="0" smtClean="0"/>
              <a:t> Hațeg participă și profesori de limba franceză sau consilieri școlari.</a:t>
            </a:r>
            <a:r>
              <a:rPr lang="en-US" sz="7400" dirty="0" smtClean="0"/>
              <a:t> </a:t>
            </a:r>
            <a:endParaRPr lang="en-US" sz="7400" dirty="0"/>
          </a:p>
          <a:p>
            <a:pPr marL="0" indent="0">
              <a:lnSpc>
                <a:spcPct val="120000"/>
              </a:lnSpc>
              <a:buNone/>
            </a:pPr>
            <a:r>
              <a:rPr lang="en-US" sz="7400" dirty="0"/>
              <a:t> 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en-US" sz="7400" dirty="0" smtClean="0"/>
              <a:t>. </a:t>
            </a:r>
            <a:endParaRPr lang="en-US" sz="7400" dirty="0"/>
          </a:p>
        </p:txBody>
      </p:sp>
      <p:sp>
        <p:nvSpPr>
          <p:cNvPr id="5" name="Substituent text 4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en-US" dirty="0" smtClean="0"/>
          </a:p>
          <a:p>
            <a:endParaRPr lang="en-US" dirty="0"/>
          </a:p>
          <a:p>
            <a:endParaRPr lang="en-US" dirty="0"/>
          </a:p>
        </p:txBody>
      </p:sp>
      <p:pic>
        <p:nvPicPr>
          <p:cNvPr id="2050" name="Picture 2" descr="C:\Users\zzz\Desktop\tag Hateg iunie 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1752600"/>
            <a:ext cx="4343400" cy="3733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890339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>
          <a:xfrm>
            <a:off x="762000" y="304800"/>
            <a:ext cx="2551113" cy="488950"/>
          </a:xfrm>
        </p:spPr>
        <p:txBody>
          <a:bodyPr>
            <a:noAutofit/>
          </a:bodyPr>
          <a:lstStyle/>
          <a:p>
            <a:pPr algn="ctr"/>
            <a:r>
              <a:rPr lang="ro-RO" sz="2800" dirty="0" smtClean="0">
                <a:solidFill>
                  <a:schemeClr val="accent2"/>
                </a:solidFill>
              </a:rPr>
              <a:t>Cine?</a:t>
            </a:r>
            <a:endParaRPr lang="en-US" sz="2800" dirty="0">
              <a:solidFill>
                <a:schemeClr val="accent2"/>
              </a:solidFill>
            </a:endParaRPr>
          </a:p>
        </p:txBody>
      </p:sp>
      <p:pic>
        <p:nvPicPr>
          <p:cNvPr id="5" name="Substituent conținut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6800" y="914400"/>
            <a:ext cx="4000500" cy="2620861"/>
          </a:xfrm>
        </p:spPr>
      </p:pic>
      <p:sp>
        <p:nvSpPr>
          <p:cNvPr id="4" name="Substituent text 3"/>
          <p:cNvSpPr>
            <a:spLocks noGrp="1"/>
          </p:cNvSpPr>
          <p:nvPr>
            <p:ph type="body" sz="half" idx="2"/>
          </p:nvPr>
        </p:nvSpPr>
        <p:spPr>
          <a:xfrm>
            <a:off x="228600" y="838200"/>
            <a:ext cx="3886200" cy="5486400"/>
          </a:xfrm>
        </p:spPr>
        <p:txBody>
          <a:bodyPr>
            <a:noAutofit/>
          </a:bodyPr>
          <a:lstStyle/>
          <a:p>
            <a:pPr algn="just"/>
            <a:r>
              <a:rPr lang="vi-VN" sz="1600" dirty="0" smtClean="0"/>
              <a:t>Cheia proiectului sunt cei nouă Country Trainers - fiecare dintre ei este responsabil pentru o zonă, în cadrul căreia oferă susținere și training pentru formarea unui Teacher Activity Group. </a:t>
            </a:r>
            <a:endParaRPr lang="ro-RO" sz="1600" dirty="0" smtClean="0"/>
          </a:p>
          <a:p>
            <a:pPr algn="just"/>
            <a:r>
              <a:rPr lang="vi-VN" sz="1600" b="1" dirty="0" smtClean="0"/>
              <a:t>Nadina Carmen Nicolici</a:t>
            </a:r>
            <a:r>
              <a:rPr lang="ro-RO" sz="1600" b="1" dirty="0" smtClean="0"/>
              <a:t> -</a:t>
            </a:r>
            <a:endParaRPr lang="vi-VN" sz="1600" b="1" dirty="0" smtClean="0"/>
          </a:p>
          <a:p>
            <a:pPr algn="just"/>
            <a:r>
              <a:rPr lang="vi-VN" sz="1600" b="1" dirty="0" smtClean="0"/>
              <a:t>County Trainer (Hunedoara</a:t>
            </a:r>
            <a:r>
              <a:rPr lang="ro-RO" sz="1600" dirty="0"/>
              <a:t>)</a:t>
            </a:r>
            <a:r>
              <a:rPr lang="vi-VN" sz="1600" dirty="0" smtClean="0"/>
              <a:t> este profesor de limba engleză și coordonator al proiectelor și programelor internaționale la Colegiul Tehnic </a:t>
            </a:r>
            <a:r>
              <a:rPr lang="vi-VN" sz="1600" b="1" dirty="0" smtClean="0"/>
              <a:t>Lorin Salagean </a:t>
            </a:r>
            <a:r>
              <a:rPr lang="vi-VN" sz="1600" dirty="0" smtClean="0"/>
              <a:t>din Drobeta-Turnu Severin. A absolvit facultatea cu specializare în limbile engleză și franceză și deține o calificare CELTA. În 2009, a primit premiul "Profesorul Anului" în România la Gala Premiilor în Educație.</a:t>
            </a:r>
          </a:p>
          <a:p>
            <a:pPr algn="just"/>
            <a:r>
              <a:rPr lang="ro-RO" sz="1600" b="1" dirty="0" smtClean="0">
                <a:latin typeface="Arial Black" panose="020B0A04020102020204" pitchFamily="34" charset="0"/>
              </a:rPr>
              <a:t>Hațeg </a:t>
            </a:r>
            <a:r>
              <a:rPr lang="vi-VN" sz="1600" b="1" dirty="0" smtClean="0"/>
              <a:t>T</a:t>
            </a:r>
            <a:r>
              <a:rPr lang="ro-RO" sz="1600" b="1" dirty="0" smtClean="0">
                <a:latin typeface="Arial Black" panose="020B0A04020102020204" pitchFamily="34" charset="0"/>
              </a:rPr>
              <a:t>A</a:t>
            </a:r>
            <a:r>
              <a:rPr lang="vi-VN" sz="1600" b="1" dirty="0" smtClean="0"/>
              <a:t>G</a:t>
            </a:r>
            <a:r>
              <a:rPr lang="en-US" sz="1600" b="1" dirty="0" smtClean="0"/>
              <a:t> </a:t>
            </a:r>
            <a:r>
              <a:rPr lang="en-US" sz="16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este</a:t>
            </a:r>
            <a:r>
              <a:rPr lang="ro-RO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vi-VN" sz="1600" dirty="0" smtClean="0"/>
              <a:t>gestionat de către doi facilitatori locali care trăiesc și predau în zonele respective</a:t>
            </a:r>
            <a:r>
              <a:rPr lang="ro-RO" sz="1600" dirty="0" smtClean="0">
                <a:latin typeface="Arial Black" panose="020B0A04020102020204" pitchFamily="34" charset="0"/>
              </a:rPr>
              <a:t>: prof</a:t>
            </a:r>
            <a:r>
              <a:rPr lang="en-US" sz="1600" dirty="0" smtClean="0">
                <a:latin typeface="Arial Black" panose="020B0A04020102020204" pitchFamily="34" charset="0"/>
              </a:rPr>
              <a:t>.</a:t>
            </a:r>
            <a:r>
              <a:rPr lang="ro-RO" sz="1600" dirty="0" smtClean="0">
                <a:latin typeface="Arial Black" panose="020B0A04020102020204" pitchFamily="34" charset="0"/>
              </a:rPr>
              <a:t> </a:t>
            </a:r>
            <a:r>
              <a:rPr lang="ro-RO" sz="1600" b="1" dirty="0" smtClean="0">
                <a:latin typeface="Arial Black" panose="020B0A04020102020204" pitchFamily="34" charset="0"/>
              </a:rPr>
              <a:t>Liziana  Zaharie-Iosif </a:t>
            </a:r>
            <a:r>
              <a:rPr lang="ro-RO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și </a:t>
            </a:r>
            <a:r>
              <a:rPr lang="en-US" sz="1600" b="1" dirty="0" smtClean="0">
                <a:latin typeface="Arial Black" panose="020B0A04020102020204" pitchFamily="34" charset="0"/>
              </a:rPr>
              <a:t>prof. </a:t>
            </a:r>
            <a:r>
              <a:rPr lang="ro-RO" sz="1600" b="1" dirty="0" smtClean="0">
                <a:latin typeface="Arial Black" panose="020B0A04020102020204" pitchFamily="34" charset="0"/>
              </a:rPr>
              <a:t>Iuliana Muntean</a:t>
            </a:r>
            <a:r>
              <a:rPr lang="en-US" sz="1600" b="1" dirty="0" smtClean="0">
                <a:latin typeface="Arial Black" panose="020B0A04020102020204" pitchFamily="34" charset="0"/>
              </a:rPr>
              <a:t> 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de la</a:t>
            </a:r>
            <a:r>
              <a:rPr lang="ro-RO" sz="1600" b="1" dirty="0" smtClean="0">
                <a:latin typeface="Arial Black" panose="020B0A04020102020204" pitchFamily="34" charset="0"/>
              </a:rPr>
              <a:t> </a:t>
            </a:r>
            <a:r>
              <a:rPr lang="ro-RO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Colegiul Național </a:t>
            </a:r>
          </a:p>
          <a:p>
            <a:pPr algn="just"/>
            <a:r>
              <a:rPr lang="ro-RO" sz="1600" b="1" dirty="0" smtClean="0">
                <a:latin typeface="Arial Black" panose="020B0A04020102020204" pitchFamily="34" charset="0"/>
              </a:rPr>
              <a:t>I.C.Brătianu - </a:t>
            </a:r>
            <a:r>
              <a:rPr lang="ro-RO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Hațeg</a:t>
            </a:r>
            <a:endParaRPr lang="vi-VN" sz="16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vi-VN" sz="1600" dirty="0" smtClean="0"/>
              <a:t> </a:t>
            </a:r>
            <a:endParaRPr lang="vi-VN" sz="1600" dirty="0"/>
          </a:p>
        </p:txBody>
      </p:sp>
      <p:pic>
        <p:nvPicPr>
          <p:cNvPr id="3075" name="Picture 3" descr="C:\Users\zzz\Desktop\Tag Hateg 5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6800" y="3643745"/>
            <a:ext cx="3962400" cy="2514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839506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u 4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565150"/>
          </a:xfrm>
        </p:spPr>
        <p:txBody>
          <a:bodyPr>
            <a:normAutofit/>
          </a:bodyPr>
          <a:lstStyle/>
          <a:p>
            <a:pPr algn="ctr"/>
            <a:r>
              <a:rPr lang="ro-RO" sz="2400" dirty="0" smtClean="0">
                <a:solidFill>
                  <a:schemeClr val="accent2"/>
                </a:solidFill>
              </a:rPr>
              <a:t>     Cum?</a:t>
            </a:r>
            <a:endParaRPr lang="en-US" sz="2400" dirty="0">
              <a:solidFill>
                <a:schemeClr val="accent2"/>
              </a:solidFill>
            </a:endParaRPr>
          </a:p>
        </p:txBody>
      </p:sp>
      <p:pic>
        <p:nvPicPr>
          <p:cNvPr id="8" name="Substituent conținut 7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4400" y="304800"/>
            <a:ext cx="4038600" cy="3028950"/>
          </a:xfrm>
        </p:spPr>
      </p:pic>
      <p:sp>
        <p:nvSpPr>
          <p:cNvPr id="7" name="Substituent text 6"/>
          <p:cNvSpPr>
            <a:spLocks noGrp="1"/>
          </p:cNvSpPr>
          <p:nvPr>
            <p:ph type="body" sz="half" idx="2"/>
          </p:nvPr>
        </p:nvSpPr>
        <p:spPr>
          <a:xfrm>
            <a:off x="457200" y="838200"/>
            <a:ext cx="4114800" cy="5562600"/>
          </a:xfrm>
        </p:spPr>
        <p:txBody>
          <a:bodyPr>
            <a:noAutofit/>
          </a:bodyPr>
          <a:lstStyle/>
          <a:p>
            <a:pPr algn="just"/>
            <a:endParaRPr lang="ro-RO" sz="1600" dirty="0" smtClean="0">
              <a:latin typeface="+mj-lt"/>
            </a:endParaRPr>
          </a:p>
          <a:p>
            <a:pPr algn="just"/>
            <a:r>
              <a:rPr lang="vi-VN" sz="1600" dirty="0" smtClean="0">
                <a:latin typeface="+mj-lt"/>
              </a:rPr>
              <a:t>Predarea eficientă și învățarea limbii engleze în școli le oferă tinerilor șansa de a-și dezvolta abilități lingvistice care îi vor ajuta să își găsească locuri de muncă în comunitatea lor - în ecoturism, de exemplu - și astfel să susțină mai departe comunitatea.</a:t>
            </a:r>
            <a:endParaRPr lang="ro-RO" sz="1600" dirty="0" smtClean="0">
              <a:latin typeface="+mj-lt"/>
            </a:endParaRPr>
          </a:p>
          <a:p>
            <a:pPr algn="just"/>
            <a:endParaRPr lang="ro-RO" sz="1600" b="1" dirty="0" smtClean="0">
              <a:latin typeface="+mj-lt"/>
            </a:endParaRPr>
          </a:p>
          <a:p>
            <a:pPr algn="just"/>
            <a:r>
              <a:rPr lang="ro-RO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Activitățile din cadrul TAG –ului cuprind majoritatea competențelor urmărite în cadrul unei lecții: warm-up, videos, games, reading, speaking.</a:t>
            </a:r>
          </a:p>
          <a:p>
            <a:pPr algn="just"/>
            <a:endParaRPr lang="ro-RO" sz="1600" b="1" dirty="0">
              <a:latin typeface="+mj-lt"/>
            </a:endParaRPr>
          </a:p>
          <a:p>
            <a:pPr algn="just"/>
            <a:r>
              <a:rPr lang="ro-RO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Fiecare participant are la dispoziție materiale gratuite puse la dispoziție de către  British Council.</a:t>
            </a:r>
          </a:p>
          <a:p>
            <a:pPr algn="just"/>
            <a:r>
              <a:rPr lang="ro-RO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Cheltuielile de transport și pauzele de cafea sunt acoperite de British Council și Romanian-American Foundation.</a:t>
            </a:r>
          </a:p>
          <a:p>
            <a:pPr algn="just"/>
            <a:endParaRPr lang="ro-RO" sz="1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o-RO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Se oferă certificate de participare. </a:t>
            </a:r>
            <a:endParaRPr lang="ro-RO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099" name="Picture 3" descr="C:\Users\zzz\Desktop\imola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5200" y="3505200"/>
            <a:ext cx="4165600" cy="3124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892825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u 4"/>
          <p:cNvSpPr>
            <a:spLocks noGrp="1"/>
          </p:cNvSpPr>
          <p:nvPr>
            <p:ph type="title"/>
          </p:nvPr>
        </p:nvSpPr>
        <p:spPr>
          <a:xfrm>
            <a:off x="609600" y="274638"/>
            <a:ext cx="8077200" cy="1020762"/>
          </a:xfrm>
        </p:spPr>
        <p:txBody>
          <a:bodyPr>
            <a:noAutofit/>
          </a:bodyPr>
          <a:lstStyle/>
          <a:p>
            <a:r>
              <a:rPr lang="ro-RO" sz="3200" b="1" dirty="0" smtClean="0"/>
              <a:t>Întâlnirile au loc lunar, de obicei în ultima zi de joi a lunii, la restaurantul Vila Veche din Hațeg.</a:t>
            </a:r>
            <a:endParaRPr lang="en-US" sz="3200" b="1" dirty="0"/>
          </a:p>
        </p:txBody>
      </p:sp>
      <p:sp>
        <p:nvSpPr>
          <p:cNvPr id="7" name="Substituent text 6"/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o-RO" dirty="0" smtClean="0"/>
              <a:t>Cuvintele cheie sunt: cooperare, muncă, dar și distracție.</a:t>
            </a:r>
            <a:endParaRPr lang="en-US" dirty="0"/>
          </a:p>
        </p:txBody>
      </p:sp>
      <p:pic>
        <p:nvPicPr>
          <p:cNvPr id="5122" name="Picture 2" descr="C:\Users\zzz\Desktop\Tag Iunie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85800" y="2514600"/>
            <a:ext cx="3505200" cy="31509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Substituent text 7"/>
          <p:cNvSpPr>
            <a:spLocks noGrp="1"/>
          </p:cNvSpPr>
          <p:nvPr>
            <p:ph type="body" sz="quarter" idx="3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o-RO" dirty="0" smtClean="0"/>
              <a:t>Învățăm unii de la ceilalți într-un  context non-formal.</a:t>
            </a:r>
            <a:endParaRPr lang="en-US" dirty="0"/>
          </a:p>
        </p:txBody>
      </p:sp>
      <p:pic>
        <p:nvPicPr>
          <p:cNvPr id="10" name="Substituent conținut 9"/>
          <p:cNvPicPr>
            <a:picLocks noGrp="1" noChangeAspect="1"/>
          </p:cNvPicPr>
          <p:nvPr>
            <p:ph sz="quarter" idx="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6801" y="2514600"/>
            <a:ext cx="3352800" cy="3124200"/>
          </a:xfrm>
        </p:spPr>
      </p:pic>
    </p:spTree>
    <p:extLst>
      <p:ext uri="{BB962C8B-B14F-4D97-AF65-F5344CB8AC3E}">
        <p14:creationId xmlns:p14="http://schemas.microsoft.com/office/powerpoint/2010/main" val="846968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u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dirty="0" smtClean="0"/>
              <a:t>         </a:t>
            </a:r>
            <a:r>
              <a:rPr lang="ro-RO" dirty="0" smtClean="0">
                <a:solidFill>
                  <a:schemeClr val="accent2"/>
                </a:solidFill>
              </a:rPr>
              <a:t>Cine este facilitatorul ?   Ce este un TAG ?</a:t>
            </a:r>
            <a:endParaRPr lang="en-US" dirty="0">
              <a:solidFill>
                <a:schemeClr val="accent2"/>
              </a:solidFill>
            </a:endParaRPr>
          </a:p>
        </p:txBody>
      </p:sp>
      <p:pic>
        <p:nvPicPr>
          <p:cNvPr id="14" name="Substituent imagine 13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sp>
        <p:nvSpPr>
          <p:cNvPr id="9" name="Substituent text 8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6132512" cy="1185862"/>
          </a:xfrm>
        </p:spPr>
        <p:txBody>
          <a:bodyPr>
            <a:noAutofit/>
          </a:bodyPr>
          <a:lstStyle/>
          <a:p>
            <a:r>
              <a:rPr lang="ro-RO" sz="1800" dirty="0" smtClean="0"/>
              <a:t>Facilitatorul nu este un  formator, iar  întâlnirile TAG-urilor nu sunt  cursuri de formare . </a:t>
            </a:r>
          </a:p>
          <a:p>
            <a:r>
              <a:rPr lang="ro-RO" sz="1800" dirty="0" smtClean="0"/>
              <a:t>În cadrul lor învățăm unii de la alții și împărtășim experiențe, idei și căutăm soluții.</a:t>
            </a: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11868908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u 4"/>
          <p:cNvSpPr>
            <a:spLocks noGrp="1"/>
          </p:cNvSpPr>
          <p:nvPr>
            <p:ph type="title"/>
          </p:nvPr>
        </p:nvSpPr>
        <p:spPr>
          <a:xfrm>
            <a:off x="685800" y="274638"/>
            <a:ext cx="7772400" cy="1858962"/>
          </a:xfrm>
        </p:spPr>
        <p:txBody>
          <a:bodyPr>
            <a:noAutofit/>
          </a:bodyPr>
          <a:lstStyle/>
          <a:p>
            <a:r>
              <a:rPr lang="en-US" sz="1600" dirty="0"/>
              <a:t/>
            </a:r>
            <a:br>
              <a:rPr lang="en-US" sz="1600" dirty="0"/>
            </a:br>
            <a:r>
              <a:rPr lang="en-US" sz="1600" dirty="0"/>
              <a:t/>
            </a:r>
            <a:br>
              <a:rPr lang="en-US" sz="1600" dirty="0"/>
            </a:br>
            <a:r>
              <a:rPr lang="ro-RO" sz="2800" dirty="0" smtClean="0"/>
              <a:t>Dacă doriți să vă alăturați TAG Hațeg, contactați-ne sau contactați-o pe Alina Constantinescu, </a:t>
            </a:r>
            <a:br>
              <a:rPr lang="ro-RO" sz="2800" dirty="0" smtClean="0"/>
            </a:br>
            <a:r>
              <a:rPr lang="fr-FR" sz="2800" dirty="0" smtClean="0"/>
              <a:t>Project Manager</a:t>
            </a:r>
            <a:r>
              <a:rPr lang="ro-RO" sz="2800" dirty="0" smtClean="0"/>
              <a:t>.</a:t>
            </a:r>
            <a:r>
              <a:rPr lang="fr-FR" sz="2800" dirty="0" smtClean="0"/>
              <a:t> </a:t>
            </a:r>
            <a:r>
              <a:rPr lang="ro-RO" sz="2800" dirty="0" smtClean="0"/>
              <a:t/>
            </a:r>
            <a:br>
              <a:rPr lang="ro-RO" sz="2800" dirty="0" smtClean="0"/>
            </a:br>
            <a:r>
              <a:rPr lang="fr-FR" sz="2800" dirty="0" smtClean="0"/>
              <a:t> alina.constantinescu@britishcouncil.ro</a:t>
            </a:r>
            <a:br>
              <a:rPr lang="fr-FR" sz="2800" dirty="0" smtClean="0"/>
            </a:br>
            <a:endParaRPr lang="en-US" sz="2800" dirty="0"/>
          </a:p>
        </p:txBody>
      </p:sp>
      <p:pic>
        <p:nvPicPr>
          <p:cNvPr id="7" name="Substituent conținut 6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2743200"/>
            <a:ext cx="6019800" cy="3838564"/>
          </a:xfrm>
        </p:spPr>
      </p:pic>
    </p:spTree>
    <p:extLst>
      <p:ext uri="{BB962C8B-B14F-4D97-AF65-F5344CB8AC3E}">
        <p14:creationId xmlns:p14="http://schemas.microsoft.com/office/powerpoint/2010/main" val="1638693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u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o-RO" dirty="0" smtClean="0"/>
              <a:t/>
            </a:r>
            <a:br>
              <a:rPr lang="ro-RO" dirty="0" smtClean="0"/>
            </a:br>
            <a:r>
              <a:rPr lang="ro-RO" dirty="0" smtClean="0"/>
              <a:t>Vă așteptăm cu drag să învățăm împreună, unii de la alții, la TAG Hațeg! !</a:t>
            </a:r>
            <a:endParaRPr lang="en-US" dirty="0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1600200"/>
            <a:ext cx="6705599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528239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heme/theme1.xml><?xml version="1.0" encoding="utf-8"?>
<a:theme xmlns:a="http://schemas.openxmlformats.org/drawingml/2006/main" name="Temă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Composite</Template>
  <TotalTime>172</TotalTime>
  <Words>479</Words>
  <Application>Microsoft Office PowerPoint</Application>
  <PresentationFormat>On-screen Show (4:3)</PresentationFormat>
  <Paragraphs>49</Paragraphs>
  <Slides>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Temă Office</vt:lpstr>
      <vt:lpstr>PowerPoint Presentation</vt:lpstr>
      <vt:lpstr>        Ce este?</vt:lpstr>
      <vt:lpstr>        Unde?</vt:lpstr>
      <vt:lpstr>Cine?</vt:lpstr>
      <vt:lpstr>     Cum?</vt:lpstr>
      <vt:lpstr>Întâlnirile au loc lunar, de obicei în ultima zi de joi a lunii, la restaurantul Vila Veche din Hațeg.</vt:lpstr>
      <vt:lpstr>         Cine este facilitatorul ?   Ce este un TAG ?</vt:lpstr>
      <vt:lpstr>  Dacă doriți să vă alăturați TAG Hațeg, contactați-ne sau contactați-o pe Alina Constantinescu,  Project Manager.   alina.constantinescu@britishcouncil.ro </vt:lpstr>
      <vt:lpstr> Vă așteptăm cu drag să învățăm împreună, unii de la alții, la TAG Hațeg! 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Prezentare PowerPoint</dc:title>
  <dc:creator>zzz</dc:creator>
  <cp:lastModifiedBy>Toshiba</cp:lastModifiedBy>
  <cp:revision>16</cp:revision>
  <dcterms:created xsi:type="dcterms:W3CDTF">2018-09-04T18:23:06Z</dcterms:created>
  <dcterms:modified xsi:type="dcterms:W3CDTF">2018-09-06T17:24:18Z</dcterms:modified>
</cp:coreProperties>
</file>