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1" r:id="rId3"/>
    <p:sldId id="266" r:id="rId4"/>
    <p:sldId id="257" r:id="rId5"/>
    <p:sldId id="271" r:id="rId6"/>
    <p:sldId id="267" r:id="rId7"/>
    <p:sldId id="272" r:id="rId8"/>
    <p:sldId id="265" r:id="rId9"/>
    <p:sldId id="270" r:id="rId10"/>
    <p:sldId id="258" r:id="rId11"/>
    <p:sldId id="259" r:id="rId12"/>
    <p:sldId id="262" r:id="rId13"/>
    <p:sldId id="263" r:id="rId14"/>
    <p:sldId id="264"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7FDE"/>
    <a:srgbClr val="E54D09"/>
    <a:srgbClr val="FCBB04"/>
    <a:srgbClr val="2D1C30"/>
    <a:srgbClr val="3B253F"/>
    <a:srgbClr val="4A1B1A"/>
    <a:srgbClr val="13343D"/>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p:cViewPr>
        <p:scale>
          <a:sx n="75" d="100"/>
          <a:sy n="75" d="100"/>
        </p:scale>
        <p:origin x="-1176" y="138"/>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image" Target="../media/image2.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u diapozitiv">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nchor="b"/>
          <a:lstStyle>
            <a:lvl1pPr>
              <a:defRPr sz="6000"/>
            </a:lvl1pPr>
          </a:lstStyle>
          <a:p>
            <a:r>
              <a:rPr lang="ro-RO" smtClean="0"/>
              <a:t>Clic pentru editare stil titlu</a:t>
            </a:r>
            <a:endParaRPr lang="en-US" dirty="0"/>
          </a:p>
        </p:txBody>
      </p:sp>
      <p:sp>
        <p:nvSpPr>
          <p:cNvPr id="3" name="Subtitle 2"/>
          <p:cNvSpPr>
            <a:spLocks noGrp="1"/>
          </p:cNvSpPr>
          <p:nvPr>
            <p:ph type="subTitle" idx="1"/>
          </p:nvPr>
        </p:nvSpPr>
        <p:spPr>
          <a:xfrm>
            <a:off x="1371600" y="3581400"/>
            <a:ext cx="6400800" cy="609600"/>
          </a:xfrm>
        </p:spPr>
        <p:txBody>
          <a:bodyPr/>
          <a:lstStyle>
            <a:lvl1pPr marL="0" indent="0" algn="ctr">
              <a:buNone/>
              <a:defRPr>
                <a:solidFill>
                  <a:schemeClr val="tx1">
                    <a:lumMod val="85000"/>
                    <a:lumOff val="1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o-RO" smtClean="0"/>
              <a:t>Clic pentru a edita stilul de subtitlu</a:t>
            </a:r>
            <a:endParaRPr lang="en-US" dirty="0"/>
          </a:p>
        </p:txBody>
      </p:sp>
      <p:sp>
        <p:nvSpPr>
          <p:cNvPr id="4" name="Date Placeholder 3"/>
          <p:cNvSpPr>
            <a:spLocks noGrp="1"/>
          </p:cNvSpPr>
          <p:nvPr>
            <p:ph type="dt" sz="half" idx="10"/>
          </p:nvPr>
        </p:nvSpPr>
        <p:spPr/>
        <p:txBody>
          <a:bodyPr/>
          <a:lstStyle/>
          <a:p>
            <a:fld id="{8AC7A713-7007-4913-B2CB-7614D15284D3}" type="datetimeFigureOut">
              <a:rPr lang="en-US" smtClean="0"/>
              <a:pPr/>
              <a:t>9/14/2014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EB5BB6-300C-4D5B-9AC3-521233952C76}" type="slidenum">
              <a:rPr lang="en-US" smtClean="0"/>
              <a:pPr/>
              <a:t>‹#›</a:t>
            </a:fld>
            <a:endParaRPr lang="en-US"/>
          </a:p>
        </p:txBody>
      </p:sp>
    </p:spTree>
    <p:extLst>
      <p:ext uri="{BB962C8B-B14F-4D97-AF65-F5344CB8AC3E}">
        <p14:creationId xmlns:p14="http://schemas.microsoft.com/office/powerpoint/2010/main" xmlns="" val="21007463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ext vertical și titl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Clic pentru editare stil titlu</a:t>
            </a:r>
            <a:endParaRPr lang="en-US"/>
          </a:p>
        </p:txBody>
      </p:sp>
      <p:sp>
        <p:nvSpPr>
          <p:cNvPr id="3" name="Vertical Text Placeholder 2"/>
          <p:cNvSpPr>
            <a:spLocks noGrp="1"/>
          </p:cNvSpPr>
          <p:nvPr>
            <p:ph type="body" orient="vert" idx="1"/>
          </p:nvPr>
        </p:nvSpPr>
        <p:spPr/>
        <p:txBody>
          <a:bodyPr vert="eaVert"/>
          <a:lstStyle/>
          <a:p>
            <a:pPr lvl="0"/>
            <a:r>
              <a:rPr lang="ro-RO" smtClean="0"/>
              <a:t>Clic pentru editare stiluri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en-US"/>
          </a:p>
        </p:txBody>
      </p:sp>
      <p:sp>
        <p:nvSpPr>
          <p:cNvPr id="4" name="Date Placeholder 3"/>
          <p:cNvSpPr>
            <a:spLocks noGrp="1"/>
          </p:cNvSpPr>
          <p:nvPr>
            <p:ph type="dt" sz="half" idx="10"/>
          </p:nvPr>
        </p:nvSpPr>
        <p:spPr/>
        <p:txBody>
          <a:bodyPr/>
          <a:lstStyle/>
          <a:p>
            <a:fld id="{8AC7A713-7007-4913-B2CB-7614D15284D3}" type="datetimeFigureOut">
              <a:rPr lang="en-US" smtClean="0"/>
              <a:pPr/>
              <a:t>9/14/2014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EB5BB6-300C-4D5B-9AC3-521233952C76}" type="slidenum">
              <a:rPr lang="en-US" smtClean="0"/>
              <a:pPr/>
              <a:t>‹#›</a:t>
            </a:fld>
            <a:endParaRPr lang="en-US"/>
          </a:p>
        </p:txBody>
      </p:sp>
    </p:spTree>
    <p:extLst>
      <p:ext uri="{BB962C8B-B14F-4D97-AF65-F5344CB8AC3E}">
        <p14:creationId xmlns:p14="http://schemas.microsoft.com/office/powerpoint/2010/main" xmlns="" val="3313373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lu vertical și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ro-RO" smtClean="0"/>
              <a:t>Clic pentru editare stil titlu</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ro-RO" smtClean="0"/>
              <a:t>Clic pentru editare stiluri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en-US"/>
          </a:p>
        </p:txBody>
      </p:sp>
      <p:sp>
        <p:nvSpPr>
          <p:cNvPr id="4" name="Date Placeholder 3"/>
          <p:cNvSpPr>
            <a:spLocks noGrp="1"/>
          </p:cNvSpPr>
          <p:nvPr>
            <p:ph type="dt" sz="half" idx="10"/>
          </p:nvPr>
        </p:nvSpPr>
        <p:spPr/>
        <p:txBody>
          <a:bodyPr/>
          <a:lstStyle/>
          <a:p>
            <a:fld id="{8AC7A713-7007-4913-B2CB-7614D15284D3}" type="datetimeFigureOut">
              <a:rPr lang="en-US" smtClean="0"/>
              <a:pPr/>
              <a:t>9/14/2014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EB5BB6-300C-4D5B-9AC3-521233952C76}" type="slidenum">
              <a:rPr lang="en-US" smtClean="0"/>
              <a:pPr/>
              <a:t>‹#›</a:t>
            </a:fld>
            <a:endParaRPr lang="en-US"/>
          </a:p>
        </p:txBody>
      </p:sp>
    </p:spTree>
    <p:extLst>
      <p:ext uri="{BB962C8B-B14F-4D97-AF65-F5344CB8AC3E}">
        <p14:creationId xmlns:p14="http://schemas.microsoft.com/office/powerpoint/2010/main" xmlns="" val="20331739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u și conțin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Clic pentru editare stil titlu</a:t>
            </a:r>
            <a:endParaRPr lang="en-US" dirty="0"/>
          </a:p>
        </p:txBody>
      </p:sp>
      <p:sp>
        <p:nvSpPr>
          <p:cNvPr id="3" name="Content Placeholder 2"/>
          <p:cNvSpPr>
            <a:spLocks noGrp="1"/>
          </p:cNvSpPr>
          <p:nvPr>
            <p:ph idx="1"/>
          </p:nvPr>
        </p:nvSpPr>
        <p:spPr/>
        <p:txBody>
          <a:bodyPr/>
          <a:lstStyle/>
          <a:p>
            <a:pPr lvl="0"/>
            <a:r>
              <a:rPr lang="ro-RO" smtClean="0"/>
              <a:t>Clic pentru editare stiluri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en-US"/>
          </a:p>
        </p:txBody>
      </p:sp>
      <p:sp>
        <p:nvSpPr>
          <p:cNvPr id="4" name="Date Placeholder 3"/>
          <p:cNvSpPr>
            <a:spLocks noGrp="1"/>
          </p:cNvSpPr>
          <p:nvPr>
            <p:ph type="dt" sz="half" idx="10"/>
          </p:nvPr>
        </p:nvSpPr>
        <p:spPr/>
        <p:txBody>
          <a:bodyPr/>
          <a:lstStyle/>
          <a:p>
            <a:fld id="{8AC7A713-7007-4913-B2CB-7614D15284D3}" type="datetimeFigureOut">
              <a:rPr lang="en-US" smtClean="0"/>
              <a:pPr/>
              <a:t>9/14/2014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EB5BB6-300C-4D5B-9AC3-521233952C76}" type="slidenum">
              <a:rPr lang="en-US" smtClean="0"/>
              <a:pPr/>
              <a:t>‹#›</a:t>
            </a:fld>
            <a:endParaRPr lang="en-US"/>
          </a:p>
        </p:txBody>
      </p:sp>
    </p:spTree>
    <p:extLst>
      <p:ext uri="{BB962C8B-B14F-4D97-AF65-F5344CB8AC3E}">
        <p14:creationId xmlns:p14="http://schemas.microsoft.com/office/powerpoint/2010/main" xmlns="" val="31800470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ntet secțiune">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ro-RO" smtClean="0"/>
              <a:t>Clic pentru editare stil titlu</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lumMod val="85000"/>
                    <a:lumOff val="1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o-RO" smtClean="0"/>
              <a:t>Clic pentru editare stiluri text Coordonator</a:t>
            </a:r>
          </a:p>
        </p:txBody>
      </p:sp>
      <p:sp>
        <p:nvSpPr>
          <p:cNvPr id="4" name="Date Placeholder 3"/>
          <p:cNvSpPr>
            <a:spLocks noGrp="1"/>
          </p:cNvSpPr>
          <p:nvPr>
            <p:ph type="dt" sz="half" idx="10"/>
          </p:nvPr>
        </p:nvSpPr>
        <p:spPr/>
        <p:txBody>
          <a:bodyPr/>
          <a:lstStyle/>
          <a:p>
            <a:fld id="{8AC7A713-7007-4913-B2CB-7614D15284D3}" type="datetimeFigureOut">
              <a:rPr lang="en-US" smtClean="0"/>
              <a:pPr/>
              <a:t>9/14/2014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7BEB5BB6-300C-4D5B-9AC3-521233952C76}" type="slidenum">
              <a:rPr lang="en-US" smtClean="0"/>
              <a:pPr/>
              <a:t>‹#›</a:t>
            </a:fld>
            <a:endParaRPr lang="en-US"/>
          </a:p>
        </p:txBody>
      </p:sp>
    </p:spTree>
    <p:extLst>
      <p:ext uri="{BB962C8B-B14F-4D97-AF65-F5344CB8AC3E}">
        <p14:creationId xmlns:p14="http://schemas.microsoft.com/office/powerpoint/2010/main" xmlns="" val="2562950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uă tipuri de conțin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Clic pentru editare stil titlu</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o-RO" smtClean="0"/>
              <a:t>Clic pentru editare stiluri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o-RO" smtClean="0"/>
              <a:t>Clic pentru editare stiluri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en-US"/>
          </a:p>
        </p:txBody>
      </p:sp>
      <p:sp>
        <p:nvSpPr>
          <p:cNvPr id="5" name="Date Placeholder 4"/>
          <p:cNvSpPr>
            <a:spLocks noGrp="1"/>
          </p:cNvSpPr>
          <p:nvPr>
            <p:ph type="dt" sz="half" idx="10"/>
          </p:nvPr>
        </p:nvSpPr>
        <p:spPr/>
        <p:txBody>
          <a:bodyPr/>
          <a:lstStyle/>
          <a:p>
            <a:fld id="{8AC7A713-7007-4913-B2CB-7614D15284D3}" type="datetimeFigureOut">
              <a:rPr lang="en-US" smtClean="0"/>
              <a:pPr/>
              <a:t>9/14/2014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EB5BB6-300C-4D5B-9AC3-521233952C76}" type="slidenum">
              <a:rPr lang="en-US" smtClean="0"/>
              <a:pPr/>
              <a:t>‹#›</a:t>
            </a:fld>
            <a:endParaRPr lang="en-US"/>
          </a:p>
        </p:txBody>
      </p:sp>
    </p:spTree>
    <p:extLst>
      <p:ext uri="{BB962C8B-B14F-4D97-AF65-F5344CB8AC3E}">
        <p14:creationId xmlns:p14="http://schemas.microsoft.com/office/powerpoint/2010/main" xmlns="" val="26365287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ți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o-RO" smtClean="0"/>
              <a:t>Clic pentru editare stil titlu</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smtClean="0"/>
              <a:t>Clic pentru editare stiluri text Coordonator</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o-RO" smtClean="0"/>
              <a:t>Clic pentru editare stiluri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o-RO" smtClean="0"/>
              <a:t>Clic pentru editare stiluri text Coordonator</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o-RO" smtClean="0"/>
              <a:t>Clic pentru editare stiluri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en-US"/>
          </a:p>
        </p:txBody>
      </p:sp>
      <p:sp>
        <p:nvSpPr>
          <p:cNvPr id="7" name="Date Placeholder 6"/>
          <p:cNvSpPr>
            <a:spLocks noGrp="1"/>
          </p:cNvSpPr>
          <p:nvPr>
            <p:ph type="dt" sz="half" idx="10"/>
          </p:nvPr>
        </p:nvSpPr>
        <p:spPr/>
        <p:txBody>
          <a:bodyPr/>
          <a:lstStyle/>
          <a:p>
            <a:fld id="{8AC7A713-7007-4913-B2CB-7614D15284D3}" type="datetimeFigureOut">
              <a:rPr lang="en-US" smtClean="0"/>
              <a:pPr/>
              <a:t>9/14/2014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7BEB5BB6-300C-4D5B-9AC3-521233952C76}" type="slidenum">
              <a:rPr lang="en-US" smtClean="0"/>
              <a:pPr/>
              <a:t>‹#›</a:t>
            </a:fld>
            <a:endParaRPr lang="en-US"/>
          </a:p>
        </p:txBody>
      </p:sp>
    </p:spTree>
    <p:extLst>
      <p:ext uri="{BB962C8B-B14F-4D97-AF65-F5344CB8AC3E}">
        <p14:creationId xmlns:p14="http://schemas.microsoft.com/office/powerpoint/2010/main" xmlns="" val="100697744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Doar titl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o-RO" smtClean="0"/>
              <a:t>Clic pentru editare stil titlu</a:t>
            </a:r>
            <a:endParaRPr lang="en-US"/>
          </a:p>
        </p:txBody>
      </p:sp>
      <p:sp>
        <p:nvSpPr>
          <p:cNvPr id="3" name="Date Placeholder 2"/>
          <p:cNvSpPr>
            <a:spLocks noGrp="1"/>
          </p:cNvSpPr>
          <p:nvPr>
            <p:ph type="dt" sz="half" idx="10"/>
          </p:nvPr>
        </p:nvSpPr>
        <p:spPr/>
        <p:txBody>
          <a:bodyPr/>
          <a:lstStyle/>
          <a:p>
            <a:fld id="{8AC7A713-7007-4913-B2CB-7614D15284D3}" type="datetimeFigureOut">
              <a:rPr lang="en-US" smtClean="0"/>
              <a:pPr/>
              <a:t>9/14/2014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7BEB5BB6-300C-4D5B-9AC3-521233952C76}" type="slidenum">
              <a:rPr lang="en-US" smtClean="0"/>
              <a:pPr/>
              <a:t>‹#›</a:t>
            </a:fld>
            <a:endParaRPr lang="en-US"/>
          </a:p>
        </p:txBody>
      </p:sp>
    </p:spTree>
    <p:extLst>
      <p:ext uri="{BB962C8B-B14F-4D97-AF65-F5344CB8AC3E}">
        <p14:creationId xmlns:p14="http://schemas.microsoft.com/office/powerpoint/2010/main" xmlns="" val="41865908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Necompletat">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AC7A713-7007-4913-B2CB-7614D15284D3}" type="datetimeFigureOut">
              <a:rPr lang="en-US" smtClean="0"/>
              <a:pPr/>
              <a:t>9/14/2014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7BEB5BB6-300C-4D5B-9AC3-521233952C76}" type="slidenum">
              <a:rPr lang="en-US" smtClean="0"/>
              <a:pPr/>
              <a:t>‹#›</a:t>
            </a:fld>
            <a:endParaRPr lang="en-US"/>
          </a:p>
        </p:txBody>
      </p:sp>
    </p:spTree>
    <p:extLst>
      <p:ext uri="{BB962C8B-B14F-4D97-AF65-F5344CB8AC3E}">
        <p14:creationId xmlns:p14="http://schemas.microsoft.com/office/powerpoint/2010/main" xmlns="" val="90278086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ținut cu legendă">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ro-RO" smtClean="0"/>
              <a:t>Clic pentru editare stil titlu</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o-RO" smtClean="0"/>
              <a:t>Clic pentru editare stiluri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o-RO" smtClean="0"/>
              <a:t>Clic pentru editare stiluri text Coordonator</a:t>
            </a:r>
          </a:p>
        </p:txBody>
      </p:sp>
      <p:sp>
        <p:nvSpPr>
          <p:cNvPr id="5" name="Date Placeholder 4"/>
          <p:cNvSpPr>
            <a:spLocks noGrp="1"/>
          </p:cNvSpPr>
          <p:nvPr>
            <p:ph type="dt" sz="half" idx="10"/>
          </p:nvPr>
        </p:nvSpPr>
        <p:spPr/>
        <p:txBody>
          <a:bodyPr/>
          <a:lstStyle/>
          <a:p>
            <a:fld id="{8AC7A713-7007-4913-B2CB-7614D15284D3}" type="datetimeFigureOut">
              <a:rPr lang="en-US" smtClean="0"/>
              <a:pPr/>
              <a:t>9/14/2014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EB5BB6-300C-4D5B-9AC3-521233952C76}" type="slidenum">
              <a:rPr lang="en-US" smtClean="0"/>
              <a:pPr/>
              <a:t>‹#›</a:t>
            </a:fld>
            <a:endParaRPr lang="en-US"/>
          </a:p>
        </p:txBody>
      </p:sp>
    </p:spTree>
    <p:extLst>
      <p:ext uri="{BB962C8B-B14F-4D97-AF65-F5344CB8AC3E}">
        <p14:creationId xmlns:p14="http://schemas.microsoft.com/office/powerpoint/2010/main" xmlns="" val="20842582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ine cu legendă">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ro-RO" smtClean="0"/>
              <a:t>Clic pentru editare stil titlu</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o-RO" smtClean="0"/>
              <a:t>Faceți clic pe pictogramă pentru a adăuga o imagine</a:t>
            </a:r>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o-RO" smtClean="0"/>
              <a:t>Clic pentru editare stiluri text Coordonator</a:t>
            </a:r>
          </a:p>
        </p:txBody>
      </p:sp>
      <p:sp>
        <p:nvSpPr>
          <p:cNvPr id="5" name="Date Placeholder 4"/>
          <p:cNvSpPr>
            <a:spLocks noGrp="1"/>
          </p:cNvSpPr>
          <p:nvPr>
            <p:ph type="dt" sz="half" idx="10"/>
          </p:nvPr>
        </p:nvSpPr>
        <p:spPr/>
        <p:txBody>
          <a:bodyPr/>
          <a:lstStyle/>
          <a:p>
            <a:fld id="{8AC7A713-7007-4913-B2CB-7614D15284D3}" type="datetimeFigureOut">
              <a:rPr lang="en-US" smtClean="0"/>
              <a:pPr/>
              <a:t>9/14/2014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7BEB5BB6-300C-4D5B-9AC3-521233952C76}" type="slidenum">
              <a:rPr lang="en-US" smtClean="0"/>
              <a:pPr/>
              <a:t>‹#›</a:t>
            </a:fld>
            <a:endParaRPr lang="en-US"/>
          </a:p>
        </p:txBody>
      </p:sp>
    </p:spTree>
    <p:extLst>
      <p:ext uri="{BB962C8B-B14F-4D97-AF65-F5344CB8AC3E}">
        <p14:creationId xmlns:p14="http://schemas.microsoft.com/office/powerpoint/2010/main" xmlns="" val="407441543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ro-RO" smtClean="0"/>
              <a:t>Clic pentru editare stil titlu</a:t>
            </a:r>
            <a:endParaRPr lang="en-US" dirty="0"/>
          </a:p>
        </p:txBody>
      </p:sp>
      <p:sp>
        <p:nvSpPr>
          <p:cNvPr id="3" name="Text Placeholder 2"/>
          <p:cNvSpPr>
            <a:spLocks noGrp="1"/>
          </p:cNvSpPr>
          <p:nvPr>
            <p:ph type="body" idx="1"/>
          </p:nvPr>
        </p:nvSpPr>
        <p:spPr>
          <a:xfrm>
            <a:off x="457200" y="1600200"/>
            <a:ext cx="8229600" cy="4648200"/>
          </a:xfrm>
          <a:prstGeom prst="rect">
            <a:avLst/>
          </a:prstGeom>
        </p:spPr>
        <p:txBody>
          <a:bodyPr vert="horz" lIns="91440" tIns="45720" rIns="91440" bIns="45720" rtlCol="0">
            <a:normAutofit/>
          </a:bodyPr>
          <a:lstStyle/>
          <a:p>
            <a:pPr lvl="0"/>
            <a:r>
              <a:rPr lang="ro-RO" smtClean="0"/>
              <a:t>Clic pentru editare stiluri text Coordonator</a:t>
            </a:r>
          </a:p>
          <a:p>
            <a:pPr lvl="1"/>
            <a:r>
              <a:rPr lang="ro-RO" smtClean="0"/>
              <a:t>Al doilea nivel</a:t>
            </a:r>
          </a:p>
          <a:p>
            <a:pPr lvl="2"/>
            <a:r>
              <a:rPr lang="ro-RO" smtClean="0"/>
              <a:t>Al treilea nivel</a:t>
            </a:r>
          </a:p>
          <a:p>
            <a:pPr lvl="3"/>
            <a:r>
              <a:rPr lang="ro-RO" smtClean="0"/>
              <a:t>Al patrulea nivel</a:t>
            </a:r>
          </a:p>
          <a:p>
            <a:pPr lvl="4"/>
            <a:r>
              <a:rPr lang="ro-RO" smtClean="0"/>
              <a:t>Al cincilea nivel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ysClr val="windowText" lastClr="000000"/>
                </a:solidFill>
                <a:effectLst/>
              </a:defRPr>
            </a:lvl1pPr>
          </a:lstStyle>
          <a:p>
            <a:fld id="{8AC7A713-7007-4913-B2CB-7614D15284D3}" type="datetimeFigureOut">
              <a:rPr lang="en-US" smtClean="0"/>
              <a:pPr/>
              <a:t>9/14/2014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ysClr val="windowText" lastClr="000000"/>
                </a:solidFill>
                <a:effectLst/>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ysClr val="windowText" lastClr="000000"/>
                </a:solidFill>
                <a:effectLst/>
              </a:defRPr>
            </a:lvl1pPr>
          </a:lstStyle>
          <a:p>
            <a:fld id="{7BEB5BB6-300C-4D5B-9AC3-521233952C76}" type="slidenum">
              <a:rPr lang="en-US" smtClean="0"/>
              <a:pPr/>
              <a:t>‹#›</a:t>
            </a:fld>
            <a:endParaRPr lang="en-US"/>
          </a:p>
        </p:txBody>
      </p:sp>
    </p:spTree>
    <p:extLst>
      <p:ext uri="{BB962C8B-B14F-4D97-AF65-F5344CB8AC3E}">
        <p14:creationId xmlns:p14="http://schemas.microsoft.com/office/powerpoint/2010/main" xmlns="" val="41500778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5400" b="1" kern="1200">
          <a:ln w="19050">
            <a:solidFill>
              <a:schemeClr val="tx1">
                <a:lumMod val="75000"/>
                <a:lumOff val="25000"/>
              </a:schemeClr>
            </a:solidFill>
          </a:ln>
          <a:solidFill>
            <a:srgbClr val="E54D09"/>
          </a:solidFill>
          <a:effectLst/>
          <a:latin typeface="Microsoft New Tai Lue" panose="020B0502040204020203" pitchFamily="34" charset="0"/>
          <a:ea typeface="+mj-ea"/>
          <a:cs typeface="Microsoft New Tai Lue" panose="020B0502040204020203" pitchFamily="34" charset="0"/>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lumMod val="85000"/>
              <a:lumOff val="15000"/>
            </a:schemeClr>
          </a:solidFill>
          <a:effectLst/>
          <a:latin typeface="Microsoft New Tai Lue" panose="020B0502040204020203" pitchFamily="34" charset="0"/>
          <a:ea typeface="+mn-ea"/>
          <a:cs typeface="Microsoft New Tai Lue" panose="020B0502040204020203" pitchFamily="34" charset="0"/>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lumMod val="85000"/>
              <a:lumOff val="15000"/>
            </a:schemeClr>
          </a:solidFill>
          <a:effectLst/>
          <a:latin typeface="Microsoft New Tai Lue" panose="020B0502040204020203" pitchFamily="34" charset="0"/>
          <a:ea typeface="+mn-ea"/>
          <a:cs typeface="Microsoft New Tai Lue" panose="020B0502040204020203" pitchFamily="34" charset="0"/>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lumMod val="85000"/>
              <a:lumOff val="15000"/>
            </a:schemeClr>
          </a:solidFill>
          <a:effectLst/>
          <a:latin typeface="Microsoft New Tai Lue" panose="020B0502040204020203" pitchFamily="34" charset="0"/>
          <a:ea typeface="+mn-ea"/>
          <a:cs typeface="Microsoft New Tai Lue" panose="020B0502040204020203" pitchFamily="34" charset="0"/>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effectLst/>
          <a:latin typeface="Microsoft New Tai Lue" panose="020B0502040204020203" pitchFamily="34" charset="0"/>
          <a:ea typeface="+mn-ea"/>
          <a:cs typeface="Microsoft New Tai Lue" panose="020B0502040204020203" pitchFamily="34" charset="0"/>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lumMod val="85000"/>
              <a:lumOff val="15000"/>
            </a:schemeClr>
          </a:solidFill>
          <a:effectLst/>
          <a:latin typeface="Microsoft New Tai Lue" panose="020B0502040204020203" pitchFamily="34" charset="0"/>
          <a:ea typeface="+mn-ea"/>
          <a:cs typeface="Microsoft New Tai Lue" panose="020B0502040204020203" pitchFamily="34" charset="0"/>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Document1.docx"/><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package" Target="../embeddings/Microsoft_Office_Word_Document2.docx"/></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ro-RO" sz="4400" dirty="0" smtClean="0">
                <a:solidFill>
                  <a:schemeClr val="tx2">
                    <a:lumMod val="60000"/>
                    <a:lumOff val="40000"/>
                  </a:schemeClr>
                </a:solidFill>
              </a:rPr>
              <a:t>Repere metodice</a:t>
            </a:r>
            <a:endParaRPr lang="en-US" sz="4400" dirty="0">
              <a:solidFill>
                <a:schemeClr val="tx2">
                  <a:lumMod val="60000"/>
                  <a:lumOff val="40000"/>
                </a:schemeClr>
              </a:solidFill>
            </a:endParaRPr>
          </a:p>
        </p:txBody>
      </p:sp>
      <p:sp>
        <p:nvSpPr>
          <p:cNvPr id="3" name="Subtitle 2"/>
          <p:cNvSpPr>
            <a:spLocks noGrp="1"/>
          </p:cNvSpPr>
          <p:nvPr>
            <p:ph type="subTitle" idx="1"/>
          </p:nvPr>
        </p:nvSpPr>
        <p:spPr/>
        <p:txBody>
          <a:bodyPr/>
          <a:lstStyle/>
          <a:p>
            <a:endParaRPr lang="en-US" dirty="0"/>
          </a:p>
        </p:txBody>
      </p:sp>
    </p:spTree>
    <p:extLst>
      <p:ext uri="{BB962C8B-B14F-4D97-AF65-F5344CB8AC3E}">
        <p14:creationId xmlns:p14="http://schemas.microsoft.com/office/powerpoint/2010/main" xmlns="" val="323695280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z="4000" dirty="0" smtClean="0">
                <a:solidFill>
                  <a:schemeClr val="tx2">
                    <a:lumMod val="60000"/>
                    <a:lumOff val="40000"/>
                  </a:schemeClr>
                </a:solidFill>
              </a:rPr>
              <a:t>MATEMATICĂ ŞI ŞTIINŢE ALE NATURII</a:t>
            </a:r>
            <a:endParaRPr lang="en-US" sz="4000" dirty="0">
              <a:solidFill>
                <a:schemeClr val="tx2">
                  <a:lumMod val="60000"/>
                  <a:lumOff val="40000"/>
                </a:schemeClr>
              </a:solidFill>
            </a:endParaRPr>
          </a:p>
        </p:txBody>
      </p:sp>
      <p:sp>
        <p:nvSpPr>
          <p:cNvPr id="3" name="Substituent conținut 2"/>
          <p:cNvSpPr>
            <a:spLocks noGrp="1"/>
          </p:cNvSpPr>
          <p:nvPr>
            <p:ph idx="1"/>
          </p:nvPr>
        </p:nvSpPr>
        <p:spPr>
          <a:xfrm>
            <a:off x="533400" y="1219200"/>
            <a:ext cx="8229600" cy="4343400"/>
          </a:xfrm>
        </p:spPr>
        <p:txBody>
          <a:bodyPr>
            <a:normAutofit fontScale="77500" lnSpcReduction="20000"/>
          </a:bodyPr>
          <a:lstStyle/>
          <a:p>
            <a:pPr>
              <a:buFont typeface="Wingdings" panose="05000000000000000000" pitchFamily="2" charset="2"/>
              <a:buChar char="Ø"/>
            </a:pPr>
            <a:r>
              <a:rPr lang="ro-RO" dirty="0" smtClean="0"/>
              <a:t>Acordrea unei atenții deosebite calculului mintal. </a:t>
            </a:r>
            <a:r>
              <a:rPr lang="it-IT" dirty="0" smtClean="0"/>
              <a:t>Practica vieţii sociale necesită utilizarea calcului mintal</a:t>
            </a:r>
            <a:r>
              <a:rPr lang="ro-RO" dirty="0" smtClean="0"/>
              <a:t>;</a:t>
            </a:r>
          </a:p>
          <a:p>
            <a:pPr>
              <a:buFont typeface="Wingdings" panose="05000000000000000000" pitchFamily="2" charset="2"/>
              <a:buChar char="Ø"/>
            </a:pPr>
            <a:r>
              <a:rPr lang="ro-RO" dirty="0" smtClean="0"/>
              <a:t>În cazul unei erori de calcul trebuie să se observe raţionamentul eronat şi să se intervină asupra lui. Eroarea este un obstacol de analizat; aceasta trebuie luată în calcul în mod pozitiv, să permitem elevului să îşi dea seama unde a greşit; răspunsul corect NU trebuie să înlocuiască numai răspunsul greşit;</a:t>
            </a:r>
          </a:p>
          <a:p>
            <a:pPr>
              <a:buFont typeface="Wingdings" panose="05000000000000000000" pitchFamily="2" charset="2"/>
              <a:buChar char="Ø"/>
            </a:pPr>
            <a:r>
              <a:rPr lang="ro-RO" dirty="0" smtClean="0"/>
              <a:t>Nu este pertinent să analizăm colectiv o eroare individuală/particulară, ci discret;</a:t>
            </a:r>
          </a:p>
          <a:p>
            <a:pPr>
              <a:buFont typeface="Wingdings" panose="05000000000000000000" pitchFamily="2" charset="2"/>
              <a:buChar char="Ø"/>
            </a:pPr>
            <a:r>
              <a:rPr lang="ro-RO" dirty="0" smtClean="0"/>
              <a:t>Problemele din viaţa de zi cu zi trebuie să ocupe un loc predominant.</a:t>
            </a:r>
          </a:p>
          <a:p>
            <a:pPr>
              <a:buFont typeface="Wingdings" panose="05000000000000000000" pitchFamily="2" charset="2"/>
              <a:buChar char="Ø"/>
            </a:pPr>
            <a:endParaRPr lang="en-US" dirty="0"/>
          </a:p>
        </p:txBody>
      </p:sp>
    </p:spTree>
    <p:extLst>
      <p:ext uri="{BB962C8B-B14F-4D97-AF65-F5344CB8AC3E}">
        <p14:creationId xmlns:p14="http://schemas.microsoft.com/office/powerpoint/2010/main" xmlns="" val="115570458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p:cNvSpPr>
            <a:spLocks noGrp="1"/>
          </p:cNvSpPr>
          <p:nvPr>
            <p:ph idx="1"/>
          </p:nvPr>
        </p:nvSpPr>
        <p:spPr>
          <a:xfrm>
            <a:off x="533400" y="457200"/>
            <a:ext cx="8229600" cy="4648200"/>
          </a:xfrm>
        </p:spPr>
        <p:txBody>
          <a:bodyPr/>
          <a:lstStyle/>
          <a:p>
            <a:pPr>
              <a:buFont typeface="Wingdings" panose="05000000000000000000" pitchFamily="2" charset="2"/>
              <a:buChar char="Ø"/>
            </a:pPr>
            <a:r>
              <a:rPr lang="ro-RO" dirty="0" smtClean="0"/>
              <a:t>Diferenţierea trebuie pusă în practică;</a:t>
            </a:r>
          </a:p>
          <a:p>
            <a:pPr>
              <a:buFont typeface="Wingdings" panose="05000000000000000000" pitchFamily="2" charset="2"/>
              <a:buChar char="Ø"/>
            </a:pPr>
            <a:r>
              <a:rPr lang="ro-RO" dirty="0" smtClean="0"/>
              <a:t>Se lucrează de foarte multe ori la tablă, în timp ce elevii clasei rezolvă acelaşi lucru în bancă – atenţia profesorului este către „dirijorul” de la tablă ; rezultatul –profesorul îi pierde din vedere pe cei care doar transcriu de la tablă (totul sub masca muncii independente). Se recomandă evitarea acestei situații.</a:t>
            </a:r>
          </a:p>
          <a:p>
            <a:endParaRPr lang="ro-RO" dirty="0" smtClean="0"/>
          </a:p>
          <a:p>
            <a:endParaRPr lang="ro-RO" dirty="0" smtClean="0"/>
          </a:p>
          <a:p>
            <a:endParaRPr lang="en-US" dirty="0"/>
          </a:p>
        </p:txBody>
      </p:sp>
    </p:spTree>
    <p:extLst>
      <p:ext uri="{BB962C8B-B14F-4D97-AF65-F5344CB8AC3E}">
        <p14:creationId xmlns:p14="http://schemas.microsoft.com/office/powerpoint/2010/main" xmlns="" val="33794957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p:cNvSpPr>
            <a:spLocks noGrp="1"/>
          </p:cNvSpPr>
          <p:nvPr>
            <p:ph idx="1"/>
          </p:nvPr>
        </p:nvSpPr>
        <p:spPr>
          <a:xfrm>
            <a:off x="533400" y="838200"/>
            <a:ext cx="8229600" cy="3429000"/>
          </a:xfrm>
        </p:spPr>
        <p:txBody>
          <a:bodyPr/>
          <a:lstStyle/>
          <a:p>
            <a:pPr>
              <a:buFont typeface="Wingdings" panose="05000000000000000000" pitchFamily="2" charset="2"/>
              <a:buChar char="Ø"/>
            </a:pPr>
            <a:r>
              <a:rPr lang="ro-RO" dirty="0" smtClean="0"/>
              <a:t>Elevii trebuie implicați în activităţi de rezolvare de probleme, cu înţelegerea conţinutului problemelor. Citirea problemelor nu se face de către profesor (dacă elevii știu să citească).</a:t>
            </a:r>
          </a:p>
          <a:p>
            <a:pPr>
              <a:buNone/>
            </a:pPr>
            <a:endParaRPr lang="en-US" dirty="0"/>
          </a:p>
        </p:txBody>
      </p:sp>
    </p:spTree>
    <p:extLst>
      <p:ext uri="{BB962C8B-B14F-4D97-AF65-F5344CB8AC3E}">
        <p14:creationId xmlns:p14="http://schemas.microsoft.com/office/powerpoint/2010/main" xmlns="" val="1882447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p:cNvSpPr>
            <a:spLocks noGrp="1"/>
          </p:cNvSpPr>
          <p:nvPr>
            <p:ph idx="1"/>
          </p:nvPr>
        </p:nvSpPr>
        <p:spPr/>
        <p:txBody>
          <a:bodyPr>
            <a:normAutofit/>
          </a:bodyPr>
          <a:lstStyle/>
          <a:p>
            <a:pPr algn="just">
              <a:buNone/>
            </a:pPr>
            <a:endParaRPr lang="ro-RO" dirty="0" smtClean="0"/>
          </a:p>
          <a:p>
            <a:pPr algn="just">
              <a:buFont typeface="Wingdings" panose="05000000000000000000" pitchFamily="2" charset="2"/>
              <a:buChar char="Ø"/>
            </a:pPr>
            <a:r>
              <a:rPr lang="ro-RO" dirty="0" smtClean="0"/>
              <a:t>La CP – elevii au o curiozitate naturală </a:t>
            </a:r>
            <a:r>
              <a:rPr lang="ro-RO" dirty="0" err="1" smtClean="0"/>
              <a:t>faţă</a:t>
            </a:r>
            <a:r>
              <a:rPr lang="ro-RO" dirty="0" smtClean="0"/>
              <a:t> de matematică – trebuie să profităm de această curiozitate pentru a ne sprijini elevii să dezvolte o atitudine pozitivă care decurge din </a:t>
            </a:r>
            <a:r>
              <a:rPr lang="ro-RO" dirty="0" err="1" smtClean="0"/>
              <a:t>satisfacţia</a:t>
            </a:r>
            <a:r>
              <a:rPr lang="ro-RO" dirty="0" smtClean="0"/>
              <a:t> de a </a:t>
            </a:r>
            <a:r>
              <a:rPr lang="ro-RO" dirty="0" err="1" smtClean="0"/>
              <a:t>înţelege</a:t>
            </a:r>
            <a:r>
              <a:rPr lang="ro-RO" dirty="0" smtClean="0"/>
              <a:t>. </a:t>
            </a:r>
          </a:p>
          <a:p>
            <a:pPr marL="0" indent="0">
              <a:buNone/>
            </a:pPr>
            <a:endParaRPr lang="en-US" dirty="0"/>
          </a:p>
        </p:txBody>
      </p:sp>
    </p:spTree>
    <p:extLst>
      <p:ext uri="{BB962C8B-B14F-4D97-AF65-F5344CB8AC3E}">
        <p14:creationId xmlns:p14="http://schemas.microsoft.com/office/powerpoint/2010/main" xmlns="" val="42287624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p:cNvSpPr>
            <a:spLocks noGrp="1"/>
          </p:cNvSpPr>
          <p:nvPr>
            <p:ph idx="1"/>
          </p:nvPr>
        </p:nvSpPr>
        <p:spPr/>
        <p:txBody>
          <a:bodyPr>
            <a:normAutofit/>
          </a:bodyPr>
          <a:lstStyle/>
          <a:p>
            <a:pPr>
              <a:buFont typeface="Wingdings" panose="05000000000000000000" pitchFamily="2" charset="2"/>
              <a:buChar char="Ø"/>
            </a:pPr>
            <a:r>
              <a:rPr lang="ro-RO" dirty="0" smtClean="0"/>
              <a:t>Problemele din </a:t>
            </a:r>
            <a:r>
              <a:rPr lang="ro-RO" dirty="0" err="1" smtClean="0"/>
              <a:t>viaţa</a:t>
            </a:r>
            <a:r>
              <a:rPr lang="ro-RO" dirty="0" smtClean="0"/>
              <a:t> cotidiană – necesită o reprezentare mai puternică în </a:t>
            </a:r>
            <a:r>
              <a:rPr lang="ro-RO" dirty="0" err="1" smtClean="0"/>
              <a:t>lecţii</a:t>
            </a:r>
            <a:r>
              <a:rPr lang="ro-RO" dirty="0" smtClean="0"/>
              <a:t>: </a:t>
            </a:r>
            <a:r>
              <a:rPr lang="ro-RO" dirty="0" err="1" smtClean="0"/>
              <a:t>situaţii</a:t>
            </a:r>
            <a:r>
              <a:rPr lang="ro-RO" dirty="0" smtClean="0"/>
              <a:t> de utilizare a tichetelor</a:t>
            </a:r>
            <a:r>
              <a:rPr lang="en-US" dirty="0" smtClean="0"/>
              <a:t>/ </a:t>
            </a:r>
            <a:r>
              <a:rPr lang="en-US" dirty="0" err="1" smtClean="0"/>
              <a:t>biletelor</a:t>
            </a:r>
            <a:r>
              <a:rPr lang="ro-RO" dirty="0" smtClean="0"/>
              <a:t>, a reţetelor, harta, programe de televiziune etc.;</a:t>
            </a:r>
            <a:endParaRPr lang="en-US" dirty="0" smtClean="0"/>
          </a:p>
          <a:p>
            <a:pPr>
              <a:buFont typeface="Wingdings" panose="05000000000000000000" pitchFamily="2" charset="2"/>
              <a:buChar char="Ø"/>
            </a:pPr>
            <a:r>
              <a:rPr lang="en-US" dirty="0" err="1"/>
              <a:t>R</a:t>
            </a:r>
            <a:r>
              <a:rPr lang="en-US" dirty="0" err="1" smtClean="0"/>
              <a:t>eperarea</a:t>
            </a:r>
            <a:r>
              <a:rPr lang="en-US" dirty="0" smtClean="0"/>
              <a:t> </a:t>
            </a:r>
            <a:r>
              <a:rPr lang="en-US" dirty="0" err="1" smtClean="0"/>
              <a:t>elementelor</a:t>
            </a:r>
            <a:r>
              <a:rPr lang="en-US" dirty="0" smtClean="0"/>
              <a:t> </a:t>
            </a:r>
            <a:r>
              <a:rPr lang="en-US" dirty="0" err="1" smtClean="0"/>
              <a:t>esen</a:t>
            </a:r>
            <a:r>
              <a:rPr lang="ro-RO" dirty="0" err="1" smtClean="0"/>
              <a:t>ţiale</a:t>
            </a:r>
            <a:r>
              <a:rPr lang="ro-RO" dirty="0" smtClean="0"/>
              <a:t> din textul problemei, reformularea textului etc. trebuie să fie o axă importantă în cadrul lecţiei;</a:t>
            </a:r>
          </a:p>
          <a:p>
            <a:pPr>
              <a:buNone/>
            </a:pPr>
            <a:endParaRPr lang="en-US" dirty="0"/>
          </a:p>
        </p:txBody>
      </p:sp>
    </p:spTree>
    <p:extLst>
      <p:ext uri="{BB962C8B-B14F-4D97-AF65-F5344CB8AC3E}">
        <p14:creationId xmlns:p14="http://schemas.microsoft.com/office/powerpoint/2010/main" xmlns="" val="18296034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z="2800" dirty="0">
                <a:solidFill>
                  <a:schemeClr val="tx2">
                    <a:lumMod val="60000"/>
                    <a:lumOff val="40000"/>
                  </a:schemeClr>
                </a:solidFill>
                <a:latin typeface="Arial" pitchFamily="34" charset="0"/>
                <a:cs typeface="Arial" pitchFamily="34" charset="0"/>
              </a:rPr>
              <a:t>Planificarea și proiectarea activității didactice</a:t>
            </a:r>
            <a:r>
              <a:rPr lang="en-US" dirty="0">
                <a:solidFill>
                  <a:schemeClr val="tx2">
                    <a:lumMod val="60000"/>
                    <a:lumOff val="40000"/>
                  </a:schemeClr>
                </a:solidFill>
              </a:rPr>
              <a:t/>
            </a:r>
            <a:br>
              <a:rPr lang="en-US" dirty="0">
                <a:solidFill>
                  <a:schemeClr val="tx2">
                    <a:lumMod val="60000"/>
                    <a:lumOff val="40000"/>
                  </a:schemeClr>
                </a:solidFill>
              </a:rPr>
            </a:br>
            <a:endParaRPr lang="en-US" dirty="0">
              <a:solidFill>
                <a:schemeClr val="tx2">
                  <a:lumMod val="60000"/>
                  <a:lumOff val="40000"/>
                </a:schemeClr>
              </a:solidFill>
            </a:endParaRPr>
          </a:p>
        </p:txBody>
      </p:sp>
      <p:sp>
        <p:nvSpPr>
          <p:cNvPr id="3" name="Substituent conținut 2"/>
          <p:cNvSpPr>
            <a:spLocks noGrp="1"/>
          </p:cNvSpPr>
          <p:nvPr>
            <p:ph idx="1"/>
          </p:nvPr>
        </p:nvSpPr>
        <p:spPr>
          <a:xfrm>
            <a:off x="533400" y="990600"/>
            <a:ext cx="8229600" cy="4648200"/>
          </a:xfrm>
        </p:spPr>
        <p:txBody>
          <a:bodyPr>
            <a:normAutofit fontScale="62500" lnSpcReduction="20000"/>
          </a:bodyPr>
          <a:lstStyle/>
          <a:p>
            <a:pPr marL="0" lvl="0" indent="0">
              <a:buNone/>
            </a:pPr>
            <a:r>
              <a:rPr lang="ro-RO" dirty="0" smtClean="0"/>
              <a:t>Documente solicitate:</a:t>
            </a:r>
          </a:p>
          <a:p>
            <a:pPr marL="514350" lvl="0" indent="-514350">
              <a:buAutoNum type="arabicPeriod"/>
            </a:pPr>
            <a:r>
              <a:rPr lang="ro-RO" dirty="0" smtClean="0"/>
              <a:t>Planificarea </a:t>
            </a:r>
            <a:r>
              <a:rPr lang="ro-RO" dirty="0" smtClean="0"/>
              <a:t>calendaristică:</a:t>
            </a:r>
          </a:p>
          <a:p>
            <a:pPr marL="514350" lvl="0" indent="-514350">
              <a:buNone/>
            </a:pPr>
            <a:r>
              <a:rPr lang="ro-RO" dirty="0" smtClean="0"/>
              <a:t> </a:t>
            </a:r>
          </a:p>
          <a:p>
            <a:pPr marL="514350" lvl="0" indent="-514350">
              <a:buAutoNum type="arabicPeriod"/>
            </a:pPr>
            <a:endParaRPr lang="ro-RO" dirty="0" smtClean="0"/>
          </a:p>
          <a:p>
            <a:pPr marL="514350" lvl="0" indent="-514350">
              <a:buNone/>
            </a:pPr>
            <a:endParaRPr lang="ro-RO" dirty="0" smtClean="0"/>
          </a:p>
          <a:p>
            <a:pPr marL="514350" lvl="0" indent="-514350">
              <a:buNone/>
            </a:pPr>
            <a:endParaRPr lang="ro-RO" dirty="0" smtClean="0"/>
          </a:p>
          <a:p>
            <a:pPr marL="514350" lvl="0" indent="-514350">
              <a:buNone/>
            </a:pPr>
            <a:r>
              <a:rPr lang="ro-RO" dirty="0" smtClean="0"/>
              <a:t>2. Proiectarea </a:t>
            </a:r>
            <a:r>
              <a:rPr lang="ro-RO" dirty="0" smtClean="0"/>
              <a:t>unităților de </a:t>
            </a:r>
            <a:r>
              <a:rPr lang="ro-RO" dirty="0" smtClean="0"/>
              <a:t>învățare/tematice (se realizează pe parcurs)</a:t>
            </a:r>
            <a:endParaRPr lang="ro-RO" dirty="0" smtClean="0"/>
          </a:p>
          <a:p>
            <a:pPr>
              <a:buNone/>
            </a:pPr>
            <a:endParaRPr lang="ro-RO" b="1" dirty="0" smtClean="0"/>
          </a:p>
          <a:p>
            <a:pPr>
              <a:buNone/>
            </a:pPr>
            <a:endParaRPr lang="ro-RO" b="1" dirty="0" smtClean="0"/>
          </a:p>
          <a:p>
            <a:pPr lvl="0">
              <a:buNone/>
            </a:pPr>
            <a:r>
              <a:rPr lang="ro-RO" b="1" dirty="0" smtClean="0"/>
              <a:t>	</a:t>
            </a:r>
          </a:p>
          <a:p>
            <a:pPr lvl="0">
              <a:buNone/>
            </a:pPr>
            <a:r>
              <a:rPr lang="ro-RO" dirty="0" smtClean="0"/>
              <a:t>     Proiectările </a:t>
            </a:r>
            <a:r>
              <a:rPr lang="ro-RO" dirty="0"/>
              <a:t>şi planificările </a:t>
            </a:r>
            <a:r>
              <a:rPr lang="ro-RO" dirty="0" smtClean="0"/>
              <a:t>trebuie să fie documente personalizate</a:t>
            </a:r>
            <a:r>
              <a:rPr lang="ro-RO" dirty="0" smtClean="0"/>
              <a:t>.</a:t>
            </a:r>
            <a:endParaRPr lang="en-US" dirty="0"/>
          </a:p>
          <a:p>
            <a:pPr lvl="0">
              <a:buNone/>
            </a:pPr>
            <a:r>
              <a:rPr lang="ro-RO" dirty="0" smtClean="0"/>
              <a:t>	Documentele </a:t>
            </a:r>
            <a:r>
              <a:rPr lang="ro-RO" dirty="0"/>
              <a:t>de proiectare </a:t>
            </a:r>
            <a:r>
              <a:rPr lang="ro-RO" dirty="0" smtClean="0"/>
              <a:t>trebuie să reflecte </a:t>
            </a:r>
            <a:r>
              <a:rPr lang="ro-RO" dirty="0"/>
              <a:t>abordarea diferenţiată </a:t>
            </a:r>
            <a:r>
              <a:rPr lang="ro-RO" dirty="0" smtClean="0"/>
              <a:t>şi</a:t>
            </a:r>
            <a:r>
              <a:rPr lang="ro-RO" dirty="0"/>
              <a:t> </a:t>
            </a:r>
            <a:r>
              <a:rPr lang="ro-RO" dirty="0" smtClean="0"/>
              <a:t>reglarea </a:t>
            </a:r>
            <a:r>
              <a:rPr lang="ro-RO" dirty="0"/>
              <a:t>abordării pe parcurs, </a:t>
            </a:r>
            <a:r>
              <a:rPr lang="ro-RO" dirty="0" smtClean="0"/>
              <a:t>nefiind documente formale.</a:t>
            </a:r>
          </a:p>
          <a:p>
            <a:pPr marL="0" lvl="0" indent="0">
              <a:buNone/>
            </a:pPr>
            <a:endParaRPr lang="en-US" dirty="0"/>
          </a:p>
        </p:txBody>
      </p:sp>
      <p:graphicFrame>
        <p:nvGraphicFramePr>
          <p:cNvPr id="1026" name="Object 2"/>
          <p:cNvGraphicFramePr>
            <a:graphicFrameLocks noChangeAspect="1"/>
          </p:cNvGraphicFramePr>
          <p:nvPr/>
        </p:nvGraphicFramePr>
        <p:xfrm>
          <a:off x="838200" y="1828800"/>
          <a:ext cx="6559550" cy="1184275"/>
        </p:xfrm>
        <a:graphic>
          <a:graphicData uri="http://schemas.openxmlformats.org/presentationml/2006/ole">
            <p:oleObj spid="_x0000_s1026" name="Document" r:id="rId3" imgW="6559341" imgH="1183795" progId="Word.Document.12">
              <p:embed/>
            </p:oleObj>
          </a:graphicData>
        </a:graphic>
      </p:graphicFrame>
      <p:graphicFrame>
        <p:nvGraphicFramePr>
          <p:cNvPr id="1027" name="Object 3"/>
          <p:cNvGraphicFramePr>
            <a:graphicFrameLocks noChangeAspect="1"/>
          </p:cNvGraphicFramePr>
          <p:nvPr/>
        </p:nvGraphicFramePr>
        <p:xfrm>
          <a:off x="914400" y="3352800"/>
          <a:ext cx="6553200" cy="990600"/>
        </p:xfrm>
        <a:graphic>
          <a:graphicData uri="http://schemas.openxmlformats.org/presentationml/2006/ole">
            <p:oleObj spid="_x0000_s1027" name="Document" r:id="rId4" imgW="6186933" imgH="1162232" progId="Word.Document.12">
              <p:embed/>
            </p:oleObj>
          </a:graphicData>
        </a:graphic>
      </p:graphicFrame>
    </p:spTree>
    <p:extLst>
      <p:ext uri="{BB962C8B-B14F-4D97-AF65-F5344CB8AC3E}">
        <p14:creationId xmlns:p14="http://schemas.microsoft.com/office/powerpoint/2010/main" xmlns="" val="22942714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u 1"/>
          <p:cNvSpPr>
            <a:spLocks noGrp="1"/>
          </p:cNvSpPr>
          <p:nvPr>
            <p:ph type="title"/>
          </p:nvPr>
        </p:nvSpPr>
        <p:spPr/>
        <p:txBody>
          <a:bodyPr/>
          <a:lstStyle/>
          <a:p>
            <a:r>
              <a:rPr lang="ro-RO" sz="3600" dirty="0" smtClean="0">
                <a:solidFill>
                  <a:schemeClr val="tx2">
                    <a:lumMod val="60000"/>
                    <a:lumOff val="40000"/>
                  </a:schemeClr>
                </a:solidFill>
              </a:rPr>
              <a:t>Alte aspecte organizatorice</a:t>
            </a:r>
            <a:endParaRPr lang="en-US" sz="3600" dirty="0">
              <a:solidFill>
                <a:schemeClr val="tx2">
                  <a:lumMod val="60000"/>
                  <a:lumOff val="40000"/>
                </a:schemeClr>
              </a:solidFill>
            </a:endParaRPr>
          </a:p>
        </p:txBody>
      </p:sp>
      <p:sp>
        <p:nvSpPr>
          <p:cNvPr id="3" name="Substituent conținut 2"/>
          <p:cNvSpPr>
            <a:spLocks noGrp="1"/>
          </p:cNvSpPr>
          <p:nvPr>
            <p:ph idx="1"/>
          </p:nvPr>
        </p:nvSpPr>
        <p:spPr>
          <a:xfrm>
            <a:off x="457200" y="1600200"/>
            <a:ext cx="8229600" cy="3505200"/>
          </a:xfrm>
        </p:spPr>
        <p:txBody>
          <a:bodyPr>
            <a:normAutofit fontScale="70000" lnSpcReduction="20000"/>
          </a:bodyPr>
          <a:lstStyle/>
          <a:p>
            <a:pPr>
              <a:buFont typeface="Wingdings" panose="05000000000000000000" pitchFamily="2" charset="2"/>
              <a:buChar char="Ø"/>
            </a:pPr>
            <a:r>
              <a:rPr lang="ro-RO" dirty="0" smtClean="0"/>
              <a:t>Orarul trebuie construit din perspectiva elevului;</a:t>
            </a:r>
          </a:p>
          <a:p>
            <a:pPr>
              <a:buFont typeface="Wingdings" panose="05000000000000000000" pitchFamily="2" charset="2"/>
              <a:buChar char="Ø"/>
            </a:pPr>
            <a:r>
              <a:rPr lang="ro-RO" dirty="0" smtClean="0"/>
              <a:t>Amenajarea claselor trebuie să aibă valenţe educaţionale veritabile și să reflecte viaţa clasei;</a:t>
            </a:r>
          </a:p>
          <a:p>
            <a:pPr>
              <a:buFont typeface="Wingdings" panose="05000000000000000000" pitchFamily="2" charset="2"/>
              <a:buChar char="Ø"/>
            </a:pPr>
            <a:r>
              <a:rPr lang="ro-RO" dirty="0" smtClean="0"/>
              <a:t>Dosarul comisiei metodice trebuie să fie responsabil constituit. Se consideră activități în cadrul comisiei metodice numai acelea la care sunt prezenți toți membrii comisiei. Programarea acestor activități va facilita participarea tuturor membrilor, anunțându-se în timp util. Procesele-verbale vor fi redactate în registre și vor fi documentele care pot demonstra activitatea respectivă în dosarele personale.</a:t>
            </a:r>
          </a:p>
        </p:txBody>
      </p:sp>
    </p:spTree>
    <p:extLst>
      <p:ext uri="{BB962C8B-B14F-4D97-AF65-F5344CB8AC3E}">
        <p14:creationId xmlns:p14="http://schemas.microsoft.com/office/powerpoint/2010/main" xmlns="" val="29602104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200" dirty="0" smtClean="0">
                <a:solidFill>
                  <a:schemeClr val="tx2">
                    <a:lumMod val="60000"/>
                    <a:lumOff val="40000"/>
                  </a:schemeClr>
                </a:solidFill>
              </a:rPr>
              <a:t>LIMB</a:t>
            </a:r>
            <a:r>
              <a:rPr lang="ro-RO" sz="3200" dirty="0" smtClean="0">
                <a:solidFill>
                  <a:schemeClr val="tx2">
                    <a:lumMod val="60000"/>
                    <a:lumOff val="40000"/>
                  </a:schemeClr>
                </a:solidFill>
              </a:rPr>
              <a:t>Ă ŞI COMUNICARE</a:t>
            </a:r>
            <a:endParaRPr lang="en-US" sz="3200" dirty="0">
              <a:solidFill>
                <a:schemeClr val="tx2">
                  <a:lumMod val="60000"/>
                  <a:lumOff val="40000"/>
                </a:schemeClr>
              </a:solidFill>
            </a:endParaRPr>
          </a:p>
        </p:txBody>
      </p:sp>
      <p:sp>
        <p:nvSpPr>
          <p:cNvPr id="3" name="Content Placeholder 2"/>
          <p:cNvSpPr>
            <a:spLocks noGrp="1"/>
          </p:cNvSpPr>
          <p:nvPr>
            <p:ph idx="1"/>
          </p:nvPr>
        </p:nvSpPr>
        <p:spPr>
          <a:xfrm>
            <a:off x="533400" y="1066800"/>
            <a:ext cx="8229600" cy="4038600"/>
          </a:xfrm>
        </p:spPr>
        <p:txBody>
          <a:bodyPr>
            <a:normAutofit fontScale="85000" lnSpcReduction="10000"/>
          </a:bodyPr>
          <a:lstStyle/>
          <a:p>
            <a:pPr>
              <a:buFont typeface="Wingdings" panose="05000000000000000000" pitchFamily="2" charset="2"/>
              <a:buChar char="Ø"/>
            </a:pPr>
            <a:r>
              <a:rPr lang="ro-RO" dirty="0" smtClean="0"/>
              <a:t>Nu se vor coborî abordările metodologice şi a conţinuturilor de la clasa I la clasa pregătitoare;</a:t>
            </a:r>
          </a:p>
          <a:p>
            <a:pPr>
              <a:buFont typeface="Wingdings" panose="05000000000000000000" pitchFamily="2" charset="2"/>
              <a:buChar char="Ø"/>
            </a:pPr>
            <a:r>
              <a:rPr lang="ro-RO" dirty="0" smtClean="0"/>
              <a:t>Se va pune </a:t>
            </a:r>
            <a:r>
              <a:rPr lang="ro-RO" dirty="0"/>
              <a:t>accentul pe sesizarea unor regularităţi sau abateri în </a:t>
            </a:r>
            <a:r>
              <a:rPr lang="ro-RO" dirty="0" smtClean="0"/>
              <a:t>comunicare;</a:t>
            </a:r>
          </a:p>
          <a:p>
            <a:pPr>
              <a:buFont typeface="Wingdings" panose="05000000000000000000" pitchFamily="2" charset="2"/>
              <a:buChar char="Ø"/>
            </a:pPr>
            <a:r>
              <a:rPr lang="ro-RO" dirty="0" smtClean="0"/>
              <a:t>Atenție la aplicarea trunchiată a metodei fonetice, analitico – sintetice;</a:t>
            </a:r>
          </a:p>
          <a:p>
            <a:pPr>
              <a:buFont typeface="Wingdings" panose="05000000000000000000" pitchFamily="2" charset="2"/>
              <a:buChar char="Ø"/>
            </a:pPr>
            <a:r>
              <a:rPr lang="ro-RO" dirty="0" smtClean="0"/>
              <a:t>Se va acorda o atenție deosebită comunicării orale;</a:t>
            </a:r>
          </a:p>
          <a:p>
            <a:pPr>
              <a:buFont typeface="Wingdings" panose="05000000000000000000" pitchFamily="2" charset="2"/>
              <a:buChar char="Ø"/>
            </a:pPr>
            <a:r>
              <a:rPr lang="ro-RO" dirty="0" smtClean="0"/>
              <a:t>Profesorul trebuie să lase timp de gândire elevului;</a:t>
            </a:r>
          </a:p>
        </p:txBody>
      </p:sp>
    </p:spTree>
    <p:extLst>
      <p:ext uri="{BB962C8B-B14F-4D97-AF65-F5344CB8AC3E}">
        <p14:creationId xmlns:p14="http://schemas.microsoft.com/office/powerpoint/2010/main" xmlns="" val="325988928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p:cNvSpPr>
            <a:spLocks noGrp="1"/>
          </p:cNvSpPr>
          <p:nvPr>
            <p:ph idx="1"/>
          </p:nvPr>
        </p:nvSpPr>
        <p:spPr>
          <a:xfrm>
            <a:off x="457200" y="533400"/>
            <a:ext cx="8229600" cy="4648200"/>
          </a:xfrm>
        </p:spPr>
        <p:txBody>
          <a:bodyPr>
            <a:normAutofit/>
          </a:bodyPr>
          <a:lstStyle/>
          <a:p>
            <a:pPr>
              <a:buFont typeface="Wingdings" panose="05000000000000000000" pitchFamily="2" charset="2"/>
              <a:buChar char="Ø"/>
            </a:pPr>
            <a:r>
              <a:rPr lang="ro-RO" dirty="0" smtClean="0"/>
              <a:t>Înţelegerea globală mesajului oral/scris constituie o prioritate, fiind premergătoare înțelegerii detaliilor;</a:t>
            </a:r>
            <a:endParaRPr lang="ro-RO" dirty="0"/>
          </a:p>
          <a:p>
            <a:pPr>
              <a:buFont typeface="Wingdings" panose="05000000000000000000" pitchFamily="2" charset="2"/>
              <a:buChar char="Ø"/>
            </a:pPr>
            <a:r>
              <a:rPr lang="ro-RO" dirty="0" smtClean="0"/>
              <a:t>Nu încurajați răspunsuri </a:t>
            </a:r>
            <a:r>
              <a:rPr lang="ro-RO" dirty="0"/>
              <a:t>formale, de tipul: </a:t>
            </a:r>
            <a:r>
              <a:rPr lang="en-US" dirty="0" smtClean="0">
                <a:latin typeface="Arial"/>
                <a:cs typeface="Arial"/>
              </a:rPr>
              <a:t>„</a:t>
            </a:r>
            <a:r>
              <a:rPr lang="en-US" dirty="0" smtClean="0"/>
              <a:t>C</a:t>
            </a:r>
            <a:r>
              <a:rPr lang="ro-RO" dirty="0"/>
              <a:t>e simţiţi citind acest text</a:t>
            </a:r>
            <a:r>
              <a:rPr lang="en-US" dirty="0" smtClean="0"/>
              <a:t>?”</a:t>
            </a:r>
            <a:r>
              <a:rPr lang="ro-RO" dirty="0" smtClean="0"/>
              <a:t>/ </a:t>
            </a:r>
            <a:r>
              <a:rPr lang="en-US" dirty="0" smtClean="0">
                <a:latin typeface="Arial"/>
                <a:cs typeface="Arial"/>
              </a:rPr>
              <a:t>„</a:t>
            </a:r>
            <a:r>
              <a:rPr lang="en-US" dirty="0" err="1" smtClean="0"/>
              <a:t>Noi</a:t>
            </a:r>
            <a:r>
              <a:rPr lang="en-US" dirty="0" smtClean="0"/>
              <a:t> </a:t>
            </a:r>
            <a:r>
              <a:rPr lang="en-US" dirty="0" err="1"/>
              <a:t>sim</a:t>
            </a:r>
            <a:r>
              <a:rPr lang="ro-RO" dirty="0" err="1"/>
              <a:t>ţ</a:t>
            </a:r>
            <a:r>
              <a:rPr lang="en-US" dirty="0" err="1"/>
              <a:t>im</a:t>
            </a:r>
            <a:r>
              <a:rPr lang="en-US" dirty="0"/>
              <a:t> cum </a:t>
            </a:r>
            <a:r>
              <a:rPr lang="en-US" dirty="0" err="1"/>
              <a:t>inima</a:t>
            </a:r>
            <a:r>
              <a:rPr lang="en-US" dirty="0"/>
              <a:t> </a:t>
            </a:r>
            <a:r>
              <a:rPr lang="en-US" dirty="0" err="1"/>
              <a:t>tresalt</a:t>
            </a:r>
            <a:r>
              <a:rPr lang="ro-RO" dirty="0" smtClean="0"/>
              <a:t>ă</a:t>
            </a:r>
            <a:r>
              <a:rPr lang="en-US" dirty="0" smtClean="0"/>
              <a:t>.</a:t>
            </a:r>
            <a:r>
              <a:rPr lang="ro-RO" dirty="0" smtClean="0"/>
              <a:t>”</a:t>
            </a:r>
          </a:p>
          <a:p>
            <a:pPr>
              <a:buFont typeface="Wingdings" panose="05000000000000000000" pitchFamily="2" charset="2"/>
              <a:buChar char="Ø"/>
            </a:pPr>
            <a:r>
              <a:rPr lang="ro-RO" dirty="0" smtClean="0"/>
              <a:t>Textele literare </a:t>
            </a:r>
            <a:r>
              <a:rPr lang="ro-RO" dirty="0"/>
              <a:t>abordate în clasă </a:t>
            </a:r>
            <a:r>
              <a:rPr lang="ro-RO" dirty="0" smtClean="0"/>
              <a:t>trebuie să aibă relevanţă pentru elevi.</a:t>
            </a:r>
          </a:p>
          <a:p>
            <a:pPr>
              <a:buFont typeface="Wingdings" panose="05000000000000000000" pitchFamily="2" charset="2"/>
              <a:buChar char="Ø"/>
            </a:pPr>
            <a:endParaRPr lang="en-US" dirty="0"/>
          </a:p>
          <a:p>
            <a:endParaRPr lang="en-US" dirty="0"/>
          </a:p>
        </p:txBody>
      </p:sp>
    </p:spTree>
    <p:extLst>
      <p:ext uri="{BB962C8B-B14F-4D97-AF65-F5344CB8AC3E}">
        <p14:creationId xmlns:p14="http://schemas.microsoft.com/office/powerpoint/2010/main" xmlns="" val="178497858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p:cNvSpPr>
            <a:spLocks noGrp="1"/>
          </p:cNvSpPr>
          <p:nvPr>
            <p:ph idx="1"/>
          </p:nvPr>
        </p:nvSpPr>
        <p:spPr>
          <a:xfrm>
            <a:off x="381000" y="457200"/>
            <a:ext cx="8229600" cy="4648200"/>
          </a:xfrm>
        </p:spPr>
        <p:txBody>
          <a:bodyPr>
            <a:normAutofit lnSpcReduction="10000"/>
          </a:bodyPr>
          <a:lstStyle/>
          <a:p>
            <a:pPr>
              <a:buFont typeface="Wingdings" panose="05000000000000000000" pitchFamily="2" charset="2"/>
              <a:buChar char="Ø"/>
            </a:pPr>
            <a:r>
              <a:rPr lang="ro-RO" dirty="0"/>
              <a:t>Tema pentru acasă </a:t>
            </a:r>
            <a:r>
              <a:rPr lang="ro-RO" dirty="0" smtClean="0"/>
              <a:t>nu trebuie să fie inutilă</a:t>
            </a:r>
            <a:r>
              <a:rPr lang="ro-RO" dirty="0"/>
              <a:t>,  ruptă de contextul de învăţare sau </a:t>
            </a:r>
            <a:r>
              <a:rPr lang="ro-RO" dirty="0" smtClean="0"/>
              <a:t>repetitivă, demotivantă, supradimensionată. Este obligatorie corectarea temei şi acordarea feedbackului. </a:t>
            </a:r>
            <a:endParaRPr lang="en-US" dirty="0"/>
          </a:p>
          <a:p>
            <a:pPr lvl="0">
              <a:buFont typeface="Wingdings" panose="05000000000000000000" pitchFamily="2" charset="2"/>
              <a:buChar char="Ø"/>
            </a:pPr>
            <a:r>
              <a:rPr lang="ro-RO" dirty="0"/>
              <a:t>Caietele </a:t>
            </a:r>
            <a:r>
              <a:rPr lang="ro-RO" dirty="0" smtClean="0"/>
              <a:t>trebuie corectate riguros</a:t>
            </a:r>
            <a:r>
              <a:rPr lang="ro-RO" dirty="0"/>
              <a:t>, iar mesajele scrise de către cadrele didactice pe caietele </a:t>
            </a:r>
            <a:r>
              <a:rPr lang="ro-RO" dirty="0" smtClean="0"/>
              <a:t>elevilor să nu fie demotivante, ci încurajatoare.</a:t>
            </a:r>
            <a:endParaRPr lang="en-US" dirty="0"/>
          </a:p>
        </p:txBody>
      </p:sp>
    </p:spTree>
    <p:extLst>
      <p:ext uri="{BB962C8B-B14F-4D97-AF65-F5344CB8AC3E}">
        <p14:creationId xmlns:p14="http://schemas.microsoft.com/office/powerpoint/2010/main" xmlns="" val="243655513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81000" y="381000"/>
            <a:ext cx="8229600" cy="4648200"/>
          </a:xfrm>
        </p:spPr>
        <p:txBody>
          <a:bodyPr/>
          <a:lstStyle/>
          <a:p>
            <a:r>
              <a:rPr lang="ro-RO" dirty="0" smtClean="0"/>
              <a:t>Decizia privind temele pentru acasă să aibă la bază o reflecţie pedagogică: </a:t>
            </a:r>
            <a:r>
              <a:rPr lang="ro-RO" dirty="0" smtClean="0">
                <a:latin typeface="Arial"/>
                <a:cs typeface="Arial"/>
              </a:rPr>
              <a:t>„</a:t>
            </a:r>
            <a:r>
              <a:rPr lang="ro-RO" dirty="0" smtClean="0"/>
              <a:t>Este utilă</a:t>
            </a:r>
            <a:r>
              <a:rPr lang="en-US" dirty="0" smtClean="0"/>
              <a:t>?</a:t>
            </a:r>
            <a:r>
              <a:rPr lang="ro-RO" dirty="0" smtClean="0"/>
              <a:t> De ce</a:t>
            </a:r>
            <a:r>
              <a:rPr lang="en-US" dirty="0" smtClean="0"/>
              <a:t>?</a:t>
            </a:r>
            <a:r>
              <a:rPr lang="ro-RO" dirty="0" smtClean="0"/>
              <a:t> Este necesară o diferenţiere în </a:t>
            </a:r>
            <a:r>
              <a:rPr lang="en-US" dirty="0" err="1" smtClean="0"/>
              <a:t>stabilirea</a:t>
            </a:r>
            <a:r>
              <a:rPr lang="ro-RO" dirty="0" smtClean="0"/>
              <a:t> temelor</a:t>
            </a:r>
            <a:r>
              <a:rPr lang="en-US" dirty="0" smtClean="0"/>
              <a:t>? C</a:t>
            </a:r>
            <a:r>
              <a:rPr lang="ro-RO" dirty="0" smtClean="0"/>
              <a:t>ât timp va dura efectuarea temei</a:t>
            </a:r>
            <a:r>
              <a:rPr lang="en-US" dirty="0" smtClean="0"/>
              <a:t>? C</a:t>
            </a:r>
            <a:r>
              <a:rPr lang="ro-RO" dirty="0" smtClean="0"/>
              <a:t>ât durează efectuarea tuturor temelor</a:t>
            </a:r>
            <a:r>
              <a:rPr lang="en-US" dirty="0" smtClean="0"/>
              <a:t> ?</a:t>
            </a:r>
            <a:r>
              <a:rPr lang="ro-RO" dirty="0" smtClean="0"/>
              <a:t> Cum voi verifica tema</a:t>
            </a:r>
            <a:r>
              <a:rPr lang="en-US" dirty="0" smtClean="0"/>
              <a:t>?</a:t>
            </a:r>
            <a:r>
              <a:rPr lang="ro-RO" dirty="0" smtClean="0"/>
              <a:t> Care sunt punctele vulnerabile</a:t>
            </a:r>
            <a:r>
              <a:rPr lang="en-US" dirty="0" smtClean="0"/>
              <a:t>?</a:t>
            </a:r>
            <a:r>
              <a:rPr lang="ro-RO" dirty="0" smtClean="0"/>
              <a:t> Ce posibile decizii pot lua în funcţie de constatări</a:t>
            </a:r>
            <a:r>
              <a:rPr lang="en-US" dirty="0" smtClean="0"/>
              <a:t>?</a:t>
            </a:r>
            <a:r>
              <a:rPr lang="ro-RO" dirty="0" smtClean="0"/>
              <a:t>”.</a:t>
            </a:r>
            <a:endParaRPr lang="en-US" dirty="0" smtClean="0"/>
          </a:p>
          <a:p>
            <a:endParaRPr lang="ro-RO"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p:cNvSpPr>
            <a:spLocks noGrp="1"/>
          </p:cNvSpPr>
          <p:nvPr>
            <p:ph idx="1"/>
          </p:nvPr>
        </p:nvSpPr>
        <p:spPr>
          <a:xfrm>
            <a:off x="381000" y="381000"/>
            <a:ext cx="8305800" cy="4953000"/>
          </a:xfrm>
        </p:spPr>
        <p:txBody>
          <a:bodyPr>
            <a:normAutofit fontScale="70000" lnSpcReduction="20000"/>
          </a:bodyPr>
          <a:lstStyle/>
          <a:p>
            <a:pPr>
              <a:buFont typeface="Wingdings" panose="05000000000000000000" pitchFamily="2" charset="2"/>
              <a:buChar char="Ø"/>
            </a:pPr>
            <a:r>
              <a:rPr lang="ro-RO" dirty="0" smtClean="0"/>
              <a:t>Nu este permisă scrierea cu litere de mână la CP;</a:t>
            </a:r>
          </a:p>
          <a:p>
            <a:pPr marL="0" indent="0">
              <a:buNone/>
            </a:pPr>
            <a:endParaRPr lang="ro-RO" dirty="0" smtClean="0"/>
          </a:p>
          <a:p>
            <a:pPr algn="just">
              <a:buFont typeface="Wingdings" panose="05000000000000000000" pitchFamily="2" charset="2"/>
              <a:buChar char="Ø"/>
            </a:pPr>
            <a:r>
              <a:rPr lang="ro-RO" dirty="0" err="1"/>
              <a:t>Înţelegerea</a:t>
            </a:r>
            <a:r>
              <a:rPr lang="ro-RO" dirty="0"/>
              <a:t> </a:t>
            </a:r>
            <a:r>
              <a:rPr lang="ro-RO" dirty="0" smtClean="0"/>
              <a:t>globală a mesajului audiat trebuie consolidată pentru a permite </a:t>
            </a:r>
            <a:r>
              <a:rPr lang="ro-RO" dirty="0" err="1"/>
              <a:t>şi</a:t>
            </a:r>
            <a:r>
              <a:rPr lang="ro-RO" dirty="0"/>
              <a:t> alte operări necesare </a:t>
            </a:r>
            <a:r>
              <a:rPr lang="ro-RO" dirty="0" err="1"/>
              <a:t>înţelegerii</a:t>
            </a:r>
            <a:r>
              <a:rPr lang="ro-RO" dirty="0"/>
              <a:t> </a:t>
            </a:r>
            <a:r>
              <a:rPr lang="ro-RO" dirty="0" err="1"/>
              <a:t>şi</a:t>
            </a:r>
            <a:r>
              <a:rPr lang="ro-RO" dirty="0"/>
              <a:t> participării în </a:t>
            </a:r>
            <a:r>
              <a:rPr lang="ro-RO" dirty="0" err="1"/>
              <a:t>tranzacţiile</a:t>
            </a:r>
            <a:r>
              <a:rPr lang="ro-RO" dirty="0"/>
              <a:t> verbale, care să conducă la </a:t>
            </a:r>
            <a:r>
              <a:rPr lang="ro-RO" dirty="0" err="1"/>
              <a:t>interacţiuni</a:t>
            </a:r>
            <a:r>
              <a:rPr lang="ro-RO" dirty="0"/>
              <a:t> responsabile social în </a:t>
            </a:r>
            <a:r>
              <a:rPr lang="ro-RO" dirty="0" err="1"/>
              <a:t>spaţiul</a:t>
            </a:r>
            <a:r>
              <a:rPr lang="ro-RO" dirty="0"/>
              <a:t> </a:t>
            </a:r>
            <a:r>
              <a:rPr lang="ro-RO" dirty="0" err="1"/>
              <a:t>şcolii</a:t>
            </a:r>
            <a:r>
              <a:rPr lang="ro-RO" dirty="0"/>
              <a:t> </a:t>
            </a:r>
            <a:r>
              <a:rPr lang="ro-RO" dirty="0" err="1"/>
              <a:t>şi</a:t>
            </a:r>
            <a:r>
              <a:rPr lang="ro-RO" dirty="0"/>
              <a:t> în afara lui. Este </a:t>
            </a:r>
            <a:r>
              <a:rPr lang="ro-RO" dirty="0" err="1"/>
              <a:t>esenţial</a:t>
            </a:r>
            <a:r>
              <a:rPr lang="ro-RO" dirty="0"/>
              <a:t>, din acest punct de vedere, ca elevii să comunice autentic cu cei din jur, pentru a </a:t>
            </a:r>
            <a:r>
              <a:rPr lang="ro-RO" dirty="0" err="1"/>
              <a:t>înţelege</a:t>
            </a:r>
            <a:r>
              <a:rPr lang="ro-RO" dirty="0"/>
              <a:t>, prin </a:t>
            </a:r>
            <a:r>
              <a:rPr lang="ro-RO" dirty="0" err="1"/>
              <a:t>intuiţie</a:t>
            </a:r>
            <a:r>
              <a:rPr lang="ro-RO" dirty="0"/>
              <a:t>, apoi prin </a:t>
            </a:r>
            <a:r>
              <a:rPr lang="ro-RO" dirty="0" err="1"/>
              <a:t>reflecţie</a:t>
            </a:r>
            <a:r>
              <a:rPr lang="ro-RO" dirty="0"/>
              <a:t>, </a:t>
            </a:r>
            <a:r>
              <a:rPr lang="ro-RO" dirty="0" err="1"/>
              <a:t>importanţa</a:t>
            </a:r>
            <a:r>
              <a:rPr lang="ro-RO" dirty="0"/>
              <a:t> de a-l asculta cu adevărat pe celălalt, de a empatiza cu cel de lângă tine, de a fi atent la nevoile </a:t>
            </a:r>
            <a:r>
              <a:rPr lang="ro-RO" dirty="0" smtClean="0"/>
              <a:t>lu</a:t>
            </a:r>
            <a:r>
              <a:rPr lang="en-US" dirty="0" err="1" smtClean="0"/>
              <a:t>i</a:t>
            </a:r>
            <a:r>
              <a:rPr lang="ro-RO" dirty="0" smtClean="0"/>
              <a:t>. </a:t>
            </a:r>
            <a:r>
              <a:rPr lang="ro-RO" dirty="0"/>
              <a:t>Formarea unor deprinderi de ascultător activ este o componentă importantă a </a:t>
            </a:r>
            <a:r>
              <a:rPr lang="ro-RO" dirty="0" err="1"/>
              <a:t>competenţei</a:t>
            </a:r>
            <a:r>
              <a:rPr lang="ro-RO" dirty="0"/>
              <a:t> de comunicare. Astfel, contextele create în </a:t>
            </a:r>
            <a:r>
              <a:rPr lang="ro-RO" dirty="0" err="1"/>
              <a:t>spaţiul</a:t>
            </a:r>
            <a:r>
              <a:rPr lang="ro-RO" dirty="0"/>
              <a:t> </a:t>
            </a:r>
            <a:r>
              <a:rPr lang="ro-RO" dirty="0" err="1"/>
              <a:t>şcolii</a:t>
            </a:r>
            <a:r>
              <a:rPr lang="ro-RO" dirty="0"/>
              <a:t> trebuie să fie autentice, adecvate vârstei </a:t>
            </a:r>
            <a:r>
              <a:rPr lang="ro-RO" dirty="0" err="1"/>
              <a:t>şi</a:t>
            </a:r>
            <a:r>
              <a:rPr lang="ro-RO" dirty="0"/>
              <a:t> </a:t>
            </a:r>
            <a:r>
              <a:rPr lang="ro-RO" dirty="0" err="1"/>
              <a:t>dorinţelor</a:t>
            </a:r>
            <a:r>
              <a:rPr lang="ro-RO" dirty="0"/>
              <a:t> grupului de elevi</a:t>
            </a:r>
            <a:r>
              <a:rPr lang="ro-RO" dirty="0" smtClean="0"/>
              <a:t>.</a:t>
            </a:r>
          </a:p>
          <a:p>
            <a:pPr>
              <a:buFont typeface="Wingdings" panose="05000000000000000000" pitchFamily="2" charset="2"/>
              <a:buChar char="Ø"/>
            </a:pPr>
            <a:endParaRPr lang="ro-RO" dirty="0" smtClean="0"/>
          </a:p>
          <a:p>
            <a:endParaRPr lang="en-US" dirty="0"/>
          </a:p>
          <a:p>
            <a:endParaRPr lang="en-US" dirty="0"/>
          </a:p>
        </p:txBody>
      </p:sp>
    </p:spTree>
    <p:extLst>
      <p:ext uri="{BB962C8B-B14F-4D97-AF65-F5344CB8AC3E}">
        <p14:creationId xmlns:p14="http://schemas.microsoft.com/office/powerpoint/2010/main" xmlns="" val="197617672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stituent conținut 2"/>
          <p:cNvSpPr>
            <a:spLocks noGrp="1"/>
          </p:cNvSpPr>
          <p:nvPr>
            <p:ph idx="1"/>
          </p:nvPr>
        </p:nvSpPr>
        <p:spPr>
          <a:xfrm>
            <a:off x="457200" y="533400"/>
            <a:ext cx="8229600" cy="4572000"/>
          </a:xfrm>
        </p:spPr>
        <p:txBody>
          <a:bodyPr>
            <a:normAutofit fontScale="92500" lnSpcReduction="10000"/>
          </a:bodyPr>
          <a:lstStyle/>
          <a:p>
            <a:pPr>
              <a:buFont typeface="Wingdings" panose="05000000000000000000" pitchFamily="2" charset="2"/>
              <a:buChar char="Ø"/>
            </a:pPr>
            <a:r>
              <a:rPr lang="ro-RO" dirty="0" smtClean="0"/>
              <a:t>Acordarea unei </a:t>
            </a:r>
            <a:r>
              <a:rPr lang="ro-RO" dirty="0" err="1" smtClean="0"/>
              <a:t>importanţe</a:t>
            </a:r>
            <a:r>
              <a:rPr lang="ro-RO" dirty="0" smtClean="0"/>
              <a:t> sporite  </a:t>
            </a:r>
            <a:r>
              <a:rPr lang="ro-RO" dirty="0"/>
              <a:t>deschiderii unor căi spre </a:t>
            </a:r>
            <a:r>
              <a:rPr lang="ro-RO" dirty="0" err="1"/>
              <a:t>reflecţia</a:t>
            </a:r>
            <a:r>
              <a:rPr lang="ro-RO" dirty="0"/>
              <a:t> asupra </a:t>
            </a:r>
            <a:r>
              <a:rPr lang="ro-RO" dirty="0" err="1"/>
              <a:t>regularităţilor</a:t>
            </a:r>
            <a:r>
              <a:rPr lang="ro-RO" dirty="0"/>
              <a:t> limbii. </a:t>
            </a:r>
            <a:endParaRPr lang="ro-RO" dirty="0" smtClean="0"/>
          </a:p>
          <a:p>
            <a:pPr>
              <a:buFont typeface="Wingdings" panose="05000000000000000000" pitchFamily="2" charset="2"/>
              <a:buChar char="Ø"/>
            </a:pPr>
            <a:r>
              <a:rPr lang="ro-RO" dirty="0" smtClean="0"/>
              <a:t>Încurajarea formulării </a:t>
            </a:r>
            <a:r>
              <a:rPr lang="ro-RO" dirty="0"/>
              <a:t>de răspunsuri personale </a:t>
            </a:r>
            <a:r>
              <a:rPr lang="ro-RO" dirty="0" err="1"/>
              <a:t>faţă</a:t>
            </a:r>
            <a:r>
              <a:rPr lang="ro-RO" dirty="0"/>
              <a:t> de cele citite </a:t>
            </a:r>
            <a:r>
              <a:rPr lang="ro-RO" dirty="0" err="1"/>
              <a:t>susţinute</a:t>
            </a:r>
            <a:r>
              <a:rPr lang="ro-RO" dirty="0"/>
              <a:t> cu elemente/ cu exemple din mesajele </a:t>
            </a:r>
            <a:r>
              <a:rPr lang="ro-RO" dirty="0" smtClean="0"/>
              <a:t>scrise</a:t>
            </a:r>
          </a:p>
          <a:p>
            <a:pPr>
              <a:buFont typeface="Wingdings" panose="05000000000000000000" pitchFamily="2" charset="2"/>
              <a:buChar char="Ø"/>
            </a:pPr>
            <a:r>
              <a:rPr lang="ro-RO" dirty="0"/>
              <a:t>Este necesar ca alegerea textelor literare ce urmează a fi abordate în clasă să corespundă nevoilor elevilor, intereselor acestora </a:t>
            </a:r>
            <a:r>
              <a:rPr lang="ro-RO" dirty="0" err="1"/>
              <a:t>şi</a:t>
            </a:r>
            <a:r>
              <a:rPr lang="ro-RO" dirty="0"/>
              <a:t> reprezentărilor lor despre lume.</a:t>
            </a:r>
            <a:endParaRPr lang="en-US" dirty="0"/>
          </a:p>
        </p:txBody>
      </p:sp>
    </p:spTree>
    <p:extLst>
      <p:ext uri="{BB962C8B-B14F-4D97-AF65-F5344CB8AC3E}">
        <p14:creationId xmlns:p14="http://schemas.microsoft.com/office/powerpoint/2010/main" xmlns="" val="82825276"/>
      </p:ext>
    </p:extLst>
  </p:cSld>
  <p:clrMapOvr>
    <a:masterClrMapping/>
  </p:clrMapOvr>
  <p:timing>
    <p:tnLst>
      <p:par>
        <p:cTn id="1" dur="indefinite" restart="never" nodeType="tmRoot"/>
      </p:par>
    </p:tnLst>
  </p:timing>
</p:sld>
</file>

<file path=ppt/theme/theme1.xml><?xml version="1.0" encoding="utf-8"?>
<a:theme xmlns:a="http://schemas.openxmlformats.org/drawingml/2006/main" name="New-Year-PowerPoint-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Calendar-PowerPoint-Template" id="{4D430A3D-3B74-47C8-881F-82E28EC7A8B1}" vid="{B4638F2C-E80E-4430-A139-FBC375226611}"/>
    </a:ext>
  </a:extLst>
</a:theme>
</file>

<file path=docProps/app.xml><?xml version="1.0" encoding="utf-8"?>
<Properties xmlns="http://schemas.openxmlformats.org/officeDocument/2006/extended-properties" xmlns:vt="http://schemas.openxmlformats.org/officeDocument/2006/docPropsVTypes">
  <Template>Road-PowerPoint-Template</Template>
  <TotalTime>590</TotalTime>
  <Words>812</Words>
  <Application>Microsoft Office PowerPoint</Application>
  <PresentationFormat>On-screen Show (4:3)</PresentationFormat>
  <Paragraphs>50</Paragraphs>
  <Slides>14</Slides>
  <Notes>0</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14</vt:i4>
      </vt:variant>
    </vt:vector>
  </HeadingPairs>
  <TitlesOfParts>
    <vt:vector size="16" baseType="lpstr">
      <vt:lpstr>New-Year-PowerPoint-Template</vt:lpstr>
      <vt:lpstr>Microsoft Office Word Document</vt:lpstr>
      <vt:lpstr>Repere metodice</vt:lpstr>
      <vt:lpstr>Planificarea și proiectarea activității didactice </vt:lpstr>
      <vt:lpstr>Alte aspecte organizatorice</vt:lpstr>
      <vt:lpstr>LIMBĂ ŞI COMUNICARE</vt:lpstr>
      <vt:lpstr>Slide 5</vt:lpstr>
      <vt:lpstr>Slide 6</vt:lpstr>
      <vt:lpstr>Slide 7</vt:lpstr>
      <vt:lpstr>Slide 8</vt:lpstr>
      <vt:lpstr>Slide 9</vt:lpstr>
      <vt:lpstr>MATEMATICĂ ŞI ŞTIINŢE ALE NATURII</vt:lpstr>
      <vt:lpstr>Slide 11</vt:lpstr>
      <vt:lpstr>Slide 12</vt:lpstr>
      <vt:lpstr>Slide 13</vt:lpstr>
      <vt:lpstr>Slide 14</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INSPECŢIE DE SPECIALITATE  2013 - 2014</dc:title>
  <dc:creator>Gabriela</dc:creator>
  <cp:lastModifiedBy>Alina</cp:lastModifiedBy>
  <cp:revision>40</cp:revision>
  <dcterms:created xsi:type="dcterms:W3CDTF">2014-09-01T19:24:20Z</dcterms:created>
  <dcterms:modified xsi:type="dcterms:W3CDTF">2014-09-14T14:52:01Z</dcterms:modified>
</cp:coreProperties>
</file>