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1" r:id="rId2"/>
    <p:sldId id="304" r:id="rId3"/>
    <p:sldId id="297" r:id="rId4"/>
    <p:sldId id="308" r:id="rId5"/>
    <p:sldId id="324" r:id="rId6"/>
    <p:sldId id="313" r:id="rId7"/>
    <p:sldId id="314" r:id="rId8"/>
    <p:sldId id="325" r:id="rId9"/>
    <p:sldId id="326" r:id="rId10"/>
    <p:sldId id="327" r:id="rId11"/>
    <p:sldId id="328" r:id="rId12"/>
    <p:sldId id="329" r:id="rId13"/>
    <p:sldId id="330" r:id="rId14"/>
    <p:sldId id="284" r:id="rId15"/>
    <p:sldId id="286" r:id="rId16"/>
    <p:sldId id="310" r:id="rId17"/>
    <p:sldId id="281" r:id="rId18"/>
    <p:sldId id="312" r:id="rId19"/>
  </p:sldIdLst>
  <p:sldSz cx="9144000" cy="5143500" type="screen16x9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9" autoAdjust="0"/>
  </p:normalViewPr>
  <p:slideViewPr>
    <p:cSldViewPr>
      <p:cViewPr varScale="1">
        <p:scale>
          <a:sx n="100" d="100"/>
          <a:sy n="100" d="100"/>
        </p:scale>
        <p:origin x="300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249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8318E64-8ABE-43FB-9173-CD25281ED5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782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noProof="0"/>
              <a:t>Click to edit Master text styles</a:t>
            </a:r>
          </a:p>
          <a:p>
            <a:pPr lvl="1"/>
            <a:r>
              <a:rPr lang="ro-RO" noProof="0"/>
              <a:t>Second level</a:t>
            </a:r>
          </a:p>
          <a:p>
            <a:pPr lvl="2"/>
            <a:r>
              <a:rPr lang="ro-RO" noProof="0"/>
              <a:t>Third level</a:t>
            </a:r>
          </a:p>
          <a:p>
            <a:pPr lvl="3"/>
            <a:r>
              <a:rPr lang="ro-RO" noProof="0"/>
              <a:t>Fourth level</a:t>
            </a:r>
          </a:p>
          <a:p>
            <a:pPr lvl="4"/>
            <a:r>
              <a:rPr lang="ro-RO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6282380-AA49-4D1D-BF4D-71DE23423A3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59780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87907-E88F-4422-943A-375051D4D11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6700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A7381-F5D4-4245-9C88-583B8F3B2E7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86777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FB28C-D73E-4FB6-A0B9-F6050C056EB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73977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451E3-7DA1-4AF1-B1B2-673EF000A99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349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E2874-C35B-4E06-8D7E-D038C105317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9387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45326-52D1-4600-A5D5-C966B729812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3765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B3E2B-D828-4735-80BB-51E68979488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60663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6F270-F182-48B6-86A5-941BBB93C38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5065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16A80-C803-44B7-A69A-F68818AF7E8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0923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73129-CC4C-4C41-B306-D72C576CD09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357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A0A47-0932-49FD-A0A1-2643E8D6BEF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9460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D3878-6CDE-4C2C-9FD6-51BFD55D618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827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/>
              <a:t>Click to edit Master text styles</a:t>
            </a:r>
          </a:p>
          <a:p>
            <a:pPr lvl="1"/>
            <a:r>
              <a:rPr lang="ro-RO" altLang="ro-RO"/>
              <a:t>Second level</a:t>
            </a:r>
          </a:p>
          <a:p>
            <a:pPr lvl="2"/>
            <a:r>
              <a:rPr lang="ro-RO" altLang="ro-RO"/>
              <a:t>Third level</a:t>
            </a:r>
          </a:p>
          <a:p>
            <a:pPr lvl="3"/>
            <a:r>
              <a:rPr lang="ro-RO" altLang="ro-RO"/>
              <a:t>Fourth level</a:t>
            </a:r>
          </a:p>
          <a:p>
            <a:pPr lvl="4"/>
            <a:r>
              <a:rPr lang="ro-RO" altLang="ro-RO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B6FD3335-F2F4-4541-8ECC-E118CB11F42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558924" y="2067694"/>
            <a:ext cx="6649244" cy="75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>
              <a:defRPr/>
            </a:pPr>
            <a:r>
              <a:rPr lang="en-GB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BACALAUREAT 20</a:t>
            </a:r>
            <a:r>
              <a:rPr lang="ro-RO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endParaRPr lang="en-GB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935831" y="3219822"/>
            <a:ext cx="727233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o-RO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                   </a:t>
            </a:r>
            <a:r>
              <a:rPr lang="en-GB" sz="32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sesiunea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</a:t>
            </a:r>
            <a:r>
              <a:rPr lang="en-GB" sz="32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iunie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</a:t>
            </a:r>
            <a:r>
              <a:rPr lang="ro-RO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- iulie</a:t>
            </a:r>
            <a:endParaRPr lang="en-GB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788016-0176-462F-B900-98BFB824D1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02393"/>
            <a:ext cx="8229600" cy="470160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B7854-CA6C-4AE2-B806-B328C647A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E2874-C35B-4E06-8D7E-D038C105317E}" type="slidenum">
              <a:rPr lang="ro-RO" smtClean="0"/>
              <a:pPr>
                <a:defRPr/>
              </a:pPr>
              <a:t>10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92621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574C3-657F-476C-9F01-265E5CABF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000" b="1" dirty="0"/>
              <a:t>Analiza gradului de răspuns pe itemi la chimie organică</a:t>
            </a:r>
            <a:endParaRPr lang="en-US" sz="20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C38B8EB-C6E8-42F3-9386-F9FF3E0157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915566"/>
            <a:ext cx="8229600" cy="376835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2264D-2326-4D1F-B045-B205CBDFA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E2874-C35B-4E06-8D7E-D038C105317E}" type="slidenum">
              <a:rPr lang="ro-RO" smtClean="0"/>
              <a:pPr>
                <a:defRPr/>
              </a:pPr>
              <a:t>11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17168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93F9478-9AEC-470D-B950-93744366AF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67494"/>
            <a:ext cx="8229600" cy="446449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8C4BBA-CA13-4E76-97F7-419C21A59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E2874-C35B-4E06-8D7E-D038C105317E}" type="slidenum">
              <a:rPr lang="ro-RO" smtClean="0"/>
              <a:pPr>
                <a:defRPr/>
              </a:pPr>
              <a:t>12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15360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4AAA93D-68EC-4B4B-BCDD-2EF1658463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5741" y="339502"/>
            <a:ext cx="8132517" cy="439248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5E0797-9E35-4042-B46B-1E3F808D6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E2874-C35B-4E06-8D7E-D038C105317E}" type="slidenum">
              <a:rPr lang="ro-RO" smtClean="0"/>
              <a:pPr>
                <a:defRPr/>
              </a:pPr>
              <a:t>13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83298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E03B4B4-892D-4EED-8383-C03303DEE148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ro-RO" altLang="ro-RO" sz="1400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71550"/>
            <a:ext cx="8229600" cy="3600399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Concursul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 ocupare a posturilor didactice/ catedrelor declarate vacante/ rezervate în învățământul preuniversitar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iulie</a:t>
            </a:r>
            <a:r>
              <a:rPr lang="en-GB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20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8DA1550-A009-43F1-8725-8BC2E9F0494E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o-RO" altLang="ro-RO" sz="1400"/>
          </a:p>
        </p:txBody>
      </p:sp>
      <p:sp>
        <p:nvSpPr>
          <p:cNvPr id="34819" name="Rectangle 4"/>
          <p:cNvSpPr>
            <a:spLocks noGrp="1" noChangeArrowheads="1"/>
          </p:cNvSpPr>
          <p:nvPr>
            <p:ph type="title"/>
          </p:nvPr>
        </p:nvSpPr>
        <p:spPr>
          <a:xfrm>
            <a:off x="971600" y="490364"/>
            <a:ext cx="7272808" cy="857250"/>
          </a:xfrm>
          <a:noFill/>
        </p:spPr>
        <p:txBody>
          <a:bodyPr/>
          <a:lstStyle/>
          <a:p>
            <a:pPr eaLnBrk="1" hangingPunct="1"/>
            <a:r>
              <a:rPr lang="ro-RO" altLang="ro-RO" sz="3600" b="1" dirty="0"/>
              <a:t>Situația statistică a candidaților </a:t>
            </a:r>
            <a:r>
              <a:rPr lang="en-US" altLang="ro-RO" sz="3600" b="1" dirty="0"/>
              <a:t>cu note, </a:t>
            </a:r>
            <a:r>
              <a:rPr lang="ro-RO" altLang="ro-RO" sz="3600" b="1" dirty="0"/>
              <a:t>la </a:t>
            </a:r>
            <a:r>
              <a:rPr lang="en-US" altLang="ro-RO" sz="3600" b="1" dirty="0" err="1"/>
              <a:t>disciplina</a:t>
            </a:r>
            <a:r>
              <a:rPr lang="en-US" altLang="ro-RO" sz="3600" b="1" dirty="0"/>
              <a:t> </a:t>
            </a:r>
            <a:r>
              <a:rPr lang="ro-RO" altLang="ro-RO" sz="3600" b="1" dirty="0"/>
              <a:t>chimie</a:t>
            </a:r>
          </a:p>
        </p:txBody>
      </p:sp>
      <p:graphicFrame>
        <p:nvGraphicFramePr>
          <p:cNvPr id="51284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62652"/>
              </p:ext>
            </p:extLst>
          </p:nvPr>
        </p:nvGraphicFramePr>
        <p:xfrm>
          <a:off x="1259632" y="2255217"/>
          <a:ext cx="6678612" cy="1540669"/>
        </p:xfrm>
        <a:graphic>
          <a:graphicData uri="http://schemas.openxmlformats.org/drawingml/2006/table">
            <a:tbl>
              <a:tblPr/>
              <a:tblGrid>
                <a:gridCol w="1931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2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4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</a:t>
                      </a:r>
                      <a:endParaRPr kumimoji="0" lang="ro-RO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n-GB" sz="2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andida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cu note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 candida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cu note 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între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5 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ș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SimSun" charset="-122"/>
                          <a:cs typeface="Times New Roman" pitchFamily="18" charset="0"/>
                        </a:rPr>
                        <a:t> 6,99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Nr. candida</a:t>
                      </a: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ți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cu note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peste 7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96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318</a:t>
                      </a:r>
                      <a:endParaRPr kumimoji="0" lang="ro-RO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146</a:t>
                      </a:r>
                      <a:endParaRPr kumimoji="0" lang="ro-RO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  <a:endParaRPr kumimoji="0" lang="ro-RO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ro-RO" altLang="ro-RO" sz="1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35849A-C8C3-4039-963B-6F2ECC953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645" y="913989"/>
            <a:ext cx="6840709" cy="4140972"/>
          </a:xfrm>
          <a:prstGeom prst="rect">
            <a:avLst/>
          </a:prstGeom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71438" y="158354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800" b="1" dirty="0">
                <a:solidFill>
                  <a:schemeClr val="tx2"/>
                </a:solidFill>
              </a:rPr>
              <a:t>Distribuția procentuală a notelor la </a:t>
            </a:r>
            <a:r>
              <a:rPr lang="ro-RO" altLang="ro-RO" sz="2800" b="1" dirty="0">
                <a:solidFill>
                  <a:schemeClr val="tx2"/>
                </a:solidFill>
              </a:rPr>
              <a:t>proba scrisă,</a:t>
            </a:r>
            <a:r>
              <a:rPr lang="it-IT" altLang="ro-RO" sz="2800" b="1" dirty="0">
                <a:solidFill>
                  <a:schemeClr val="tx2"/>
                </a:solidFill>
              </a:rPr>
              <a:t> chimie,</a:t>
            </a:r>
            <a:r>
              <a:rPr lang="ro-RO" altLang="ro-RO" sz="2800" b="1" dirty="0">
                <a:solidFill>
                  <a:schemeClr val="tx2"/>
                </a:solidFill>
              </a:rPr>
              <a:t> titularizare </a:t>
            </a:r>
            <a:r>
              <a:rPr lang="it-IT" altLang="ro-RO" sz="2800" b="1" dirty="0">
                <a:solidFill>
                  <a:schemeClr val="tx2"/>
                </a:solidFill>
              </a:rPr>
              <a:t>202</a:t>
            </a:r>
            <a:r>
              <a:rPr lang="ro-RO" altLang="ro-RO" sz="2800" b="1" dirty="0">
                <a:solidFill>
                  <a:schemeClr val="tx2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2202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5D440D-C393-4448-8EAE-6E647199E43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ro-RO" altLang="ro-RO" sz="140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9954"/>
            <a:ext cx="8229600" cy="1906190"/>
          </a:xfrm>
        </p:spPr>
        <p:txBody>
          <a:bodyPr/>
          <a:lstStyle/>
          <a:p>
            <a:pPr eaLnBrk="1" hangingPunct="1">
              <a:defRPr/>
            </a:pP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Examenul național de definitiv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are</a:t>
            </a: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în învățământ</a:t>
            </a:r>
            <a:b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24 iulie 2024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ro-RO" altLang="ro-RO" sz="1400"/>
          </a:p>
        </p:txBody>
      </p:sp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71438" y="158354"/>
            <a:ext cx="8964612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800" b="1" dirty="0">
                <a:solidFill>
                  <a:schemeClr val="tx2"/>
                </a:solidFill>
              </a:rPr>
              <a:t>Distribuția procentuală a notelor la </a:t>
            </a:r>
            <a:r>
              <a:rPr lang="ro-RO" altLang="ro-RO" sz="2800" b="1" dirty="0">
                <a:solidFill>
                  <a:schemeClr val="tx2"/>
                </a:solidFill>
              </a:rPr>
              <a:t>proba scrisă,</a:t>
            </a:r>
            <a:r>
              <a:rPr lang="it-IT" altLang="ro-RO" sz="2800" b="1" dirty="0">
                <a:solidFill>
                  <a:schemeClr val="tx2"/>
                </a:solidFill>
              </a:rPr>
              <a:t> chimie</a:t>
            </a:r>
            <a:r>
              <a:rPr lang="ro-RO" altLang="ro-RO" sz="2800" b="1" dirty="0">
                <a:solidFill>
                  <a:schemeClr val="tx2"/>
                </a:solidFill>
              </a:rPr>
              <a:t> - definitivat </a:t>
            </a:r>
            <a:r>
              <a:rPr lang="it-IT" altLang="ro-RO" sz="2800" b="1" dirty="0">
                <a:solidFill>
                  <a:schemeClr val="tx2"/>
                </a:solidFill>
              </a:rPr>
              <a:t>202</a:t>
            </a:r>
            <a:r>
              <a:rPr lang="ro-RO" altLang="ro-RO" sz="2800" b="1" dirty="0">
                <a:solidFill>
                  <a:schemeClr val="tx2"/>
                </a:solidFill>
              </a:rPr>
              <a:t>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1027A2-2066-499B-AC60-AB87652D5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958938"/>
            <a:ext cx="6912717" cy="418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79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95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970ED10-D27D-4F61-A110-77661E2BA31A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o-RO" altLang="ro-RO" sz="1400"/>
          </a:p>
        </p:txBody>
      </p:sp>
      <p:graphicFrame>
        <p:nvGraphicFramePr>
          <p:cNvPr id="4198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596388"/>
              </p:ext>
            </p:extLst>
          </p:nvPr>
        </p:nvGraphicFramePr>
        <p:xfrm>
          <a:off x="1692275" y="1617464"/>
          <a:ext cx="5759450" cy="2676525"/>
        </p:xfrm>
        <a:graphic>
          <a:graphicData uri="http://schemas.openxmlformats.org/drawingml/2006/table">
            <a:tbl>
              <a:tblPr/>
              <a:tblGrid>
                <a:gridCol w="1655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2397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Filiera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prezen</a:t>
                      </a: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andidați</a:t>
                      </a: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promovați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andidați</a:t>
                      </a:r>
                      <a:r>
                        <a:rPr kumimoji="0" lang="ro-RO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r>
                        <a:rPr kumimoji="0" lang="ro-RO" altLang="en-US" sz="15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epromovați</a:t>
                      </a:r>
                      <a:endParaRPr kumimoji="0" lang="ro-RO" alt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816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Chimie anorganică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820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Chimie organică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3601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  <a:endParaRPr lang="ro-RO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kumimoji="0" lang="ro-RO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34290" marB="3429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o-R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4421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  <a:endParaRPr lang="ro-RO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7921" name="Rectangle 97"/>
          <p:cNvSpPr>
            <a:spLocks noChangeArrowheads="1"/>
          </p:cNvSpPr>
          <p:nvPr/>
        </p:nvSpPr>
        <p:spPr bwMode="auto">
          <a:xfrm>
            <a:off x="539750" y="37028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o-RO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Bacalaureat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ro-RO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sesiunea iunie-iulie 2024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proba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E.d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), </a:t>
            </a:r>
            <a:r>
              <a:rPr lang="en-US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disciplina</a:t>
            </a: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o-RO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chimie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13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B8D163C-5D2B-4337-A4AF-717A413B5F5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o-RO" altLang="ro-RO" sz="1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EB8958-2C9F-4CF5-B0FD-B4C8B6398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41" y="958938"/>
            <a:ext cx="6912717" cy="4184562"/>
          </a:xfrm>
          <a:prstGeom prst="rect">
            <a:avLst/>
          </a:prstGeom>
        </p:spPr>
      </p:pic>
      <p:sp>
        <p:nvSpPr>
          <p:cNvPr id="12291" name="Rectangle 10"/>
          <p:cNvSpPr>
            <a:spLocks noChangeArrowheads="1"/>
          </p:cNvSpPr>
          <p:nvPr/>
        </p:nvSpPr>
        <p:spPr bwMode="auto">
          <a:xfrm>
            <a:off x="0" y="158354"/>
            <a:ext cx="9144000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ro-RO" sz="2800" b="1" dirty="0">
                <a:solidFill>
                  <a:schemeClr val="tx2"/>
                </a:solidFill>
              </a:rPr>
              <a:t>Distribuția procentuală a notelor la disciplina chimie,</a:t>
            </a:r>
            <a:br>
              <a:rPr lang="it-IT" altLang="ro-RO" sz="2800" b="1" dirty="0">
                <a:solidFill>
                  <a:schemeClr val="tx2"/>
                </a:solidFill>
              </a:rPr>
            </a:br>
            <a:r>
              <a:rPr lang="it-IT" altLang="ro-RO" sz="2800" b="1" dirty="0">
                <a:solidFill>
                  <a:schemeClr val="tx2"/>
                </a:solidFill>
              </a:rPr>
              <a:t>sesiunea iunie-iulie, bacalaureat 202</a:t>
            </a:r>
            <a:r>
              <a:rPr lang="ro-RO" altLang="ro-RO" sz="2800" b="1" dirty="0">
                <a:solidFill>
                  <a:schemeClr val="tx2"/>
                </a:solidFill>
              </a:rPr>
              <a:t>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o-RO" altLang="ro-RO" sz="140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-38348" y="53585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en-US" altLang="ro-RO" sz="2400" b="1" dirty="0"/>
              <a:t>Rata de </a:t>
            </a:r>
            <a:r>
              <a:rPr lang="en-US" altLang="ro-RO" sz="2400" b="1" dirty="0" err="1"/>
              <a:t>promova</a:t>
            </a:r>
            <a:r>
              <a:rPr lang="ro-RO" altLang="ro-RO" sz="2400" b="1" dirty="0"/>
              <a:t>re</a:t>
            </a:r>
            <a:r>
              <a:rPr lang="en-US" altLang="ro-RO" sz="2400" b="1" dirty="0"/>
              <a:t> </a:t>
            </a:r>
            <a:r>
              <a:rPr lang="ro-RO" altLang="ro-RO" sz="2400" b="1" dirty="0"/>
              <a:t>la</a:t>
            </a:r>
            <a:r>
              <a:rPr lang="en-US" altLang="ro-RO" sz="2400" b="1" dirty="0"/>
              <a:t> </a:t>
            </a:r>
            <a:r>
              <a:rPr lang="en-US" altLang="ro-RO" sz="2400" b="1" dirty="0" err="1"/>
              <a:t>chimie</a:t>
            </a:r>
            <a:r>
              <a:rPr lang="en-US" altLang="ro-RO" sz="2400" b="1" dirty="0"/>
              <a:t> </a:t>
            </a:r>
            <a:r>
              <a:rPr lang="en-US" altLang="ro-RO" sz="2400" b="1" dirty="0" err="1"/>
              <a:t>anorganic</a:t>
            </a:r>
            <a:r>
              <a:rPr lang="ro-RO" altLang="ro-RO" sz="2400" b="1" dirty="0"/>
              <a:t>ă </a:t>
            </a:r>
            <a:r>
              <a:rPr lang="en-US" altLang="ro-RO" sz="2400" b="1" dirty="0" err="1"/>
              <a:t>în</a:t>
            </a:r>
            <a:r>
              <a:rPr lang="en-US" altLang="ro-RO" sz="2400" b="1" dirty="0"/>
              <a:t> </a:t>
            </a:r>
            <a:r>
              <a:rPr lang="en-US" altLang="ro-RO" sz="2400" b="1" dirty="0" err="1"/>
              <a:t>cadrul</a:t>
            </a:r>
            <a:r>
              <a:rPr lang="ro-RO" altLang="ro-RO" sz="2400" b="1" dirty="0"/>
              <a:t> examenul</a:t>
            </a:r>
            <a:r>
              <a:rPr lang="en-US" altLang="ro-RO" sz="2400" b="1" dirty="0" err="1"/>
              <a:t>ui</a:t>
            </a:r>
            <a:r>
              <a:rPr lang="ro-RO" altLang="ro-RO" sz="2400" b="1" dirty="0"/>
              <a:t> de bacalaureat, sesiunea iunie-iulie 2024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A1F036-1D49-4B8F-ABEE-26C6407F1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35" y="871758"/>
            <a:ext cx="7056733" cy="427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62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o-RO" altLang="ro-RO" sz="140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-38348" y="53585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en-US" altLang="ro-RO" sz="2400" b="1" dirty="0"/>
              <a:t>Rata de </a:t>
            </a:r>
            <a:r>
              <a:rPr lang="en-US" altLang="ro-RO" sz="2400" b="1" dirty="0" err="1"/>
              <a:t>promova</a:t>
            </a:r>
            <a:r>
              <a:rPr lang="ro-RO" altLang="ro-RO" sz="2400" b="1" dirty="0"/>
              <a:t>re</a:t>
            </a:r>
            <a:r>
              <a:rPr lang="en-US" altLang="ro-RO" sz="2400" b="1" dirty="0"/>
              <a:t> </a:t>
            </a:r>
            <a:r>
              <a:rPr lang="ro-RO" altLang="ro-RO" sz="2400" b="1" dirty="0"/>
              <a:t>la</a:t>
            </a:r>
            <a:r>
              <a:rPr lang="en-US" altLang="ro-RO" sz="2400" b="1" dirty="0"/>
              <a:t> </a:t>
            </a:r>
            <a:r>
              <a:rPr lang="en-US" altLang="ro-RO" sz="2400" b="1" dirty="0" err="1"/>
              <a:t>chimie</a:t>
            </a:r>
            <a:r>
              <a:rPr lang="en-US" altLang="ro-RO" sz="2400" b="1" dirty="0"/>
              <a:t> organic</a:t>
            </a:r>
            <a:r>
              <a:rPr lang="ro-RO" altLang="ro-RO" sz="2400" b="1" dirty="0"/>
              <a:t>ă </a:t>
            </a:r>
            <a:r>
              <a:rPr lang="en-US" altLang="ro-RO" sz="2400" b="1" dirty="0" err="1"/>
              <a:t>în</a:t>
            </a:r>
            <a:r>
              <a:rPr lang="en-US" altLang="ro-RO" sz="2400" b="1" dirty="0"/>
              <a:t> </a:t>
            </a:r>
            <a:r>
              <a:rPr lang="en-US" altLang="ro-RO" sz="2400" b="1" dirty="0" err="1"/>
              <a:t>cadrul</a:t>
            </a:r>
            <a:r>
              <a:rPr lang="ro-RO" altLang="ro-RO" sz="2400" b="1" dirty="0"/>
              <a:t> examenul</a:t>
            </a:r>
            <a:r>
              <a:rPr lang="en-US" altLang="ro-RO" sz="2400" b="1" dirty="0" err="1"/>
              <a:t>ui</a:t>
            </a:r>
            <a:r>
              <a:rPr lang="ro-RO" altLang="ro-RO" sz="2400" b="1" dirty="0"/>
              <a:t> de bacalaureat, sesiunea iunie-iulie 2024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248952-6E8C-476C-A4AD-858F6B914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697370"/>
            <a:ext cx="7344816" cy="444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60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o-RO" altLang="ro-RO" sz="1400"/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-38348" y="53585"/>
            <a:ext cx="9144000" cy="639365"/>
          </a:xfrm>
          <a:noFill/>
        </p:spPr>
        <p:txBody>
          <a:bodyPr/>
          <a:lstStyle/>
          <a:p>
            <a:pPr eaLnBrk="1" hangingPunct="1"/>
            <a:r>
              <a:rPr lang="ro-RO" altLang="ro-RO" sz="1600" b="1" dirty="0"/>
              <a:t>Procentajul de lucrări care au diferența specificată între notele acordate de primii doi evaluatori – chimie organică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A9005F-BAEE-4938-AAEE-E197B242B3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89" y="707106"/>
            <a:ext cx="8518376" cy="409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20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75475" y="4683919"/>
            <a:ext cx="2133600" cy="357188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B041734-E963-4CEC-A3E7-BD64019F1F4C}" type="slidenum">
              <a:rPr lang="ro-RO" altLang="ro-RO" sz="1400" smtClean="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o-RO" altLang="ro-RO" sz="140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43640C0-4664-43BD-ABB1-6500C185A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348" y="53585"/>
            <a:ext cx="9144000" cy="63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ro-RO" altLang="ro-RO" sz="1600" b="1" kern="0" dirty="0"/>
              <a:t>Procentajul de lucrări care au diferența specificată între notele acordate de primii doi evaluatori – chimie anorganică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6B9A32-4038-4E74-83D8-AC01AE44A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58" y="843558"/>
            <a:ext cx="8741741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03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1D60E-DF0C-4A63-82BA-0D548C771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/>
          <a:lstStyle/>
          <a:p>
            <a:r>
              <a:rPr lang="ro-RO" sz="2000" b="1" dirty="0">
                <a:latin typeface="+mn-lt"/>
              </a:rPr>
              <a:t>Analiza gradului de răspuns pe itemi la chimie anorganică</a:t>
            </a:r>
            <a:endParaRPr lang="en-US" sz="2000" b="1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2D1967-EB1F-488C-B470-790F7D28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E2874-C35B-4E06-8D7E-D038C105317E}" type="slidenum">
              <a:rPr lang="ro-RO" smtClean="0"/>
              <a:pPr>
                <a:defRPr/>
              </a:pPr>
              <a:t>8</a:t>
            </a:fld>
            <a:endParaRPr lang="ro-RO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C58C134-D86B-436F-882E-5BFF89E3E6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843558"/>
            <a:ext cx="8229600" cy="384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26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267CA5-7F7C-4B35-9D8A-DD26C4D0E6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23478"/>
            <a:ext cx="8568952" cy="460851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0875E6-DF49-4E0A-9E31-642955623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E2874-C35B-4E06-8D7E-D038C105317E}" type="slidenum">
              <a:rPr lang="ro-RO" smtClean="0"/>
              <a:pPr>
                <a:defRPr/>
              </a:pPr>
              <a:t>9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065140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3497</TotalTime>
  <Words>268</Words>
  <Application>Microsoft Office PowerPoint</Application>
  <PresentationFormat>On-screen Show (16:9)</PresentationFormat>
  <Paragraphs>63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SimSun</vt:lpstr>
      <vt:lpstr>Arial</vt:lpstr>
      <vt:lpstr>Arial Unicode MS</vt:lpstr>
      <vt:lpstr>Calibri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Rata de promovare la chimie anorganică în cadrul examenului de bacalaureat, sesiunea iunie-iulie 2024</vt:lpstr>
      <vt:lpstr>Rata de promovare la chimie organică în cadrul examenului de bacalaureat, sesiunea iunie-iulie 2024</vt:lpstr>
      <vt:lpstr>Procentajul de lucrări care au diferența specificată între notele acordate de primii doi evaluatori – chimie organică</vt:lpstr>
      <vt:lpstr>PowerPoint Presentation</vt:lpstr>
      <vt:lpstr>Analiza gradului de răspuns pe itemi la chimie anorganică</vt:lpstr>
      <vt:lpstr>PowerPoint Presentation</vt:lpstr>
      <vt:lpstr>PowerPoint Presentation</vt:lpstr>
      <vt:lpstr>Analiza gradului de răspuns pe itemi la chimie organică</vt:lpstr>
      <vt:lpstr>PowerPoint Presentation</vt:lpstr>
      <vt:lpstr>PowerPoint Presentation</vt:lpstr>
      <vt:lpstr>Concursul de ocupare a posturilor didactice/ catedrelor declarate vacante/ rezervate în învățământul preuniversitar  17 iulie 2024</vt:lpstr>
      <vt:lpstr>Situația statistică a candidaților cu note, la disciplina chimie</vt:lpstr>
      <vt:lpstr>PowerPoint Presentation</vt:lpstr>
      <vt:lpstr>Examenul național de definitivare în învățământ 24 iulie 2024</vt:lpstr>
      <vt:lpstr>PowerPoint Presentation</vt:lpstr>
    </vt:vector>
  </TitlesOfParts>
  <Company>NAES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Examene Nationale  2012</dc:title>
  <dc:creator>Liviu Blanariu</dc:creator>
  <cp:lastModifiedBy>CONSTANTIN MARIA</cp:lastModifiedBy>
  <cp:revision>265</cp:revision>
  <dcterms:created xsi:type="dcterms:W3CDTF">2012-09-05T09:25:11Z</dcterms:created>
  <dcterms:modified xsi:type="dcterms:W3CDTF">2024-09-03T01:48:48Z</dcterms:modified>
</cp:coreProperties>
</file>