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1" r:id="rId9"/>
    <p:sldId id="271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174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u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/>
              <a:t>Faceți clic pentru a edita stilul de subtitlu coordonator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u și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Editați stilurile de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o-RO"/>
              <a:t>Editați stilurile de text coordonator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Editați stilurile de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de vizit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o-RO"/>
              <a:t>Editați stilurile de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carte de vizit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o-RO"/>
              <a:t>Editați stilurile de text coordonator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o-RO"/>
              <a:t>Editați stilurile de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evărat sau f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o-RO"/>
              <a:t>Editați stilurile de text coordonator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o-RO"/>
              <a:t>Editați stilurile de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o-RO"/>
              <a:t>Editați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o-RO"/>
              <a:t>Editați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o-RO"/>
              <a:t>Editați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Editați stilurile de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o-RO"/>
              <a:t>Editați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o-RO"/>
              <a:t>Editați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Editați stilurile de text coordonator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o-RO"/>
              <a:t>Editați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Editați stilurile de text coordonator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o-RO"/>
              <a:t>Editați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o-RO"/>
              <a:t>Editați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Editați stilurile de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o-RO"/>
              <a:t>Faceți clic pe pictogramă pentru a adăuga o imagine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Editați stilurile de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Editați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xmlns="" id="{3C947007-945A-4E53-BC55-0EA2D14688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1965" y="331304"/>
            <a:ext cx="10192647" cy="4446077"/>
          </a:xfrm>
        </p:spPr>
        <p:txBody>
          <a:bodyPr/>
          <a:lstStyle/>
          <a:p>
            <a:pPr algn="ctr"/>
            <a:r>
              <a:rPr lang="ro-RO" dirty="0"/>
              <a:t>Strategii anti-</a:t>
            </a:r>
            <a:r>
              <a:rPr lang="ro-RO" dirty="0" err="1"/>
              <a:t>bullying</a:t>
            </a:r>
            <a:r>
              <a:rPr lang="ro-RO" dirty="0"/>
              <a:t> și </a:t>
            </a:r>
            <a:r>
              <a:rPr lang="ro-RO" dirty="0" err="1"/>
              <a:t>antidiscriminare</a:t>
            </a:r>
            <a:endParaRPr lang="ro-RO" dirty="0"/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xmlns="" id="{F1559CB1-A343-4812-93A9-445AD4AFDF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3200" dirty="0"/>
              <a:t>Întâlnirea de lucru din Grecia, </a:t>
            </a:r>
            <a:r>
              <a:rPr lang="ro-RO" sz="3200" dirty="0" err="1"/>
              <a:t>Koropi</a:t>
            </a:r>
            <a:r>
              <a:rPr lang="ro-RO" sz="3200" dirty="0"/>
              <a:t>, 20-24 noiembrie 2017</a:t>
            </a:r>
          </a:p>
        </p:txBody>
      </p:sp>
      <p:pic>
        <p:nvPicPr>
          <p:cNvPr id="4" name="Imagine 3">
            <a:extLst>
              <a:ext uri="{FF2B5EF4-FFF2-40B4-BE49-F238E27FC236}">
                <a16:creationId xmlns:a16="http://schemas.microsoft.com/office/drawing/2014/main" xmlns="" id="{5F543E67-0E2A-41C3-B7EE-BB7077B49D49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158601" y="-675005"/>
            <a:ext cx="3239770" cy="4589780"/>
          </a:xfrm>
          <a:prstGeom prst="rect">
            <a:avLst/>
          </a:prstGeom>
        </p:spPr>
      </p:pic>
      <p:pic>
        <p:nvPicPr>
          <p:cNvPr id="5" name="Imagine 4">
            <a:extLst>
              <a:ext uri="{FF2B5EF4-FFF2-40B4-BE49-F238E27FC236}">
                <a16:creationId xmlns:a16="http://schemas.microsoft.com/office/drawing/2014/main" xmlns="" id="{0B7D5BB6-EE94-4D35-87B8-E4AA8D76DF8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765" y="331304"/>
            <a:ext cx="914400" cy="828675"/>
          </a:xfrm>
          <a:prstGeom prst="rect">
            <a:avLst/>
          </a:prstGeom>
          <a:noFill/>
        </p:spPr>
      </p:pic>
      <p:sp>
        <p:nvSpPr>
          <p:cNvPr id="6" name="Casetă text 2">
            <a:extLst>
              <a:ext uri="{FF2B5EF4-FFF2-40B4-BE49-F238E27FC236}">
                <a16:creationId xmlns:a16="http://schemas.microsoft.com/office/drawing/2014/main" xmlns="" id="{164E46AA-5BC3-47F6-BFD5-9B489D290A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9165" y="331304"/>
            <a:ext cx="2257231" cy="7048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COLEGIUL NAŢIONAL</a:t>
            </a:r>
            <a:endParaRPr lang="ro-R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“AUREL VLAICU”</a:t>
            </a:r>
            <a:endParaRPr lang="ro-R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ORĂȘTIE</a:t>
            </a:r>
            <a:endParaRPr lang="ro-R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ine 6" descr="http://uefiscdi.gov.ro/content/img/header/men.png">
            <a:extLst>
              <a:ext uri="{FF2B5EF4-FFF2-40B4-BE49-F238E27FC236}">
                <a16:creationId xmlns:a16="http://schemas.microsoft.com/office/drawing/2014/main" xmlns="" id="{3E35B5FD-A283-4170-8CF4-E42749ECDA5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85337" y="278916"/>
            <a:ext cx="1819275" cy="933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2881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B2EC7880-C5D9-40A8-A6B0-3198AD07AD1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4543A62-A2AB-454A-878E-D3D9190D5FC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xmlns="" id="{50553464-41F1-4160-9D02-7C5EC7013BD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Substituent conținut 4" descr="O imagine care conține arbore, exterior, cer, persoană&#10;&#10;Descrierea a fost generată cu un grad foarte mare de încredere">
            <a:extLst>
              <a:ext uri="{FF2B5EF4-FFF2-40B4-BE49-F238E27FC236}">
                <a16:creationId xmlns:a16="http://schemas.microsoft.com/office/drawing/2014/main" xmlns="" id="{9DC83128-F46F-4CAC-8569-1664443DA9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19543" y="640080"/>
            <a:ext cx="6953577" cy="5252773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xmlns="" id="{2AFED5AB-0775-4357-9B0C-17BEF3B37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o-RO" sz="2800" dirty="0"/>
              <a:t>Și partea de cultură, tradiții nu poate fi neglijată...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r>
              <a:rPr lang="ro-RO" dirty="0"/>
              <a:t>Vizită la Biserica Schimbării la Față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930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B2EC7880-C5D9-40A8-A6B0-3198AD07AD1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4543A62-A2AB-454A-878E-D3D9190D5FC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xmlns="" id="{50553464-41F1-4160-9D02-7C5EC7013BD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Substituent conținut 4">
            <a:extLst>
              <a:ext uri="{FF2B5EF4-FFF2-40B4-BE49-F238E27FC236}">
                <a16:creationId xmlns:a16="http://schemas.microsoft.com/office/drawing/2014/main" xmlns="" id="{C3C89E5C-A46F-4B7E-AEF0-75F394CC35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19543" y="640080"/>
            <a:ext cx="6953577" cy="5252773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xmlns="" id="{541D71FC-EA88-41DC-9545-B3BECADDA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506277"/>
          </a:xfrm>
        </p:spPr>
        <p:txBody>
          <a:bodyPr>
            <a:normAutofit fontScale="90000"/>
          </a:bodyPr>
          <a:lstStyle/>
          <a:p>
            <a:r>
              <a:rPr lang="ro-RO" dirty="0"/>
              <a:t>Artă: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r>
              <a:rPr lang="ro-RO" dirty="0"/>
              <a:t>Vizită la Muzeul </a:t>
            </a:r>
            <a:r>
              <a:rPr lang="ro-RO" dirty="0" err="1"/>
              <a:t>Vores</a:t>
            </a:r>
            <a:endParaRPr lang="ro-RO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698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B2EC7880-C5D9-40A8-A6B0-3198AD07AD1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4619543" cy="68540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Substituent conținut 4">
            <a:extLst>
              <a:ext uri="{FF2B5EF4-FFF2-40B4-BE49-F238E27FC236}">
                <a16:creationId xmlns:a16="http://schemas.microsoft.com/office/drawing/2014/main" xmlns="" id="{6D3C04A3-F453-44EC-B3F5-BC768B5931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 rot="5400000">
            <a:off x="4981519" y="-357228"/>
            <a:ext cx="6848504" cy="7572457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xmlns="" id="{B5BD7A36-3FFC-4821-BFD5-96BDEE5CE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 fontScale="90000"/>
          </a:bodyPr>
          <a:lstStyle/>
          <a:p>
            <a:r>
              <a:rPr lang="ro-RO" dirty="0"/>
              <a:t>Tradiții: fabrică de ulei de măsline</a:t>
            </a:r>
          </a:p>
        </p:txBody>
      </p:sp>
      <p:pic>
        <p:nvPicPr>
          <p:cNvPr id="6" name="Substituent conținut 5" descr="O imagine care conține sticlă, masă, interior, aliment&#10;&#10;Descrierea a fost generată cu un grad foarte mare de încredere">
            <a:extLst>
              <a:ext uri="{FF2B5EF4-FFF2-40B4-BE49-F238E27FC236}">
                <a16:creationId xmlns:a16="http://schemas.microsoft.com/office/drawing/2014/main" xmlns="" id="{071E3103-599F-451F-980A-EC7F601C57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96984"/>
            <a:ext cx="4298950" cy="3242633"/>
          </a:xfrm>
        </p:spPr>
      </p:pic>
    </p:spTree>
    <p:extLst>
      <p:ext uri="{BB962C8B-B14F-4D97-AF65-F5344CB8AC3E}">
        <p14:creationId xmlns:p14="http://schemas.microsoft.com/office/powerpoint/2010/main" val="11045828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21">
            <a:extLst>
              <a:ext uri="{FF2B5EF4-FFF2-40B4-BE49-F238E27FC236}">
                <a16:creationId xmlns:a16="http://schemas.microsoft.com/office/drawing/2014/main" xmlns="" id="{7398C59F-5A18-487B-91D6-B955AACF2E50}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xmlns="" id="{0557FAFE-C7C3-47EC-A4F5-9B2166319209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xmlns="" id="{95BC28FB-3882-4674-9D79-EA58BEB7CEB1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xmlns="" id="{9C6EC892-83F9-402F-8552-0AD7C0556EBC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xmlns="" id="{18387766-037C-4EF0-8471-D19CBF2A431F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xmlns="" id="{1E364F38-6F3A-476A-93E6-962EA817C427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xmlns="" id="{35C335A4-1E67-4293-8BE2-DFB085D4FBBC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xmlns="" id="{9A8A0F10-2C98-4297-9F92-5D95533927BD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8">
              <a:extLst>
                <a:ext uri="{FF2B5EF4-FFF2-40B4-BE49-F238E27FC236}">
                  <a16:creationId xmlns:a16="http://schemas.microsoft.com/office/drawing/2014/main" xmlns="" id="{C3B112A3-006E-4008-A778-DB5F6A09D510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xmlns="" id="{E5E62767-5C25-4C49-9568-432433A3C5B7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xmlns="" id="{598EC006-77B1-42BA-B815-66CCB9B170E6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xmlns="" id="{A144ED09-DA06-491D-95A8-AB3DED432959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xmlns="" id="{1CB00BD2-11CD-4A38-8F38-02B0D1105EFB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63" name="Group 35">
            <a:extLst>
              <a:ext uri="{FF2B5EF4-FFF2-40B4-BE49-F238E27FC236}">
                <a16:creationId xmlns:a16="http://schemas.microsoft.com/office/drawing/2014/main" xmlns="" id="{520234FB-542E-4550-9C2F-1B56FD41A1CA}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37" name="Freeform 27">
              <a:extLst>
                <a:ext uri="{FF2B5EF4-FFF2-40B4-BE49-F238E27FC236}">
                  <a16:creationId xmlns:a16="http://schemas.microsoft.com/office/drawing/2014/main" xmlns="" id="{41FCE1F3-DEB3-47CD-90FF-7DABB4AF4540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8" name="Freeform 28">
              <a:extLst>
                <a:ext uri="{FF2B5EF4-FFF2-40B4-BE49-F238E27FC236}">
                  <a16:creationId xmlns:a16="http://schemas.microsoft.com/office/drawing/2014/main" xmlns="" id="{5708E488-C19B-452C-B197-6F1C34F6E735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9" name="Freeform 29">
              <a:extLst>
                <a:ext uri="{FF2B5EF4-FFF2-40B4-BE49-F238E27FC236}">
                  <a16:creationId xmlns:a16="http://schemas.microsoft.com/office/drawing/2014/main" xmlns="" id="{89D3FD25-890E-4981-A71D-EE796873D744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0" name="Freeform 30">
              <a:extLst>
                <a:ext uri="{FF2B5EF4-FFF2-40B4-BE49-F238E27FC236}">
                  <a16:creationId xmlns:a16="http://schemas.microsoft.com/office/drawing/2014/main" xmlns="" id="{51B5414C-556A-47CB-8EE2-974A85A7A4D2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1" name="Freeform 31">
              <a:extLst>
                <a:ext uri="{FF2B5EF4-FFF2-40B4-BE49-F238E27FC236}">
                  <a16:creationId xmlns:a16="http://schemas.microsoft.com/office/drawing/2014/main" xmlns="" id="{1C02B20C-2B27-4B75-8AEE-A5D2E2674B81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xmlns="" id="{54427714-F9AA-4F93-BD1D-400F1EA93FCA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3" name="Freeform 33">
              <a:extLst>
                <a:ext uri="{FF2B5EF4-FFF2-40B4-BE49-F238E27FC236}">
                  <a16:creationId xmlns:a16="http://schemas.microsoft.com/office/drawing/2014/main" xmlns="" id="{28A77D6A-9E81-497F-ABCC-2695BB5ADDEC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4" name="Freeform 34">
              <a:extLst>
                <a:ext uri="{FF2B5EF4-FFF2-40B4-BE49-F238E27FC236}">
                  <a16:creationId xmlns:a16="http://schemas.microsoft.com/office/drawing/2014/main" xmlns="" id="{2A1533BA-1478-4F7C-8E24-3F3E905050E4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5" name="Freeform 35">
              <a:extLst>
                <a:ext uri="{FF2B5EF4-FFF2-40B4-BE49-F238E27FC236}">
                  <a16:creationId xmlns:a16="http://schemas.microsoft.com/office/drawing/2014/main" xmlns="" id="{39686201-E633-40FD-A80A-1E28AD52E37C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6" name="Freeform 36">
              <a:extLst>
                <a:ext uri="{FF2B5EF4-FFF2-40B4-BE49-F238E27FC236}">
                  <a16:creationId xmlns:a16="http://schemas.microsoft.com/office/drawing/2014/main" xmlns="" id="{76A215C2-F590-4938-810B-F8A79366CE2B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7" name="Freeform 37">
              <a:extLst>
                <a:ext uri="{FF2B5EF4-FFF2-40B4-BE49-F238E27FC236}">
                  <a16:creationId xmlns:a16="http://schemas.microsoft.com/office/drawing/2014/main" xmlns="" id="{85F418E7-330D-4002-8EC8-33C1A897FFBF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8" name="Freeform 38">
              <a:extLst>
                <a:ext uri="{FF2B5EF4-FFF2-40B4-BE49-F238E27FC236}">
                  <a16:creationId xmlns:a16="http://schemas.microsoft.com/office/drawing/2014/main" xmlns="" id="{8FFE669A-54C9-4436-9566-C5A90F16DB40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4" name="Rectangle 49">
            <a:extLst>
              <a:ext uri="{FF2B5EF4-FFF2-40B4-BE49-F238E27FC236}">
                <a16:creationId xmlns:a16="http://schemas.microsoft.com/office/drawing/2014/main" xmlns="" id="{DE91395A-2D18-4AF6-A0AC-AAA7189FED1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5" name="Freeform 6">
            <a:extLst>
              <a:ext uri="{FF2B5EF4-FFF2-40B4-BE49-F238E27FC236}">
                <a16:creationId xmlns:a16="http://schemas.microsoft.com/office/drawing/2014/main" xmlns="" id="{7BD08880-457D-4C62-A3B5-6A9B0878C7E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66" name="Rectangle 53">
            <a:extLst>
              <a:ext uri="{FF2B5EF4-FFF2-40B4-BE49-F238E27FC236}">
                <a16:creationId xmlns:a16="http://schemas.microsoft.com/office/drawing/2014/main" xmlns="" id="{FA94DED7-0A28-4AD9-8747-E94113225016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67" name="Rectangle 55">
            <a:extLst>
              <a:ext uri="{FF2B5EF4-FFF2-40B4-BE49-F238E27FC236}">
                <a16:creationId xmlns:a16="http://schemas.microsoft.com/office/drawing/2014/main" xmlns="" id="{6F175609-91A3-416E-BC3D-7548FDE02910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Substituent conținut 4" descr="O imagine care conține persoană, cer, clădire, persoane&#10;&#10;Descrierea a fost generată cu un grad foarte mare de încredere">
            <a:extLst>
              <a:ext uri="{FF2B5EF4-FFF2-40B4-BE49-F238E27FC236}">
                <a16:creationId xmlns:a16="http://schemas.microsoft.com/office/drawing/2014/main" xmlns="" id="{69B0BC89-E72E-4559-8DD5-76DBA361C1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9732" y="10"/>
            <a:ext cx="7552267" cy="6857990"/>
          </a:xfrm>
          <a:prstGeom prst="rect">
            <a:avLst/>
          </a:prstGeom>
        </p:spPr>
      </p:pic>
      <p:sp>
        <p:nvSpPr>
          <p:cNvPr id="68" name="Rectangle 57">
            <a:extLst>
              <a:ext uri="{FF2B5EF4-FFF2-40B4-BE49-F238E27FC236}">
                <a16:creationId xmlns:a16="http://schemas.microsoft.com/office/drawing/2014/main" xmlns="" id="{9A3B0D54-9DF0-4FF8-A0AA-B4234DF358E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rgbClr val="6848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u 1">
            <a:extLst>
              <a:ext uri="{FF2B5EF4-FFF2-40B4-BE49-F238E27FC236}">
                <a16:creationId xmlns:a16="http://schemas.microsoft.com/office/drawing/2014/main" xmlns="" id="{C8A8EF63-4CF4-4654-8951-BA1F3185D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1795849"/>
            <a:ext cx="3778870" cy="311481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Istorie: 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40279" y="5189400"/>
            <a:ext cx="3778870" cy="8304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1600" dirty="0" err="1">
                <a:solidFill>
                  <a:srgbClr val="FEFFFF"/>
                </a:solidFill>
              </a:rPr>
              <a:t>Bieînțeles</a:t>
            </a:r>
            <a:r>
              <a:rPr lang="en-US" sz="1600" dirty="0">
                <a:solidFill>
                  <a:srgbClr val="FEFFFF"/>
                </a:solidFill>
              </a:rPr>
              <a:t>, </a:t>
            </a:r>
            <a:r>
              <a:rPr lang="en-US" sz="1600" dirty="0" err="1">
                <a:solidFill>
                  <a:srgbClr val="FEFFFF"/>
                </a:solidFill>
              </a:rPr>
              <a:t>vizita</a:t>
            </a:r>
            <a:r>
              <a:rPr lang="en-US" sz="1600" dirty="0">
                <a:solidFill>
                  <a:srgbClr val="FEFFFF"/>
                </a:solidFill>
              </a:rPr>
              <a:t> la </a:t>
            </a:r>
            <a:r>
              <a:rPr lang="en-US" sz="1600" dirty="0" err="1">
                <a:solidFill>
                  <a:srgbClr val="FEFFFF"/>
                </a:solidFill>
              </a:rPr>
              <a:t>Acropole</a:t>
            </a:r>
            <a:endParaRPr lang="en-US" sz="1600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202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B2EC7880-C5D9-40A8-A6B0-3198AD07AD1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4619543" cy="68540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Substituent conținut 4">
            <a:extLst>
              <a:ext uri="{FF2B5EF4-FFF2-40B4-BE49-F238E27FC236}">
                <a16:creationId xmlns:a16="http://schemas.microsoft.com/office/drawing/2014/main" xmlns="" id="{488F862D-B627-4B05-BEBB-6E0B10B52A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 rot="5400000">
            <a:off x="4981519" y="-357228"/>
            <a:ext cx="6848504" cy="7572457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xmlns="" id="{3876F8D2-2B7B-43CC-8CED-4BD3CA0C1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ro-RO" dirty="0"/>
              <a:t>Istorie: 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r>
              <a:rPr lang="ro-RO" dirty="0"/>
              <a:t>Și la Muzeul Acropole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6439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39EE869B-085D-43B3-AED8-9B065561249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Substituent conținut 4">
            <a:extLst>
              <a:ext uri="{FF2B5EF4-FFF2-40B4-BE49-F238E27FC236}">
                <a16:creationId xmlns:a16="http://schemas.microsoft.com/office/drawing/2014/main" xmlns="" id="{4286E8BF-30E2-4B18-82E5-B21C07F478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781798" y="1447799"/>
            <a:ext cx="6858000" cy="396240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54E744A-A072-47AF-981A-37186176C2C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-1" y="0"/>
            <a:ext cx="8229600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xmlns="" id="{F0254341-1068-4FB7-8AEF-220C6EB4101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1" y="659027"/>
            <a:ext cx="9042690" cy="1035152"/>
          </a:xfrm>
          <a:custGeom>
            <a:avLst/>
            <a:gdLst>
              <a:gd name="T0" fmla="*/ 1900 w 1902"/>
              <a:gd name="T1" fmla="*/ 77 h 163"/>
              <a:gd name="T2" fmla="*/ 1826 w 1902"/>
              <a:gd name="T3" fmla="*/ 3 h 163"/>
              <a:gd name="T4" fmla="*/ 1825 w 1902"/>
              <a:gd name="T5" fmla="*/ 2 h 163"/>
              <a:gd name="T6" fmla="*/ 1819 w 1902"/>
              <a:gd name="T7" fmla="*/ 0 h 163"/>
              <a:gd name="T8" fmla="*/ 1363 w 1902"/>
              <a:gd name="T9" fmla="*/ 0 h 163"/>
              <a:gd name="T10" fmla="*/ 1348 w 1902"/>
              <a:gd name="T11" fmla="*/ 0 h 163"/>
              <a:gd name="T12" fmla="*/ 1225 w 1902"/>
              <a:gd name="T13" fmla="*/ 0 h 163"/>
              <a:gd name="T14" fmla="*/ 1033 w 1902"/>
              <a:gd name="T15" fmla="*/ 0 h 163"/>
              <a:gd name="T16" fmla="*/ 892 w 1902"/>
              <a:gd name="T17" fmla="*/ 0 h 163"/>
              <a:gd name="T18" fmla="*/ 786 w 1902"/>
              <a:gd name="T19" fmla="*/ 0 h 163"/>
              <a:gd name="T20" fmla="*/ 577 w 1902"/>
              <a:gd name="T21" fmla="*/ 0 h 163"/>
              <a:gd name="T22" fmla="*/ 562 w 1902"/>
              <a:gd name="T23" fmla="*/ 0 h 163"/>
              <a:gd name="T24" fmla="*/ 439 w 1902"/>
              <a:gd name="T25" fmla="*/ 0 h 163"/>
              <a:gd name="T26" fmla="*/ 106 w 1902"/>
              <a:gd name="T27" fmla="*/ 0 h 163"/>
              <a:gd name="T28" fmla="*/ 0 w 1902"/>
              <a:gd name="T29" fmla="*/ 0 h 163"/>
              <a:gd name="T30" fmla="*/ 0 w 1902"/>
              <a:gd name="T31" fmla="*/ 163 h 163"/>
              <a:gd name="T32" fmla="*/ 106 w 1902"/>
              <a:gd name="T33" fmla="*/ 163 h 163"/>
              <a:gd name="T34" fmla="*/ 439 w 1902"/>
              <a:gd name="T35" fmla="*/ 163 h 163"/>
              <a:gd name="T36" fmla="*/ 562 w 1902"/>
              <a:gd name="T37" fmla="*/ 163 h 163"/>
              <a:gd name="T38" fmla="*/ 577 w 1902"/>
              <a:gd name="T39" fmla="*/ 163 h 163"/>
              <a:gd name="T40" fmla="*/ 786 w 1902"/>
              <a:gd name="T41" fmla="*/ 163 h 163"/>
              <a:gd name="T42" fmla="*/ 892 w 1902"/>
              <a:gd name="T43" fmla="*/ 163 h 163"/>
              <a:gd name="T44" fmla="*/ 1033 w 1902"/>
              <a:gd name="T45" fmla="*/ 163 h 163"/>
              <a:gd name="T46" fmla="*/ 1225 w 1902"/>
              <a:gd name="T47" fmla="*/ 163 h 163"/>
              <a:gd name="T48" fmla="*/ 1348 w 1902"/>
              <a:gd name="T49" fmla="*/ 163 h 163"/>
              <a:gd name="T50" fmla="*/ 1363 w 1902"/>
              <a:gd name="T51" fmla="*/ 163 h 163"/>
              <a:gd name="T52" fmla="*/ 1819 w 1902"/>
              <a:gd name="T53" fmla="*/ 163 h 163"/>
              <a:gd name="T54" fmla="*/ 1825 w 1902"/>
              <a:gd name="T55" fmla="*/ 161 h 163"/>
              <a:gd name="T56" fmla="*/ 1826 w 1902"/>
              <a:gd name="T57" fmla="*/ 160 h 163"/>
              <a:gd name="T58" fmla="*/ 1900 w 1902"/>
              <a:gd name="T59" fmla="*/ 86 h 163"/>
              <a:gd name="T60" fmla="*/ 1900 w 1902"/>
              <a:gd name="T61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2" h="163">
                <a:moveTo>
                  <a:pt x="1900" y="77"/>
                </a:moveTo>
                <a:cubicBezTo>
                  <a:pt x="1826" y="3"/>
                  <a:pt x="1826" y="3"/>
                  <a:pt x="1826" y="3"/>
                </a:cubicBezTo>
                <a:cubicBezTo>
                  <a:pt x="1825" y="2"/>
                  <a:pt x="1825" y="2"/>
                  <a:pt x="1825" y="2"/>
                </a:cubicBezTo>
                <a:cubicBezTo>
                  <a:pt x="1823" y="1"/>
                  <a:pt x="1821" y="0"/>
                  <a:pt x="1819" y="0"/>
                </a:cubicBezTo>
                <a:cubicBezTo>
                  <a:pt x="1363" y="0"/>
                  <a:pt x="1363" y="0"/>
                  <a:pt x="1363" y="0"/>
                </a:cubicBezTo>
                <a:cubicBezTo>
                  <a:pt x="1348" y="0"/>
                  <a:pt x="1348" y="0"/>
                  <a:pt x="1348" y="0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033" y="0"/>
                  <a:pt x="1033" y="0"/>
                  <a:pt x="1033" y="0"/>
                </a:cubicBezTo>
                <a:cubicBezTo>
                  <a:pt x="892" y="0"/>
                  <a:pt x="892" y="0"/>
                  <a:pt x="892" y="0"/>
                </a:cubicBezTo>
                <a:cubicBezTo>
                  <a:pt x="786" y="0"/>
                  <a:pt x="786" y="0"/>
                  <a:pt x="786" y="0"/>
                </a:cubicBezTo>
                <a:cubicBezTo>
                  <a:pt x="577" y="0"/>
                  <a:pt x="577" y="0"/>
                  <a:pt x="577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39" y="0"/>
                  <a:pt x="439" y="0"/>
                  <a:pt x="439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39" y="163"/>
                  <a:pt x="439" y="163"/>
                  <a:pt x="439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7" y="163"/>
                  <a:pt x="577" y="163"/>
                  <a:pt x="577" y="163"/>
                </a:cubicBezTo>
                <a:cubicBezTo>
                  <a:pt x="786" y="163"/>
                  <a:pt x="786" y="163"/>
                  <a:pt x="786" y="163"/>
                </a:cubicBezTo>
                <a:cubicBezTo>
                  <a:pt x="892" y="163"/>
                  <a:pt x="892" y="163"/>
                  <a:pt x="892" y="163"/>
                </a:cubicBezTo>
                <a:cubicBezTo>
                  <a:pt x="1033" y="163"/>
                  <a:pt x="1033" y="163"/>
                  <a:pt x="1033" y="163"/>
                </a:cubicBezTo>
                <a:cubicBezTo>
                  <a:pt x="1225" y="163"/>
                  <a:pt x="1225" y="163"/>
                  <a:pt x="1225" y="163"/>
                </a:cubicBezTo>
                <a:cubicBezTo>
                  <a:pt x="1348" y="163"/>
                  <a:pt x="1348" y="163"/>
                  <a:pt x="1348" y="163"/>
                </a:cubicBezTo>
                <a:cubicBezTo>
                  <a:pt x="1363" y="163"/>
                  <a:pt x="1363" y="163"/>
                  <a:pt x="1363" y="163"/>
                </a:cubicBezTo>
                <a:cubicBezTo>
                  <a:pt x="1819" y="163"/>
                  <a:pt x="1819" y="163"/>
                  <a:pt x="1819" y="163"/>
                </a:cubicBezTo>
                <a:cubicBezTo>
                  <a:pt x="1821" y="163"/>
                  <a:pt x="1823" y="162"/>
                  <a:pt x="1825" y="161"/>
                </a:cubicBezTo>
                <a:cubicBezTo>
                  <a:pt x="1825" y="160"/>
                  <a:pt x="1825" y="160"/>
                  <a:pt x="1826" y="160"/>
                </a:cubicBezTo>
                <a:cubicBezTo>
                  <a:pt x="1900" y="86"/>
                  <a:pt x="1900" y="86"/>
                  <a:pt x="1900" y="86"/>
                </a:cubicBezTo>
                <a:cubicBezTo>
                  <a:pt x="1902" y="83"/>
                  <a:pt x="1902" y="79"/>
                  <a:pt x="1900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u 1">
            <a:extLst>
              <a:ext uri="{FF2B5EF4-FFF2-40B4-BE49-F238E27FC236}">
                <a16:creationId xmlns:a16="http://schemas.microsoft.com/office/drawing/2014/main" xmlns="" id="{28C2E513-E1B4-45AE-8AA2-B9936E7A8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867" y="787400"/>
            <a:ext cx="7145866" cy="778933"/>
          </a:xfrm>
        </p:spPr>
        <p:txBody>
          <a:bodyPr anchor="ctr">
            <a:normAutofit/>
          </a:bodyPr>
          <a:lstStyle/>
          <a:p>
            <a:r>
              <a:rPr lang="ro-RO" sz="3200" dirty="0">
                <a:solidFill>
                  <a:srgbClr val="FEFFFF"/>
                </a:solidFill>
              </a:rPr>
              <a:t>Canalul Peloponez</a:t>
            </a:r>
          </a:p>
        </p:txBody>
      </p:sp>
      <p:pic>
        <p:nvPicPr>
          <p:cNvPr id="6" name="Substituent conținut 5">
            <a:extLst>
              <a:ext uri="{FF2B5EF4-FFF2-40B4-BE49-F238E27FC236}">
                <a16:creationId xmlns:a16="http://schemas.microsoft.com/office/drawing/2014/main" xmlns="" id="{95820E7C-34AC-456A-8F81-5BF5ED13BE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45" y="2032000"/>
            <a:ext cx="6897511" cy="3879850"/>
          </a:xfrm>
        </p:spPr>
      </p:pic>
    </p:spTree>
    <p:extLst>
      <p:ext uri="{BB962C8B-B14F-4D97-AF65-F5344CB8AC3E}">
        <p14:creationId xmlns:p14="http://schemas.microsoft.com/office/powerpoint/2010/main" val="2579138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B2EC7880-C5D9-40A8-A6B0-3198AD07AD1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4619543" cy="68540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Substituent conținut 4">
            <a:extLst>
              <a:ext uri="{FF2B5EF4-FFF2-40B4-BE49-F238E27FC236}">
                <a16:creationId xmlns:a16="http://schemas.microsoft.com/office/drawing/2014/main" xmlns="" id="{E44B8516-D8F8-4E9C-AAF6-DB4BB7CC2F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19543" y="4748"/>
            <a:ext cx="7572457" cy="6848504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xmlns="" id="{A742CF96-3DB5-4AD2-9E9E-117C8CC0E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ro-RO" dirty="0"/>
              <a:t>Alte atracții turistice:</a:t>
            </a:r>
          </a:p>
        </p:txBody>
      </p:sp>
      <p:pic>
        <p:nvPicPr>
          <p:cNvPr id="6" name="Substituent conținut 5" descr="O imagine care conține exterior&#10;&#10;Descrierea a fost generată cu un grad foarte mare de încredere">
            <a:extLst>
              <a:ext uri="{FF2B5EF4-FFF2-40B4-BE49-F238E27FC236}">
                <a16:creationId xmlns:a16="http://schemas.microsoft.com/office/drawing/2014/main" xmlns="" id="{A281F2BC-E1B0-4A6C-9BA0-9137F40FDB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252864" y="2853884"/>
            <a:ext cx="5125269" cy="2882964"/>
          </a:xfrm>
        </p:spPr>
      </p:pic>
    </p:spTree>
    <p:extLst>
      <p:ext uri="{BB962C8B-B14F-4D97-AF65-F5344CB8AC3E}">
        <p14:creationId xmlns:p14="http://schemas.microsoft.com/office/powerpoint/2010/main" val="35468096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B2EC7880-C5D9-40A8-A6B0-3198AD07AD1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4619543" cy="68540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Substituent conținut 4">
            <a:extLst>
              <a:ext uri="{FF2B5EF4-FFF2-40B4-BE49-F238E27FC236}">
                <a16:creationId xmlns:a16="http://schemas.microsoft.com/office/drawing/2014/main" xmlns="" id="{57D00F89-30C6-4942-8549-6026A2FF74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19543" y="4748"/>
            <a:ext cx="7572457" cy="6848504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xmlns="" id="{85B2F586-85E9-40F3-BCEB-C9E528348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ro-RO" dirty="0"/>
              <a:t>Minunata Grecia!</a:t>
            </a:r>
          </a:p>
        </p:txBody>
      </p:sp>
      <p:pic>
        <p:nvPicPr>
          <p:cNvPr id="6" name="Substituent conținut 5" descr="O imagine care conține natură, vale&#10;&#10;Descrierea a fost generată cu un grad foarte mare de încredere">
            <a:extLst>
              <a:ext uri="{FF2B5EF4-FFF2-40B4-BE49-F238E27FC236}">
                <a16:creationId xmlns:a16="http://schemas.microsoft.com/office/drawing/2014/main" xmlns="" id="{98F8AF2E-6F5A-44C0-9E2A-590924166C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76" y="3429000"/>
            <a:ext cx="4534167" cy="2550468"/>
          </a:xfrm>
        </p:spPr>
      </p:pic>
    </p:spTree>
    <p:extLst>
      <p:ext uri="{BB962C8B-B14F-4D97-AF65-F5344CB8AC3E}">
        <p14:creationId xmlns:p14="http://schemas.microsoft.com/office/powerpoint/2010/main" val="8016327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3" name="Rectangle 62">
            <a:extLst>
              <a:ext uri="{FF2B5EF4-FFF2-40B4-BE49-F238E27FC236}">
                <a16:creationId xmlns:a16="http://schemas.microsoft.com/office/drawing/2014/main" xmlns="" id="{9F2E081B-CB5A-48B7-A440-B179A2EFBCE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xmlns="" id="{012F442E-AE2B-4E8D-B609-E1E0A01DA02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7" name="Freeform 11">
            <a:extLst>
              <a:ext uri="{FF2B5EF4-FFF2-40B4-BE49-F238E27FC236}">
                <a16:creationId xmlns:a16="http://schemas.microsoft.com/office/drawing/2014/main" xmlns="" id="{85667E18-65F1-4B6C-B237-5784682F8A6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Substituent conținut 4">
            <a:extLst>
              <a:ext uri="{FF2B5EF4-FFF2-40B4-BE49-F238E27FC236}">
                <a16:creationId xmlns:a16="http://schemas.microsoft.com/office/drawing/2014/main" xmlns="" id="{E3E8C575-ACB4-4676-B98B-D2FA6CF9D7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4295" y="968008"/>
            <a:ext cx="3360173" cy="1890097"/>
          </a:xfrm>
          <a:prstGeom prst="rect">
            <a:avLst/>
          </a:prstGeom>
        </p:spPr>
      </p:pic>
      <p:pic>
        <p:nvPicPr>
          <p:cNvPr id="58" name="Substituent conținut 8">
            <a:extLst>
              <a:ext uri="{FF2B5EF4-FFF2-40B4-BE49-F238E27FC236}">
                <a16:creationId xmlns:a16="http://schemas.microsoft.com/office/drawing/2014/main" xmlns="" id="{C1109D11-F16F-4CD1-A731-BF789534C3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249270" y="1789124"/>
            <a:ext cx="5252773" cy="2954684"/>
          </a:xfrm>
          <a:prstGeom prst="rect">
            <a:avLst/>
          </a:prstGeom>
        </p:spPr>
      </p:pic>
      <p:pic>
        <p:nvPicPr>
          <p:cNvPr id="16" name="Substituent conținut 5">
            <a:extLst>
              <a:ext uri="{FF2B5EF4-FFF2-40B4-BE49-F238E27FC236}">
                <a16:creationId xmlns:a16="http://schemas.microsoft.com/office/drawing/2014/main" xmlns="" id="{F9602B1A-39EA-4494-B1E8-F8A6136186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4295" y="3674826"/>
            <a:ext cx="3360173" cy="1890097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xmlns="" id="{121ED8EB-5CE7-401E-8B3D-33808F78B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ro-RO" dirty="0"/>
              <a:t>Tradiții: </a:t>
            </a:r>
          </a:p>
        </p:txBody>
      </p:sp>
      <p:sp>
        <p:nvSpPr>
          <p:cNvPr id="60" name="Content Placeholder 59"/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r>
              <a:rPr lang="ro-RO" sz="2400" dirty="0"/>
              <a:t>Spectacolul folcloric oferit în ultima zi, ca activitate de rămas bun.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46474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xmlns="" id="{DF5C8388-ADE1-43BD-BC4D-DB835BD4D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Şcoli partenere: 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xmlns="" id="{EEEE37EE-D1C9-4BC0-A48C-63A8CABC4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dirty="0"/>
              <a:t>România – Colegiul Național „Aurel Vlaicu” Orăștie</a:t>
            </a:r>
          </a:p>
          <a:p>
            <a:r>
              <a:rPr lang="ro-RO" dirty="0" err="1">
                <a:solidFill>
                  <a:srgbClr val="1D2129"/>
                </a:solidFill>
                <a:latin typeface="Helvetica" panose="020B0604020202020204" pitchFamily="34" charset="0"/>
              </a:rPr>
              <a:t>Colegio</a:t>
            </a:r>
            <a:r>
              <a:rPr lang="ro-RO" dirty="0">
                <a:solidFill>
                  <a:srgbClr val="1D2129"/>
                </a:solidFill>
                <a:latin typeface="Helvetica" panose="020B0604020202020204" pitchFamily="34" charset="0"/>
              </a:rPr>
              <a:t> </a:t>
            </a:r>
            <a:r>
              <a:rPr lang="ro-RO" dirty="0" err="1">
                <a:solidFill>
                  <a:srgbClr val="1D2129"/>
                </a:solidFill>
                <a:latin typeface="Helvetica" panose="020B0604020202020204" pitchFamily="34" charset="0"/>
              </a:rPr>
              <a:t>Privado</a:t>
            </a:r>
            <a:r>
              <a:rPr lang="ro-RO" dirty="0">
                <a:solidFill>
                  <a:srgbClr val="1D2129"/>
                </a:solidFill>
                <a:latin typeface="Helvetica" panose="020B0604020202020204" pitchFamily="34" charset="0"/>
              </a:rPr>
              <a:t> </a:t>
            </a:r>
            <a:r>
              <a:rPr lang="ro-RO" dirty="0" err="1">
                <a:solidFill>
                  <a:srgbClr val="1D2129"/>
                </a:solidFill>
                <a:latin typeface="Helvetica" panose="020B0604020202020204" pitchFamily="34" charset="0"/>
              </a:rPr>
              <a:t>Mirasur</a:t>
            </a:r>
            <a:r>
              <a:rPr lang="ro-RO" dirty="0">
                <a:solidFill>
                  <a:srgbClr val="1D2129"/>
                </a:solidFill>
                <a:latin typeface="Helvetica" panose="020B0604020202020204" pitchFamily="34" charset="0"/>
              </a:rPr>
              <a:t> </a:t>
            </a:r>
            <a:r>
              <a:rPr lang="ro-RO" dirty="0" err="1">
                <a:solidFill>
                  <a:srgbClr val="1D2129"/>
                </a:solidFill>
                <a:latin typeface="Helvetica" panose="020B0604020202020204" pitchFamily="34" charset="0"/>
              </a:rPr>
              <a:t>Pinto</a:t>
            </a:r>
            <a:r>
              <a:rPr lang="ro-RO" dirty="0">
                <a:solidFill>
                  <a:srgbClr val="1D2129"/>
                </a:solidFill>
                <a:latin typeface="Helvetica" panose="020B0604020202020204" pitchFamily="34" charset="0"/>
              </a:rPr>
              <a:t>, Madrid (Spania), </a:t>
            </a:r>
          </a:p>
          <a:p>
            <a:r>
              <a:rPr lang="ro-RO" dirty="0">
                <a:solidFill>
                  <a:srgbClr val="1D2129"/>
                </a:solidFill>
                <a:latin typeface="Helvetica" panose="020B0604020202020204" pitchFamily="34" charset="0"/>
              </a:rPr>
              <a:t>1o Gel Koropiou, Koropi (Grecia), </a:t>
            </a:r>
          </a:p>
          <a:p>
            <a:r>
              <a:rPr lang="ro-RO" dirty="0">
                <a:solidFill>
                  <a:srgbClr val="1D2129"/>
                </a:solidFill>
                <a:latin typeface="Helvetica" panose="020B0604020202020204" pitchFamily="34" charset="0"/>
              </a:rPr>
              <a:t>Liceul Álfhólsskóli, Kópavogur (Islanda),</a:t>
            </a:r>
          </a:p>
          <a:p>
            <a:r>
              <a:rPr lang="ro-RO" dirty="0">
                <a:solidFill>
                  <a:srgbClr val="1D2129"/>
                </a:solidFill>
                <a:latin typeface="Helvetica" panose="020B0604020202020204" pitchFamily="34" charset="0"/>
              </a:rPr>
              <a:t>Erdem Bayazit Anadolu Lisesi, Ankara (Turcia),</a:t>
            </a:r>
          </a:p>
          <a:p>
            <a:r>
              <a:rPr lang="ro-RO" dirty="0">
                <a:solidFill>
                  <a:srgbClr val="1D2129"/>
                </a:solidFill>
                <a:latin typeface="Helvetica" panose="020B0604020202020204" pitchFamily="34" charset="0"/>
              </a:rPr>
              <a:t>I Liceum Ogolnoksztalcace im. Zygmunta Krasinskiego w Ciechanowie, Ciechanow (Polonia ). </a:t>
            </a:r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4215773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xmlns="" id="{C4AED7AF-031A-4AE9-AB58-EABE83101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Obiectivele specifice</a:t>
            </a:r>
            <a: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b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o-RO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xmlns="" id="{F89133D8-6D9A-4219-8620-2C0FD4AC91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Realizarea la nivelul fiecărei școli incluse în proiect a unor proceduri anti-bullying clare și explicite; 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Includerea unor luări de poziție explicite anti-bullying și antidiscriminare în regulamentele școlare și în codul de etică al profesorilor; 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Asigurarea de sprijin (informații, instruire, auxiliare curriculare, materiale didactice) pentru profesori, directori, consilierii școlari și personalul nedidactic  pentru ca aceștia să recunoască și să poată răspunde adecvat </a:t>
            </a:r>
            <a:r>
              <a:rPr lang="ro-RO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bullyingului</a:t>
            </a:r>
            <a: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discriminării și violenței. 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Includerea în activitatea didactică curentă a unor teme care să permită elevilor să recunoască și să răspundă adecvat la bullying, hărțuire, intimidare.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5. Crearea unui sistem de sprijin la nivelul fiecărei  școli pentru elevii afectați de </a:t>
            </a:r>
            <a:r>
              <a:rPr lang="ro-RO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bullying</a:t>
            </a:r>
            <a: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(agresori, victime, martori).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Realizarea de parteneriate semnificative cu părinții, comunitatea locala și extinsă pentru elaborarea unui demers coordonat și susținut în timp la nivel instituțional de prevenire și combatere a </a:t>
            </a:r>
            <a:r>
              <a:rPr lang="ro-RO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bullyingului</a:t>
            </a:r>
            <a: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și discriminării.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4218254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8">
            <a:extLst>
              <a:ext uri="{FF2B5EF4-FFF2-40B4-BE49-F238E27FC236}">
                <a16:creationId xmlns:a16="http://schemas.microsoft.com/office/drawing/2014/main" xmlns="" id="{B2EC7880-C5D9-40A8-A6B0-3198AD07AD1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4619543" cy="68540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ine 4" descr="O imagine care conține interior, plafon, podea, perete&#10;&#10;Descrierea a fost generată cu un grad foarte mare de încredere">
            <a:extLst>
              <a:ext uri="{FF2B5EF4-FFF2-40B4-BE49-F238E27FC236}">
                <a16:creationId xmlns:a16="http://schemas.microsoft.com/office/drawing/2014/main" xmlns="" id="{37480C05-15DC-42AA-B276-1E37FB7551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19543" y="4748"/>
            <a:ext cx="7572457" cy="6848504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xmlns="" id="{F502BB26-4C1B-4B3D-A967-6F54C6AAF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ro-RO"/>
              <a:t>Ziua 1 – luni, 20 noiembrie</a:t>
            </a:r>
            <a:endParaRPr lang="ro-RO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xmlns="" id="{E08F4F00-67CD-4181-BDD0-2B68700E25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o-RO" sz="1500" dirty="0"/>
              <a:t>Promovarea cetățeniei active: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o-RO" sz="1500" dirty="0"/>
              <a:t>Toți elevii au participat la program într-un spațiu potrivit activităților. Au luat parte la jocuri al căror scop a fost intercunoașterea, activarea lor, comunicarea verbală și non-verbală, pe scurt, formarea unei echipe</a:t>
            </a:r>
          </a:p>
          <a:p>
            <a:pPr>
              <a:lnSpc>
                <a:spcPct val="90000"/>
              </a:lnSpc>
            </a:pPr>
            <a:r>
              <a:rPr lang="ro-RO" sz="1500" dirty="0"/>
              <a:t>O activitate pe placul tuturor a fost ascultarea muzicii tradiționale grecești, dar nu numai, și învățarea câtorva pași din dansurile tradiționale grecești. </a:t>
            </a:r>
          </a:p>
          <a:p>
            <a:pPr>
              <a:lnSpc>
                <a:spcPct val="90000"/>
              </a:lnSpc>
            </a:pPr>
            <a:endParaRPr lang="ro-RO" sz="1500" dirty="0"/>
          </a:p>
          <a:p>
            <a:pPr>
              <a:lnSpc>
                <a:spcPct val="90000"/>
              </a:lnSpc>
            </a:pPr>
            <a:endParaRPr lang="ro-RO" sz="1500" dirty="0"/>
          </a:p>
          <a:p>
            <a:pPr marL="0" indent="0">
              <a:lnSpc>
                <a:spcPct val="90000"/>
              </a:lnSpc>
              <a:buNone/>
            </a:pPr>
            <a:endParaRPr lang="ro-RO" sz="1500" dirty="0"/>
          </a:p>
          <a:p>
            <a:pPr marL="0" indent="0">
              <a:lnSpc>
                <a:spcPct val="90000"/>
              </a:lnSpc>
              <a:buNone/>
            </a:pPr>
            <a:endParaRPr lang="ro-RO" sz="1500" dirty="0"/>
          </a:p>
          <a:p>
            <a:pPr marL="0" indent="0">
              <a:lnSpc>
                <a:spcPct val="90000"/>
              </a:lnSpc>
              <a:buNone/>
            </a:pPr>
            <a:endParaRPr lang="ro-RO" sz="1500" dirty="0"/>
          </a:p>
        </p:txBody>
      </p:sp>
    </p:spTree>
    <p:extLst>
      <p:ext uri="{BB962C8B-B14F-4D97-AF65-F5344CB8AC3E}">
        <p14:creationId xmlns:p14="http://schemas.microsoft.com/office/powerpoint/2010/main" val="25455379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2EC7880-C5D9-40A8-A6B0-3198AD07AD1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4619543" cy="68540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ine 4" descr="O imagine care conține persoană, interior, așezat, grup&#10;&#10;Descrierea a fost generată cu un grad mare de încredere">
            <a:extLst>
              <a:ext uri="{FF2B5EF4-FFF2-40B4-BE49-F238E27FC236}">
                <a16:creationId xmlns:a16="http://schemas.microsoft.com/office/drawing/2014/main" xmlns="" id="{7ABB806B-8659-4DA1-8445-CE8B455711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19543" y="4748"/>
            <a:ext cx="7572457" cy="6848504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xmlns="" id="{E1ED906D-EC79-45ED-8071-86EB60F9D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ro-RO" dirty="0"/>
              <a:t>Ziua 2 - marți, 21 noiembrie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xmlns="" id="{D913DD15-9319-4CBD-BD00-7180B672A2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o-RO"/>
              <a:t>Workshop de conștientizare a conflictelor: exerciții de încredere, cu accent pe autocunoaștere, dezvoltarea creativității și dinamizarea echipei.</a:t>
            </a:r>
          </a:p>
          <a:p>
            <a:pPr>
              <a:lnSpc>
                <a:spcPct val="90000"/>
              </a:lnSpc>
            </a:pPr>
            <a:r>
              <a:rPr lang="ro-RO"/>
              <a:t>Asistență la clase, la orele de biologie, chimie și matematică. </a:t>
            </a:r>
          </a:p>
          <a:p>
            <a:pPr>
              <a:lnSpc>
                <a:spcPct val="90000"/>
              </a:lnSpc>
            </a:pPr>
            <a:r>
              <a:rPr lang="ro-RO"/>
              <a:t>Experimente în laboratorul de fizică.</a:t>
            </a:r>
          </a:p>
          <a:p>
            <a:pPr>
              <a:lnSpc>
                <a:spcPct val="90000"/>
              </a:lnSpc>
            </a:pPr>
            <a:r>
              <a:rPr lang="ro-RO"/>
              <a:t>Discuții.</a:t>
            </a:r>
          </a:p>
        </p:txBody>
      </p:sp>
    </p:spTree>
    <p:extLst>
      <p:ext uri="{BB962C8B-B14F-4D97-AF65-F5344CB8AC3E}">
        <p14:creationId xmlns:p14="http://schemas.microsoft.com/office/powerpoint/2010/main" val="9311279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ine 6" descr="O imagine care conține interior, podea, perete, fereastră&#10;&#10;Descrierea a fost generată cu un grad foarte mare de încredere">
            <a:extLst>
              <a:ext uri="{FF2B5EF4-FFF2-40B4-BE49-F238E27FC236}">
                <a16:creationId xmlns:a16="http://schemas.microsoft.com/office/drawing/2014/main" xmlns="" id="{258895E9-9480-49CA-9D5B-54245B0570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Freeform 5">
            <a:extLst>
              <a:ext uri="{FF2B5EF4-FFF2-40B4-BE49-F238E27FC236}">
                <a16:creationId xmlns:a16="http://schemas.microsoft.com/office/drawing/2014/main" xmlns="" id="{201543D1-8AF1-41DA-AB4A-ECE74D355AB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0" y="0"/>
            <a:ext cx="10391775" cy="6858000"/>
          </a:xfrm>
          <a:custGeom>
            <a:avLst/>
            <a:gdLst>
              <a:gd name="T0" fmla="*/ 0 w 2184"/>
              <a:gd name="T1" fmla="*/ 1441 h 1441"/>
              <a:gd name="T2" fmla="*/ 1482 w 2184"/>
              <a:gd name="T3" fmla="*/ 1441 h 1441"/>
              <a:gd name="T4" fmla="*/ 2161 w 2184"/>
              <a:gd name="T5" fmla="*/ 762 h 1441"/>
              <a:gd name="T6" fmla="*/ 2161 w 2184"/>
              <a:gd name="T7" fmla="*/ 678 h 1441"/>
              <a:gd name="T8" fmla="*/ 1483 w 2184"/>
              <a:gd name="T9" fmla="*/ 0 h 1441"/>
              <a:gd name="T10" fmla="*/ 0 w 2184"/>
              <a:gd name="T11" fmla="*/ 0 h 1441"/>
              <a:gd name="T12" fmla="*/ 0 w 2184"/>
              <a:gd name="T13" fmla="*/ 1441 h 1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84" h="1441">
                <a:moveTo>
                  <a:pt x="0" y="1441"/>
                </a:moveTo>
                <a:cubicBezTo>
                  <a:pt x="1482" y="1441"/>
                  <a:pt x="1482" y="1441"/>
                  <a:pt x="1482" y="1441"/>
                </a:cubicBezTo>
                <a:cubicBezTo>
                  <a:pt x="2161" y="762"/>
                  <a:pt x="2161" y="762"/>
                  <a:pt x="2161" y="762"/>
                </a:cubicBezTo>
                <a:cubicBezTo>
                  <a:pt x="2184" y="739"/>
                  <a:pt x="2184" y="701"/>
                  <a:pt x="2161" y="678"/>
                </a:cubicBezTo>
                <a:cubicBezTo>
                  <a:pt x="1483" y="0"/>
                  <a:pt x="1483" y="0"/>
                  <a:pt x="1483" y="0"/>
                </a:cubicBezTo>
                <a:cubicBezTo>
                  <a:pt x="0" y="0"/>
                  <a:pt x="0" y="0"/>
                  <a:pt x="0" y="0"/>
                </a:cubicBezTo>
                <a:lnTo>
                  <a:pt x="0" y="1441"/>
                </a:lnTo>
                <a:close/>
              </a:path>
            </a:pathLst>
          </a:cu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u 1">
            <a:extLst>
              <a:ext uri="{FF2B5EF4-FFF2-40B4-BE49-F238E27FC236}">
                <a16:creationId xmlns:a16="http://schemas.microsoft.com/office/drawing/2014/main" xmlns="" id="{E20B89CB-E44B-4059-B3ED-DACDC627B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867" y="626533"/>
            <a:ext cx="7128933" cy="1278467"/>
          </a:xfrm>
        </p:spPr>
        <p:txBody>
          <a:bodyPr anchor="ctr">
            <a:normAutofit/>
          </a:bodyPr>
          <a:lstStyle/>
          <a:p>
            <a:r>
              <a:rPr lang="ro-RO" sz="3200">
                <a:solidFill>
                  <a:srgbClr val="FEFFFF"/>
                </a:solidFill>
              </a:rPr>
              <a:t>Ziua 3 – miercuri, 22 noiembrie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xmlns="" id="{23C6949C-EACE-4DC5-8C23-17084568AD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868" y="2133599"/>
            <a:ext cx="7493000" cy="3809999"/>
          </a:xfrm>
        </p:spPr>
        <p:txBody>
          <a:bodyPr>
            <a:normAutofit/>
          </a:bodyPr>
          <a:lstStyle/>
          <a:p>
            <a:r>
              <a:rPr lang="ro-RO">
                <a:solidFill>
                  <a:srgbClr val="FEFFFF"/>
                </a:solidFill>
              </a:rPr>
              <a:t>Managementul conflictelor și strategii pașnice de soluționare a conflictelor: practicarea ascultării active și a empatiei, prin joc, într-o atmosferă relaxată și suportivă. Prin intermediul jocurilor, elevii au dobândit strategii de soluționare pașnică a conflictelor.</a:t>
            </a:r>
          </a:p>
          <a:p>
            <a:r>
              <a:rPr lang="ro-RO">
                <a:solidFill>
                  <a:srgbClr val="FEFFFF"/>
                </a:solidFill>
              </a:rPr>
              <a:t>Vizionarea unui film în sala multimedia.</a:t>
            </a:r>
          </a:p>
          <a:p>
            <a:r>
              <a:rPr lang="ro-RO">
                <a:solidFill>
                  <a:srgbClr val="FEFFFF"/>
                </a:solidFill>
              </a:rPr>
              <a:t>Discuții. </a:t>
            </a:r>
          </a:p>
        </p:txBody>
      </p:sp>
    </p:spTree>
    <p:extLst>
      <p:ext uri="{BB962C8B-B14F-4D97-AF65-F5344CB8AC3E}">
        <p14:creationId xmlns:p14="http://schemas.microsoft.com/office/powerpoint/2010/main" val="4040735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2EC7880-C5D9-40A8-A6B0-3198AD07AD1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4619543" cy="68540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ine 4" descr="O imagine care conține fereastră, interior&#10;&#10;Descrierea a fost generată cu un grad foarte mare de încredere">
            <a:extLst>
              <a:ext uri="{FF2B5EF4-FFF2-40B4-BE49-F238E27FC236}">
                <a16:creationId xmlns:a16="http://schemas.microsoft.com/office/drawing/2014/main" xmlns="" id="{B1704BD7-0593-459F-8D12-9F10F3FFC7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19543" y="4748"/>
            <a:ext cx="7572457" cy="6848504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xmlns="" id="{A27466EF-6FEF-4606-B4C4-413459DBA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ro-RO" dirty="0"/>
              <a:t>Ziua 4 – joi, 23 noiembrie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xmlns="" id="{99E9554C-B2C2-4926-92A7-AE2CAE57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o-RO" sz="1500"/>
              <a:t>Tehnici de management al conflictelor: informare, înțelegere, abordarea și </a:t>
            </a:r>
            <a:r>
              <a:rPr lang="ro-RO" sz="1500" err="1"/>
              <a:t>managerierea</a:t>
            </a:r>
            <a:r>
              <a:rPr lang="ro-RO" sz="1500"/>
              <a:t> </a:t>
            </a:r>
            <a:r>
              <a:rPr lang="ro-RO" sz="1500" err="1"/>
              <a:t>bullying</a:t>
            </a:r>
            <a:r>
              <a:rPr lang="ro-RO" sz="1500"/>
              <a:t>-ului prin povești despre diferite forme de comportament de intimidare, completarea unor chestionare, joc de rol (dramatizare), modificarea finalului unor povești. </a:t>
            </a:r>
          </a:p>
          <a:p>
            <a:pPr>
              <a:lnSpc>
                <a:spcPct val="90000"/>
              </a:lnSpc>
            </a:pPr>
            <a:r>
              <a:rPr lang="ro-RO" sz="1500"/>
              <a:t>Astfel, elevii au înțeles că există modalități de a lupta cu acest fenomen.</a:t>
            </a:r>
          </a:p>
          <a:p>
            <a:pPr>
              <a:lnSpc>
                <a:spcPct val="90000"/>
              </a:lnSpc>
            </a:pPr>
            <a:r>
              <a:rPr lang="ro-RO" sz="1500"/>
              <a:t>Workshop IT de creare a unui poster despre </a:t>
            </a:r>
            <a:r>
              <a:rPr lang="ro-RO" sz="1500" err="1"/>
              <a:t>bullying</a:t>
            </a:r>
            <a:r>
              <a:rPr lang="ro-RO" sz="15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83614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xmlns="" id="{A7AF9E2D-8F98-4755-895E-D65689F2A14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94D3C8C4-8367-4524-B9C5-2B3ACA682C06}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836169" y="228600"/>
            <a:ext cx="2851523" cy="6638625"/>
            <a:chOff x="2487613" y="285750"/>
            <a:chExt cx="2428875" cy="5654676"/>
          </a:xfrm>
        </p:grpSpPr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38BDB546-CAFB-429D-8D82-4F3AA28914C5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xmlns="" id="{8F202AFF-3597-4A70-9149-0AA2AACBB9E6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5B91C985-1FBD-4FEE-8FB4-FBD47CF0A37F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xmlns="" id="{E045B090-8B4D-4553-997E-D7A7A2B93571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xmlns="" id="{79661459-591F-41BD-85A7-882DF2E548BF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xmlns="" id="{172E6458-D7F5-4E0B-8098-F3A9B744636B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xmlns="" id="{5D1FE182-350A-4951-99FA-123B15A19EEC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xmlns="" id="{CBFDC3F8-18F5-41F0-9926-097682CEEAD2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xmlns="" id="{F4B5A695-E6ED-4C81-A965-0461489F8B68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xmlns="" id="{CF31B175-CBC2-449D-8998-0BA7711EA3A5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xmlns="" id="{47A691C8-6328-4014-BB1A-CB4824DEB5C7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xmlns="" id="{94EADC73-ECA3-447E-8D07-AE215A3C4386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CDA2558E-94AE-4C16-8CD0-DCF447C9876B}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677117" y="-786"/>
            <a:ext cx="2356675" cy="6854040"/>
            <a:chOff x="6627813" y="194833"/>
            <a:chExt cx="1952625" cy="5678918"/>
          </a:xfrm>
        </p:grpSpPr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6928DF6B-A616-4A71-B951-9D8EAA775650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xmlns="" id="{CD6B4E15-CED4-45FA-874A-EA347C912036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xmlns="" id="{A4EE38F8-BF90-4D7F-8691-89ED516D76CA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xmlns="" id="{2889210F-D6E4-4311-8BF3-DAD3FF49A783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xmlns="" id="{44641BAA-087D-4656-8D6F-EA70FB67F05B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xmlns="" id="{DCEB55E2-FCCA-48F5-917E-8B3F26EC8324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xmlns="" id="{45869B9E-3378-49CB-8EE1-FECA7D7809F0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xmlns="" id="{3497B8C7-AB4A-40B7-A86E-112D90CC6A71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xmlns="" id="{D5A7E348-C28C-4626-9026-59B6B9F7A2E1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xmlns="" id="{A4FF1CA0-E6B1-4861-A2CD-144E06299C22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xmlns="" id="{774FF261-7109-4B0E-B24B-622F4209CE92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xmlns="" id="{3ECECA25-954F-4011-ADFF-BBFC4A00D3D7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6D0FFBDB-89D1-4050-8FE5-AFC94C07656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45704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Freeform 11">
            <a:extLst>
              <a:ext uri="{FF2B5EF4-FFF2-40B4-BE49-F238E27FC236}">
                <a16:creationId xmlns:a16="http://schemas.microsoft.com/office/drawing/2014/main" xmlns="" id="{75823B85-53D1-46E0-BC58-872776B5A1F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 flipV="1">
            <a:off x="4645704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pic>
        <p:nvPicPr>
          <p:cNvPr id="5" name="Imagine 4" descr="O imagine care conține perete, interior, podea, persoană&#10;&#10;Descrierea a fost generată cu un grad foarte mare de încredere">
            <a:extLst>
              <a:ext uri="{FF2B5EF4-FFF2-40B4-BE49-F238E27FC236}">
                <a16:creationId xmlns:a16="http://schemas.microsoft.com/office/drawing/2014/main" xmlns="" id="{484AF7B7-90E6-4F7D-8584-0EDE02FE09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50" y="10"/>
            <a:ext cx="4646985" cy="3428990"/>
          </a:xfrm>
          <a:prstGeom prst="rect">
            <a:avLst/>
          </a:prstGeom>
        </p:spPr>
      </p:pic>
      <p:pic>
        <p:nvPicPr>
          <p:cNvPr id="7" name="Imagine 6" descr="O imagine care conține interior, podea, persoană, masă&#10;&#10;Descrierea a fost generată cu un grad mare de încredere">
            <a:extLst>
              <a:ext uri="{FF2B5EF4-FFF2-40B4-BE49-F238E27FC236}">
                <a16:creationId xmlns:a16="http://schemas.microsoft.com/office/drawing/2014/main" xmlns="" id="{07C9B405-42B5-4DE5-83A8-82D9BB21E2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52" y="3429000"/>
            <a:ext cx="4646985" cy="3429000"/>
          </a:xfrm>
          <a:prstGeom prst="rect">
            <a:avLst/>
          </a:prstGeom>
        </p:spPr>
      </p:pic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xmlns="" id="{81F86B2C-5FF7-48E0-B5B0-ABEA39A1E2C9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  <a:endCxn id="33" idx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16934" y="3429000"/>
            <a:ext cx="466263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u 1">
            <a:extLst>
              <a:ext uri="{FF2B5EF4-FFF2-40B4-BE49-F238E27FC236}">
                <a16:creationId xmlns:a16="http://schemas.microsoft.com/office/drawing/2014/main" xmlns="" id="{A85EF478-BD99-4FB0-9A3D-9B83FC280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3096" y="624110"/>
            <a:ext cx="5021516" cy="1280890"/>
          </a:xfrm>
        </p:spPr>
        <p:txBody>
          <a:bodyPr>
            <a:normAutofit/>
          </a:bodyPr>
          <a:lstStyle/>
          <a:p>
            <a:r>
              <a:rPr lang="ro-RO" dirty="0"/>
              <a:t>Ziua 5 – vineri, 24 noiembrie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xmlns="" id="{51575D32-AC8B-4AFD-8BB8-6F084D865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8191" y="2133600"/>
            <a:ext cx="5066419" cy="3777622"/>
          </a:xfrm>
        </p:spPr>
        <p:txBody>
          <a:bodyPr>
            <a:normAutofit/>
          </a:bodyPr>
          <a:lstStyle/>
          <a:p>
            <a:r>
              <a:rPr lang="ro-RO" dirty="0"/>
              <a:t>Programe de intervenție</a:t>
            </a:r>
          </a:p>
          <a:p>
            <a:r>
              <a:rPr lang="ro-RO" dirty="0"/>
              <a:t>Prezentarea ONG-ului „Smile of the Child” (Zâmbetul copilului) asupra fenomenului de bullying.</a:t>
            </a:r>
          </a:p>
          <a:p>
            <a:r>
              <a:rPr lang="ro-RO" dirty="0"/>
              <a:t>Discuții.</a:t>
            </a:r>
          </a:p>
          <a:p>
            <a:r>
              <a:rPr lang="ro-RO" dirty="0"/>
              <a:t>Evaluarea întâlnirii.</a:t>
            </a:r>
          </a:p>
        </p:txBody>
      </p:sp>
    </p:spTree>
    <p:extLst>
      <p:ext uri="{BB962C8B-B14F-4D97-AF65-F5344CB8AC3E}">
        <p14:creationId xmlns:p14="http://schemas.microsoft.com/office/powerpoint/2010/main" val="3805350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xmlns="" id="{A7AF9E2D-8F98-4755-895E-D65689F2A14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94D3C8C4-8367-4524-B9C5-2B3ACA682C06}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836169" y="228600"/>
            <a:ext cx="2851523" cy="6638625"/>
            <a:chOff x="2487613" y="285750"/>
            <a:chExt cx="2428875" cy="5654676"/>
          </a:xfrm>
        </p:grpSpPr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xmlns="" id="{38BDB546-CAFB-429D-8D82-4F3AA28914C5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xmlns="" id="{8F202AFF-3597-4A70-9149-0AA2AACBB9E6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xmlns="" id="{5B91C985-1FBD-4FEE-8FB4-FBD47CF0A37F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xmlns="" id="{E045B090-8B4D-4553-997E-D7A7A2B93571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xmlns="" id="{79661459-591F-41BD-85A7-882DF2E548BF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172E6458-D7F5-4E0B-8098-F3A9B744636B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xmlns="" id="{5D1FE182-350A-4951-99FA-123B15A19EEC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xmlns="" id="{CBFDC3F8-18F5-41F0-9926-097682CEEAD2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xmlns="" id="{F4B5A695-E6ED-4C81-A965-0461489F8B68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xmlns="" id="{CF31B175-CBC2-449D-8998-0BA7711EA3A5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xmlns="" id="{47A691C8-6328-4014-BB1A-CB4824DEB5C7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xmlns="" id="{94EADC73-ECA3-447E-8D07-AE215A3C4386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CDA2558E-94AE-4C16-8CD0-DCF447C9876B}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677117" y="-786"/>
            <a:ext cx="2356675" cy="6854040"/>
            <a:chOff x="6627813" y="194833"/>
            <a:chExt cx="1952625" cy="5678918"/>
          </a:xfrm>
        </p:grpSpPr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xmlns="" id="{6928DF6B-A616-4A71-B951-9D8EAA775650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xmlns="" id="{CD6B4E15-CED4-45FA-874A-EA347C912036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xmlns="" id="{A4EE38F8-BF90-4D7F-8691-89ED516D76CA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xmlns="" id="{2889210F-D6E4-4311-8BF3-DAD3FF49A783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xmlns="" id="{44641BAA-087D-4656-8D6F-EA70FB67F05B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xmlns="" id="{DCEB55E2-FCCA-48F5-917E-8B3F26EC8324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xmlns="" id="{45869B9E-3378-49CB-8EE1-FECA7D7809F0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xmlns="" id="{3497B8C7-AB4A-40B7-A86E-112D90CC6A71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xmlns="" id="{D5A7E348-C28C-4626-9026-59B6B9F7A2E1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xmlns="" id="{A4FF1CA0-E6B1-4861-A2CD-144E06299C22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xmlns="" id="{774FF261-7109-4B0E-B24B-622F4209CE92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xmlns="" id="{3ECECA25-954F-4011-ADFF-BBFC4A00D3D7}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D0FFBDB-89D1-4050-8FE5-AFC94C07656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45704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8" name="Freeform 11">
            <a:extLst>
              <a:ext uri="{FF2B5EF4-FFF2-40B4-BE49-F238E27FC236}">
                <a16:creationId xmlns:a16="http://schemas.microsoft.com/office/drawing/2014/main" xmlns="" id="{75823B85-53D1-46E0-BC58-872776B5A1F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 flipV="1">
            <a:off x="4645704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pic>
        <p:nvPicPr>
          <p:cNvPr id="8" name="Substituent conținut 4" descr="O imagine care conține clădire, sol, exterior, persoane&#10;&#10;Descrierea a fost generată cu un grad mare de încredere">
            <a:extLst>
              <a:ext uri="{FF2B5EF4-FFF2-40B4-BE49-F238E27FC236}">
                <a16:creationId xmlns:a16="http://schemas.microsoft.com/office/drawing/2014/main" xmlns="" id="{DC333B74-0393-433D-9549-ABF9E9B072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50" y="10"/>
            <a:ext cx="4646985" cy="3428990"/>
          </a:xfrm>
          <a:prstGeom prst="rect">
            <a:avLst/>
          </a:prstGeom>
        </p:spPr>
      </p:pic>
      <p:pic>
        <p:nvPicPr>
          <p:cNvPr id="11" name="Substituent conținut 3" descr="O imagine care conține persoană, clădire, grup, postură&#10;&#10;Descrierea a fost generată cu un grad foarte mare de încredere">
            <a:extLst>
              <a:ext uri="{FF2B5EF4-FFF2-40B4-BE49-F238E27FC236}">
                <a16:creationId xmlns:a16="http://schemas.microsoft.com/office/drawing/2014/main" xmlns="" id="{6E02881D-B648-4D5A-91E2-DAE33EE225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52" y="3429000"/>
            <a:ext cx="4646985" cy="3429000"/>
          </a:xfrm>
          <a:prstGeom prst="rect">
            <a:avLst/>
          </a:prstGeom>
        </p:spPr>
      </p:pic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xmlns="" id="{81F86B2C-5FF7-48E0-B5B0-ABEA39A1E2C9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  <a:endCxn id="33" idx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16934" y="3429000"/>
            <a:ext cx="466263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u 1">
            <a:extLst>
              <a:ext uri="{FF2B5EF4-FFF2-40B4-BE49-F238E27FC236}">
                <a16:creationId xmlns:a16="http://schemas.microsoft.com/office/drawing/2014/main" xmlns="" id="{D6697489-4575-408D-90F5-C8E41BC7D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3096" y="624110"/>
            <a:ext cx="5021516" cy="1280890"/>
          </a:xfrm>
        </p:spPr>
        <p:txBody>
          <a:bodyPr>
            <a:normAutofit/>
          </a:bodyPr>
          <a:lstStyle/>
          <a:p>
            <a:r>
              <a:rPr lang="ro-RO" dirty="0"/>
              <a:t>Și plecarea din școala gazdă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6438191" y="2133600"/>
            <a:ext cx="5066419" cy="3777622"/>
          </a:xfrm>
        </p:spPr>
        <p:txBody>
          <a:bodyPr>
            <a:normAutofit/>
          </a:bodyPr>
          <a:lstStyle/>
          <a:p>
            <a:pPr algn="just"/>
            <a:r>
              <a:rPr lang="ro-RO" sz="2800" dirty="0"/>
              <a:t>S-au legat prietenii, s-au schimbat numere de telefon, adrese de Facebook, s-au stabilit relații între elevii din toate școlile participante.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38453948"/>
      </p:ext>
    </p:extLst>
  </p:cSld>
  <p:clrMapOvr>
    <a:masterClrMapping/>
  </p:clrMapOvr>
</p:sld>
</file>

<file path=ppt/theme/theme1.xml><?xml version="1.0" encoding="utf-8"?>
<a:theme xmlns:a="http://schemas.openxmlformats.org/drawingml/2006/main" name="Adiere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125</TotalTime>
  <Words>590</Words>
  <Application>Microsoft Office PowerPoint</Application>
  <PresentationFormat>Particularizare</PresentationFormat>
  <Paragraphs>60</Paragraphs>
  <Slides>18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18</vt:i4>
      </vt:variant>
    </vt:vector>
  </HeadingPairs>
  <TitlesOfParts>
    <vt:vector size="19" baseType="lpstr">
      <vt:lpstr>Adiere</vt:lpstr>
      <vt:lpstr>Strategii anti-bullying și antidiscriminare</vt:lpstr>
      <vt:lpstr>Şcoli partenere: </vt:lpstr>
      <vt:lpstr>Obiectivele specifice:  </vt:lpstr>
      <vt:lpstr>Ziua 1 – luni, 20 noiembrie</vt:lpstr>
      <vt:lpstr>Ziua 2 - marți, 21 noiembrie</vt:lpstr>
      <vt:lpstr>Ziua 3 – miercuri, 22 noiembrie</vt:lpstr>
      <vt:lpstr>Ziua 4 – joi, 23 noiembrie</vt:lpstr>
      <vt:lpstr>Ziua 5 – vineri, 24 noiembrie</vt:lpstr>
      <vt:lpstr>Și plecarea din școala gazdă</vt:lpstr>
      <vt:lpstr>Și partea de cultură, tradiții nu poate fi neglijată...</vt:lpstr>
      <vt:lpstr>Artă:</vt:lpstr>
      <vt:lpstr>Tradiții: fabrică de ulei de măsline</vt:lpstr>
      <vt:lpstr>Istorie: </vt:lpstr>
      <vt:lpstr>Istorie: </vt:lpstr>
      <vt:lpstr>Canalul Peloponez</vt:lpstr>
      <vt:lpstr>Alte atracții turistice:</vt:lpstr>
      <vt:lpstr>Minunata Grecia!</vt:lpstr>
      <vt:lpstr>Tradiții: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Strategii anti-bullying și antidiscriminare</dc:title>
  <dc:creator>Diana Lupsa</dc:creator>
  <cp:lastModifiedBy>admin</cp:lastModifiedBy>
  <cp:revision>14</cp:revision>
  <dcterms:created xsi:type="dcterms:W3CDTF">2018-02-07T20:04:54Z</dcterms:created>
  <dcterms:modified xsi:type="dcterms:W3CDTF">2018-02-19T08:25:38Z</dcterms:modified>
</cp:coreProperties>
</file>