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83" r:id="rId17"/>
    <p:sldId id="288" r:id="rId18"/>
    <p:sldId id="287" r:id="rId19"/>
    <p:sldId id="285" r:id="rId20"/>
    <p:sldId id="289" r:id="rId21"/>
    <p:sldId id="272" r:id="rId22"/>
    <p:sldId id="290" r:id="rId23"/>
    <p:sldId id="291" r:id="rId24"/>
    <p:sldId id="292" r:id="rId25"/>
    <p:sldId id="293" r:id="rId26"/>
    <p:sldId id="294" r:id="rId2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FF2FD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10015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782310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99983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064167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36011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51347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074657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774841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357893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41665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568297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12838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1329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761629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16698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41584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5CAE3-E66C-483F-9A91-133D66834A8A}" type="datetimeFigureOut">
              <a:rPr lang="ro-RO" smtClean="0"/>
              <a:pPr/>
              <a:t>14.09.2016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80821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2492896"/>
            <a:ext cx="8424936" cy="2592287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chemeClr val="tx2"/>
                </a:solidFill>
              </a:rPr>
              <a:t>Inspecția</a:t>
            </a:r>
            <a:r>
              <a:rPr lang="en-US" sz="2800" b="1" dirty="0" smtClean="0">
                <a:solidFill>
                  <a:schemeClr val="tx2"/>
                </a:solidFill>
              </a:rPr>
              <a:t> de </a:t>
            </a:r>
            <a:r>
              <a:rPr lang="en-US" sz="2800" b="1" dirty="0" err="1" smtClean="0">
                <a:solidFill>
                  <a:schemeClr val="tx2"/>
                </a:solidFill>
              </a:rPr>
              <a:t>specialitate</a:t>
            </a:r>
            <a:r>
              <a:rPr lang="en-US" sz="2800" b="1" dirty="0" smtClean="0">
                <a:solidFill>
                  <a:schemeClr val="tx2"/>
                </a:solidFill>
              </a:rPr>
              <a:t> DISCIPLINE INFORMATICE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201</a:t>
            </a:r>
            <a:r>
              <a:rPr lang="ro-RO" sz="2800" b="1" dirty="0">
                <a:solidFill>
                  <a:schemeClr val="tx2"/>
                </a:solidFill>
              </a:rPr>
              <a:t>6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</a:p>
          <a:p>
            <a:pPr algn="r"/>
            <a:endParaRPr lang="ro-RO" sz="2300" dirty="0" smtClean="0">
              <a:solidFill>
                <a:schemeClr val="tx2"/>
              </a:solidFill>
            </a:endParaRPr>
          </a:p>
          <a:p>
            <a:pPr algn="r"/>
            <a:r>
              <a:rPr lang="en-US" b="1" dirty="0" smtClean="0">
                <a:solidFill>
                  <a:schemeClr val="tx2"/>
                </a:solidFill>
              </a:rPr>
              <a:t>Inspector General,</a:t>
            </a:r>
          </a:p>
          <a:p>
            <a:pPr algn="r"/>
            <a:r>
              <a:rPr lang="en-US" b="1" dirty="0" smtClean="0">
                <a:solidFill>
                  <a:schemeClr val="tx2"/>
                </a:solidFill>
              </a:rPr>
              <a:t>Nu</a:t>
            </a:r>
            <a:r>
              <a:rPr lang="ro-RO" b="1" dirty="0" smtClean="0">
                <a:solidFill>
                  <a:schemeClr val="tx2"/>
                </a:solidFill>
              </a:rPr>
              <a:t>şa Dumitriu-Lupan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505424"/>
            <a:ext cx="3465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b="1" dirty="0" smtClean="0"/>
              <a:t>DIRECȚIA GENERALĂ</a:t>
            </a:r>
          </a:p>
          <a:p>
            <a:r>
              <a:rPr lang="ro-RO" sz="1600" b="1" dirty="0" smtClean="0"/>
              <a:t>ÎNVĂȚĂMÂNT PREUNIVERSITAR</a:t>
            </a:r>
            <a:endParaRPr lang="ro-RO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2" y="0"/>
            <a:ext cx="5342736" cy="138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71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 REŢINUT !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vi-VN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Cadrele didactice nu pot refuza realizarea inspecției de specialitate, cu excepția situațiilor în care, din cauze obiective, probate cu acte doveditoare, acestea nu își pot desfășura activitățile profesionale curente</a:t>
            </a: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endParaRPr lang="ro-RO" sz="20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endParaRPr lang="ro-RO" sz="20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Calificativul acordat în urma inspecției este pentru activitatea evaluată. </a:t>
            </a:r>
            <a:endParaRPr lang="vi-VN" sz="20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6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INSTRUMENTE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aportul scris general al inspecției de  specialitate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Fișa de observare a </a:t>
            </a: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lecției</a:t>
            </a:r>
            <a:endParaRPr lang="en-US" sz="20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o-RO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20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riterii</a:t>
            </a: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orientative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sz="20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selecție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şi </a:t>
            </a:r>
            <a:r>
              <a:rPr lang="en-US" sz="20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Graficul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inspecției de </a:t>
            </a: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specialitate(anexă la raportul general de inspecție)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Calificativele: </a:t>
            </a:r>
          </a:p>
          <a:p>
            <a:pPr marL="0" indent="0" algn="just">
              <a:buNone/>
            </a:pPr>
            <a:r>
              <a:rPr lang="ro-RO" sz="2000" dirty="0">
                <a:solidFill>
                  <a:schemeClr val="tx1"/>
                </a:solidFill>
              </a:rPr>
              <a:t>	</a:t>
            </a:r>
            <a:r>
              <a:rPr lang="ro-RO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sz="20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FOARTE BINE</a:t>
            </a:r>
          </a:p>
          <a:p>
            <a:pPr marL="0" indent="0" algn="just">
              <a:buNone/>
            </a:pPr>
            <a:r>
              <a:rPr lang="ro-RO" sz="2000" b="1" i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o-RO" sz="20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BINE</a:t>
            </a:r>
          </a:p>
          <a:p>
            <a:pPr marL="0" indent="0" algn="just">
              <a:buNone/>
            </a:pPr>
            <a:r>
              <a:rPr lang="ro-RO" sz="2000" b="1" i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o-RO" sz="20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ACCEPTABIL</a:t>
            </a:r>
            <a:endParaRPr lang="ro-RO" sz="20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r>
              <a:rPr lang="ro-RO" sz="20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SLAB</a:t>
            </a:r>
            <a:endParaRPr lang="en-US" sz="2000" b="1" i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40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947192"/>
          </a:xfrm>
        </p:spPr>
        <p:txBody>
          <a:bodyPr>
            <a:noAutofit/>
          </a:bodyPr>
          <a:lstStyle/>
          <a:p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CRITERII ORIENTATIVE DE SELECȚIE A UNITĂȚILOR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ȘCOLARE</a:t>
            </a:r>
            <a:r>
              <a:rPr lang="ro-RO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ȘI 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CLASELOR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39248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50%  unități  de învățământ din mediul urban și 50% unități de învățământ din mediul rural 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50% clase de nivel gimnazial și 50% clase de nivel liceal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25% unități  de învățământ cu performanțe  înalte la examenele naționale - peste 80% procent de promovare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75% unități de învățământ cu performanțe medii slabe  la examenele naționale</a:t>
            </a:r>
          </a:p>
          <a:p>
            <a:pPr marL="0" indent="0" algn="just">
              <a:buNone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medii: 40% - 79% procent de promovare</a:t>
            </a:r>
          </a:p>
          <a:p>
            <a:pPr marL="0" indent="0" algn="just">
              <a:buNone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slabe (sub 39 % procent de promovare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50% clase terminale la nivel de  ciclu, gimnaziu și liceu</a:t>
            </a:r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766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DESFĂŞURAREA INSPECŢIEI DISCIPLINE INFORMATICE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o-RO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Noiembrie 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2015 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ro-RO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judeţele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Bacău, Covasna 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  inspecție 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tematică</a:t>
            </a:r>
          </a:p>
          <a:p>
            <a:pPr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Ianuarie 2016 – Liceul Pedagogic Focșani – Inspecție generală</a:t>
            </a:r>
            <a:endParaRPr lang="ro-RO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artie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201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 -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jude</a:t>
            </a:r>
            <a:r>
              <a:rPr lang="ro-RO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ţul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Arad - inspecție de 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specialitate</a:t>
            </a:r>
          </a:p>
          <a:p>
            <a:pPr marL="0" indent="0">
              <a:buNone/>
            </a:pPr>
            <a:endParaRPr lang="ro-RO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Mai 2016 – </a:t>
            </a:r>
            <a:r>
              <a:rPr lang="ro-RO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judeţele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Galați și 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Călărași - 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inspecție tematică</a:t>
            </a:r>
          </a:p>
          <a:p>
            <a:pPr>
              <a:buFont typeface="Wingdings" pitchFamily="2" charset="2"/>
              <a:buChar char="§"/>
            </a:pPr>
            <a:endParaRPr lang="ro-RO" sz="2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8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DESFĂŞURAREA INSPECŢIEI DISCIPLINE INFORMATICE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Activități </a:t>
            </a:r>
            <a:r>
              <a:rPr lang="vi-VN" b="1" dirty="0" smtClean="0">
                <a:latin typeface="+mj-lt"/>
              </a:rPr>
              <a:t>realizate</a:t>
            </a:r>
            <a:endParaRPr lang="ro-RO" b="1" dirty="0" smtClean="0">
              <a:latin typeface="+mj-lt"/>
            </a:endParaRPr>
          </a:p>
          <a:p>
            <a:pPr marL="0" indent="0">
              <a:buNone/>
            </a:pPr>
            <a:endParaRPr lang="vi-VN" b="1" dirty="0">
              <a:latin typeface="+mj-lt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vi-VN" sz="2300" dirty="0" smtClean="0"/>
              <a:t>Activități </a:t>
            </a:r>
            <a:r>
              <a:rPr lang="vi-VN" sz="2300" dirty="0"/>
              <a:t>de asistență la lecție/lecții, analiză, autoevaluare, evaluare și </a:t>
            </a:r>
            <a:r>
              <a:rPr lang="vi-VN" sz="2300" dirty="0" smtClean="0"/>
              <a:t>consiliere</a:t>
            </a:r>
            <a:endParaRPr lang="vi-VN" sz="2300" dirty="0"/>
          </a:p>
          <a:p>
            <a:pPr marL="457200" indent="-457200" algn="just">
              <a:buFont typeface="+mj-lt"/>
              <a:buAutoNum type="arabicPeriod"/>
            </a:pPr>
            <a:r>
              <a:rPr lang="vi-VN" sz="2300" dirty="0" smtClean="0"/>
              <a:t>Analiza  </a:t>
            </a:r>
            <a:r>
              <a:rPr lang="vi-VN" sz="2300" dirty="0"/>
              <a:t>documentelor și a activităților catedrei și consilierea membrilor catedrei  </a:t>
            </a:r>
            <a:endParaRPr lang="ro-RO" sz="2300" dirty="0" smtClean="0"/>
          </a:p>
          <a:p>
            <a:pPr marL="457200" indent="-457200" algn="just">
              <a:buFont typeface="+mj-lt"/>
              <a:buAutoNum type="arabicPeriod"/>
            </a:pPr>
            <a:r>
              <a:rPr lang="ro-RO" sz="2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Verificarea actelor de </a:t>
            </a:r>
            <a:r>
              <a:rPr lang="ro-RO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studii (atestat de competențe profesionale)</a:t>
            </a:r>
            <a:endParaRPr lang="ro-RO" sz="2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vi-VN" sz="2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                                                 </a:t>
            </a:r>
            <a:endParaRPr lang="vi-VN" sz="2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7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vi-VN" dirty="0" smtClean="0"/>
              <a:t>Recomandări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Activități de asistență la lecție/lecții, analiză, autoevaluare, evaluare și </a:t>
            </a:r>
            <a:r>
              <a:rPr lang="ro-RO" sz="1400" b="1" dirty="0" smtClean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consiliere</a:t>
            </a:r>
            <a:br>
              <a:rPr lang="ro-RO" sz="1400" b="1" dirty="0" smtClean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vi-VN" sz="1400" b="1" dirty="0">
                <a:solidFill>
                  <a:srgbClr val="2C3C43"/>
                </a:solidFill>
                <a:ea typeface="Tahoma" pitchFamily="34" charset="0"/>
                <a:cs typeface="Tahoma" pitchFamily="34" charset="0"/>
              </a:rPr>
              <a:t>Planificarea și proiectarea activității didactice</a:t>
            </a:r>
            <a:r>
              <a:rPr lang="ro-RO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o-RO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70239533"/>
              </p:ext>
            </p:extLst>
          </p:nvPr>
        </p:nvGraphicFramePr>
        <p:xfrm>
          <a:off x="467544" y="1916832"/>
          <a:ext cx="8136904" cy="460248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136904"/>
              </a:tblGrid>
              <a:tr h="1907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105398"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Întocmirea sistematică a proiectelor pe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unităţi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învăţare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înaintea parcurgerii acestora la clasă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Proiectele pe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unităţi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învăţare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vor cuprinde elemente de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diferenţiere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sub aspect strategic (metode și procedee didactice, instrumente de lucru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şi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evaluare, activități de învățare, probe de evaluare formativă/sumativă) raportate la 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particularităţile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claselor, la nivelului diferit al pregătirii de bază și al </a:t>
                      </a:r>
                      <a:r>
                        <a:rPr lang="ro-RO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achiziţiilor</a:t>
                      </a: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elevilor în cadrul fiecărei clase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Programele școlare întocmite pentru disciplinele opționale vor respecta structura programelor de la disciplinele obligatorii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Urmărirea pe tot parcursul anului a planificării calendaristice și întocmirea proiectelor pe unități de învățare având în vedere corelarea acestor documente atât sub aspectul competențelor specifice cât și al conținuturilor și al resurselor de timp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o-RO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va urmări acolo unde este cazul, corelarea planificărilor calendaristice pentru orele de laborator și orele de teorie la disciplina informatică, intensiv informatică. </a:t>
                      </a:r>
                      <a:endParaRPr lang="en-US" sz="14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64989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6347713" cy="1470888"/>
          </a:xfrm>
        </p:spPr>
        <p:txBody>
          <a:bodyPr>
            <a:noAutofit/>
          </a:bodyPr>
          <a:lstStyle/>
          <a:p>
            <a:pPr marL="0" lvl="1" indent="0" algn="l" defTabSz="457200" rtl="0">
              <a:spcBef>
                <a:spcPct val="0"/>
              </a:spcBef>
              <a:buSzPts val="900"/>
            </a:pPr>
            <a:r>
              <a:rPr lang="vi-VN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Recomandări</a:t>
            </a:r>
            <a:r>
              <a:rPr lang="ro-RO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ro-RO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ro-RO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Desfășurarea activității didactice</a:t>
            </a:r>
            <a:br>
              <a:rPr lang="ro-RO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o-RO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ro-RO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ro-RO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ro-RO" sz="36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endParaRPr lang="ro-RO" sz="3600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12776"/>
            <a:ext cx="6347714" cy="4700595"/>
          </a:xfrm>
        </p:spPr>
        <p:txBody>
          <a:bodyPr>
            <a:normAutofit fontScale="250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endParaRPr lang="ro-RO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o-RO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o-RO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6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Respectarea 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planificării calendaristice, de către toate cadrele didactice, iar în caz contrar, argumentarea eventualelor abateri de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conţinut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sau de timp în rubrica de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observaţii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din planificare</a:t>
            </a:r>
            <a:r>
              <a:rPr lang="en-US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calendaristică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după caz, propunerea unui plan </a:t>
            </a:r>
            <a:r>
              <a:rPr lang="ro-RO" sz="6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remedial</a:t>
            </a:r>
            <a:endParaRPr lang="ro-RO" sz="6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endParaRPr lang="ro-RO" sz="6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6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Formularea 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comunicarea la elevi a obiectivelor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operaţionale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ale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lecţiei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în corelare cu tipologia acesteia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competenţele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specifice vizate la nivelul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unităţii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ro-RO" sz="6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învăţare</a:t>
            </a:r>
            <a:endParaRPr lang="ro-RO" sz="6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endParaRPr lang="ro-RO" sz="6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6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Abordarea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diferenţiată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strategiilor didactice pe etape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secvenţe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ale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lecţiei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având în vedere obiectivele urmărite, nivelul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achiziţiilor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anterioare ale elevilor </a:t>
            </a:r>
            <a:r>
              <a:rPr lang="ro-RO" sz="6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6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valorificarea creativă a acestora în procesul de </a:t>
            </a:r>
            <a:r>
              <a:rPr lang="ro-RO" sz="6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învăţare</a:t>
            </a:r>
            <a:r>
              <a:rPr lang="ro-RO" sz="6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-evaluare</a:t>
            </a:r>
            <a:endParaRPr lang="ro-RO" sz="6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1" indent="0" algn="ctr" defTabSz="914400">
              <a:buSzPts val="900"/>
              <a:buNone/>
            </a:pPr>
            <a:endParaRPr lang="ro-RO" sz="2900" b="1" dirty="0" smtClean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indent="0" algn="ctr" defTabSz="914400">
              <a:buSzPts val="900"/>
              <a:buNone/>
            </a:pPr>
            <a:endParaRPr lang="ro-RO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indent="0" algn="ctr" defTabSz="914400">
              <a:buSzPts val="900"/>
              <a:buNone/>
            </a:pPr>
            <a:endParaRPr lang="en-US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 defTabSz="914400">
              <a:buNone/>
            </a:pPr>
            <a:r>
              <a:rPr lang="ro-RO" sz="1400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388430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52016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>Recomandări</a:t>
            </a:r>
            <a:r>
              <a:rPr lang="ro-RO" dirty="0"/>
              <a:t/>
            </a:r>
            <a:br>
              <a:rPr lang="ro-RO" dirty="0"/>
            </a:br>
            <a:r>
              <a:rPr lang="ro-RO" sz="2000" dirty="0">
                <a:solidFill>
                  <a:schemeClr val="tx1"/>
                </a:solidFill>
              </a:rPr>
              <a:t>Desfășurarea activității didactice</a:t>
            </a:r>
            <a:r>
              <a:rPr lang="ro-RO" dirty="0"/>
              <a:t/>
            </a:r>
            <a:br>
              <a:rPr lang="ro-RO" dirty="0"/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772816"/>
            <a:ext cx="6347714" cy="4268547"/>
          </a:xfrm>
        </p:spPr>
        <p:txBody>
          <a:bodyPr>
            <a:normAutofit fontScale="77500" lnSpcReduction="20000"/>
          </a:bodyPr>
          <a:lstStyle/>
          <a:p>
            <a:pPr marL="0" lvl="1" indent="0" algn="ctr" defTabSz="914400">
              <a:buSzPts val="900"/>
              <a:buNone/>
            </a:pPr>
            <a:endParaRPr lang="ro-RO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Utilizarea tuturor  formelor de organizare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desfăşurare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activităţii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respectiv abordarea lucrului pe grupe care permite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diferenţierea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aplicaţiilor</a:t>
            </a:r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didactice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stimularea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performanţei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dezvoltarea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competenţelor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lucru în </a:t>
            </a:r>
            <a:r>
              <a:rPr lang="ro-RO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echipă</a:t>
            </a:r>
            <a:endParaRPr lang="ro-RO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Structurarea 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corespunzătoare a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lecţiilor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aplicaţii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practice (fără a ignora secvențe cheie), urmărirea sistematică a elevilor pe parcursul lucrului practic pe calculator și evidențierea produselor elevilor la finalul </a:t>
            </a:r>
            <a:r>
              <a:rPr lang="ro-RO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activității</a:t>
            </a:r>
            <a:endParaRPr lang="ro-RO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Respectarea 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etapelor de rezolvare a problemelor cu ajutorul calculatorului în abordarea teoretică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practică  a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aplicaţiilor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propuse elevilor spre rezolvare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acordarea unei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atenţii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sporite elementelor de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referinţă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în formarea 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dezvoltarea gândirii algoritmice a elevilor (</a:t>
            </a:r>
            <a:r>
              <a:rPr lang="ro-RO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paşii</a:t>
            </a:r>
            <a:r>
              <a:rPr lang="ro-RO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algoritmului, reprezentarea algoritmului, algoritmi fundamentali, tehnici de programare etc.)</a:t>
            </a:r>
          </a:p>
          <a:p>
            <a:pPr marL="0" lvl="1" indent="0" algn="ctr" defTabSz="914400">
              <a:buSzPts val="900"/>
              <a:buNone/>
            </a:pPr>
            <a:endParaRPr lang="ro-RO" sz="21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indent="0" algn="ctr" defTabSz="914400">
              <a:buSzPts val="900"/>
              <a:buNone/>
            </a:pPr>
            <a:endParaRPr lang="en-US" sz="21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 defTabSz="914400">
              <a:buNone/>
            </a:pPr>
            <a:r>
              <a:rPr lang="ro-RO" sz="1400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8469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 smtClean="0"/>
              <a:t>Recomandări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dirty="0"/>
              <a:t/>
            </a:r>
            <a:br>
              <a:rPr lang="ro-RO" dirty="0"/>
            </a:br>
            <a:r>
              <a:rPr lang="ro-RO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Desfășurarea activității didactice</a:t>
            </a:r>
            <a:r>
              <a:rPr lang="ro-R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o-R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276872"/>
            <a:ext cx="6347714" cy="4268547"/>
          </a:xfrm>
        </p:spPr>
        <p:txBody>
          <a:bodyPr>
            <a:normAutofit fontScale="62500" lnSpcReduction="20000"/>
          </a:bodyPr>
          <a:lstStyle/>
          <a:p>
            <a:pPr marL="0" lvl="1" indent="0" algn="ctr" defTabSz="914400">
              <a:buSzPts val="900"/>
              <a:buNone/>
            </a:pPr>
            <a:endParaRPr lang="ro-RO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Utilizarea sarcinilor de lucru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diferenţiate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în raport cu nivelul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ritmul diferit de lucru al </a:t>
            </a: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elevilor</a:t>
            </a:r>
            <a:endParaRPr lang="ro-RO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Formularea 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completă a sarcinilor din fișele de lucru și evaluare administrate elevilor (timp alocat, barem de notare)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Notarea 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ritmică a elevilor, bazată pe o evaluare continuă a acestora,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însoţită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argumentarea notelor acordate elevilor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formularea concluziilor privind activitatea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desfăşurată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în cadrul </a:t>
            </a:r>
            <a:r>
              <a:rPr lang="ro-RO" sz="2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lecţiei</a:t>
            </a:r>
            <a:endParaRPr lang="ro-RO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Formarea 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deprinderii tuturor cadrelor didactice de a furniza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feed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-back elevilor pe parcursul și la finalul </a:t>
            </a: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lecțiilor</a:t>
            </a:r>
            <a:endParaRPr lang="ro-RO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Stimularea 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elevilor să comunice 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aplicarea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corecţiilor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care se impun privind vocabularul </a:t>
            </a:r>
            <a:r>
              <a:rPr lang="ro-RO" sz="2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limbajului specific disciplinelor </a:t>
            </a:r>
            <a:r>
              <a:rPr lang="ro-RO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informatice</a:t>
            </a:r>
            <a:endParaRPr lang="ro-RO" sz="2600" b="1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1" indent="0" algn="ctr" defTabSz="914400">
              <a:buSzPts val="900"/>
              <a:buNone/>
            </a:pPr>
            <a:endParaRPr lang="ro-RO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indent="0" algn="ctr" defTabSz="914400">
              <a:buSzPts val="900"/>
              <a:buNone/>
            </a:pPr>
            <a:endParaRPr lang="en-US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 defTabSz="914400">
              <a:buNone/>
            </a:pPr>
            <a:r>
              <a:rPr lang="ro-RO" sz="1400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4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1887557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390" y="620688"/>
            <a:ext cx="6347713" cy="792088"/>
          </a:xfrm>
        </p:spPr>
        <p:txBody>
          <a:bodyPr>
            <a:normAutofit fontScale="90000"/>
          </a:bodyPr>
          <a:lstStyle/>
          <a:p>
            <a:pPr lvl="0" defTabSz="914400">
              <a:spcBef>
                <a:spcPts val="0"/>
              </a:spcBef>
              <a:defRPr/>
            </a:pPr>
            <a:r>
              <a:rPr lang="ro-RO" dirty="0" smtClean="0"/>
              <a:t>Recomandări</a:t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Atitudinea elevilor față de </a:t>
            </a:r>
            <a:r>
              <a:rPr lang="ro-RO" sz="1400" b="1" dirty="0" smtClean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învățare</a:t>
            </a:r>
            <a:r>
              <a:rPr lang="ro-RO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o-RO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3880773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endParaRPr lang="ro-RO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ro-RO" dirty="0" smtClean="0"/>
              <a:t>Stimularea </a:t>
            </a:r>
            <a:r>
              <a:rPr lang="ro-RO" dirty="0"/>
              <a:t>elevilor să se manifeste voluntar </a:t>
            </a:r>
            <a:r>
              <a:rPr lang="ro-RO" dirty="0" err="1"/>
              <a:t>şi</a:t>
            </a:r>
            <a:r>
              <a:rPr lang="ro-RO" dirty="0"/>
              <a:t> creativ în cadrul </a:t>
            </a:r>
            <a:r>
              <a:rPr lang="ro-RO" dirty="0" err="1"/>
              <a:t>lecţiilor</a:t>
            </a:r>
            <a:r>
              <a:rPr lang="ro-RO" dirty="0"/>
              <a:t> prin utilizarea strategiilor didactice </a:t>
            </a:r>
            <a:r>
              <a:rPr lang="ro-RO" dirty="0" smtClean="0"/>
              <a:t>interactive</a:t>
            </a:r>
            <a:endParaRPr lang="ro-RO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ro-RO" dirty="0" smtClean="0"/>
              <a:t> Motivarea </a:t>
            </a:r>
            <a:r>
              <a:rPr lang="ro-RO" dirty="0"/>
              <a:t>elevilor pentru </a:t>
            </a:r>
            <a:r>
              <a:rPr lang="ro-RO" dirty="0" err="1"/>
              <a:t>performanţă</a:t>
            </a:r>
            <a:r>
              <a:rPr lang="ro-RO" dirty="0"/>
              <a:t>, prin abordarea  </a:t>
            </a:r>
            <a:r>
              <a:rPr lang="ro-RO" dirty="0" err="1"/>
              <a:t>diferenţiată</a:t>
            </a:r>
            <a:r>
              <a:rPr lang="ro-RO" dirty="0"/>
              <a:t> a </a:t>
            </a:r>
            <a:r>
              <a:rPr lang="ro-RO" dirty="0" err="1"/>
              <a:t>aplicaţiilor</a:t>
            </a:r>
            <a:r>
              <a:rPr lang="ro-RO" dirty="0"/>
              <a:t>. Stimularea elevilor capabili de </a:t>
            </a:r>
            <a:r>
              <a:rPr lang="ro-RO" dirty="0" err="1"/>
              <a:t>performanţă</a:t>
            </a:r>
            <a:r>
              <a:rPr lang="ro-RO" dirty="0"/>
              <a:t> să lucreze suplimentar </a:t>
            </a:r>
            <a:r>
              <a:rPr lang="ro-RO" dirty="0" err="1"/>
              <a:t>şi</a:t>
            </a:r>
            <a:r>
              <a:rPr lang="ro-RO" dirty="0"/>
              <a:t> crearea </a:t>
            </a:r>
            <a:r>
              <a:rPr lang="ro-RO" dirty="0" err="1"/>
              <a:t>situaţiilor</a:t>
            </a:r>
            <a:r>
              <a:rPr lang="ro-RO" dirty="0"/>
              <a:t> de </a:t>
            </a:r>
            <a:r>
              <a:rPr lang="ro-RO" dirty="0" err="1"/>
              <a:t>învăţare</a:t>
            </a:r>
            <a:r>
              <a:rPr lang="ro-RO" dirty="0"/>
              <a:t> inedite care să permită afirmarea </a:t>
            </a:r>
            <a:r>
              <a:rPr lang="ro-RO" dirty="0" err="1"/>
              <a:t>şi</a:t>
            </a:r>
            <a:r>
              <a:rPr lang="ro-RO" dirty="0"/>
              <a:t> dezvoltarea  </a:t>
            </a:r>
            <a:r>
              <a:rPr lang="ro-RO" dirty="0" smtClean="0"/>
              <a:t>acestora </a:t>
            </a:r>
            <a:endParaRPr lang="ro-RO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ro-RO" dirty="0" smtClean="0"/>
              <a:t>Motivarea </a:t>
            </a:r>
            <a:r>
              <a:rPr lang="ro-RO" dirty="0"/>
              <a:t>tuturor elevilor de la clasele de matematică-informatică pentru pregătirea examenului de atestat profesional și conștientizarea acestora asupra importanței acestei certificări pentru cariera profesională a viitorilor </a:t>
            </a:r>
            <a:r>
              <a:rPr lang="ro-RO" dirty="0" smtClean="0"/>
              <a:t>absolvenți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61020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Planificare - Metodologie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o-RO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rogramul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activităților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inspecție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și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monitorizare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ale </a:t>
            </a:r>
            <a:r>
              <a:rPr lang="ro-RO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irecției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G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enerale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Învățământ 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reuniversitar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anul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şcolar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201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201</a:t>
            </a:r>
            <a:r>
              <a:rPr lang="ro-R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0" algn="just">
              <a:buNone/>
            </a:pPr>
            <a:endParaRPr lang="ro-RO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egulament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ul</a:t>
            </a: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pt-B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inspecție a unităților de învățământ </a:t>
            </a: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preuniversitar</a:t>
            </a:r>
            <a:r>
              <a:rPr lang="ro-RO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nn-NO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Anexa la OMECTS nr. 5547 din 06.10.2011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690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200" dirty="0">
                <a:solidFill>
                  <a:srgbClr val="90C226"/>
                </a:solidFill>
              </a:rPr>
              <a:t>Recomandări</a:t>
            </a:r>
            <a:br>
              <a:rPr lang="ro-RO" sz="3200" dirty="0">
                <a:solidFill>
                  <a:srgbClr val="90C226"/>
                </a:solidFill>
              </a:rPr>
            </a:br>
            <a:r>
              <a:rPr lang="ro-RO" sz="3200" dirty="0">
                <a:solidFill>
                  <a:srgbClr val="90C226"/>
                </a:solidFill>
              </a:rPr>
              <a:t/>
            </a:r>
            <a:br>
              <a:rPr lang="ro-RO" sz="3200" dirty="0">
                <a:solidFill>
                  <a:srgbClr val="90C226"/>
                </a:solidFill>
              </a:rPr>
            </a:br>
            <a:r>
              <a:rPr lang="ro-RO" sz="13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Atitudinea elevilor față de învățare</a:t>
            </a:r>
            <a:br>
              <a:rPr lang="ro-RO" sz="1300" b="1" dirty="0">
                <a:solidFill>
                  <a:srgbClr val="2C3C4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132856"/>
            <a:ext cx="6347714" cy="3908507"/>
          </a:xfrm>
        </p:spPr>
        <p:txBody>
          <a:bodyPr/>
          <a:lstStyle/>
          <a:p>
            <a:pPr marL="0" indent="0">
              <a:buNone/>
            </a:pPr>
            <a:endParaRPr lang="ro-RO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ro-RO" dirty="0" smtClean="0"/>
              <a:t>Crearea </a:t>
            </a:r>
            <a:r>
              <a:rPr lang="ro-RO" dirty="0"/>
              <a:t>unor </a:t>
            </a:r>
            <a:r>
              <a:rPr lang="ro-RO" dirty="0" err="1"/>
              <a:t>situaţii</a:t>
            </a:r>
            <a:r>
              <a:rPr lang="ro-RO" dirty="0"/>
              <a:t> de </a:t>
            </a:r>
            <a:r>
              <a:rPr lang="ro-RO" dirty="0" err="1"/>
              <a:t>învăţare</a:t>
            </a:r>
            <a:r>
              <a:rPr lang="ro-RO" dirty="0"/>
              <a:t> motivante pentru elevi </a:t>
            </a:r>
            <a:r>
              <a:rPr lang="ro-RO" dirty="0" err="1"/>
              <a:t>şi</a:t>
            </a:r>
            <a:r>
              <a:rPr lang="ro-RO" dirty="0"/>
              <a:t> încurajarea progresului acestora printr-o comunicare logică </a:t>
            </a:r>
            <a:r>
              <a:rPr lang="ro-RO" dirty="0" err="1"/>
              <a:t>şi</a:t>
            </a:r>
            <a:r>
              <a:rPr lang="ro-RO" dirty="0"/>
              <a:t> coerentă, stimulativă pentru </a:t>
            </a:r>
            <a:r>
              <a:rPr lang="ro-RO" dirty="0" smtClean="0"/>
              <a:t>dialog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o-RO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ro-RO" dirty="0" smtClean="0"/>
              <a:t> </a:t>
            </a:r>
            <a:r>
              <a:rPr lang="ro-RO" dirty="0"/>
              <a:t>Încurajarea creativității elevilor în identificarea</a:t>
            </a:r>
            <a:r>
              <a:rPr lang="ro-RO" dirty="0" smtClean="0"/>
              <a:t>/ descoperirea </a:t>
            </a:r>
            <a:r>
              <a:rPr lang="ro-RO" dirty="0"/>
              <a:t>unor soluții inedite de rezolvare a sarcinilor </a:t>
            </a:r>
            <a:r>
              <a:rPr lang="ro-RO" dirty="0" smtClean="0"/>
              <a:t>didactice 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339160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Recomandări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62842601"/>
              </p:ext>
            </p:extLst>
          </p:nvPr>
        </p:nvGraphicFramePr>
        <p:xfrm>
          <a:off x="539552" y="1844824"/>
          <a:ext cx="7848872" cy="463523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7686312"/>
                <a:gridCol w="162560"/>
              </a:tblGrid>
              <a:tr h="352048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o-RO" sz="1400" b="1" kern="1200" noProof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Activități de analiză a documentelor catedrei și consilierea membrilor catedrei</a:t>
                      </a:r>
                      <a:endParaRPr lang="en-US" sz="1400" b="1" kern="1200" noProof="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32">
                <a:tc>
                  <a:txBody>
                    <a:bodyPr/>
                    <a:lstStyle/>
                    <a:p>
                      <a:pPr marL="457200" lvl="1" indent="0" algn="ctr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endParaRPr lang="en-US" sz="900" b="1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ro-RO" sz="1400" b="1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3745" marR="53745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05885">
                <a:tc>
                  <a:txBody>
                    <a:bodyPr/>
                    <a:lstStyle/>
                    <a:p>
                      <a:pPr marL="285750" indent="-2857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insista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realizarea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cuprins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unitar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cu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documentele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care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trebuie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existe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cadrul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catedrelor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sau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comisiilor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metodice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şi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cadrul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portofoliului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cadrului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didactic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asigurarea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caracterului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operaţional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al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acestor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portofolii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atât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la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nivelul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catedrei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comisiei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metodice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cât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la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nivelul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cadrului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didactic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specifica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clar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care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este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suportul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care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trebuie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găsescă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piesele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componente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ale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acestor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portofolii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(ex.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planificările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calendaristice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format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letric+electronic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proictele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unități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învățare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-format electronic,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programele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școlare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format electronic, etc.)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activităţile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inspecţie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prevăzute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graficul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I.S.J.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din 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obiective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recomandă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 fi: 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Calitatea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operaționalitatea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și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utilitatea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portofoliilor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cadrelor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didactice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şi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catedrelor</a:t>
                      </a:r>
                      <a:r>
                        <a:rPr lang="en-US" sz="1400" b="1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en-US" sz="1400" b="1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comisiilo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</a:t>
                      </a:r>
                      <a:endParaRPr lang="ro-RO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activităţi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al 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catedrei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sau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o-RO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al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comisiei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metodice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fi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cuprinse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activităţi</a:t>
                      </a:r>
                      <a:r>
                        <a:rPr lang="ro-RO" sz="1400" kern="1200" baseline="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demonstrative,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interasistenţe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 ale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căror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rezultate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se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valorifica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în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cadrul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catedrelor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sau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comisiilor</a:t>
                      </a:r>
                      <a:r>
                        <a:rPr lang="en-US" sz="1400" kern="1200" dirty="0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metodice</a:t>
                      </a:r>
                      <a:endParaRPr lang="en-US" sz="1400" kern="1200" dirty="0" smtClean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2FD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en-US" sz="1400" kern="1200" dirty="0">
                        <a:solidFill>
                          <a:schemeClr val="tx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2F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77706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Inspecția tematică</a:t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sz="2200" dirty="0" smtClean="0">
                <a:solidFill>
                  <a:schemeClr val="tx1"/>
                </a:solidFill>
              </a:rPr>
              <a:t>Obiective</a:t>
            </a:r>
            <a:endParaRPr lang="ro-RO" sz="22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68644706"/>
              </p:ext>
            </p:extLst>
          </p:nvPr>
        </p:nvGraphicFramePr>
        <p:xfrm>
          <a:off x="609600" y="2204864"/>
          <a:ext cx="7850832" cy="50546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50832"/>
              </a:tblGrid>
              <a:tr h="33839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Măsuri întreprinse de inspectoratele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şcolare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(Comisia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Judeţeană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în scopul organizării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şi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desfăşurării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examenului de atestare a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competenţelor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profesionale a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absolvenţilor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claselor de matematică-informatică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şi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matematică-informatică, intensiv-informatică</a:t>
                      </a:r>
                    </a:p>
                  </a:txBody>
                  <a:tcPr marL="44374" marR="44374" marT="0" marB="0"/>
                </a:tc>
              </a:tr>
              <a:tr h="330204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Măsuri întreprinse de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unităţile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de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învăţământ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în scopul organizării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şi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desfăşurării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examenului de atestare a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competenţelor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profesionale a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absolvenţilor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claselor de matematică-informatică </a:t>
                      </a:r>
                      <a:r>
                        <a:rPr lang="ro-RO" sz="20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şi</a:t>
                      </a:r>
                      <a:r>
                        <a:rPr lang="ro-RO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matematică-informatică, intensiv-informatică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pt-BR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Modul de completare a documentelor de examen și a actelor de studii</a:t>
                      </a:r>
                      <a:endParaRPr lang="ro-RO" sz="2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4374" marR="4437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857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200" dirty="0">
                <a:solidFill>
                  <a:srgbClr val="90C226"/>
                </a:solidFill>
              </a:rPr>
              <a:t>Inspecția tematică</a:t>
            </a:r>
            <a:br>
              <a:rPr lang="ro-RO" sz="3200" dirty="0">
                <a:solidFill>
                  <a:srgbClr val="90C226"/>
                </a:solidFill>
              </a:rPr>
            </a:br>
            <a:r>
              <a:rPr lang="ro-RO" sz="3200" dirty="0">
                <a:solidFill>
                  <a:srgbClr val="90C226"/>
                </a:solidFill>
              </a:rPr>
              <a:t/>
            </a:r>
            <a:br>
              <a:rPr lang="ro-RO" sz="3200" dirty="0">
                <a:solidFill>
                  <a:srgbClr val="90C226"/>
                </a:solidFill>
              </a:rPr>
            </a:br>
            <a:r>
              <a:rPr lang="ro-RO" sz="2000" dirty="0" smtClean="0">
                <a:solidFill>
                  <a:prstClr val="black"/>
                </a:solidFill>
              </a:rPr>
              <a:t>Aspecte de îmbunătățit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	Avizarea comisiilor din centre: cu cel mult 10 zile înainte de examen, după nominalizarea </a:t>
            </a:r>
            <a:r>
              <a:rPr lang="ro-RO" dirty="0" err="1"/>
              <a:t>vicepreşedinţilor</a:t>
            </a:r>
            <a:r>
              <a:rPr lang="ro-RO" dirty="0"/>
              <a:t> de comisii dintre </a:t>
            </a:r>
            <a:r>
              <a:rPr lang="ro-RO" dirty="0" err="1"/>
              <a:t>metodiştii</a:t>
            </a:r>
            <a:r>
              <a:rPr lang="ro-RO" dirty="0"/>
              <a:t> ISJ și transmiterea acestora în centre în format original;</a:t>
            </a:r>
          </a:p>
          <a:p>
            <a:r>
              <a:rPr lang="ro-RO" dirty="0"/>
              <a:t>	Întocmirea la nivel județean a unui grafic de desfășurare și monitorizare a examenului și urmărirea realizării acestuia, dacă e cazul, cu sprijinul metodiștilor /membrilor consiliului consultativ</a:t>
            </a:r>
          </a:p>
          <a:p>
            <a:r>
              <a:rPr lang="ro-RO" dirty="0" smtClean="0"/>
              <a:t>Mai </a:t>
            </a:r>
            <a:r>
              <a:rPr lang="ro-RO" dirty="0"/>
              <a:t>multă rigoare la analiza rapoartelor primite din centrele de examen și la întocmirea raportului la nivel de județ.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218605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6347713" cy="762000"/>
          </a:xfrm>
        </p:spPr>
        <p:txBody>
          <a:bodyPr>
            <a:normAutofit fontScale="90000"/>
          </a:bodyPr>
          <a:lstStyle/>
          <a:p>
            <a:r>
              <a:rPr lang="ro-RO" sz="2900" dirty="0">
                <a:solidFill>
                  <a:srgbClr val="90C226"/>
                </a:solidFill>
              </a:rPr>
              <a:t>Inspecția tematică</a:t>
            </a:r>
            <a:br>
              <a:rPr lang="ro-RO" sz="2900" dirty="0">
                <a:solidFill>
                  <a:srgbClr val="90C226"/>
                </a:solidFill>
              </a:rPr>
            </a:br>
            <a:r>
              <a:rPr lang="ro-RO" sz="2900" dirty="0">
                <a:solidFill>
                  <a:srgbClr val="90C226"/>
                </a:solidFill>
              </a:rPr>
              <a:t/>
            </a:r>
            <a:br>
              <a:rPr lang="ro-RO" sz="2900" dirty="0">
                <a:solidFill>
                  <a:srgbClr val="90C226"/>
                </a:solidFill>
              </a:rPr>
            </a:br>
            <a:r>
              <a:rPr lang="ro-RO" sz="1800" dirty="0">
                <a:solidFill>
                  <a:prstClr val="black"/>
                </a:solidFill>
              </a:rPr>
              <a:t>Aspecte de îmbunătățit</a:t>
            </a:r>
            <a:endParaRPr lang="ro-RO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38889166"/>
              </p:ext>
            </p:extLst>
          </p:nvPr>
        </p:nvGraphicFramePr>
        <p:xfrm>
          <a:off x="457200" y="1293748"/>
          <a:ext cx="8208912" cy="5564252"/>
        </p:xfrm>
        <a:graphic>
          <a:graphicData uri="http://schemas.openxmlformats.org/drawingml/2006/table">
            <a:tbl>
              <a:tblPr/>
              <a:tblGrid>
                <a:gridCol w="8208912"/>
              </a:tblGrid>
              <a:tr h="4314159">
                <a:tc>
                  <a:txBody>
                    <a:bodyPr/>
                    <a:lstStyle/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buChar char=""/>
                      </a:pP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La dosarul comisiei/colectivului de catedră se vor regăsi toate documentele și materialele aferente pregătirii, organizării și desfășurării examenului: decizia inspectorului general privind comisia de examinare(original), tabelul cu temele de proiect asumate  prin semnătură(original) </a:t>
                      </a:r>
                      <a:r>
                        <a:rPr lang="ro-RO" sz="18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etc.</a:t>
                      </a:r>
                      <a:endParaRPr lang="ro-RO" sz="18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buChar char=""/>
                      </a:pP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Proiectele se vor depune </a:t>
                      </a:r>
                      <a:r>
                        <a:rPr lang="ro-RO" sz="18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şi</a:t>
                      </a: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înregistra la secretariatul </a:t>
                      </a:r>
                      <a:r>
                        <a:rPr lang="ro-RO" sz="18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şcolii</a:t>
                      </a: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în termenul menționat în metodologie, consemnându-se nr. de înregistrare pe coperta fiecăruia, iar  în registru se va specifica explicit tema fiecăruia. La înregistrare fiecare proiect va avea anexat referatul individual întocmit de profesorul îndrumător, încheiat cu calificativul </a:t>
                      </a:r>
                      <a:r>
                        <a:rPr lang="ro-RO" sz="18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Admis/Respins</a:t>
                      </a:r>
                      <a:endParaRPr lang="ro-RO" sz="18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buChar char=""/>
                      </a:pP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La stabilirea graficului de examen se va avea în vedere durata probelor specificată în metodologie </a:t>
                      </a:r>
                      <a:r>
                        <a:rPr lang="ro-RO" sz="18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şi</a:t>
                      </a: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resursele materiale existente. Acesta va respecta datele de examen comunicate și înregistrate la ISJ(la inspectorul de specialitate</a:t>
                      </a:r>
                      <a:r>
                        <a:rPr lang="ro-RO" sz="18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o-RO" sz="18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374" marR="44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441">
                <a:tc>
                  <a:txBody>
                    <a:bodyPr/>
                    <a:lstStyle/>
                    <a:p>
                      <a:pPr marL="34290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buChar char=""/>
                      </a:pP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Profesorii vor fi consiliați să diversifice tematica propusă elevilor pentru proiectele de atestat, având în vedere competențele  dobândite în cadrul cursurilor de formare urmate în specialitate în anii anteriori (</a:t>
                      </a:r>
                      <a:r>
                        <a:rPr lang="ro-RO" sz="18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ex..NET</a:t>
                      </a:r>
                      <a:r>
                        <a:rPr lang="ro-RO" sz="18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4374" marR="44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6162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900" dirty="0">
                <a:solidFill>
                  <a:srgbClr val="90C226"/>
                </a:solidFill>
              </a:rPr>
              <a:t>Inspecția tematică</a:t>
            </a:r>
            <a:br>
              <a:rPr lang="ro-RO" sz="2900" dirty="0">
                <a:solidFill>
                  <a:srgbClr val="90C226"/>
                </a:solidFill>
              </a:rPr>
            </a:br>
            <a:r>
              <a:rPr lang="ro-RO" sz="2900" dirty="0">
                <a:solidFill>
                  <a:srgbClr val="90C226"/>
                </a:solidFill>
              </a:rPr>
              <a:t/>
            </a:r>
            <a:br>
              <a:rPr lang="ro-RO" sz="2900" dirty="0">
                <a:solidFill>
                  <a:srgbClr val="90C226"/>
                </a:solidFill>
              </a:rPr>
            </a:br>
            <a:r>
              <a:rPr lang="ro-RO" sz="1800" dirty="0">
                <a:solidFill>
                  <a:prstClr val="black"/>
                </a:solidFill>
              </a:rPr>
              <a:t>Aspecte de îmbunătățit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/>
              <a:t>Criteriile de evaluare a proiectelor se vor stabili înaintea începerii evaluării acestora </a:t>
            </a:r>
            <a:r>
              <a:rPr lang="ro-RO" dirty="0" err="1"/>
              <a:t>şi</a:t>
            </a:r>
            <a:r>
              <a:rPr lang="ro-RO" dirty="0"/>
              <a:t> vor fi cuantificate în punctaje </a:t>
            </a:r>
            <a:r>
              <a:rPr lang="ro-RO" dirty="0" err="1" smtClean="0"/>
              <a:t>parţiale</a:t>
            </a:r>
            <a:endParaRPr lang="ro-RO" dirty="0"/>
          </a:p>
          <a:p>
            <a:pPr algn="just"/>
            <a:r>
              <a:rPr lang="ro-RO" dirty="0"/>
              <a:t>Elevii claselor terminale vor fi informați periodic privind examenele de final de liceu, iar timpul alocat activității în laborator va fi valorificat și în scopul pregătirii </a:t>
            </a:r>
            <a:r>
              <a:rPr lang="ro-RO" dirty="0" smtClean="0"/>
              <a:t>acestora</a:t>
            </a:r>
            <a:endParaRPr lang="ro-RO" dirty="0"/>
          </a:p>
          <a:p>
            <a:pPr algn="just"/>
            <a:r>
              <a:rPr lang="ro-RO" dirty="0"/>
              <a:t> Profesorii îndrumători vor urmări dezvoltarea la elevi a competențelor de comunicare în general, cu accent pe dezvoltarea vocabularului și  limbajului specific domeniului în care se </a:t>
            </a:r>
            <a:r>
              <a:rPr lang="ro-RO" dirty="0" smtClean="0"/>
              <a:t>pregătesc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7847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900" dirty="0">
                <a:solidFill>
                  <a:srgbClr val="90C226"/>
                </a:solidFill>
              </a:rPr>
              <a:t>Inspecția tematică</a:t>
            </a:r>
            <a:br>
              <a:rPr lang="ro-RO" sz="2900" dirty="0">
                <a:solidFill>
                  <a:srgbClr val="90C226"/>
                </a:solidFill>
              </a:rPr>
            </a:br>
            <a:r>
              <a:rPr lang="ro-RO" sz="2900" dirty="0">
                <a:solidFill>
                  <a:srgbClr val="90C226"/>
                </a:solidFill>
              </a:rPr>
              <a:t/>
            </a:r>
            <a:br>
              <a:rPr lang="ro-RO" sz="2900" dirty="0">
                <a:solidFill>
                  <a:srgbClr val="90C226"/>
                </a:solidFill>
              </a:rPr>
            </a:br>
            <a:r>
              <a:rPr lang="ro-RO" sz="1800" dirty="0">
                <a:solidFill>
                  <a:prstClr val="black"/>
                </a:solidFill>
              </a:rPr>
              <a:t>Aspecte de îmbunătățit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La </a:t>
            </a:r>
            <a:r>
              <a:rPr lang="ro-RO" dirty="0"/>
              <a:t>completarea atestatelor de competențe profesionale se vor avea în vedere competențele specificate în metodologie și ultimele reglementări în </a:t>
            </a:r>
            <a:r>
              <a:rPr lang="ro-RO" dirty="0" smtClean="0"/>
              <a:t>vigoare</a:t>
            </a:r>
            <a:endParaRPr lang="ro-RO" dirty="0"/>
          </a:p>
          <a:p>
            <a:pPr algn="just"/>
            <a:r>
              <a:rPr lang="ro-RO" dirty="0" smtClean="0"/>
              <a:t>La </a:t>
            </a:r>
            <a:r>
              <a:rPr lang="ro-RO" dirty="0"/>
              <a:t>nivel de ISJ se va iniția </a:t>
            </a:r>
            <a:r>
              <a:rPr lang="ro-RO" dirty="0" smtClean="0"/>
              <a:t>anual o </a:t>
            </a:r>
            <a:r>
              <a:rPr lang="ro-RO" dirty="0"/>
              <a:t>acțiune  de verificare a actelor de studii(atestate de competențe profesionale) în unitățile școlare centre de examen de atestat și după caz, se va dispune aplicarea măsurilor care se impun conform reglementărilor în </a:t>
            </a:r>
            <a:r>
              <a:rPr lang="ro-RO" dirty="0" smtClean="0"/>
              <a:t>vigoare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361827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988840"/>
            <a:ext cx="7732381" cy="4353347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200" b="1" i="1" dirty="0" smtClean="0">
                <a:latin typeface="+mj-lt"/>
              </a:rPr>
              <a:t>evaluarea</a:t>
            </a:r>
            <a:r>
              <a:rPr lang="vi-VN" sz="2200" dirty="0" smtClean="0">
                <a:latin typeface="+mj-lt"/>
              </a:rPr>
              <a:t> </a:t>
            </a:r>
            <a:r>
              <a:rPr lang="vi-VN" sz="2200" dirty="0">
                <a:latin typeface="+mj-lt"/>
              </a:rPr>
              <a:t>competențelor cadrului didactic inspectat de a elabora, pe baza unei lecturi personalizate a programei școlare, planificările calendaristice și proiectele unităților de </a:t>
            </a:r>
            <a:r>
              <a:rPr lang="vi-VN" sz="2200" dirty="0" smtClean="0">
                <a:latin typeface="+mj-lt"/>
              </a:rPr>
              <a:t>învățare</a:t>
            </a:r>
            <a:endParaRPr lang="vi-VN" sz="22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>
                <a:latin typeface="+mj-lt"/>
              </a:rPr>
              <a:t>consilierea</a:t>
            </a:r>
            <a:r>
              <a:rPr lang="vi-VN" sz="2200" dirty="0" smtClean="0">
                <a:latin typeface="+mj-lt"/>
              </a:rPr>
              <a:t> </a:t>
            </a:r>
            <a:r>
              <a:rPr lang="vi-VN" sz="2200" dirty="0">
                <a:latin typeface="+mj-lt"/>
              </a:rPr>
              <a:t>cadrului didactic inspectat în legătură cu realizarea activităților de planificare și proiectare </a:t>
            </a:r>
            <a:r>
              <a:rPr lang="vi-VN" sz="2200" dirty="0" smtClean="0">
                <a:latin typeface="+mj-lt"/>
              </a:rPr>
              <a:t>didactică</a:t>
            </a:r>
            <a:endParaRPr lang="vi-VN" sz="22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>
                <a:latin typeface="+mj-lt"/>
              </a:rPr>
              <a:t>evaluarea</a:t>
            </a:r>
            <a:r>
              <a:rPr lang="vi-VN" sz="2200" i="1" dirty="0" smtClean="0">
                <a:latin typeface="+mj-lt"/>
              </a:rPr>
              <a:t> </a:t>
            </a:r>
            <a:r>
              <a:rPr lang="vi-VN" sz="2200" dirty="0">
                <a:latin typeface="+mj-lt"/>
              </a:rPr>
              <a:t>capacității cadrului didactic inspectat de a proiecta și utiliza strategii didactice corespunzătoare învățământului modern bazat pe </a:t>
            </a:r>
            <a:r>
              <a:rPr lang="vi-VN" sz="2200" dirty="0" smtClean="0">
                <a:latin typeface="+mj-lt"/>
              </a:rPr>
              <a:t>competențe</a:t>
            </a:r>
            <a:endParaRPr lang="vi-VN" sz="22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200" b="1" i="1" dirty="0" smtClean="0">
                <a:latin typeface="+mj-lt"/>
              </a:rPr>
              <a:t>consilierea</a:t>
            </a:r>
            <a:r>
              <a:rPr lang="vi-VN" sz="2200" dirty="0" smtClean="0">
                <a:latin typeface="+mj-lt"/>
              </a:rPr>
              <a:t> </a:t>
            </a:r>
            <a:r>
              <a:rPr lang="vi-VN" sz="2200" dirty="0">
                <a:latin typeface="+mj-lt"/>
              </a:rPr>
              <a:t>cadrului didactic inspectat în legătură cu proiectarea și utilizarea unor strategii didactice corespunzătoare învățământului modern bazat pe </a:t>
            </a:r>
            <a:r>
              <a:rPr lang="vi-VN" sz="2200" dirty="0" smtClean="0">
                <a:latin typeface="+mj-lt"/>
              </a:rPr>
              <a:t>competențe</a:t>
            </a:r>
            <a:endParaRPr lang="vi-VN" sz="2200" dirty="0">
              <a:latin typeface="+mj-lt"/>
            </a:endParaRPr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086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2132856"/>
            <a:ext cx="7408333" cy="3672408"/>
          </a:xfrm>
        </p:spPr>
        <p:txBody>
          <a:bodyPr>
            <a:normAutofit/>
          </a:bodyPr>
          <a:lstStyle/>
          <a:p>
            <a:pPr lvl="0" algn="just">
              <a:buClr>
                <a:srgbClr val="31B6FD"/>
              </a:buClr>
              <a:buFont typeface="Arial" panose="020B0604020202020204" pitchFamily="34" charset="0"/>
              <a:buChar char="•"/>
            </a:pPr>
            <a:r>
              <a:rPr lang="vi-VN" sz="2000" b="1" i="1" dirty="0" smtClean="0">
                <a:latin typeface="+mj-lt"/>
              </a:rPr>
              <a:t>evaluarea</a:t>
            </a:r>
            <a:r>
              <a:rPr lang="vi-VN" sz="2000" dirty="0">
                <a:latin typeface="+mj-lt"/>
              </a:rPr>
              <a:t> capacității cadrului didactic inspectat de a integra Tehnologia informației și comunicațiilor (TIC) </a:t>
            </a:r>
            <a:r>
              <a:rPr lang="vi-VN" sz="2000" dirty="0" smtClean="0">
                <a:latin typeface="+mj-lt"/>
              </a:rPr>
              <a:t>în </a:t>
            </a:r>
            <a:r>
              <a:rPr lang="vi-VN" sz="2000" dirty="0">
                <a:latin typeface="+mj-lt"/>
              </a:rPr>
              <a:t>activitatea </a:t>
            </a:r>
            <a:r>
              <a:rPr lang="vi-VN" sz="2000" dirty="0" smtClean="0">
                <a:latin typeface="+mj-lt"/>
              </a:rPr>
              <a:t>didactică</a:t>
            </a:r>
            <a:endParaRPr lang="vi-VN" sz="2000" dirty="0">
              <a:latin typeface="+mj-lt"/>
            </a:endParaRPr>
          </a:p>
          <a:p>
            <a:pPr lvl="0" algn="just">
              <a:buClr>
                <a:srgbClr val="31B6FD"/>
              </a:buClr>
              <a:buFont typeface="Arial" panose="020B0604020202020204" pitchFamily="34" charset="0"/>
              <a:buChar char="•"/>
            </a:pPr>
            <a:r>
              <a:rPr lang="vi-VN" sz="2000" b="1" i="1" dirty="0" smtClean="0">
                <a:latin typeface="+mj-lt"/>
              </a:rPr>
              <a:t>consilierea </a:t>
            </a:r>
            <a:r>
              <a:rPr lang="vi-VN" sz="2000" dirty="0">
                <a:latin typeface="+mj-lt"/>
              </a:rPr>
              <a:t>cadrului didactic inspectat în legătură cu integrarea TIC </a:t>
            </a:r>
            <a:r>
              <a:rPr lang="vi-VN" sz="2000" dirty="0" smtClean="0">
                <a:latin typeface="+mj-lt"/>
              </a:rPr>
              <a:t>în </a:t>
            </a:r>
            <a:r>
              <a:rPr lang="vi-VN" sz="2000" dirty="0">
                <a:latin typeface="+mj-lt"/>
              </a:rPr>
              <a:t>activitatea </a:t>
            </a:r>
            <a:r>
              <a:rPr lang="vi-VN" sz="2000" dirty="0" smtClean="0">
                <a:latin typeface="+mj-lt"/>
              </a:rPr>
              <a:t>didactică</a:t>
            </a:r>
            <a:endParaRPr lang="vi-VN" sz="2000" dirty="0"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vi-VN" sz="2000" b="1" i="1" dirty="0" smtClean="0">
                <a:latin typeface="+mj-lt"/>
              </a:rPr>
              <a:t>evaluarea</a:t>
            </a:r>
            <a:r>
              <a:rPr lang="vi-VN" sz="2000" dirty="0" smtClean="0">
                <a:latin typeface="+mj-lt"/>
              </a:rPr>
              <a:t> competențelor cadrului didactic inspectat de a utiliza metodele de învățare diferențiată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vi-VN" sz="2000" b="1" i="1" dirty="0" smtClean="0">
                <a:latin typeface="+mj-lt"/>
              </a:rPr>
              <a:t>consilierea</a:t>
            </a:r>
            <a:r>
              <a:rPr lang="vi-VN" sz="2000" dirty="0" smtClean="0">
                <a:latin typeface="+mj-lt"/>
              </a:rPr>
              <a:t> cadrului didactic inspectat în legătură cu utilizarea unor metode de învățare diferențiată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41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44005"/>
            <a:ext cx="7408333" cy="428133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000" b="1" i="1" dirty="0" smtClean="0">
                <a:latin typeface="+mj-lt"/>
              </a:rPr>
              <a:t>evaluarea</a:t>
            </a:r>
            <a:r>
              <a:rPr lang="vi-VN" sz="2000" dirty="0" smtClean="0">
                <a:latin typeface="+mj-lt"/>
              </a:rPr>
              <a:t> capacității cadrului didactic inspectat de a integra elementele de evaluare în cadrul activităților de predare-învățare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000" b="1" i="1" dirty="0" smtClean="0">
                <a:latin typeface="+mj-lt"/>
              </a:rPr>
              <a:t>consilierea</a:t>
            </a:r>
            <a:r>
              <a:rPr lang="vi-VN" sz="2000" dirty="0" smtClean="0">
                <a:latin typeface="+mj-lt"/>
              </a:rPr>
              <a:t> cadrului didactic inspectat în legătură cu integrarea elementelor de evaluare în cadrul activităților de predare-învățare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000" b="1" i="1" dirty="0" smtClean="0">
                <a:latin typeface="+mj-lt"/>
              </a:rPr>
              <a:t>consilierea</a:t>
            </a:r>
            <a:r>
              <a:rPr lang="vi-VN" sz="2000" dirty="0" smtClean="0">
                <a:latin typeface="+mj-lt"/>
              </a:rPr>
              <a:t> cadrelor didactice în vederea diversificării ofertei curriculare de cursuri opționale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000" b="1" i="1" dirty="0" smtClean="0">
                <a:latin typeface="+mj-lt"/>
              </a:rPr>
              <a:t>consilierea</a:t>
            </a:r>
            <a:r>
              <a:rPr lang="vi-VN" sz="2000" dirty="0" smtClean="0">
                <a:latin typeface="+mj-lt"/>
              </a:rPr>
              <a:t> cadrelor didactice în legătură cu posibilitățile de dezvoltare profesională și evoluție în carieră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968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planificarea inspecției</a:t>
            </a:r>
            <a:endParaRPr lang="ro-RO" sz="2000" dirty="0" smtClean="0">
              <a:latin typeface="+mj-lt"/>
            </a:endParaRPr>
          </a:p>
          <a:p>
            <a:pPr marL="0" indent="0">
              <a:buNone/>
            </a:pPr>
            <a:endParaRPr lang="vi-VN" sz="2000" dirty="0">
              <a:latin typeface="+mj-lt"/>
            </a:endParaRPr>
          </a:p>
          <a:p>
            <a:pPr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organizarea inspecției</a:t>
            </a:r>
            <a:endParaRPr lang="ro-RO" sz="2000" dirty="0" smtClean="0">
              <a:latin typeface="+mj-lt"/>
            </a:endParaRPr>
          </a:p>
          <a:p>
            <a:pPr marL="0" indent="0">
              <a:buNone/>
            </a:pPr>
            <a:endParaRPr lang="vi-VN" sz="20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realizarea </a:t>
            </a:r>
            <a:r>
              <a:rPr lang="vi-VN" sz="2000" dirty="0">
                <a:latin typeface="+mj-lt"/>
              </a:rPr>
              <a:t>unor convorbiri preliminare pentru orientarea în context (cu persoanele abilitate pentru evaluarea competențelor profesionale ale cadrului didactic, respectiv cu cadrul didactic</a:t>
            </a:r>
            <a:r>
              <a:rPr lang="vi-VN" sz="2000" dirty="0" smtClean="0">
                <a:latin typeface="+mj-lt"/>
              </a:rPr>
              <a:t>)</a:t>
            </a:r>
            <a:endParaRPr lang="ro-RO" sz="2000" dirty="0" smtClean="0">
              <a:latin typeface="+mj-lt"/>
            </a:endParaRPr>
          </a:p>
          <a:p>
            <a:pPr marL="0" indent="0" algn="just">
              <a:buNone/>
            </a:pPr>
            <a:endParaRPr lang="vi-VN" sz="20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asistențele </a:t>
            </a:r>
            <a:r>
              <a:rPr lang="vi-VN" sz="2000" dirty="0">
                <a:latin typeface="+mj-lt"/>
              </a:rPr>
              <a:t>la ore și completarea fișei de observare a </a:t>
            </a:r>
            <a:r>
              <a:rPr lang="vi-VN" sz="2000" dirty="0" smtClean="0">
                <a:latin typeface="+mj-lt"/>
              </a:rPr>
              <a:t>lecției</a:t>
            </a:r>
            <a:endParaRPr lang="vi-VN" sz="2000" dirty="0">
              <a:latin typeface="+mj-lt"/>
            </a:endParaRPr>
          </a:p>
          <a:p>
            <a:pPr marL="0" indent="0">
              <a:buNone/>
            </a:pP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66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132857"/>
            <a:ext cx="7408333" cy="432047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autoevaluarea cadrului didactic inspectat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analiza activității și consilierea cadrului didactic inspectat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redactarea raportului scris de inspecție și consemnarea acestuia în registrul de inspecții al unității de învățământ preuniversitar</a:t>
            </a:r>
            <a:endParaRPr lang="ro-RO" sz="2000" dirty="0" smtClean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ro-RO" sz="2000" dirty="0" smtClean="0">
                <a:latin typeface="+mj-lt"/>
                <a:ea typeface="Tahoma" pitchFamily="34" charset="0"/>
                <a:cs typeface="Tahoma" pitchFamily="34" charset="0"/>
              </a:rPr>
              <a:t>redactarea notei de monitorizare și consemnarea acesteia în registrul de inspecții al ISJ/ISMB</a:t>
            </a:r>
            <a:endParaRPr lang="vi-VN" sz="2000" dirty="0" smtClean="0">
              <a:latin typeface="+mj-lt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182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inspecția </a:t>
            </a:r>
            <a:r>
              <a:rPr lang="vi-VN" sz="2000" dirty="0">
                <a:latin typeface="+mj-lt"/>
              </a:rPr>
              <a:t>de specialitate </a:t>
            </a:r>
            <a:r>
              <a:rPr lang="vi-VN" sz="2000" dirty="0" smtClean="0">
                <a:latin typeface="+mj-lt"/>
              </a:rPr>
              <a:t>curentă</a:t>
            </a:r>
            <a:endParaRPr lang="en-US" sz="2000" dirty="0" smtClean="0">
              <a:latin typeface="+mj-lt"/>
            </a:endParaRPr>
          </a:p>
          <a:p>
            <a:pPr algn="just">
              <a:buNone/>
            </a:pPr>
            <a:endParaRPr lang="vi-VN" sz="20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ro-RO" sz="2000" dirty="0">
                <a:latin typeface="+mj-lt"/>
                <a:ea typeface="Tahoma" pitchFamily="34" charset="0"/>
                <a:cs typeface="Tahoma" pitchFamily="34" charset="0"/>
              </a:rPr>
              <a:t>i</a:t>
            </a:r>
            <a:r>
              <a:rPr lang="vi-VN" sz="2000" dirty="0" smtClean="0">
                <a:latin typeface="+mj-lt"/>
                <a:ea typeface="Tahoma" pitchFamily="34" charset="0"/>
                <a:cs typeface="Tahoma" pitchFamily="34" charset="0"/>
              </a:rPr>
              <a:t>nspecția </a:t>
            </a:r>
            <a:r>
              <a:rPr lang="vi-VN" sz="2000" dirty="0">
                <a:latin typeface="+mj-lt"/>
              </a:rPr>
              <a:t>de specialitate realizată în vederea obținerii definitivării  în  </a:t>
            </a:r>
            <a:r>
              <a:rPr lang="vi-VN" sz="2000" dirty="0" smtClean="0">
                <a:latin typeface="+mj-lt"/>
              </a:rPr>
              <a:t>învățământ</a:t>
            </a:r>
            <a:endParaRPr lang="en-US" sz="2000" dirty="0" smtClean="0">
              <a:latin typeface="+mj-lt"/>
            </a:endParaRPr>
          </a:p>
          <a:p>
            <a:pPr algn="just">
              <a:buNone/>
            </a:pPr>
            <a:endParaRPr lang="vi-VN" sz="20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inspecția </a:t>
            </a:r>
            <a:r>
              <a:rPr lang="vi-VN" sz="2000" dirty="0">
                <a:latin typeface="+mj-lt"/>
              </a:rPr>
              <a:t>de specialitate realizată în vederea obținerii gradelor didactice II și I sau inspecția școlară </a:t>
            </a:r>
            <a:r>
              <a:rPr lang="vi-VN" sz="2000" dirty="0" smtClean="0">
                <a:latin typeface="+mj-lt"/>
              </a:rPr>
              <a:t>specială</a:t>
            </a:r>
            <a:endParaRPr lang="vi-VN" sz="2000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23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inspecția </a:t>
            </a:r>
            <a:r>
              <a:rPr lang="vi-VN" sz="2000" dirty="0">
                <a:latin typeface="+mj-lt"/>
              </a:rPr>
              <a:t>de specialitate realizată în vederea verificării unor aspecte particulare ale activității </a:t>
            </a:r>
            <a:r>
              <a:rPr lang="vi-VN" sz="2000" dirty="0" smtClean="0">
                <a:latin typeface="+mj-lt"/>
              </a:rPr>
              <a:t>didactice</a:t>
            </a:r>
            <a:r>
              <a:rPr lang="en-US" sz="2000" dirty="0" smtClean="0">
                <a:latin typeface="+mj-lt"/>
              </a:rPr>
              <a:t> </a:t>
            </a:r>
            <a:r>
              <a:rPr lang="vi-VN" sz="2000" dirty="0" smtClean="0">
                <a:latin typeface="+mj-lt"/>
              </a:rPr>
              <a:t>(modul </a:t>
            </a:r>
            <a:r>
              <a:rPr lang="vi-VN" sz="2000" dirty="0">
                <a:latin typeface="+mj-lt"/>
              </a:rPr>
              <a:t>de aplicare a curriculumului național, modul de realizare a evaluării curente etc</a:t>
            </a:r>
            <a:r>
              <a:rPr lang="vi-VN" sz="2000" dirty="0" smtClean="0">
                <a:latin typeface="+mj-lt"/>
              </a:rPr>
              <a:t>.)</a:t>
            </a:r>
            <a:r>
              <a:rPr lang="en-US" sz="2000" dirty="0" smtClean="0">
                <a:latin typeface="+mj-lt"/>
              </a:rPr>
              <a:t> - </a:t>
            </a:r>
            <a:r>
              <a:rPr lang="vi-VN" sz="2000" dirty="0" smtClean="0">
                <a:latin typeface="+mj-lt"/>
              </a:rPr>
              <a:t>Tematica </a:t>
            </a:r>
            <a:r>
              <a:rPr lang="vi-VN" sz="2000" dirty="0">
                <a:latin typeface="+mj-lt"/>
              </a:rPr>
              <a:t>inspecțiilor de specialitate se stabilește în baza priorităților </a:t>
            </a:r>
            <a:r>
              <a:rPr lang="ro-RO" sz="2000" dirty="0" smtClean="0">
                <a:latin typeface="+mj-lt"/>
              </a:rPr>
              <a:t>MENCS</a:t>
            </a:r>
            <a:r>
              <a:rPr lang="vi-VN" sz="2000" dirty="0" smtClean="0">
                <a:latin typeface="+mj-lt"/>
              </a:rPr>
              <a:t>/ISJ/ISMB </a:t>
            </a:r>
            <a:r>
              <a:rPr lang="vi-VN" sz="2000" dirty="0">
                <a:latin typeface="+mj-lt"/>
              </a:rPr>
              <a:t>sau la solicitarea unităților de </a:t>
            </a:r>
            <a:r>
              <a:rPr lang="vi-VN" sz="2000" dirty="0" smtClean="0">
                <a:latin typeface="+mj-lt"/>
              </a:rPr>
              <a:t>învățământ</a:t>
            </a:r>
            <a:endParaRPr lang="ro-RO" sz="2000" dirty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000" dirty="0" smtClean="0">
                <a:latin typeface="+mj-lt"/>
              </a:rPr>
              <a:t>inspecția </a:t>
            </a:r>
            <a:r>
              <a:rPr lang="vi-VN" sz="2000" dirty="0">
                <a:latin typeface="+mj-lt"/>
              </a:rPr>
              <a:t>de specialitate realizată în vederea verificării unor aspecte ale activității cadrelor didactice, semnalate în cadrul unor memorii, petiții, reclamații</a:t>
            </a: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16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Override1.xml><?xml version="1.0" encoding="utf-8"?>
<a:themeOverride xmlns:a="http://schemas.openxmlformats.org/drawingml/2006/main">
  <a:clrScheme name="Facet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90C226"/>
    </a:accent1>
    <a:accent2>
      <a:srgbClr val="54A021"/>
    </a:accent2>
    <a:accent3>
      <a:srgbClr val="E6B91E"/>
    </a:accent3>
    <a:accent4>
      <a:srgbClr val="E76618"/>
    </a:accent4>
    <a:accent5>
      <a:srgbClr val="C42F1A"/>
    </a:accent5>
    <a:accent6>
      <a:srgbClr val="918655"/>
    </a:accent6>
    <a:hlink>
      <a:srgbClr val="99CA3C"/>
    </a:hlink>
    <a:folHlink>
      <a:srgbClr val="B9D181"/>
    </a:folHlink>
  </a:clrScheme>
</a:themeOverride>
</file>

<file path=ppt/theme/themeOverride2.xml><?xml version="1.0" encoding="utf-8"?>
<a:themeOverride xmlns:a="http://schemas.openxmlformats.org/drawingml/2006/main">
  <a:clrScheme name="Facet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90C226"/>
    </a:accent1>
    <a:accent2>
      <a:srgbClr val="54A021"/>
    </a:accent2>
    <a:accent3>
      <a:srgbClr val="E6B91E"/>
    </a:accent3>
    <a:accent4>
      <a:srgbClr val="E76618"/>
    </a:accent4>
    <a:accent5>
      <a:srgbClr val="C42F1A"/>
    </a:accent5>
    <a:accent6>
      <a:srgbClr val="918655"/>
    </a:accent6>
    <a:hlink>
      <a:srgbClr val="99CA3C"/>
    </a:hlink>
    <a:folHlink>
      <a:srgbClr val="B9D18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</TotalTime>
  <Words>1767</Words>
  <Application>Microsoft Office PowerPoint</Application>
  <PresentationFormat>Expunere pe ecran (4:3)</PresentationFormat>
  <Paragraphs>170</Paragraphs>
  <Slides>26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26</vt:i4>
      </vt:variant>
    </vt:vector>
  </HeadingPairs>
  <TitlesOfParts>
    <vt:vector size="27" baseType="lpstr">
      <vt:lpstr>Facet</vt:lpstr>
      <vt:lpstr>Diapozitivul 1</vt:lpstr>
      <vt:lpstr>Planificare - Metodologie</vt:lpstr>
      <vt:lpstr>Obiective</vt:lpstr>
      <vt:lpstr>Obiective</vt:lpstr>
      <vt:lpstr>Obiective</vt:lpstr>
      <vt:lpstr>Etape</vt:lpstr>
      <vt:lpstr>Etape</vt:lpstr>
      <vt:lpstr>TIPURI</vt:lpstr>
      <vt:lpstr>TIPURI</vt:lpstr>
      <vt:lpstr>DE REŢINUT !</vt:lpstr>
      <vt:lpstr>INSTRUMENTE</vt:lpstr>
      <vt:lpstr>CRITERII ORIENTATIVE DE SELECȚIE A UNITĂȚILOR ȘCOLARE ȘI  CLASELOR </vt:lpstr>
      <vt:lpstr>DESFĂŞURAREA INSPECŢIEI DISCIPLINE INFORMATICE </vt:lpstr>
      <vt:lpstr>DESFĂŞURAREA INSPECŢIEI DISCIPLINE INFORMATICE</vt:lpstr>
      <vt:lpstr>Recomandări 1. Activități de asistență la lecție/lecții, analiză, autoevaluare, evaluare și consiliere Planificarea și proiectarea activității didactice  </vt:lpstr>
      <vt:lpstr>Recomandări Desfășurarea activității didactice   </vt:lpstr>
      <vt:lpstr>Recomandări Desfășurarea activității didactice </vt:lpstr>
      <vt:lpstr>Recomandări  Desfășurarea activității didactice </vt:lpstr>
      <vt:lpstr>Recomandări  Atitudinea elevilor față de învățare  </vt:lpstr>
      <vt:lpstr>Recomandări  Atitudinea elevilor față de învățare </vt:lpstr>
      <vt:lpstr>Recomandări</vt:lpstr>
      <vt:lpstr>Inspecția tematică  Obiective</vt:lpstr>
      <vt:lpstr>Inspecția tematică  Aspecte de îmbunătățit</vt:lpstr>
      <vt:lpstr>Inspecția tematică  Aspecte de îmbunătățit</vt:lpstr>
      <vt:lpstr>Inspecția tematică  Aspecte de îmbunătățit</vt:lpstr>
      <vt:lpstr>Inspecția tematică  Aspecte de îmbunătățit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Nusa Dumitriu</dc:creator>
  <cp:lastModifiedBy>Raluca</cp:lastModifiedBy>
  <cp:revision>100</cp:revision>
  <dcterms:created xsi:type="dcterms:W3CDTF">2013-09-06T06:18:07Z</dcterms:created>
  <dcterms:modified xsi:type="dcterms:W3CDTF">2016-09-14T07:48:13Z</dcterms:modified>
</cp:coreProperties>
</file>