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7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3A9C2C-A288-4957-AB39-E66F37AFCC5A}" type="doc">
      <dgm:prSet loTypeId="urn:microsoft.com/office/officeart/2005/8/layout/hierarchy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0D2A36-05EF-4202-A3AC-D51A4BB968AC}">
      <dgm:prSet phldrT="[Text]" custT="1"/>
      <dgm:spPr/>
      <dgm:t>
        <a:bodyPr/>
        <a:lstStyle/>
        <a:p>
          <a:r>
            <a:rPr lang="ro-RO" sz="1000" b="1" dirty="0" smtClean="0">
              <a:latin typeface="Arial" pitchFamily="34" charset="0"/>
              <a:cs typeface="Arial" pitchFamily="34" charset="0"/>
            </a:rPr>
            <a:t>SCOPUL</a:t>
          </a:r>
          <a:endParaRPr lang="en-US" sz="1000" b="1" dirty="0" smtClean="0">
            <a:latin typeface="Arial" pitchFamily="34" charset="0"/>
            <a:cs typeface="Arial" pitchFamily="34" charset="0"/>
          </a:endParaRPr>
        </a:p>
        <a:p>
          <a:r>
            <a:rPr lang="ro-RO" sz="1000" dirty="0" smtClean="0">
              <a:latin typeface="Arial" pitchFamily="34" charset="0"/>
              <a:cs typeface="Arial" pitchFamily="34" charset="0"/>
            </a:rPr>
            <a:t>Asigurarea pregătirii didactice și de specialitate a profesorilor din învățământul preuniversitar, absolvenți ai specializărilor: „Biologie”, „Biochimie”, „Ecologie şi protecţia mediului”, în vederea participării, cu succes,  la examenele de obținere: a titularizării, a definitivării,</a:t>
          </a:r>
          <a:r>
            <a:rPr lang="en-US" sz="1000" dirty="0" smtClean="0">
              <a:latin typeface="Arial" pitchFamily="34" charset="0"/>
              <a:cs typeface="Arial" pitchFamily="34" charset="0"/>
            </a:rPr>
            <a:t> a </a:t>
          </a:r>
          <a:r>
            <a:rPr lang="ro-RO" sz="1000" dirty="0" smtClean="0">
              <a:latin typeface="Arial" pitchFamily="34" charset="0"/>
              <a:cs typeface="Arial" pitchFamily="34" charset="0"/>
            </a:rPr>
            <a:t>gradului didactic II,  a gradului didactic I  în învățământul preuniversitar.</a:t>
          </a:r>
          <a:endParaRPr lang="en-US" sz="1000" dirty="0">
            <a:latin typeface="Arial" pitchFamily="34" charset="0"/>
            <a:cs typeface="Arial" pitchFamily="34" charset="0"/>
          </a:endParaRPr>
        </a:p>
      </dgm:t>
    </dgm:pt>
    <dgm:pt modelId="{CCD05180-AC30-4106-BC2D-4213D9C286A8}" type="parTrans" cxnId="{89872BEB-F8B3-4C74-A800-8F72B36BC65A}">
      <dgm:prSet/>
      <dgm:spPr/>
      <dgm:t>
        <a:bodyPr/>
        <a:lstStyle/>
        <a:p>
          <a:endParaRPr lang="en-US"/>
        </a:p>
      </dgm:t>
    </dgm:pt>
    <dgm:pt modelId="{70C57A94-19CF-4BA8-8364-917422FE19CF}" type="sibTrans" cxnId="{89872BEB-F8B3-4C74-A800-8F72B36BC65A}">
      <dgm:prSet/>
      <dgm:spPr/>
      <dgm:t>
        <a:bodyPr/>
        <a:lstStyle/>
        <a:p>
          <a:endParaRPr lang="en-US"/>
        </a:p>
      </dgm:t>
    </dgm:pt>
    <dgm:pt modelId="{2F8941B6-2C13-447A-82F7-10D2E1E5BB74}">
      <dgm:prSet phldrT="[Text]" custT="1"/>
      <dgm:spPr/>
      <dgm:t>
        <a:bodyPr/>
        <a:lstStyle/>
        <a:p>
          <a:endParaRPr lang="en-US" sz="1000" b="1" dirty="0" smtClean="0">
            <a:latin typeface="Arial" pitchFamily="34" charset="0"/>
            <a:cs typeface="Arial" pitchFamily="34" charset="0"/>
          </a:endParaRPr>
        </a:p>
        <a:p>
          <a:r>
            <a:rPr lang="ro-RO" sz="1000" b="1" dirty="0" smtClean="0">
              <a:latin typeface="Arial" pitchFamily="34" charset="0"/>
              <a:cs typeface="Arial" pitchFamily="34" charset="0"/>
            </a:rPr>
            <a:t>COMPETENŢE GENERALE</a:t>
          </a:r>
        </a:p>
        <a:p>
          <a:r>
            <a:rPr lang="ro-RO" sz="1000" dirty="0" smtClean="0">
              <a:latin typeface="Arial" pitchFamily="34" charset="0"/>
              <a:cs typeface="Arial" pitchFamily="34" charset="0"/>
            </a:rPr>
            <a:t>(</a:t>
          </a:r>
          <a:r>
            <a:rPr lang="it-IT" sz="1000" dirty="0" smtClean="0">
              <a:latin typeface="Arial" pitchFamily="34" charset="0"/>
              <a:cs typeface="Arial" pitchFamily="34" charset="0"/>
            </a:rPr>
            <a:t>după Standarde de formare continuă pentru profesori </a:t>
          </a:r>
          <a:r>
            <a:rPr lang="ro-RO" sz="1000" dirty="0" smtClean="0">
              <a:latin typeface="Arial" pitchFamily="34" charset="0"/>
              <a:cs typeface="Arial" pitchFamily="34" charset="0"/>
            </a:rPr>
            <a:t>) </a:t>
          </a:r>
        </a:p>
        <a:p>
          <a:r>
            <a:rPr lang="ro-RO" sz="1000" dirty="0" smtClean="0">
              <a:latin typeface="Arial" pitchFamily="34" charset="0"/>
              <a:cs typeface="Arial" pitchFamily="34" charset="0"/>
            </a:rPr>
            <a:t> </a:t>
          </a:r>
          <a:endParaRPr lang="en-US" sz="1000" dirty="0">
            <a:latin typeface="Arial" pitchFamily="34" charset="0"/>
            <a:cs typeface="Arial" pitchFamily="34" charset="0"/>
          </a:endParaRPr>
        </a:p>
      </dgm:t>
    </dgm:pt>
    <dgm:pt modelId="{0DC7AAF9-C9C1-405A-BF40-DBA11F8D13A9}" type="parTrans" cxnId="{06AB62B2-D5AB-45B1-98E6-F7FCCF2A7F70}">
      <dgm:prSet/>
      <dgm:spPr/>
      <dgm:t>
        <a:bodyPr/>
        <a:lstStyle/>
        <a:p>
          <a:endParaRPr lang="en-US"/>
        </a:p>
      </dgm:t>
    </dgm:pt>
    <dgm:pt modelId="{1456AC0D-CD4D-4567-A3D3-073FE49E3838}" type="sibTrans" cxnId="{06AB62B2-D5AB-45B1-98E6-F7FCCF2A7F70}">
      <dgm:prSet/>
      <dgm:spPr/>
      <dgm:t>
        <a:bodyPr/>
        <a:lstStyle/>
        <a:p>
          <a:endParaRPr lang="en-US"/>
        </a:p>
      </dgm:t>
    </dgm:pt>
    <dgm:pt modelId="{F2EDFD94-E43B-41E9-B53D-7F4105D4D462}">
      <dgm:prSet phldrT="[Text]" custT="1"/>
      <dgm:spPr/>
      <dgm:t>
        <a:bodyPr/>
        <a:lstStyle/>
        <a:p>
          <a:r>
            <a:rPr lang="ro-RO" sz="1000" b="1" dirty="0" smtClean="0">
              <a:latin typeface="Arial" pitchFamily="34" charset="0"/>
              <a:cs typeface="Arial" pitchFamily="34" charset="0"/>
            </a:rPr>
            <a:t>COMPETENŢE PROFESIONALE</a:t>
          </a:r>
          <a:endParaRPr lang="en-US" sz="1000" b="1" dirty="0" smtClean="0">
            <a:latin typeface="Arial" pitchFamily="34" charset="0"/>
            <a:cs typeface="Arial" pitchFamily="34" charset="0"/>
          </a:endParaRPr>
        </a:p>
        <a:p>
          <a:r>
            <a:rPr lang="en-US" sz="1000" b="0" dirty="0" smtClean="0">
              <a:latin typeface="Arial" pitchFamily="34" charset="0"/>
              <a:cs typeface="Arial" pitchFamily="34" charset="0"/>
            </a:rPr>
            <a:t>(</a:t>
          </a:r>
          <a:r>
            <a:rPr lang="en-US" sz="1000" dirty="0" err="1" smtClean="0">
              <a:latin typeface="Arial" pitchFamily="34" charset="0"/>
              <a:cs typeface="Arial" pitchFamily="34" charset="0"/>
            </a:rPr>
            <a:t>diferențiate</a:t>
          </a:r>
          <a:r>
            <a:rPr lang="en-US" sz="10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000" dirty="0" err="1" smtClean="0">
              <a:latin typeface="Arial" pitchFamily="34" charset="0"/>
              <a:cs typeface="Arial" pitchFamily="34" charset="0"/>
            </a:rPr>
            <a:t>pentru</a:t>
          </a:r>
          <a:r>
            <a:rPr lang="en-US" sz="10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000" dirty="0" err="1" smtClean="0">
              <a:latin typeface="Arial" pitchFamily="34" charset="0"/>
              <a:cs typeface="Arial" pitchFamily="34" charset="0"/>
            </a:rPr>
            <a:t>fiecare</a:t>
          </a:r>
          <a:r>
            <a:rPr lang="en-US" sz="1000" dirty="0" smtClean="0">
              <a:latin typeface="Arial" pitchFamily="34" charset="0"/>
              <a:cs typeface="Arial" pitchFamily="34" charset="0"/>
            </a:rPr>
            <a:t> </a:t>
          </a:r>
        </a:p>
        <a:p>
          <a:r>
            <a:rPr lang="en-US" sz="1000" dirty="0" smtClean="0">
              <a:latin typeface="Arial" pitchFamily="34" charset="0"/>
              <a:cs typeface="Arial" pitchFamily="34" charset="0"/>
            </a:rPr>
            <a:t>program de </a:t>
          </a:r>
          <a:r>
            <a:rPr lang="en-US" sz="1000" dirty="0" err="1" smtClean="0">
              <a:latin typeface="Arial" pitchFamily="34" charset="0"/>
              <a:cs typeface="Arial" pitchFamily="34" charset="0"/>
            </a:rPr>
            <a:t>formare</a:t>
          </a:r>
          <a:r>
            <a:rPr lang="en-US" sz="1000" dirty="0" smtClean="0">
              <a:latin typeface="Arial" pitchFamily="34" charset="0"/>
              <a:cs typeface="Arial" pitchFamily="34" charset="0"/>
            </a:rPr>
            <a:t>)</a:t>
          </a:r>
          <a:r>
            <a:rPr lang="ro-RO" sz="1000" b="1" dirty="0" smtClean="0">
              <a:latin typeface="Arial" pitchFamily="34" charset="0"/>
              <a:cs typeface="Arial" pitchFamily="34" charset="0"/>
            </a:rPr>
            <a:t> </a:t>
          </a:r>
          <a:endParaRPr lang="en-US" sz="1000" b="1" dirty="0">
            <a:latin typeface="Arial" pitchFamily="34" charset="0"/>
            <a:cs typeface="Arial" pitchFamily="34" charset="0"/>
          </a:endParaRPr>
        </a:p>
      </dgm:t>
    </dgm:pt>
    <dgm:pt modelId="{EB0BA4CD-081F-4170-9822-F527BBBA9F0D}" type="parTrans" cxnId="{FE5C6B71-CF53-42BE-9F58-340708886E52}">
      <dgm:prSet/>
      <dgm:spPr/>
      <dgm:t>
        <a:bodyPr/>
        <a:lstStyle/>
        <a:p>
          <a:endParaRPr lang="en-US"/>
        </a:p>
      </dgm:t>
    </dgm:pt>
    <dgm:pt modelId="{28613E35-1DA8-405B-8670-7EBDC2CB1E40}" type="sibTrans" cxnId="{FE5C6B71-CF53-42BE-9F58-340708886E52}">
      <dgm:prSet/>
      <dgm:spPr/>
      <dgm:t>
        <a:bodyPr/>
        <a:lstStyle/>
        <a:p>
          <a:endParaRPr lang="en-US"/>
        </a:p>
      </dgm:t>
    </dgm:pt>
    <dgm:pt modelId="{D3C2DE2B-2225-40CE-97F9-99BCDD995738}" type="pres">
      <dgm:prSet presAssocID="{C13A9C2C-A288-4957-AB39-E66F37AFCC5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B49D351-3D31-45B5-80FA-E98E94CE4413}" type="pres">
      <dgm:prSet presAssocID="{700D2A36-05EF-4202-A3AC-D51A4BB968AC}" presName="vertOne" presStyleCnt="0"/>
      <dgm:spPr/>
    </dgm:pt>
    <dgm:pt modelId="{26C63ECB-3FA9-4ACA-83E1-F809256B88AA}" type="pres">
      <dgm:prSet presAssocID="{700D2A36-05EF-4202-A3AC-D51A4BB968AC}" presName="txOne" presStyleLbl="node0" presStyleIdx="0" presStyleCnt="1" custScaleY="386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551A18-7E77-4E2D-8A1B-E8BE66198EC8}" type="pres">
      <dgm:prSet presAssocID="{700D2A36-05EF-4202-A3AC-D51A4BB968AC}" presName="parTransOne" presStyleCnt="0"/>
      <dgm:spPr/>
    </dgm:pt>
    <dgm:pt modelId="{B1F24D3B-D28F-4F19-BFAD-C65893E4A774}" type="pres">
      <dgm:prSet presAssocID="{700D2A36-05EF-4202-A3AC-D51A4BB968AC}" presName="horzOne" presStyleCnt="0"/>
      <dgm:spPr/>
    </dgm:pt>
    <dgm:pt modelId="{5B6286F2-F0CC-48C0-B6A3-09CA1858E3E8}" type="pres">
      <dgm:prSet presAssocID="{2F8941B6-2C13-447A-82F7-10D2E1E5BB74}" presName="vertTwo" presStyleCnt="0"/>
      <dgm:spPr/>
    </dgm:pt>
    <dgm:pt modelId="{BC708940-BE72-49F4-BECB-AD621D6DBA32}" type="pres">
      <dgm:prSet presAssocID="{2F8941B6-2C13-447A-82F7-10D2E1E5BB74}" presName="txTwo" presStyleLbl="node2" presStyleIdx="0" presStyleCnt="2" custScaleY="343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076D21-1AE8-477F-8D96-23791386172B}" type="pres">
      <dgm:prSet presAssocID="{2F8941B6-2C13-447A-82F7-10D2E1E5BB74}" presName="horzTwo" presStyleCnt="0"/>
      <dgm:spPr/>
    </dgm:pt>
    <dgm:pt modelId="{BE476682-0C19-4C9C-A81C-7268CD773083}" type="pres">
      <dgm:prSet presAssocID="{1456AC0D-CD4D-4567-A3D3-073FE49E3838}" presName="sibSpaceTwo" presStyleCnt="0"/>
      <dgm:spPr/>
    </dgm:pt>
    <dgm:pt modelId="{38B82218-C7EA-4ED4-8AF8-91C0D8CE6DE7}" type="pres">
      <dgm:prSet presAssocID="{F2EDFD94-E43B-41E9-B53D-7F4105D4D462}" presName="vertTwo" presStyleCnt="0"/>
      <dgm:spPr/>
    </dgm:pt>
    <dgm:pt modelId="{FE45520B-6888-4905-B2CB-CF8E3B1EC0EC}" type="pres">
      <dgm:prSet presAssocID="{F2EDFD94-E43B-41E9-B53D-7F4105D4D462}" presName="txTwo" presStyleLbl="node2" presStyleIdx="1" presStyleCnt="2" custScaleY="34387" custLinFactNeighborX="-905" custLinFactNeighborY="-36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0E32F6-43B8-47DE-995B-570157820F95}" type="pres">
      <dgm:prSet presAssocID="{F2EDFD94-E43B-41E9-B53D-7F4105D4D462}" presName="horzTwo" presStyleCnt="0"/>
      <dgm:spPr/>
    </dgm:pt>
  </dgm:ptLst>
  <dgm:cxnLst>
    <dgm:cxn modelId="{83CDC89F-F64B-4E1C-8512-341E2B16F53D}" type="presOf" srcId="{2F8941B6-2C13-447A-82F7-10D2E1E5BB74}" destId="{BC708940-BE72-49F4-BECB-AD621D6DBA32}" srcOrd="0" destOrd="0" presId="urn:microsoft.com/office/officeart/2005/8/layout/hierarchy4"/>
    <dgm:cxn modelId="{FE5C6B71-CF53-42BE-9F58-340708886E52}" srcId="{700D2A36-05EF-4202-A3AC-D51A4BB968AC}" destId="{F2EDFD94-E43B-41E9-B53D-7F4105D4D462}" srcOrd="1" destOrd="0" parTransId="{EB0BA4CD-081F-4170-9822-F527BBBA9F0D}" sibTransId="{28613E35-1DA8-405B-8670-7EBDC2CB1E40}"/>
    <dgm:cxn modelId="{F64203AB-F4DF-49DB-BF54-9B22B91B497D}" type="presOf" srcId="{700D2A36-05EF-4202-A3AC-D51A4BB968AC}" destId="{26C63ECB-3FA9-4ACA-83E1-F809256B88AA}" srcOrd="0" destOrd="0" presId="urn:microsoft.com/office/officeart/2005/8/layout/hierarchy4"/>
    <dgm:cxn modelId="{06AB62B2-D5AB-45B1-98E6-F7FCCF2A7F70}" srcId="{700D2A36-05EF-4202-A3AC-D51A4BB968AC}" destId="{2F8941B6-2C13-447A-82F7-10D2E1E5BB74}" srcOrd="0" destOrd="0" parTransId="{0DC7AAF9-C9C1-405A-BF40-DBA11F8D13A9}" sibTransId="{1456AC0D-CD4D-4567-A3D3-073FE49E3838}"/>
    <dgm:cxn modelId="{89872BEB-F8B3-4C74-A800-8F72B36BC65A}" srcId="{C13A9C2C-A288-4957-AB39-E66F37AFCC5A}" destId="{700D2A36-05EF-4202-A3AC-D51A4BB968AC}" srcOrd="0" destOrd="0" parTransId="{CCD05180-AC30-4106-BC2D-4213D9C286A8}" sibTransId="{70C57A94-19CF-4BA8-8364-917422FE19CF}"/>
    <dgm:cxn modelId="{BEB021F1-61F7-4337-949D-D18FFE9EB8D1}" type="presOf" srcId="{F2EDFD94-E43B-41E9-B53D-7F4105D4D462}" destId="{FE45520B-6888-4905-B2CB-CF8E3B1EC0EC}" srcOrd="0" destOrd="0" presId="urn:microsoft.com/office/officeart/2005/8/layout/hierarchy4"/>
    <dgm:cxn modelId="{1F2CCC9B-55A4-4584-BD1D-7F5DFCDF23EF}" type="presOf" srcId="{C13A9C2C-A288-4957-AB39-E66F37AFCC5A}" destId="{D3C2DE2B-2225-40CE-97F9-99BCDD995738}" srcOrd="0" destOrd="0" presId="urn:microsoft.com/office/officeart/2005/8/layout/hierarchy4"/>
    <dgm:cxn modelId="{803C4557-9925-40E1-BACB-62E5ECE7CD05}" type="presParOf" srcId="{D3C2DE2B-2225-40CE-97F9-99BCDD995738}" destId="{AB49D351-3D31-45B5-80FA-E98E94CE4413}" srcOrd="0" destOrd="0" presId="urn:microsoft.com/office/officeart/2005/8/layout/hierarchy4"/>
    <dgm:cxn modelId="{993DC1ED-75C5-419F-9445-A5C19483D171}" type="presParOf" srcId="{AB49D351-3D31-45B5-80FA-E98E94CE4413}" destId="{26C63ECB-3FA9-4ACA-83E1-F809256B88AA}" srcOrd="0" destOrd="0" presId="urn:microsoft.com/office/officeart/2005/8/layout/hierarchy4"/>
    <dgm:cxn modelId="{65A14D6B-3A74-489A-999A-EBE38F875917}" type="presParOf" srcId="{AB49D351-3D31-45B5-80FA-E98E94CE4413}" destId="{B1551A18-7E77-4E2D-8A1B-E8BE66198EC8}" srcOrd="1" destOrd="0" presId="urn:microsoft.com/office/officeart/2005/8/layout/hierarchy4"/>
    <dgm:cxn modelId="{7192BA97-22A1-4C24-B9A6-0A51C2038DAC}" type="presParOf" srcId="{AB49D351-3D31-45B5-80FA-E98E94CE4413}" destId="{B1F24D3B-D28F-4F19-BFAD-C65893E4A774}" srcOrd="2" destOrd="0" presId="urn:microsoft.com/office/officeart/2005/8/layout/hierarchy4"/>
    <dgm:cxn modelId="{51A730FB-650F-4767-B034-9A674888BE04}" type="presParOf" srcId="{B1F24D3B-D28F-4F19-BFAD-C65893E4A774}" destId="{5B6286F2-F0CC-48C0-B6A3-09CA1858E3E8}" srcOrd="0" destOrd="0" presId="urn:microsoft.com/office/officeart/2005/8/layout/hierarchy4"/>
    <dgm:cxn modelId="{5C7A2936-D5CD-4C42-B396-53F5ABA913C2}" type="presParOf" srcId="{5B6286F2-F0CC-48C0-B6A3-09CA1858E3E8}" destId="{BC708940-BE72-49F4-BECB-AD621D6DBA32}" srcOrd="0" destOrd="0" presId="urn:microsoft.com/office/officeart/2005/8/layout/hierarchy4"/>
    <dgm:cxn modelId="{63DED299-DFA2-476D-A678-50880092E332}" type="presParOf" srcId="{5B6286F2-F0CC-48C0-B6A3-09CA1858E3E8}" destId="{13076D21-1AE8-477F-8D96-23791386172B}" srcOrd="1" destOrd="0" presId="urn:microsoft.com/office/officeart/2005/8/layout/hierarchy4"/>
    <dgm:cxn modelId="{C936F513-0AE1-4F89-990F-3D92967F4F4C}" type="presParOf" srcId="{B1F24D3B-D28F-4F19-BFAD-C65893E4A774}" destId="{BE476682-0C19-4C9C-A81C-7268CD773083}" srcOrd="1" destOrd="0" presId="urn:microsoft.com/office/officeart/2005/8/layout/hierarchy4"/>
    <dgm:cxn modelId="{B694F4A5-F043-4A58-8EDD-A1C9E0BEFAFB}" type="presParOf" srcId="{B1F24D3B-D28F-4F19-BFAD-C65893E4A774}" destId="{38B82218-C7EA-4ED4-8AF8-91C0D8CE6DE7}" srcOrd="2" destOrd="0" presId="urn:microsoft.com/office/officeart/2005/8/layout/hierarchy4"/>
    <dgm:cxn modelId="{F2F1570B-7F92-4D45-92E3-68A2BC5EB205}" type="presParOf" srcId="{38B82218-C7EA-4ED4-8AF8-91C0D8CE6DE7}" destId="{FE45520B-6888-4905-B2CB-CF8E3B1EC0EC}" srcOrd="0" destOrd="0" presId="urn:microsoft.com/office/officeart/2005/8/layout/hierarchy4"/>
    <dgm:cxn modelId="{9FC6C0C3-C0B5-42D7-B823-C4355922DBE6}" type="presParOf" srcId="{38B82218-C7EA-4ED4-8AF8-91C0D8CE6DE7}" destId="{3D0E32F6-43B8-47DE-995B-570157820F9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C63ECB-3FA9-4ACA-83E1-F809256B88AA}">
      <dsp:nvSpPr>
        <dsp:cNvPr id="0" name=""/>
        <dsp:cNvSpPr/>
      </dsp:nvSpPr>
      <dsp:spPr>
        <a:xfrm>
          <a:off x="1940" y="135482"/>
          <a:ext cx="5252703" cy="8105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000" b="1" kern="1200" dirty="0" smtClean="0">
              <a:latin typeface="Arial" pitchFamily="34" charset="0"/>
              <a:cs typeface="Arial" pitchFamily="34" charset="0"/>
            </a:rPr>
            <a:t>SCOPUL</a:t>
          </a:r>
          <a:endParaRPr lang="en-US" sz="10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000" kern="1200" dirty="0" smtClean="0">
              <a:latin typeface="Arial" pitchFamily="34" charset="0"/>
              <a:cs typeface="Arial" pitchFamily="34" charset="0"/>
            </a:rPr>
            <a:t>Asigurarea pregătirii didactice și de specialitate a profesorilor din învățământul preuniversitar, absolvenți ai specializărilor: „Biologie”, „Biochimie”, „Ecologie şi protecţia mediului”, în vederea participării, cu succes,  la examenele de obținere: a titularizării, a definitivării,</a:t>
          </a:r>
          <a:r>
            <a:rPr lang="en-US" sz="1000" kern="1200" dirty="0" smtClean="0">
              <a:latin typeface="Arial" pitchFamily="34" charset="0"/>
              <a:cs typeface="Arial" pitchFamily="34" charset="0"/>
            </a:rPr>
            <a:t> a </a:t>
          </a:r>
          <a:r>
            <a:rPr lang="ro-RO" sz="1000" kern="1200" dirty="0" smtClean="0">
              <a:latin typeface="Arial" pitchFamily="34" charset="0"/>
              <a:cs typeface="Arial" pitchFamily="34" charset="0"/>
            </a:rPr>
            <a:t>gradului didactic II,  a gradului didactic I  în învățământul preuniversitar.</a:t>
          </a:r>
          <a:endParaRPr lang="en-US" sz="1000" kern="1200" dirty="0">
            <a:latin typeface="Arial" pitchFamily="34" charset="0"/>
            <a:cs typeface="Arial" pitchFamily="34" charset="0"/>
          </a:endParaRPr>
        </a:p>
      </dsp:txBody>
      <dsp:txXfrm>
        <a:off x="1940" y="135482"/>
        <a:ext cx="5252703" cy="810529"/>
      </dsp:txXfrm>
    </dsp:sp>
    <dsp:sp modelId="{BC708940-BE72-49F4-BECB-AD621D6DBA32}">
      <dsp:nvSpPr>
        <dsp:cNvPr id="0" name=""/>
        <dsp:cNvSpPr/>
      </dsp:nvSpPr>
      <dsp:spPr>
        <a:xfrm>
          <a:off x="1940" y="1240381"/>
          <a:ext cx="2520490" cy="7210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000" b="1" kern="1200" dirty="0" smtClean="0">
              <a:latin typeface="Arial" pitchFamily="34" charset="0"/>
              <a:cs typeface="Arial" pitchFamily="34" charset="0"/>
            </a:rPr>
            <a:t>COMPETENŢE GENERALE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000" kern="1200" dirty="0" smtClean="0">
              <a:latin typeface="Arial" pitchFamily="34" charset="0"/>
              <a:cs typeface="Arial" pitchFamily="34" charset="0"/>
            </a:rPr>
            <a:t>(</a:t>
          </a:r>
          <a:r>
            <a:rPr lang="it-IT" sz="1000" kern="1200" dirty="0" smtClean="0">
              <a:latin typeface="Arial" pitchFamily="34" charset="0"/>
              <a:cs typeface="Arial" pitchFamily="34" charset="0"/>
            </a:rPr>
            <a:t>după Standarde de formare continuă pentru profesori </a:t>
          </a:r>
          <a:r>
            <a:rPr lang="ro-RO" sz="1000" kern="1200" dirty="0" smtClean="0">
              <a:latin typeface="Arial" pitchFamily="34" charset="0"/>
              <a:cs typeface="Arial" pitchFamily="34" charset="0"/>
            </a:rPr>
            <a:t>)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000" kern="1200" dirty="0" smtClean="0">
              <a:latin typeface="Arial" pitchFamily="34" charset="0"/>
              <a:cs typeface="Arial" pitchFamily="34" charset="0"/>
            </a:rPr>
            <a:t> </a:t>
          </a:r>
          <a:endParaRPr lang="en-US" sz="1000" kern="1200" dirty="0">
            <a:latin typeface="Arial" pitchFamily="34" charset="0"/>
            <a:cs typeface="Arial" pitchFamily="34" charset="0"/>
          </a:endParaRPr>
        </a:p>
      </dsp:txBody>
      <dsp:txXfrm>
        <a:off x="1940" y="1240381"/>
        <a:ext cx="2520490" cy="721074"/>
      </dsp:txXfrm>
    </dsp:sp>
    <dsp:sp modelId="{FE45520B-6888-4905-B2CB-CF8E3B1EC0EC}">
      <dsp:nvSpPr>
        <dsp:cNvPr id="0" name=""/>
        <dsp:cNvSpPr/>
      </dsp:nvSpPr>
      <dsp:spPr>
        <a:xfrm>
          <a:off x="2711342" y="1232832"/>
          <a:ext cx="2520490" cy="7210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o-RO" sz="1000" b="1" kern="1200" dirty="0" smtClean="0">
              <a:latin typeface="Arial" pitchFamily="34" charset="0"/>
              <a:cs typeface="Arial" pitchFamily="34" charset="0"/>
            </a:rPr>
            <a:t>COMPETENŢE PROFESIONALE</a:t>
          </a:r>
          <a:endParaRPr lang="en-US" sz="10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0" kern="1200" dirty="0" smtClean="0">
              <a:latin typeface="Arial" pitchFamily="34" charset="0"/>
              <a:cs typeface="Arial" pitchFamily="34" charset="0"/>
            </a:rPr>
            <a:t>(</a:t>
          </a:r>
          <a:r>
            <a:rPr lang="en-US" sz="1000" kern="1200" dirty="0" err="1" smtClean="0">
              <a:latin typeface="Arial" pitchFamily="34" charset="0"/>
              <a:cs typeface="Arial" pitchFamily="34" charset="0"/>
            </a:rPr>
            <a:t>diferențiate</a:t>
          </a:r>
          <a:r>
            <a:rPr lang="en-US" sz="10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000" kern="1200" dirty="0" err="1" smtClean="0">
              <a:latin typeface="Arial" pitchFamily="34" charset="0"/>
              <a:cs typeface="Arial" pitchFamily="34" charset="0"/>
            </a:rPr>
            <a:t>pentru</a:t>
          </a:r>
          <a:r>
            <a:rPr lang="en-US" sz="10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000" kern="1200" dirty="0" err="1" smtClean="0">
              <a:latin typeface="Arial" pitchFamily="34" charset="0"/>
              <a:cs typeface="Arial" pitchFamily="34" charset="0"/>
            </a:rPr>
            <a:t>fiecare</a:t>
          </a:r>
          <a:r>
            <a:rPr lang="en-US" sz="1000" kern="1200" dirty="0" smtClean="0">
              <a:latin typeface="Arial" pitchFamily="34" charset="0"/>
              <a:cs typeface="Arial" pitchFamily="34" charset="0"/>
            </a:rPr>
            <a:t>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Arial" pitchFamily="34" charset="0"/>
              <a:cs typeface="Arial" pitchFamily="34" charset="0"/>
            </a:rPr>
            <a:t>program de </a:t>
          </a:r>
          <a:r>
            <a:rPr lang="en-US" sz="1000" kern="1200" dirty="0" err="1" smtClean="0">
              <a:latin typeface="Arial" pitchFamily="34" charset="0"/>
              <a:cs typeface="Arial" pitchFamily="34" charset="0"/>
            </a:rPr>
            <a:t>formare</a:t>
          </a:r>
          <a:r>
            <a:rPr lang="en-US" sz="1000" kern="1200" dirty="0" smtClean="0">
              <a:latin typeface="Arial" pitchFamily="34" charset="0"/>
              <a:cs typeface="Arial" pitchFamily="34" charset="0"/>
            </a:rPr>
            <a:t>)</a:t>
          </a:r>
          <a:r>
            <a:rPr lang="ro-RO" sz="1000" b="1" kern="1200" dirty="0" smtClean="0">
              <a:latin typeface="Arial" pitchFamily="34" charset="0"/>
              <a:cs typeface="Arial" pitchFamily="34" charset="0"/>
            </a:rPr>
            <a:t> </a:t>
          </a:r>
          <a:endParaRPr lang="en-US" sz="1000" b="1" kern="1200" dirty="0">
            <a:latin typeface="Arial" pitchFamily="34" charset="0"/>
            <a:cs typeface="Arial" pitchFamily="34" charset="0"/>
          </a:endParaRPr>
        </a:p>
      </dsp:txBody>
      <dsp:txXfrm>
        <a:off x="2711342" y="1232832"/>
        <a:ext cx="2520490" cy="721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DE865-7816-4B14-B45A-86EAA947F473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E9291-03D9-43DD-B19C-459DDE3308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445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E9291-03D9-43DD-B19C-459DDE3308A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021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4502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22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7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835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1069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9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4133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7" y="3338692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2" y="3338692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1567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1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1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7844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3375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1917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2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9" y="394409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2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6343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1321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3E057-C3D4-42BB-80A6-97E04C7484D4}" type="datetimeFigureOut">
              <a:rPr lang="en-US" smtClean="0"/>
              <a:pPr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692DC-21F1-4F38-9B1C-717EA99395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0625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11" Type="http://schemas.openxmlformats.org/officeDocument/2006/relationships/hyperlink" Target="http://www.bio.uaic.ro/" TargetMode="External"/><Relationship Id="rId5" Type="http://schemas.openxmlformats.org/officeDocument/2006/relationships/image" Target="../media/image3.tiff"/><Relationship Id="rId10" Type="http://schemas.microsoft.com/office/2007/relationships/diagramDrawing" Target="../diagrams/drawing1.xml"/><Relationship Id="rId4" Type="http://schemas.openxmlformats.org/officeDocument/2006/relationships/image" Target="../media/image2.jpeg"/><Relationship Id="rId9" Type="http://schemas.openxmlformats.org/officeDocument/2006/relationships/diagramColors" Target="../diagrams/colors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gla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694" y="102547"/>
            <a:ext cx="548680" cy="572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biologi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1751" y="102547"/>
            <a:ext cx="517511" cy="59791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764704" y="83039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800" b="1" dirty="0">
                <a:latin typeface="Arial" pitchFamily="34" charset="0"/>
                <a:cs typeface="Arial" pitchFamily="34" charset="0"/>
              </a:rPr>
              <a:t>UNIVERSITATEA „ALEXANDRU IOAN CUZA” DIN IAŞI </a:t>
            </a:r>
            <a:endParaRPr lang="en-US" sz="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800" b="1" dirty="0">
                <a:latin typeface="Arial" pitchFamily="34" charset="0"/>
                <a:cs typeface="Arial" pitchFamily="34" charset="0"/>
              </a:rPr>
              <a:t>FACULTATEA DE BIOLOGIE</a:t>
            </a:r>
            <a:endParaRPr lang="en-US" sz="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800" dirty="0">
                <a:latin typeface="Arial" pitchFamily="34" charset="0"/>
                <a:cs typeface="Arial" pitchFamily="34" charset="0"/>
              </a:rPr>
              <a:t>Bulevardul Carol I, nr. 20 A / 700506 – </a:t>
            </a:r>
            <a:r>
              <a:rPr lang="ro-RO" sz="800" dirty="0" smtClean="0">
                <a:latin typeface="Arial" pitchFamily="34" charset="0"/>
                <a:cs typeface="Arial" pitchFamily="34" charset="0"/>
              </a:rPr>
              <a:t>Iaşi</a:t>
            </a:r>
            <a:r>
              <a:rPr lang="en-US" sz="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o-RO" sz="800" dirty="0" smtClean="0">
                <a:latin typeface="Arial" pitchFamily="34" charset="0"/>
                <a:cs typeface="Arial" pitchFamily="34" charset="0"/>
              </a:rPr>
              <a:t>R</a:t>
            </a:r>
            <a:r>
              <a:rPr lang="en-US" sz="800" dirty="0" err="1" smtClean="0">
                <a:latin typeface="Arial" pitchFamily="34" charset="0"/>
                <a:cs typeface="Arial" pitchFamily="34" charset="0"/>
              </a:rPr>
              <a:t>om</a:t>
            </a:r>
            <a:r>
              <a:rPr lang="ro-RO" sz="800" dirty="0" smtClean="0">
                <a:latin typeface="Arial" pitchFamily="34" charset="0"/>
                <a:cs typeface="Arial" pitchFamily="34" charset="0"/>
              </a:rPr>
              <a:t>ânia</a:t>
            </a:r>
            <a:endParaRPr lang="en-US" sz="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800" dirty="0">
                <a:latin typeface="Arial" pitchFamily="34" charset="0"/>
                <a:cs typeface="Arial" pitchFamily="34" charset="0"/>
              </a:rPr>
              <a:t>Telefon: 40-232-201072; Fax: 40-232-201472</a:t>
            </a:r>
            <a:endParaRPr lang="en-US" sz="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800" dirty="0">
                <a:latin typeface="Arial" pitchFamily="34" charset="0"/>
                <a:cs typeface="Arial" pitchFamily="34" charset="0"/>
              </a:rPr>
              <a:t>e-mail: admbio@uaic.ro</a:t>
            </a:r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4664" y="1136576"/>
            <a:ext cx="60486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ÎN ATENȚIA PROFESORILOR </a:t>
            </a:r>
            <a:r>
              <a:rPr lang="ro-RO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 BIOLOGIE </a:t>
            </a:r>
            <a:endParaRPr lang="en-US" sz="2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7135" y="2000775"/>
            <a:ext cx="5544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1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UNIVERSITATEA „ALEXANDRU IOAN CUZA” DIN IAŞI </a:t>
            </a:r>
            <a:endParaRPr lang="en-US" sz="12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1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FACULTATEA DE BIOLOGIE</a:t>
            </a:r>
            <a:endParaRPr lang="en-US" sz="12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1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anunță </a:t>
            </a:r>
            <a:r>
              <a:rPr lang="ro-RO" sz="1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derularea următoarelor cursuri de formare, </a:t>
            </a:r>
            <a:r>
              <a:rPr lang="ro-RO" sz="1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acreditate </a:t>
            </a:r>
            <a:r>
              <a:rPr lang="ro-RO" sz="12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prin Ordinul MEN 4363 din </a:t>
            </a:r>
            <a:r>
              <a:rPr lang="ro-RO" sz="12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30.07.2013</a:t>
            </a:r>
            <a:endParaRPr lang="en-US" sz="12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12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n-US" sz="1200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96742" y="3008784"/>
            <a:ext cx="4561258" cy="29700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Pregătirea profesorilor de Biologie în </a:t>
            </a: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Specialitate şi în Didactica specialităţii pentru susţinerea concursului de </a:t>
            </a:r>
            <a:r>
              <a:rPr lang="ro-RO" sz="11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Titularizare în învăţământul preuniversitar</a:t>
            </a: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(80 de ore și 20 de credite).</a:t>
            </a:r>
            <a:endParaRPr lang="en-US" sz="1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n-US" sz="1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Pregătirea profesorilor de Biologie în </a:t>
            </a: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Specialitate şi în Didactica specialităţii pentru susţinerea examenului naţional de </a:t>
            </a:r>
            <a:r>
              <a:rPr lang="ro-RO" sz="11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ro-RO" sz="11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efinitivare în învăţământ</a:t>
            </a: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(80 de ore și 20 de credite).</a:t>
            </a:r>
            <a:endParaRPr lang="en-US" sz="1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n-US" sz="1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Pregătirea profesorilor de Biologie în </a:t>
            </a: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Specialitate şi în Didactica specialităţii pentru obţinerea </a:t>
            </a:r>
          </a:p>
          <a:p>
            <a:r>
              <a:rPr lang="ro-RO" sz="11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Gradului didactic II</a:t>
            </a:r>
            <a:r>
              <a:rPr lang="ro-RO" sz="1100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(80 de ore și 20 de credite).</a:t>
            </a:r>
            <a:endParaRPr lang="en-US" sz="1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 </a:t>
            </a:r>
            <a:endParaRPr lang="en-US" sz="11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Font typeface="Wingdings" pitchFamily="2" charset="2"/>
              <a:buChar char="Ø"/>
            </a:pPr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Pregătirea profesorilor de Biologie în </a:t>
            </a:r>
          </a:p>
          <a:p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Specialitate şi în Didactica specialităţii pentru obţinerea </a:t>
            </a:r>
          </a:p>
          <a:p>
            <a:r>
              <a:rPr lang="ro-RO" sz="11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Gradului didactic I </a:t>
            </a:r>
            <a:r>
              <a:rPr lang="ro-RO" sz="1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(75 de ore și 19 de credite).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34139"/>
            <a:ext cx="2386584" cy="2980944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xmlns="" val="1581540567"/>
              </p:ext>
            </p:extLst>
          </p:nvPr>
        </p:nvGraphicFramePr>
        <p:xfrm>
          <a:off x="789459" y="6240438"/>
          <a:ext cx="5256584" cy="2096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3" name="Rectangle 12"/>
          <p:cNvSpPr/>
          <p:nvPr/>
        </p:nvSpPr>
        <p:spPr>
          <a:xfrm>
            <a:off x="140694" y="8337376"/>
            <a:ext cx="66726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1000" b="1" dirty="0">
                <a:latin typeface="Arial" pitchFamily="34" charset="0"/>
                <a:cs typeface="Arial" pitchFamily="34" charset="0"/>
              </a:rPr>
              <a:t>CALENDAR DE </a:t>
            </a:r>
            <a:r>
              <a:rPr lang="ro-RO" sz="1000" b="1" dirty="0" smtClean="0">
                <a:latin typeface="Arial" pitchFamily="34" charset="0"/>
                <a:cs typeface="Arial" pitchFamily="34" charset="0"/>
              </a:rPr>
              <a:t>DESFĂȘURARE (informații preliminare):</a:t>
            </a:r>
            <a:endParaRPr lang="en-US" sz="1000" dirty="0">
              <a:latin typeface="Arial" pitchFamily="34" charset="0"/>
              <a:cs typeface="Arial" pitchFamily="34" charset="0"/>
            </a:endParaRPr>
          </a:p>
          <a:p>
            <a:pPr marL="171450" indent="-171450">
              <a:buFontTx/>
              <a:buChar char="-"/>
            </a:pPr>
            <a:r>
              <a:rPr lang="ro-RO" sz="1000" dirty="0" smtClean="0">
                <a:latin typeface="Arial" pitchFamily="34" charset="0"/>
                <a:cs typeface="Arial" pitchFamily="34" charset="0"/>
              </a:rPr>
              <a:t>comasat </a:t>
            </a:r>
            <a:r>
              <a:rPr lang="ro-RO" sz="1000" dirty="0">
                <a:latin typeface="Arial" pitchFamily="34" charset="0"/>
                <a:cs typeface="Arial" pitchFamily="34" charset="0"/>
              </a:rPr>
              <a:t>în perioada vacanțelor școlare (zilnic, pe parcursul a maximum 10 zile</a:t>
            </a:r>
            <a:r>
              <a:rPr lang="ro-RO" sz="1000" dirty="0" smtClean="0">
                <a:latin typeface="Arial" pitchFamily="34" charset="0"/>
                <a:cs typeface="Arial" pitchFamily="34" charset="0"/>
              </a:rPr>
              <a:t>);</a:t>
            </a:r>
          </a:p>
          <a:p>
            <a:pPr marL="171450" indent="-171450">
              <a:buFontTx/>
              <a:buChar char="-"/>
            </a:pPr>
            <a:r>
              <a:rPr lang="ro-RO" sz="1000" dirty="0" smtClean="0">
                <a:latin typeface="Arial" pitchFamily="34" charset="0"/>
                <a:cs typeface="Arial" pitchFamily="34" charset="0"/>
              </a:rPr>
              <a:t>în weekend-uri, în </a:t>
            </a:r>
            <a:r>
              <a:rPr lang="ro-RO" sz="1000" dirty="0">
                <a:latin typeface="Arial" pitchFamily="34" charset="0"/>
                <a:cs typeface="Arial" pitchFamily="34" charset="0"/>
              </a:rPr>
              <a:t>timpul anului </a:t>
            </a:r>
            <a:r>
              <a:rPr lang="ro-RO" sz="1000" dirty="0" smtClean="0">
                <a:latin typeface="Arial" pitchFamily="34" charset="0"/>
                <a:cs typeface="Arial" pitchFamily="34" charset="0"/>
              </a:rPr>
              <a:t>școlar. </a:t>
            </a:r>
          </a:p>
          <a:p>
            <a:pPr marL="171450" indent="-171450">
              <a:buFontTx/>
              <a:buChar char="-"/>
            </a:pPr>
            <a:endParaRPr lang="ro-RO" sz="1000" dirty="0">
              <a:latin typeface="Arial" pitchFamily="34" charset="0"/>
              <a:cs typeface="Arial" pitchFamily="34" charset="0"/>
            </a:endParaRPr>
          </a:p>
          <a:p>
            <a:r>
              <a:rPr lang="fr-FR" sz="1000" b="1" cap="all" dirty="0">
                <a:latin typeface="Arial" pitchFamily="34" charset="0"/>
                <a:cs typeface="Arial" pitchFamily="34" charset="0"/>
              </a:rPr>
              <a:t>Taxa de </a:t>
            </a:r>
            <a:r>
              <a:rPr lang="fr-FR" sz="1000" b="1" cap="all" dirty="0" err="1" smtClean="0">
                <a:latin typeface="Arial" pitchFamily="34" charset="0"/>
                <a:cs typeface="Arial" pitchFamily="34" charset="0"/>
              </a:rPr>
              <a:t>formare</a:t>
            </a:r>
            <a:r>
              <a:rPr lang="ro-RO" sz="10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fr-FR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000" dirty="0">
                <a:latin typeface="Arial" pitchFamily="34" charset="0"/>
                <a:cs typeface="Arial" pitchFamily="34" charset="0"/>
              </a:rPr>
              <a:t>500 </a:t>
            </a:r>
            <a:r>
              <a:rPr lang="fr-FR" sz="1000" dirty="0" smtClean="0">
                <a:latin typeface="Arial" pitchFamily="34" charset="0"/>
                <a:cs typeface="Arial" pitchFamily="34" charset="0"/>
              </a:rPr>
              <a:t>RON</a:t>
            </a:r>
            <a:r>
              <a:rPr lang="ro-RO" sz="1000" dirty="0" smtClean="0">
                <a:latin typeface="Arial" pitchFamily="34" charset="0"/>
                <a:cs typeface="Arial" pitchFamily="34" charset="0"/>
              </a:rPr>
              <a:t>        Detalii, în curând, pe:  </a:t>
            </a:r>
            <a:r>
              <a:rPr lang="ro-RO" sz="1000" u="sng" dirty="0" smtClean="0">
                <a:latin typeface="Arial" pitchFamily="34" charset="0"/>
                <a:cs typeface="Arial" pitchFamily="34" charset="0"/>
                <a:hlinkClick r:id="rId11"/>
              </a:rPr>
              <a:t>http://www.bio.uaic.ro/#perfectionare/perfectionare.html</a:t>
            </a:r>
            <a:endParaRPr lang="ro-RO" sz="1000" u="sng" dirty="0" smtClean="0">
              <a:latin typeface="Arial" pitchFamily="34" charset="0"/>
              <a:cs typeface="Arial" pitchFamily="34" charset="0"/>
            </a:endParaRPr>
          </a:p>
          <a:p>
            <a:endParaRPr lang="ro-RO" sz="1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1000" b="1" dirty="0" smtClean="0">
                <a:latin typeface="Arial" pitchFamily="34" charset="0"/>
                <a:cs typeface="Arial" pitchFamily="34" charset="0"/>
              </a:rPr>
              <a:t>Decan</a:t>
            </a:r>
            <a:r>
              <a:rPr lang="en-US" sz="1000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o-RO" sz="1000" b="1" dirty="0" smtClean="0">
                <a:latin typeface="Arial" pitchFamily="34" charset="0"/>
                <a:cs typeface="Arial" pitchFamily="34" charset="0"/>
              </a:rPr>
              <a:t>Prof</a:t>
            </a:r>
            <a:r>
              <a:rPr lang="en-US" sz="1000" b="1" dirty="0" err="1" smtClean="0">
                <a:latin typeface="Arial" pitchFamily="34" charset="0"/>
                <a:cs typeface="Arial" pitchFamily="34" charset="0"/>
              </a:rPr>
              <a:t>esor</a:t>
            </a:r>
            <a:r>
              <a:rPr lang="ro-RO" sz="1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o-RO" sz="1000" b="1" dirty="0">
                <a:latin typeface="Arial" pitchFamily="34" charset="0"/>
                <a:cs typeface="Arial" pitchFamily="34" charset="0"/>
              </a:rPr>
              <a:t>univ. Dr. </a:t>
            </a:r>
            <a:r>
              <a:rPr lang="ro-RO" sz="1000" b="1" dirty="0" smtClean="0">
                <a:latin typeface="Arial" pitchFamily="34" charset="0"/>
                <a:cs typeface="Arial" pitchFamily="34" charset="0"/>
              </a:rPr>
              <a:t>Mircea </a:t>
            </a:r>
            <a:r>
              <a:rPr lang="ro-RO" sz="1000" b="1" dirty="0">
                <a:latin typeface="Arial" pitchFamily="34" charset="0"/>
                <a:cs typeface="Arial" pitchFamily="34" charset="0"/>
              </a:rPr>
              <a:t>Nicușor NICOARĂ</a:t>
            </a:r>
            <a:endParaRPr lang="en-US" sz="10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o-RO" sz="1000" b="1" dirty="0" smtClean="0">
                <a:latin typeface="Arial" pitchFamily="34" charset="0"/>
                <a:cs typeface="Arial" pitchFamily="34" charset="0"/>
              </a:rPr>
              <a:t>Responsabil </a:t>
            </a:r>
            <a:r>
              <a:rPr lang="ro-RO" sz="1000" b="1" dirty="0">
                <a:latin typeface="Arial" pitchFamily="34" charset="0"/>
                <a:cs typeface="Arial" pitchFamily="34" charset="0"/>
              </a:rPr>
              <a:t>program de </a:t>
            </a:r>
            <a:r>
              <a:rPr lang="ro-RO" sz="1000" b="1" dirty="0" smtClean="0">
                <a:latin typeface="Arial" pitchFamily="34" charset="0"/>
                <a:cs typeface="Arial" pitchFamily="34" charset="0"/>
              </a:rPr>
              <a:t>formare: Conferențiar </a:t>
            </a:r>
            <a:r>
              <a:rPr lang="ro-RO" sz="1000" b="1" dirty="0">
                <a:latin typeface="Arial" pitchFamily="34" charset="0"/>
                <a:cs typeface="Arial" pitchFamily="34" charset="0"/>
              </a:rPr>
              <a:t>univ. Dr. Naela COSTICĂ</a:t>
            </a:r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165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248</Words>
  <Application>Microsoft Office PowerPoint</Application>
  <PresentationFormat>A4 Paper (210x297 mm)</PresentationFormat>
  <Paragraphs>43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11</cp:revision>
  <dcterms:created xsi:type="dcterms:W3CDTF">2013-10-08T08:46:39Z</dcterms:created>
  <dcterms:modified xsi:type="dcterms:W3CDTF">2013-10-22T11:24:05Z</dcterms:modified>
</cp:coreProperties>
</file>