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1" r:id="rId16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2551" autoAdjust="0"/>
  </p:normalViewPr>
  <p:slideViewPr>
    <p:cSldViewPr>
      <p:cViewPr>
        <p:scale>
          <a:sx n="59" d="100"/>
          <a:sy n="59" d="100"/>
        </p:scale>
        <p:origin x="-1224" y="-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zitiv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o-RO" smtClean="0"/>
              <a:t>Clic pentru editare stil titlu</a:t>
            </a:r>
            <a:endParaRPr lang="ro-RO"/>
          </a:p>
        </p:txBody>
      </p:sp>
      <p:sp>
        <p:nvSpPr>
          <p:cNvPr id="3" name="Subtitlu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o-RO" smtClean="0"/>
              <a:t>Clic pentru a edita stilul de subtitlu</a:t>
            </a:r>
            <a:endParaRPr lang="ro-RO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BD0A2-649D-4F01-B62B-CC8A9E9A5D46}" type="datetimeFigureOut">
              <a:rPr lang="ro-RO" smtClean="0"/>
              <a:t>14.05.2018</a:t>
            </a:fld>
            <a:endParaRPr lang="ro-RO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D2769-16AE-4833-A688-CBFB7F598136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7554417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ext vertical și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Clic pentru editare stil titlu</a:t>
            </a:r>
            <a:endParaRPr lang="ro-RO"/>
          </a:p>
        </p:txBody>
      </p:sp>
      <p:sp>
        <p:nvSpPr>
          <p:cNvPr id="3" name="Substituent text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BD0A2-649D-4F01-B62B-CC8A9E9A5D46}" type="datetimeFigureOut">
              <a:rPr lang="ro-RO" smtClean="0"/>
              <a:t>14.05.2018</a:t>
            </a:fld>
            <a:endParaRPr lang="ro-RO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D2769-16AE-4833-A688-CBFB7F598136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40057368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lu vertical și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o-RO" smtClean="0"/>
              <a:t>Clic pentru editare stil titlu</a:t>
            </a:r>
            <a:endParaRPr lang="ro-RO"/>
          </a:p>
        </p:txBody>
      </p:sp>
      <p:sp>
        <p:nvSpPr>
          <p:cNvPr id="3" name="Substituent text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BD0A2-649D-4F01-B62B-CC8A9E9A5D46}" type="datetimeFigureOut">
              <a:rPr lang="ro-RO" smtClean="0"/>
              <a:t>14.05.2018</a:t>
            </a:fld>
            <a:endParaRPr lang="ro-RO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D2769-16AE-4833-A688-CBFB7F598136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8009190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u și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Clic pentru editare stil titlu</a:t>
            </a:r>
            <a:endParaRPr lang="ro-RO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BD0A2-649D-4F01-B62B-CC8A9E9A5D46}" type="datetimeFigureOut">
              <a:rPr lang="ro-RO" smtClean="0"/>
              <a:t>14.05.2018</a:t>
            </a:fld>
            <a:endParaRPr lang="ro-RO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D2769-16AE-4833-A688-CBFB7F598136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8451649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ntet secțiu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o-RO" smtClean="0"/>
              <a:t>Clic pentru editare stil titlu</a:t>
            </a:r>
            <a:endParaRPr lang="ro-RO"/>
          </a:p>
        </p:txBody>
      </p:sp>
      <p:sp>
        <p:nvSpPr>
          <p:cNvPr id="3" name="Substituent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BD0A2-649D-4F01-B62B-CC8A9E9A5D46}" type="datetimeFigureOut">
              <a:rPr lang="ro-RO" smtClean="0"/>
              <a:t>14.05.2018</a:t>
            </a:fld>
            <a:endParaRPr lang="ro-RO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D2769-16AE-4833-A688-CBFB7F598136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90517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uă tipuri de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Clic pentru editare stil titlu</a:t>
            </a:r>
            <a:endParaRPr lang="ro-RO"/>
          </a:p>
        </p:txBody>
      </p:sp>
      <p:sp>
        <p:nvSpPr>
          <p:cNvPr id="3" name="Substituent conținut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4" name="Substituent conținut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5" name="Substituent dată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BD0A2-649D-4F01-B62B-CC8A9E9A5D46}" type="datetimeFigureOut">
              <a:rPr lang="ro-RO" smtClean="0"/>
              <a:t>14.05.2018</a:t>
            </a:fld>
            <a:endParaRPr lang="ro-RO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D2769-16AE-4833-A688-CBFB7F598136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41147734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ț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o-RO" smtClean="0"/>
              <a:t>Clic pentru editare stil titlu</a:t>
            </a:r>
            <a:endParaRPr lang="ro-RO"/>
          </a:p>
        </p:txBody>
      </p:sp>
      <p:sp>
        <p:nvSpPr>
          <p:cNvPr id="3" name="Substituent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4" name="Substituent conținut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5" name="Substituent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6" name="Substituent conținut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7" name="Substituent dată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BD0A2-649D-4F01-B62B-CC8A9E9A5D46}" type="datetimeFigureOut">
              <a:rPr lang="ro-RO" smtClean="0"/>
              <a:t>14.05.2018</a:t>
            </a:fld>
            <a:endParaRPr lang="ro-RO"/>
          </a:p>
        </p:txBody>
      </p:sp>
      <p:sp>
        <p:nvSpPr>
          <p:cNvPr id="8" name="Substituent subsol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9" name="Substituent număr diapozitiv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D2769-16AE-4833-A688-CBFB7F598136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8261790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Doar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Clic pentru editare stil titlu</a:t>
            </a:r>
            <a:endParaRPr lang="ro-RO"/>
          </a:p>
        </p:txBody>
      </p:sp>
      <p:sp>
        <p:nvSpPr>
          <p:cNvPr id="3" name="Substituent dată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BD0A2-649D-4F01-B62B-CC8A9E9A5D46}" type="datetimeFigureOut">
              <a:rPr lang="ro-RO" smtClean="0"/>
              <a:t>14.05.2018</a:t>
            </a:fld>
            <a:endParaRPr lang="ro-RO"/>
          </a:p>
        </p:txBody>
      </p:sp>
      <p:sp>
        <p:nvSpPr>
          <p:cNvPr id="4" name="Substituent subsol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5" name="Substituent număr diapozitiv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D2769-16AE-4833-A688-CBFB7F598136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0512148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Necomple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dată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BD0A2-649D-4F01-B62B-CC8A9E9A5D46}" type="datetimeFigureOut">
              <a:rPr lang="ro-RO" smtClean="0"/>
              <a:t>14.05.2018</a:t>
            </a:fld>
            <a:endParaRPr lang="ro-RO"/>
          </a:p>
        </p:txBody>
      </p:sp>
      <p:sp>
        <p:nvSpPr>
          <p:cNvPr id="3" name="Substituent subsol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ubstituent număr diapozitiv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D2769-16AE-4833-A688-CBFB7F598136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42508193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ținut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o-RO" smtClean="0"/>
              <a:t>Clic pentru editare stil titlu</a:t>
            </a:r>
            <a:endParaRPr lang="ro-RO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4" name="Substituent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5" name="Substituent dată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BD0A2-649D-4F01-B62B-CC8A9E9A5D46}" type="datetimeFigureOut">
              <a:rPr lang="ro-RO" smtClean="0"/>
              <a:t>14.05.2018</a:t>
            </a:fld>
            <a:endParaRPr lang="ro-RO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D2769-16AE-4833-A688-CBFB7F598136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6836843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ine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o-RO" smtClean="0"/>
              <a:t>Clic pentru editare stil titlu</a:t>
            </a:r>
            <a:endParaRPr lang="ro-RO"/>
          </a:p>
        </p:txBody>
      </p:sp>
      <p:sp>
        <p:nvSpPr>
          <p:cNvPr id="3" name="Substituent i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o-RO"/>
          </a:p>
        </p:txBody>
      </p:sp>
      <p:sp>
        <p:nvSpPr>
          <p:cNvPr id="4" name="Substituent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5" name="Substituent dată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BD0A2-649D-4F01-B62B-CC8A9E9A5D46}" type="datetimeFigureOut">
              <a:rPr lang="ro-RO" smtClean="0"/>
              <a:t>14.05.2018</a:t>
            </a:fld>
            <a:endParaRPr lang="ro-RO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D2769-16AE-4833-A688-CBFB7F598136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79237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titl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o-RO" smtClean="0"/>
              <a:t>Clic pentru editare stil titlu</a:t>
            </a:r>
            <a:endParaRPr lang="ro-RO"/>
          </a:p>
        </p:txBody>
      </p:sp>
      <p:sp>
        <p:nvSpPr>
          <p:cNvPr id="3" name="Substituent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9BD0A2-649D-4F01-B62B-CC8A9E9A5D46}" type="datetimeFigureOut">
              <a:rPr lang="ro-RO" smtClean="0"/>
              <a:t>14.05.2018</a:t>
            </a:fld>
            <a:endParaRPr lang="ro-RO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o-RO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2D2769-16AE-4833-A688-CBFB7F598136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40961528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o-R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drive.google.com/file/d/1RMqNray1FdOLy2iUxFkEJVj4W1OZGM4B/view?usp=sharing" TargetMode="External"/><Relationship Id="rId2" Type="http://schemas.openxmlformats.org/officeDocument/2006/relationships/hyperlink" Target="https://drive.google.com/file/d/1-PgM7QnO0h2dxQXfRjoppuAsdSuwXxH_/view?usp=sharin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drive.google.com/file/d/1JDoyNAy-bmJIMHbDU4HFNBumPcfinI9q/view?usp=sharin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g"/><Relationship Id="rId4" Type="http://schemas.openxmlformats.org/officeDocument/2006/relationships/image" Target="../media/image2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o-RO" dirty="0" smtClean="0"/>
              <a:t>Strategii </a:t>
            </a:r>
            <a:r>
              <a:rPr lang="ro-RO" dirty="0" err="1" smtClean="0"/>
              <a:t>anti-bullying</a:t>
            </a:r>
            <a:r>
              <a:rPr lang="ro-RO" dirty="0" smtClean="0"/>
              <a:t> și</a:t>
            </a:r>
            <a:br>
              <a:rPr lang="ro-RO" dirty="0" smtClean="0"/>
            </a:br>
            <a:r>
              <a:rPr lang="ro-RO" dirty="0" err="1" smtClean="0"/>
              <a:t>antidiscriminare</a:t>
            </a:r>
            <a:endParaRPr lang="ro-RO" dirty="0"/>
          </a:p>
        </p:txBody>
      </p:sp>
      <p:sp>
        <p:nvSpPr>
          <p:cNvPr id="3" name="Subtitlu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o-RO" dirty="0" smtClean="0"/>
              <a:t>Diseminare LTTA Islanda</a:t>
            </a:r>
          </a:p>
          <a:p>
            <a:r>
              <a:rPr lang="ro-RO" dirty="0" smtClean="0"/>
              <a:t>16-20 aprilie 2018</a:t>
            </a:r>
            <a:endParaRPr lang="ro-RO" dirty="0"/>
          </a:p>
        </p:txBody>
      </p:sp>
      <p:pic>
        <p:nvPicPr>
          <p:cNvPr id="4" name="Imagine 3">
            <a:extLst>
              <a:ext uri="{FF2B5EF4-FFF2-40B4-BE49-F238E27FC236}">
                <a16:creationId xmlns:a16="http://schemas.microsoft.com/office/drawing/2014/main" xmlns="" id="{5F543E67-0E2A-41C3-B7EE-BB7077B49D49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55476" y="-355476"/>
            <a:ext cx="2060848" cy="2771800"/>
          </a:xfrm>
          <a:prstGeom prst="rect">
            <a:avLst/>
          </a:prstGeom>
        </p:spPr>
      </p:pic>
      <p:pic>
        <p:nvPicPr>
          <p:cNvPr id="5" name="Imagine 4">
            <a:extLst>
              <a:ext uri="{FF2B5EF4-FFF2-40B4-BE49-F238E27FC236}">
                <a16:creationId xmlns:a16="http://schemas.microsoft.com/office/drawing/2014/main" xmlns="" id="{0B7D5BB6-EE94-4D35-87B8-E4AA8D76DF8A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-21015"/>
            <a:ext cx="914400" cy="828675"/>
          </a:xfrm>
          <a:prstGeom prst="rect">
            <a:avLst/>
          </a:prstGeom>
          <a:noFill/>
        </p:spPr>
      </p:pic>
      <p:sp>
        <p:nvSpPr>
          <p:cNvPr id="6" name="Casetă text 2">
            <a:extLst>
              <a:ext uri="{FF2B5EF4-FFF2-40B4-BE49-F238E27FC236}">
                <a16:creationId xmlns:a16="http://schemas.microsoft.com/office/drawing/2014/main" xmlns="" id="{164E46AA-5BC3-47F6-BFD5-9B489D290A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4552" y="-21015"/>
            <a:ext cx="2257231" cy="70485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fr-FR" sz="1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COLEGIUL NAŢIONAL</a:t>
            </a:r>
            <a:endParaRPr lang="ro-RO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fr-FR" sz="1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“AUREL VLAICU”</a:t>
            </a:r>
            <a:endParaRPr lang="ro-RO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fr-FR" sz="1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ORĂȘTIE</a:t>
            </a:r>
            <a:endParaRPr lang="ro-RO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8396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o-RO" sz="3200" spc="-150" dirty="0" err="1" smtClean="0"/>
              <a:t>Dupa-masa</a:t>
            </a:r>
            <a:r>
              <a:rPr lang="ro-RO" sz="3200" spc="-150" dirty="0" smtClean="0"/>
              <a:t> Cercul de Aur ( Parcul </a:t>
            </a:r>
            <a:r>
              <a:rPr lang="ro-RO" sz="3200" spc="-150" dirty="0" err="1" smtClean="0"/>
              <a:t>Nationa</a:t>
            </a:r>
            <a:r>
              <a:rPr lang="ro-RO" sz="3200" spc="-150" dirty="0" smtClean="0"/>
              <a:t> </a:t>
            </a:r>
            <a:r>
              <a:rPr lang="ro-RO" sz="3200" spc="-150" dirty="0" err="1" smtClean="0"/>
              <a:t>Pingvellir</a:t>
            </a:r>
            <a:r>
              <a:rPr lang="ro-RO" sz="3200" spc="-150" dirty="0" smtClean="0"/>
              <a:t>, Cascada </a:t>
            </a:r>
            <a:r>
              <a:rPr lang="ro-RO" sz="3200" spc="-150" dirty="0" err="1" smtClean="0"/>
              <a:t>Gullfoss</a:t>
            </a:r>
            <a:r>
              <a:rPr lang="ro-RO" sz="3200" spc="-150" dirty="0" smtClean="0"/>
              <a:t>, gheizerele </a:t>
            </a:r>
            <a:r>
              <a:rPr lang="ro-RO" sz="3200" spc="-150" dirty="0" err="1" smtClean="0"/>
              <a:t>Geyser</a:t>
            </a:r>
            <a:r>
              <a:rPr lang="ro-RO" sz="3200" spc="-150" dirty="0" smtClean="0"/>
              <a:t> si </a:t>
            </a:r>
            <a:r>
              <a:rPr lang="ro-RO" sz="3200" spc="-150" dirty="0" err="1" smtClean="0"/>
              <a:t>Strokkur</a:t>
            </a:r>
            <a:endParaRPr lang="ro-RO" sz="3200" spc="-150" dirty="0"/>
          </a:p>
        </p:txBody>
      </p:sp>
      <p:pic>
        <p:nvPicPr>
          <p:cNvPr id="4" name="Substituent conținut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4781" y="4509120"/>
            <a:ext cx="2942361" cy="2206771"/>
          </a:xfrm>
        </p:spPr>
      </p:pic>
      <p:pic>
        <p:nvPicPr>
          <p:cNvPr id="7" name="Imagin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1916832"/>
            <a:ext cx="3312368" cy="2484276"/>
          </a:xfrm>
          <a:prstGeom prst="rect">
            <a:avLst/>
          </a:prstGeom>
        </p:spPr>
      </p:pic>
      <p:pic>
        <p:nvPicPr>
          <p:cNvPr id="8" name="Imagin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916832"/>
            <a:ext cx="3353729" cy="2515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2426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o-RO" b="1" spc="-150" dirty="0" smtClean="0"/>
              <a:t>Ziua a cincea </a:t>
            </a:r>
            <a:r>
              <a:rPr lang="ro-RO" spc="-150" dirty="0" smtClean="0"/>
              <a:t>– elevii </a:t>
            </a:r>
            <a:r>
              <a:rPr lang="ro-RO" spc="-150" dirty="0" err="1" smtClean="0"/>
              <a:t>isi</a:t>
            </a:r>
            <a:r>
              <a:rPr lang="ro-RO" spc="-150" dirty="0" smtClean="0"/>
              <a:t> prezintă proiectele, chestionarele si acordarea certificatelor</a:t>
            </a:r>
            <a:endParaRPr lang="ro-RO" spc="-150" dirty="0"/>
          </a:p>
        </p:txBody>
      </p:sp>
      <p:pic>
        <p:nvPicPr>
          <p:cNvPr id="4" name="Substituent conținut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1511782"/>
            <a:ext cx="1881368" cy="2508490"/>
          </a:xfrm>
        </p:spPr>
      </p:pic>
      <p:pic>
        <p:nvPicPr>
          <p:cNvPr id="5" name="Imagin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628800"/>
            <a:ext cx="3384376" cy="2391472"/>
          </a:xfrm>
          <a:prstGeom prst="rect">
            <a:avLst/>
          </a:prstGeom>
        </p:spPr>
      </p:pic>
      <p:pic>
        <p:nvPicPr>
          <p:cNvPr id="6" name="Imagin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0974" y="4243400"/>
            <a:ext cx="3486134" cy="2614600"/>
          </a:xfrm>
          <a:prstGeom prst="rect">
            <a:avLst/>
          </a:prstGeom>
        </p:spPr>
      </p:pic>
      <p:pic>
        <p:nvPicPr>
          <p:cNvPr id="7" name="Imagin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4319718"/>
            <a:ext cx="3384376" cy="2538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6787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b="1" dirty="0" err="1" smtClean="0"/>
              <a:t>Curiozitati</a:t>
            </a:r>
            <a:endParaRPr lang="ro-RO" b="1" dirty="0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 smtClean="0"/>
              <a:t>In Islanda, elevii se descalță la intrarea in școala. Fie ai papuci de casa, fie stai </a:t>
            </a:r>
            <a:r>
              <a:rPr lang="ro-RO" dirty="0" err="1" smtClean="0"/>
              <a:t>descult</a:t>
            </a:r>
            <a:r>
              <a:rPr lang="en-US" dirty="0" smtClean="0"/>
              <a:t>…</a:t>
            </a:r>
            <a:endParaRPr lang="ro-RO" dirty="0"/>
          </a:p>
        </p:txBody>
      </p:sp>
      <p:pic>
        <p:nvPicPr>
          <p:cNvPr id="4" name="Imagin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852936"/>
            <a:ext cx="2692563" cy="2019423"/>
          </a:xfrm>
          <a:prstGeom prst="rect">
            <a:avLst/>
          </a:prstGeom>
        </p:spPr>
      </p:pic>
      <p:pic>
        <p:nvPicPr>
          <p:cNvPr id="5" name="Imagin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5583" y="2870754"/>
            <a:ext cx="2773993" cy="2080495"/>
          </a:xfrm>
          <a:prstGeom prst="rect">
            <a:avLst/>
          </a:prstGeom>
        </p:spPr>
      </p:pic>
      <p:pic>
        <p:nvPicPr>
          <p:cNvPr id="1026" name="Picture 2" descr="C:\Users\prof\Downloads\isl2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2852936"/>
            <a:ext cx="2086161" cy="3107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6455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646418" y="-315416"/>
            <a:ext cx="8229600" cy="1143000"/>
          </a:xfrm>
        </p:spPr>
        <p:txBody>
          <a:bodyPr/>
          <a:lstStyle/>
          <a:p>
            <a:endParaRPr lang="ro-RO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>
          <a:xfrm>
            <a:off x="174423" y="415555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o-RO" sz="2800" dirty="0" smtClean="0"/>
              <a:t>Pentru prima data am locuit in apartamentul </a:t>
            </a:r>
            <a:r>
              <a:rPr lang="en-US" sz="2800" dirty="0" smtClean="0"/>
              <a:t>“</a:t>
            </a:r>
            <a:r>
              <a:rPr lang="en-US" sz="2800" dirty="0" err="1" smtClean="0"/>
              <a:t>cuiva</a:t>
            </a:r>
            <a:r>
              <a:rPr lang="en-US" sz="2800" dirty="0" smtClean="0"/>
              <a:t>”, care a </a:t>
            </a:r>
            <a:r>
              <a:rPr lang="en-US" sz="2800" dirty="0" err="1" smtClean="0"/>
              <a:t>plecat</a:t>
            </a:r>
            <a:r>
              <a:rPr lang="en-US" sz="2800" dirty="0" smtClean="0"/>
              <a:t> </a:t>
            </a:r>
            <a:r>
              <a:rPr lang="en-US" sz="2800" dirty="0" err="1" smtClean="0"/>
              <a:t>dar</a:t>
            </a:r>
            <a:r>
              <a:rPr lang="en-US" sz="2800" dirty="0" smtClean="0"/>
              <a:t> </a:t>
            </a:r>
            <a:r>
              <a:rPr lang="en-US" sz="2800" dirty="0" err="1" smtClean="0"/>
              <a:t>si</a:t>
            </a:r>
            <a:r>
              <a:rPr lang="en-US" sz="2800" dirty="0" smtClean="0"/>
              <a:t>-a </a:t>
            </a:r>
            <a:r>
              <a:rPr lang="en-US" sz="2800" dirty="0" err="1" smtClean="0"/>
              <a:t>lasat</a:t>
            </a:r>
            <a:r>
              <a:rPr lang="en-US" sz="2800" dirty="0" smtClean="0"/>
              <a:t> </a:t>
            </a:r>
            <a:r>
              <a:rPr lang="en-US" sz="2800" dirty="0" err="1" smtClean="0"/>
              <a:t>hainele</a:t>
            </a:r>
            <a:r>
              <a:rPr lang="en-US" sz="2800" dirty="0" smtClean="0"/>
              <a:t> in </a:t>
            </a:r>
            <a:r>
              <a:rPr lang="en-US" sz="2800" dirty="0" err="1" smtClean="0"/>
              <a:t>dulap</a:t>
            </a:r>
            <a:r>
              <a:rPr lang="en-US" sz="2800" dirty="0" smtClean="0"/>
              <a:t>, </a:t>
            </a:r>
            <a:r>
              <a:rPr lang="en-US" sz="2800" dirty="0" err="1" smtClean="0"/>
              <a:t>vesela</a:t>
            </a:r>
            <a:r>
              <a:rPr lang="en-US" sz="2800" dirty="0" smtClean="0"/>
              <a:t> in </a:t>
            </a:r>
            <a:r>
              <a:rPr lang="en-US" sz="2800" dirty="0" err="1" smtClean="0"/>
              <a:t>bucatarie</a:t>
            </a:r>
            <a:r>
              <a:rPr lang="en-US" sz="2800" dirty="0" smtClean="0"/>
              <a:t>, </a:t>
            </a:r>
            <a:r>
              <a:rPr lang="en-US" sz="2800" dirty="0" err="1" smtClean="0"/>
              <a:t>mancarea</a:t>
            </a:r>
            <a:r>
              <a:rPr lang="en-US" sz="2800" dirty="0" smtClean="0"/>
              <a:t> in </a:t>
            </a:r>
            <a:r>
              <a:rPr lang="en-US" sz="2800" dirty="0" err="1" smtClean="0"/>
              <a:t>frigider</a:t>
            </a:r>
            <a:endParaRPr lang="ro-RO" sz="2800" dirty="0"/>
          </a:p>
        </p:txBody>
      </p:sp>
      <p:pic>
        <p:nvPicPr>
          <p:cNvPr id="4" name="Imagin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2040731"/>
            <a:ext cx="2860868" cy="2433735"/>
          </a:xfrm>
          <a:prstGeom prst="rect">
            <a:avLst/>
          </a:prstGeom>
        </p:spPr>
      </p:pic>
      <p:pic>
        <p:nvPicPr>
          <p:cNvPr id="5" name="Imagin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428" y="1988840"/>
            <a:ext cx="3242381" cy="2433735"/>
          </a:xfrm>
          <a:prstGeom prst="rect">
            <a:avLst/>
          </a:prstGeom>
        </p:spPr>
      </p:pic>
      <p:pic>
        <p:nvPicPr>
          <p:cNvPr id="6" name="Imagin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2536400"/>
            <a:ext cx="1818596" cy="2424795"/>
          </a:xfrm>
          <a:prstGeom prst="rect">
            <a:avLst/>
          </a:prstGeom>
        </p:spPr>
      </p:pic>
      <p:pic>
        <p:nvPicPr>
          <p:cNvPr id="7" name="Imagin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996" y="4581128"/>
            <a:ext cx="3528392" cy="1984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124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stituent conținut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4525963"/>
          </a:xfrm>
        </p:spPr>
        <p:txBody>
          <a:bodyPr/>
          <a:lstStyle/>
          <a:p>
            <a:r>
              <a:rPr lang="en-US" dirty="0" smtClean="0"/>
              <a:t>In </a:t>
            </a:r>
            <a:r>
              <a:rPr lang="en-US" dirty="0" err="1" smtClean="0"/>
              <a:t>Islanda</a:t>
            </a:r>
            <a:r>
              <a:rPr lang="en-US" dirty="0" smtClean="0"/>
              <a:t>, </a:t>
            </a:r>
            <a:r>
              <a:rPr lang="en-US" dirty="0" err="1" smtClean="0"/>
              <a:t>copii</a:t>
            </a:r>
            <a:r>
              <a:rPr lang="en-US" dirty="0" smtClean="0"/>
              <a:t> </a:t>
            </a:r>
            <a:r>
              <a:rPr lang="en-US" dirty="0" err="1" smtClean="0"/>
              <a:t>sunt</a:t>
            </a:r>
            <a:r>
              <a:rPr lang="en-US" dirty="0" smtClean="0"/>
              <a:t> </a:t>
            </a:r>
            <a:r>
              <a:rPr lang="en-US" dirty="0" err="1" smtClean="0"/>
              <a:t>numiti</a:t>
            </a:r>
            <a:r>
              <a:rPr lang="en-US" dirty="0" smtClean="0"/>
              <a:t> in </a:t>
            </a:r>
            <a:r>
              <a:rPr lang="en-US" dirty="0" err="1" smtClean="0"/>
              <a:t>functie</a:t>
            </a:r>
            <a:r>
              <a:rPr lang="en-US" dirty="0" smtClean="0"/>
              <a:t> de </a:t>
            </a:r>
            <a:r>
              <a:rPr lang="en-US" dirty="0" err="1" smtClean="0"/>
              <a:t>prenumele</a:t>
            </a:r>
            <a:r>
              <a:rPr lang="en-US" dirty="0" smtClean="0"/>
              <a:t> </a:t>
            </a:r>
            <a:r>
              <a:rPr lang="en-US" dirty="0" err="1" smtClean="0"/>
              <a:t>tatalui</a:t>
            </a:r>
            <a:r>
              <a:rPr lang="en-US" dirty="0" smtClean="0"/>
              <a:t> la care se </a:t>
            </a:r>
            <a:r>
              <a:rPr lang="en-US" dirty="0" err="1" smtClean="0"/>
              <a:t>adauga</a:t>
            </a:r>
            <a:r>
              <a:rPr lang="en-US" dirty="0" smtClean="0"/>
              <a:t> </a:t>
            </a:r>
            <a:r>
              <a:rPr lang="en-US" dirty="0" err="1" smtClean="0"/>
              <a:t>sufixul</a:t>
            </a:r>
            <a:r>
              <a:rPr lang="en-US" dirty="0" smtClean="0"/>
              <a:t> “</a:t>
            </a:r>
            <a:r>
              <a:rPr lang="en-US" b="1" dirty="0" smtClean="0"/>
              <a:t>son</a:t>
            </a:r>
            <a:r>
              <a:rPr lang="en-US" dirty="0" smtClean="0"/>
              <a:t>”( </a:t>
            </a:r>
            <a:r>
              <a:rPr lang="en-US" dirty="0" err="1" smtClean="0"/>
              <a:t>fiu</a:t>
            </a:r>
            <a:r>
              <a:rPr lang="en-US" dirty="0" smtClean="0"/>
              <a:t> ) </a:t>
            </a:r>
            <a:r>
              <a:rPr lang="en-US" dirty="0" err="1" smtClean="0"/>
              <a:t>sau</a:t>
            </a:r>
            <a:r>
              <a:rPr lang="en-US" dirty="0" smtClean="0"/>
              <a:t> </a:t>
            </a:r>
            <a:r>
              <a:rPr lang="en-US" b="1" dirty="0" err="1" smtClean="0"/>
              <a:t>dottir</a:t>
            </a:r>
            <a:r>
              <a:rPr lang="en-US" dirty="0" smtClean="0"/>
              <a:t> ( </a:t>
            </a:r>
            <a:r>
              <a:rPr lang="en-US" dirty="0" err="1" smtClean="0"/>
              <a:t>fiica</a:t>
            </a:r>
            <a:r>
              <a:rPr lang="en-US" dirty="0" smtClean="0"/>
              <a:t>); </a:t>
            </a:r>
            <a:r>
              <a:rPr lang="en-US" dirty="0" err="1" smtClean="0"/>
              <a:t>asa</a:t>
            </a:r>
            <a:r>
              <a:rPr lang="en-US" dirty="0" smtClean="0"/>
              <a:t> </a:t>
            </a:r>
            <a:r>
              <a:rPr lang="en-US" dirty="0" err="1" smtClean="0"/>
              <a:t>incat</a:t>
            </a:r>
            <a:r>
              <a:rPr lang="en-US" dirty="0" smtClean="0"/>
              <a:t>, </a:t>
            </a:r>
          </a:p>
          <a:p>
            <a:pPr>
              <a:buFontTx/>
              <a:buChar char="-"/>
            </a:pPr>
            <a:r>
              <a:rPr lang="en-US" dirty="0" smtClean="0"/>
              <a:t>Tom </a:t>
            </a:r>
            <a:r>
              <a:rPr lang="en-US" dirty="0" err="1" smtClean="0"/>
              <a:t>fiul</a:t>
            </a:r>
            <a:r>
              <a:rPr lang="en-US" dirty="0" smtClean="0"/>
              <a:t> </a:t>
            </a:r>
            <a:r>
              <a:rPr lang="en-US" dirty="0" err="1" smtClean="0"/>
              <a:t>lui</a:t>
            </a:r>
            <a:r>
              <a:rPr lang="en-US" dirty="0" smtClean="0"/>
              <a:t> Erik se </a:t>
            </a:r>
            <a:r>
              <a:rPr lang="en-US" dirty="0" err="1" smtClean="0"/>
              <a:t>va</a:t>
            </a:r>
            <a:r>
              <a:rPr lang="en-US" dirty="0" smtClean="0"/>
              <a:t> </a:t>
            </a:r>
            <a:r>
              <a:rPr lang="en-US" dirty="0" err="1" smtClean="0"/>
              <a:t>numi</a:t>
            </a:r>
            <a:r>
              <a:rPr lang="en-US" dirty="0" smtClean="0"/>
              <a:t> </a:t>
            </a:r>
            <a:r>
              <a:rPr lang="en-US" b="1" dirty="0" err="1" smtClean="0"/>
              <a:t>Tomerikson</a:t>
            </a:r>
            <a:r>
              <a:rPr lang="en-US" dirty="0" smtClean="0"/>
              <a:t>, </a:t>
            </a:r>
            <a:r>
              <a:rPr lang="en-US" dirty="0" err="1" smtClean="0"/>
              <a:t>iar</a:t>
            </a:r>
            <a:endParaRPr lang="en-US" dirty="0" smtClean="0"/>
          </a:p>
          <a:p>
            <a:pPr>
              <a:buFontTx/>
              <a:buChar char="-"/>
            </a:pPr>
            <a:r>
              <a:rPr lang="en-US" dirty="0" err="1" smtClean="0"/>
              <a:t>Viktoria</a:t>
            </a:r>
            <a:r>
              <a:rPr lang="en-US" dirty="0" smtClean="0"/>
              <a:t>, </a:t>
            </a:r>
            <a:r>
              <a:rPr lang="en-US" dirty="0" err="1" smtClean="0"/>
              <a:t>fiica</a:t>
            </a:r>
            <a:r>
              <a:rPr lang="en-US" dirty="0" smtClean="0"/>
              <a:t> </a:t>
            </a:r>
            <a:r>
              <a:rPr lang="en-US" dirty="0" err="1" smtClean="0"/>
              <a:t>lui</a:t>
            </a:r>
            <a:r>
              <a:rPr lang="en-US" dirty="0" smtClean="0"/>
              <a:t> Anton se </a:t>
            </a:r>
            <a:r>
              <a:rPr lang="en-US" dirty="0" err="1" smtClean="0"/>
              <a:t>va</a:t>
            </a:r>
            <a:r>
              <a:rPr lang="en-US" dirty="0" smtClean="0"/>
              <a:t> </a:t>
            </a:r>
            <a:r>
              <a:rPr lang="en-US" dirty="0" err="1" smtClean="0"/>
              <a:t>numi</a:t>
            </a:r>
            <a:r>
              <a:rPr lang="en-US" dirty="0"/>
              <a:t> </a:t>
            </a:r>
            <a:r>
              <a:rPr lang="en-US" b="1" dirty="0" err="1" smtClean="0"/>
              <a:t>Antonsdottir</a:t>
            </a:r>
            <a:endParaRPr lang="en-US" b="1" dirty="0"/>
          </a:p>
          <a:p>
            <a:r>
              <a:rPr lang="en-US" dirty="0" err="1" smtClean="0"/>
              <a:t>Noi</a:t>
            </a:r>
            <a:r>
              <a:rPr lang="en-US" dirty="0" smtClean="0"/>
              <a:t> am </a:t>
            </a:r>
            <a:r>
              <a:rPr lang="en-US" dirty="0" err="1" smtClean="0"/>
              <a:t>locuit</a:t>
            </a:r>
            <a:r>
              <a:rPr lang="en-US" dirty="0" smtClean="0"/>
              <a:t> la…</a:t>
            </a:r>
            <a:endParaRPr lang="ro-RO" dirty="0"/>
          </a:p>
        </p:txBody>
      </p:sp>
      <p:pic>
        <p:nvPicPr>
          <p:cNvPr id="4" name="Imagin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7" y="2780928"/>
            <a:ext cx="3960440" cy="3469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4249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143000"/>
          </a:xfrm>
        </p:spPr>
        <p:txBody>
          <a:bodyPr>
            <a:noAutofit/>
          </a:bodyPr>
          <a:lstStyle/>
          <a:p>
            <a:r>
              <a:rPr lang="en-US" sz="2800" dirty="0" smtClean="0"/>
              <a:t>Tot </a:t>
            </a:r>
            <a:r>
              <a:rPr lang="en-US" sz="2800" dirty="0" err="1" smtClean="0"/>
              <a:t>pentru</a:t>
            </a:r>
            <a:r>
              <a:rPr lang="en-US" sz="2800" dirty="0" smtClean="0"/>
              <a:t> prima data, </a:t>
            </a:r>
            <a:r>
              <a:rPr lang="en-US" sz="2800" dirty="0" err="1" smtClean="0"/>
              <a:t>elevii</a:t>
            </a:r>
            <a:r>
              <a:rPr lang="en-US" sz="2800" dirty="0" smtClean="0"/>
              <a:t> au </a:t>
            </a:r>
            <a:r>
              <a:rPr lang="en-US" sz="2800" dirty="0" err="1" smtClean="0"/>
              <a:t>muncit</a:t>
            </a:r>
            <a:r>
              <a:rPr lang="en-US" sz="2800" dirty="0" smtClean="0"/>
              <a:t> </a:t>
            </a:r>
            <a:r>
              <a:rPr lang="en-US" sz="2800" dirty="0" err="1" smtClean="0"/>
              <a:t>separat</a:t>
            </a:r>
            <a:r>
              <a:rPr lang="en-US" sz="2800" dirty="0" smtClean="0"/>
              <a:t>, in </a:t>
            </a:r>
            <a:r>
              <a:rPr lang="en-US" sz="2800" dirty="0" err="1" smtClean="0"/>
              <a:t>mai</a:t>
            </a:r>
            <a:r>
              <a:rPr lang="en-US" sz="2800" dirty="0" smtClean="0"/>
              <a:t> </a:t>
            </a:r>
            <a:r>
              <a:rPr lang="en-US" sz="2800" dirty="0" err="1" smtClean="0"/>
              <a:t>multe</a:t>
            </a:r>
            <a:r>
              <a:rPr lang="en-US" sz="2800" dirty="0" smtClean="0"/>
              <a:t> </a:t>
            </a:r>
            <a:r>
              <a:rPr lang="en-US" sz="2800" dirty="0" err="1" smtClean="0"/>
              <a:t>echipe</a:t>
            </a:r>
            <a:r>
              <a:rPr lang="en-US" sz="2800" dirty="0" smtClean="0"/>
              <a:t>, </a:t>
            </a:r>
            <a:r>
              <a:rPr lang="en-US" sz="2800" dirty="0" err="1" smtClean="0"/>
              <a:t>avand</a:t>
            </a:r>
            <a:r>
              <a:rPr lang="en-US" sz="2800" dirty="0" smtClean="0"/>
              <a:t> o </a:t>
            </a:r>
            <a:r>
              <a:rPr lang="en-US" sz="2800" dirty="0" err="1" smtClean="0"/>
              <a:t>sarcina</a:t>
            </a:r>
            <a:r>
              <a:rPr lang="en-US" sz="2800" dirty="0" smtClean="0"/>
              <a:t> de </a:t>
            </a:r>
            <a:r>
              <a:rPr lang="en-US" sz="2800" dirty="0" err="1" smtClean="0"/>
              <a:t>indeplinit</a:t>
            </a:r>
            <a:r>
              <a:rPr lang="en-US" sz="2800" dirty="0" smtClean="0"/>
              <a:t> </a:t>
            </a:r>
            <a:r>
              <a:rPr lang="en-US" sz="2800" dirty="0" err="1" smtClean="0"/>
              <a:t>pana</a:t>
            </a:r>
            <a:r>
              <a:rPr lang="en-US" sz="2800" dirty="0" smtClean="0"/>
              <a:t> la </a:t>
            </a:r>
            <a:r>
              <a:rPr lang="en-US" sz="2800" dirty="0" err="1" smtClean="0"/>
              <a:t>filalul</a:t>
            </a:r>
            <a:r>
              <a:rPr lang="en-US" sz="2800" dirty="0" smtClean="0"/>
              <a:t> </a:t>
            </a:r>
            <a:r>
              <a:rPr lang="en-US" sz="2800" dirty="0" err="1" smtClean="0"/>
              <a:t>saptamanii</a:t>
            </a:r>
            <a:r>
              <a:rPr lang="en-US" sz="2800" dirty="0" smtClean="0"/>
              <a:t>, </a:t>
            </a:r>
            <a:r>
              <a:rPr lang="en-US" sz="2800" dirty="0" err="1" smtClean="0"/>
              <a:t>iata</a:t>
            </a:r>
            <a:r>
              <a:rPr lang="en-US" sz="2800" dirty="0" smtClean="0"/>
              <a:t> </a:t>
            </a:r>
            <a:r>
              <a:rPr lang="en-US" sz="2800" dirty="0" err="1" smtClean="0"/>
              <a:t>rezultatul</a:t>
            </a:r>
            <a:r>
              <a:rPr lang="en-US" sz="2800" dirty="0" smtClean="0"/>
              <a:t> :</a:t>
            </a:r>
            <a:endParaRPr lang="ro-RO" sz="2800" dirty="0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>
          <a:xfrm>
            <a:off x="467544" y="2492896"/>
            <a:ext cx="8136904" cy="3096344"/>
          </a:xfrm>
        </p:spPr>
        <p:txBody>
          <a:bodyPr>
            <a:normAutofit fontScale="70000" lnSpcReduction="20000"/>
          </a:bodyPr>
          <a:lstStyle/>
          <a:p>
            <a:r>
              <a:rPr lang="ro-RO" dirty="0">
                <a:hlinkClick r:id="rId2"/>
              </a:rPr>
              <a:t/>
            </a:r>
            <a:br>
              <a:rPr lang="ro-RO" dirty="0">
                <a:hlinkClick r:id="rId2"/>
              </a:rPr>
            </a:br>
            <a:r>
              <a:rPr lang="ro-RO" dirty="0">
                <a:hlinkClick r:id="rId2"/>
              </a:rPr>
              <a:t>https://drive.google.com/file/d/1-PgM7QnO0h2dxQXfRjoppuAsdSuwXxH_/view?usp=sharing</a:t>
            </a:r>
            <a:endParaRPr lang="ro-RO" dirty="0"/>
          </a:p>
          <a:p>
            <a:r>
              <a:rPr lang="ro-RO" dirty="0"/>
              <a:t> </a:t>
            </a:r>
          </a:p>
          <a:p>
            <a:r>
              <a:rPr lang="ro-RO" dirty="0" smtClean="0">
                <a:hlinkClick r:id="rId3"/>
              </a:rPr>
              <a:t>https://drive.google.com/file/d/1RMqNray1FdOLy2iUxFkEJVj4W1OZGM4B/view?usp=sharing</a:t>
            </a:r>
            <a:endParaRPr lang="ro-RO" dirty="0" smtClean="0"/>
          </a:p>
          <a:p>
            <a:r>
              <a:rPr lang="ro-RO" dirty="0"/>
              <a:t> </a:t>
            </a:r>
          </a:p>
          <a:p>
            <a:r>
              <a:rPr lang="ro-RO" dirty="0">
                <a:hlinkClick r:id="rId4"/>
              </a:rPr>
              <a:t>https://drive.google.com/file/d/1JDoyNAy-bmJIMHbDU4HFNBumPcfinI9q/view?usp=sharing</a:t>
            </a:r>
            <a:endParaRPr lang="ro-RO" dirty="0"/>
          </a:p>
          <a:p>
            <a:endParaRPr lang="ro-RO" dirty="0"/>
          </a:p>
        </p:txBody>
      </p:sp>
      <p:sp>
        <p:nvSpPr>
          <p:cNvPr id="4" name="CasetăText 3"/>
          <p:cNvSpPr txBox="1"/>
          <p:nvPr/>
        </p:nvSpPr>
        <p:spPr>
          <a:xfrm>
            <a:off x="3419872" y="5301208"/>
            <a:ext cx="2704266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o-RO" dirty="0"/>
              <a:t/>
            </a:r>
            <a:br>
              <a:rPr lang="ro-RO" dirty="0"/>
            </a:br>
            <a:r>
              <a:rPr lang="en-US" sz="6600" dirty="0" err="1" smtClean="0"/>
              <a:t>K</a:t>
            </a:r>
            <a:r>
              <a:rPr lang="ro-RO" sz="6600" dirty="0" err="1" smtClean="0"/>
              <a:t>veðja</a:t>
            </a:r>
            <a:r>
              <a:rPr lang="en-US" sz="6600" dirty="0" smtClean="0"/>
              <a:t>!</a:t>
            </a:r>
            <a:endParaRPr lang="ro-RO" sz="6600" dirty="0"/>
          </a:p>
        </p:txBody>
      </p:sp>
    </p:spTree>
    <p:extLst>
      <p:ext uri="{BB962C8B-B14F-4D97-AF65-F5344CB8AC3E}">
        <p14:creationId xmlns:p14="http://schemas.microsoft.com/office/powerpoint/2010/main" val="2428627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err="1" smtClean="0"/>
              <a:t>Parteneri</a:t>
            </a:r>
            <a:r>
              <a:rPr lang="en-US" sz="4000" b="1" dirty="0" smtClean="0"/>
              <a:t> :</a:t>
            </a:r>
            <a:endParaRPr lang="ro-RO" sz="4000" b="1" dirty="0"/>
          </a:p>
        </p:txBody>
      </p:sp>
      <p:sp>
        <p:nvSpPr>
          <p:cNvPr id="3" name="Substituent conținut 2"/>
          <p:cNvSpPr>
            <a:spLocks noGrp="1"/>
          </p:cNvSpPr>
          <p:nvPr>
            <p:ph idx="4294967295"/>
          </p:nvPr>
        </p:nvSpPr>
        <p:spPr>
          <a:xfrm>
            <a:off x="299907" y="1705723"/>
            <a:ext cx="8229600" cy="4525963"/>
          </a:xfrm>
        </p:spPr>
        <p:txBody>
          <a:bodyPr>
            <a:normAutofit/>
          </a:bodyPr>
          <a:lstStyle/>
          <a:p>
            <a:r>
              <a:rPr lang="ro-RO" sz="2800" dirty="0" smtClean="0">
                <a:latin typeface="+mj-lt"/>
              </a:rPr>
              <a:t>Colegiul Național Aurel Vlaicu Orăștie</a:t>
            </a:r>
          </a:p>
          <a:p>
            <a:r>
              <a:rPr lang="ro-RO" sz="2800" dirty="0" err="1" smtClean="0">
                <a:solidFill>
                  <a:srgbClr val="1D2129"/>
                </a:solidFill>
                <a:latin typeface="+mj-lt"/>
              </a:rPr>
              <a:t>Colegio</a:t>
            </a:r>
            <a:r>
              <a:rPr lang="ro-RO" sz="2800" dirty="0" smtClean="0">
                <a:solidFill>
                  <a:srgbClr val="1D2129"/>
                </a:solidFill>
                <a:latin typeface="+mj-lt"/>
              </a:rPr>
              <a:t> </a:t>
            </a:r>
            <a:r>
              <a:rPr lang="ro-RO" sz="2800" dirty="0" err="1" smtClean="0">
                <a:solidFill>
                  <a:srgbClr val="1D2129"/>
                </a:solidFill>
                <a:latin typeface="+mj-lt"/>
              </a:rPr>
              <a:t>Privado</a:t>
            </a:r>
            <a:r>
              <a:rPr lang="ro-RO" sz="2800" dirty="0" smtClean="0">
                <a:solidFill>
                  <a:srgbClr val="1D2129"/>
                </a:solidFill>
                <a:latin typeface="+mj-lt"/>
              </a:rPr>
              <a:t> </a:t>
            </a:r>
            <a:r>
              <a:rPr lang="ro-RO" sz="2800" dirty="0" err="1" smtClean="0">
                <a:solidFill>
                  <a:srgbClr val="1D2129"/>
                </a:solidFill>
                <a:latin typeface="+mj-lt"/>
              </a:rPr>
              <a:t>Mirasur</a:t>
            </a:r>
            <a:r>
              <a:rPr lang="ro-RO" sz="2800" dirty="0" smtClean="0">
                <a:solidFill>
                  <a:srgbClr val="1D2129"/>
                </a:solidFill>
                <a:latin typeface="+mj-lt"/>
              </a:rPr>
              <a:t> </a:t>
            </a:r>
            <a:r>
              <a:rPr lang="ro-RO" sz="2800" dirty="0" err="1" smtClean="0">
                <a:solidFill>
                  <a:srgbClr val="1D2129"/>
                </a:solidFill>
                <a:latin typeface="+mj-lt"/>
              </a:rPr>
              <a:t>Pinto</a:t>
            </a:r>
            <a:r>
              <a:rPr lang="ro-RO" sz="2800" dirty="0" smtClean="0">
                <a:solidFill>
                  <a:srgbClr val="1D2129"/>
                </a:solidFill>
                <a:latin typeface="+mj-lt"/>
              </a:rPr>
              <a:t>, Madrid </a:t>
            </a:r>
          </a:p>
          <a:p>
            <a:r>
              <a:rPr lang="ro-RO" sz="2800" dirty="0" smtClean="0">
                <a:solidFill>
                  <a:srgbClr val="1D2129"/>
                </a:solidFill>
                <a:latin typeface="+mj-lt"/>
              </a:rPr>
              <a:t>1o Gel </a:t>
            </a:r>
            <a:r>
              <a:rPr lang="ro-RO" sz="2800" dirty="0" err="1" smtClean="0">
                <a:solidFill>
                  <a:srgbClr val="1D2129"/>
                </a:solidFill>
                <a:latin typeface="+mj-lt"/>
              </a:rPr>
              <a:t>Koropiou</a:t>
            </a:r>
            <a:r>
              <a:rPr lang="ro-RO" sz="2800" dirty="0" smtClean="0">
                <a:solidFill>
                  <a:srgbClr val="1D2129"/>
                </a:solidFill>
                <a:latin typeface="+mj-lt"/>
              </a:rPr>
              <a:t> din KOROPI </a:t>
            </a:r>
          </a:p>
          <a:p>
            <a:r>
              <a:rPr lang="ro-RO" sz="2800" dirty="0" err="1" smtClean="0">
                <a:solidFill>
                  <a:srgbClr val="1D2129"/>
                </a:solidFill>
                <a:latin typeface="+mj-lt"/>
              </a:rPr>
              <a:t>Álfhólsskóli</a:t>
            </a:r>
            <a:r>
              <a:rPr lang="ro-RO" sz="2800" dirty="0" smtClean="0">
                <a:solidFill>
                  <a:srgbClr val="1D2129"/>
                </a:solidFill>
                <a:latin typeface="+mj-lt"/>
              </a:rPr>
              <a:t> din </a:t>
            </a:r>
            <a:r>
              <a:rPr lang="ro-RO" sz="2800" dirty="0" err="1" smtClean="0">
                <a:solidFill>
                  <a:srgbClr val="1D2129"/>
                </a:solidFill>
                <a:latin typeface="+mj-lt"/>
              </a:rPr>
              <a:t>Kópavogur</a:t>
            </a:r>
            <a:r>
              <a:rPr lang="ro-RO" sz="2800" dirty="0" smtClean="0">
                <a:solidFill>
                  <a:srgbClr val="1D2129"/>
                </a:solidFill>
                <a:latin typeface="+mj-lt"/>
              </a:rPr>
              <a:t> </a:t>
            </a:r>
          </a:p>
          <a:p>
            <a:r>
              <a:rPr lang="ro-RO" sz="2800" dirty="0" err="1" smtClean="0">
                <a:solidFill>
                  <a:srgbClr val="1D2129"/>
                </a:solidFill>
                <a:latin typeface="+mj-lt"/>
              </a:rPr>
              <a:t>Erdem</a:t>
            </a:r>
            <a:r>
              <a:rPr lang="ro-RO" sz="2800" dirty="0" smtClean="0">
                <a:solidFill>
                  <a:srgbClr val="1D2129"/>
                </a:solidFill>
                <a:latin typeface="+mj-lt"/>
              </a:rPr>
              <a:t> </a:t>
            </a:r>
            <a:r>
              <a:rPr lang="ro-RO" sz="2800" dirty="0" err="1" smtClean="0">
                <a:solidFill>
                  <a:srgbClr val="1D2129"/>
                </a:solidFill>
                <a:latin typeface="+mj-lt"/>
              </a:rPr>
              <a:t>Bayazit</a:t>
            </a:r>
            <a:r>
              <a:rPr lang="ro-RO" sz="2800" dirty="0" smtClean="0">
                <a:solidFill>
                  <a:srgbClr val="1D2129"/>
                </a:solidFill>
                <a:latin typeface="+mj-lt"/>
              </a:rPr>
              <a:t> </a:t>
            </a:r>
            <a:r>
              <a:rPr lang="ro-RO" sz="2800" dirty="0" err="1" smtClean="0">
                <a:solidFill>
                  <a:srgbClr val="1D2129"/>
                </a:solidFill>
                <a:latin typeface="+mj-lt"/>
              </a:rPr>
              <a:t>Anadolu</a:t>
            </a:r>
            <a:r>
              <a:rPr lang="ro-RO" sz="2800" dirty="0" smtClean="0">
                <a:solidFill>
                  <a:srgbClr val="1D2129"/>
                </a:solidFill>
                <a:latin typeface="+mj-lt"/>
              </a:rPr>
              <a:t> </a:t>
            </a:r>
            <a:r>
              <a:rPr lang="ro-RO" sz="2800" dirty="0" err="1" smtClean="0">
                <a:solidFill>
                  <a:srgbClr val="1D2129"/>
                </a:solidFill>
                <a:latin typeface="+mj-lt"/>
              </a:rPr>
              <a:t>Lisesi</a:t>
            </a:r>
            <a:r>
              <a:rPr lang="ro-RO" sz="2800" dirty="0" smtClean="0">
                <a:solidFill>
                  <a:srgbClr val="1D2129"/>
                </a:solidFill>
                <a:latin typeface="+mj-lt"/>
              </a:rPr>
              <a:t> din Ankara </a:t>
            </a:r>
          </a:p>
          <a:p>
            <a:r>
              <a:rPr lang="ro-RO" sz="2800" dirty="0" smtClean="0">
                <a:solidFill>
                  <a:srgbClr val="1D2129"/>
                </a:solidFill>
                <a:latin typeface="+mj-lt"/>
              </a:rPr>
              <a:t>I </a:t>
            </a:r>
            <a:r>
              <a:rPr lang="ro-RO" sz="2800" dirty="0" err="1" smtClean="0">
                <a:solidFill>
                  <a:srgbClr val="1D2129"/>
                </a:solidFill>
                <a:latin typeface="+mj-lt"/>
              </a:rPr>
              <a:t>Liceum</a:t>
            </a:r>
            <a:r>
              <a:rPr lang="ro-RO" sz="2800" dirty="0" smtClean="0">
                <a:solidFill>
                  <a:srgbClr val="1D2129"/>
                </a:solidFill>
                <a:latin typeface="+mj-lt"/>
              </a:rPr>
              <a:t> </a:t>
            </a:r>
            <a:r>
              <a:rPr lang="ro-RO" sz="2800" dirty="0" err="1" smtClean="0">
                <a:solidFill>
                  <a:srgbClr val="1D2129"/>
                </a:solidFill>
                <a:latin typeface="+mj-lt"/>
              </a:rPr>
              <a:t>Ogolnoksztalcace</a:t>
            </a:r>
            <a:r>
              <a:rPr lang="ro-RO" sz="2800" dirty="0" smtClean="0">
                <a:solidFill>
                  <a:srgbClr val="1D2129"/>
                </a:solidFill>
                <a:latin typeface="+mj-lt"/>
              </a:rPr>
              <a:t> im. </a:t>
            </a:r>
            <a:r>
              <a:rPr lang="ro-RO" sz="2800" dirty="0" err="1" smtClean="0">
                <a:solidFill>
                  <a:srgbClr val="1D2129"/>
                </a:solidFill>
                <a:latin typeface="+mj-lt"/>
              </a:rPr>
              <a:t>Zygmunta</a:t>
            </a:r>
            <a:r>
              <a:rPr lang="ro-RO" sz="2800" dirty="0" smtClean="0">
                <a:solidFill>
                  <a:srgbClr val="1D2129"/>
                </a:solidFill>
                <a:latin typeface="+mj-lt"/>
              </a:rPr>
              <a:t> </a:t>
            </a:r>
            <a:r>
              <a:rPr lang="ro-RO" sz="2800" dirty="0" err="1" smtClean="0">
                <a:solidFill>
                  <a:srgbClr val="1D2129"/>
                </a:solidFill>
                <a:latin typeface="+mj-lt"/>
              </a:rPr>
              <a:t>Krasinskiego</a:t>
            </a:r>
            <a:r>
              <a:rPr lang="ro-RO" sz="2800" dirty="0" smtClean="0">
                <a:solidFill>
                  <a:srgbClr val="1D2129"/>
                </a:solidFill>
                <a:latin typeface="+mj-lt"/>
              </a:rPr>
              <a:t> w </a:t>
            </a:r>
            <a:r>
              <a:rPr lang="ro-RO" sz="2800" dirty="0" err="1" smtClean="0">
                <a:solidFill>
                  <a:srgbClr val="1D2129"/>
                </a:solidFill>
                <a:latin typeface="+mj-lt"/>
              </a:rPr>
              <a:t>Ciechanowie</a:t>
            </a:r>
            <a:endParaRPr lang="ro-RO" sz="2800" dirty="0">
              <a:latin typeface="+mj-lt"/>
            </a:endParaRPr>
          </a:p>
        </p:txBody>
      </p:sp>
      <p:pic>
        <p:nvPicPr>
          <p:cNvPr id="4" name="Imagin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4797152"/>
            <a:ext cx="633164" cy="395727"/>
          </a:xfrm>
          <a:prstGeom prst="rect">
            <a:avLst/>
          </a:prstGeom>
        </p:spPr>
      </p:pic>
      <p:pic>
        <p:nvPicPr>
          <p:cNvPr id="5" name="Imagin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4031" y="2357730"/>
            <a:ext cx="464845" cy="310139"/>
          </a:xfrm>
          <a:prstGeom prst="rect">
            <a:avLst/>
          </a:prstGeom>
        </p:spPr>
      </p:pic>
      <p:pic>
        <p:nvPicPr>
          <p:cNvPr id="6" name="Imagin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2831462"/>
            <a:ext cx="490779" cy="327186"/>
          </a:xfrm>
          <a:prstGeom prst="rect">
            <a:avLst/>
          </a:prstGeom>
        </p:spPr>
      </p:pic>
      <p:pic>
        <p:nvPicPr>
          <p:cNvPr id="7" name="Imagin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3828" y="3414132"/>
            <a:ext cx="392407" cy="281348"/>
          </a:xfrm>
          <a:prstGeom prst="rect">
            <a:avLst/>
          </a:prstGeom>
        </p:spPr>
      </p:pic>
      <p:pic>
        <p:nvPicPr>
          <p:cNvPr id="8" name="Imagin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6453" y="3878146"/>
            <a:ext cx="548995" cy="365332"/>
          </a:xfrm>
          <a:prstGeom prst="rect">
            <a:avLst/>
          </a:prstGeom>
        </p:spPr>
      </p:pic>
      <p:pic>
        <p:nvPicPr>
          <p:cNvPr id="9" name="Imagine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1793593"/>
            <a:ext cx="515933" cy="343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629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stituent conținut 2"/>
          <p:cNvSpPr>
            <a:spLocks noGrp="1"/>
          </p:cNvSpPr>
          <p:nvPr>
            <p:ph idx="1"/>
          </p:nvPr>
        </p:nvSpPr>
        <p:spPr>
          <a:xfrm>
            <a:off x="467544" y="3501008"/>
            <a:ext cx="8229600" cy="3456384"/>
          </a:xfrm>
        </p:spPr>
        <p:txBody>
          <a:bodyPr>
            <a:noAutofit/>
          </a:bodyPr>
          <a:lstStyle/>
          <a:p>
            <a:r>
              <a:rPr lang="en-US" sz="2400" dirty="0" smtClean="0"/>
              <a:t>Cyber-bullying-</a:t>
            </a:r>
            <a:r>
              <a:rPr lang="en-US" sz="2400" dirty="0" err="1" smtClean="0"/>
              <a:t>ul</a:t>
            </a:r>
            <a:r>
              <a:rPr lang="en-US" sz="2400" dirty="0" smtClean="0"/>
              <a:t> in </a:t>
            </a:r>
            <a:r>
              <a:rPr lang="en-US" sz="2400" dirty="0" err="1" smtClean="0"/>
              <a:t>scoli</a:t>
            </a:r>
            <a:endParaRPr lang="ro-RO" sz="2400" dirty="0"/>
          </a:p>
          <a:p>
            <a:r>
              <a:rPr lang="en-US" sz="2400" dirty="0" smtClean="0"/>
              <a:t>Un set </a:t>
            </a:r>
            <a:r>
              <a:rPr lang="en-US" sz="2400" dirty="0" err="1" smtClean="0"/>
              <a:t>comun</a:t>
            </a:r>
            <a:r>
              <a:rPr lang="en-US" sz="2400" dirty="0" smtClean="0"/>
              <a:t> de </a:t>
            </a:r>
            <a:r>
              <a:rPr lang="en-US" sz="2400" dirty="0" err="1" smtClean="0"/>
              <a:t>bune</a:t>
            </a:r>
            <a:r>
              <a:rPr lang="en-US" sz="2400" dirty="0" smtClean="0"/>
              <a:t> </a:t>
            </a:r>
            <a:r>
              <a:rPr lang="en-US" sz="2400" dirty="0" err="1" smtClean="0"/>
              <a:t>practici</a:t>
            </a:r>
            <a:r>
              <a:rPr lang="en-US" sz="2400" dirty="0" smtClean="0"/>
              <a:t> </a:t>
            </a:r>
            <a:r>
              <a:rPr lang="en-US" sz="2400" dirty="0"/>
              <a:t>in </a:t>
            </a:r>
            <a:r>
              <a:rPr lang="en-US" sz="2400" dirty="0" err="1" smtClean="0"/>
              <a:t>prevenirea</a:t>
            </a:r>
            <a:r>
              <a:rPr lang="en-US" sz="2400" dirty="0" smtClean="0"/>
              <a:t> </a:t>
            </a:r>
            <a:r>
              <a:rPr lang="en-US" sz="2400" dirty="0" err="1" smtClean="0"/>
              <a:t>si</a:t>
            </a:r>
            <a:r>
              <a:rPr lang="en-US" sz="2400" dirty="0" smtClean="0"/>
              <a:t> </a:t>
            </a:r>
            <a:r>
              <a:rPr lang="en-US" sz="2400" dirty="0" err="1" smtClean="0"/>
              <a:t>combaterea</a:t>
            </a:r>
            <a:r>
              <a:rPr lang="en-US" sz="2400" dirty="0" smtClean="0"/>
              <a:t> </a:t>
            </a:r>
            <a:r>
              <a:rPr lang="en-US" sz="2400" dirty="0" err="1" smtClean="0"/>
              <a:t>fenomenului</a:t>
            </a:r>
            <a:r>
              <a:rPr lang="en-US" sz="2400" dirty="0" smtClean="0"/>
              <a:t>.</a:t>
            </a:r>
            <a:endParaRPr lang="ro-RO" sz="2400" dirty="0"/>
          </a:p>
          <a:p>
            <a:r>
              <a:rPr lang="en-US" sz="2400" dirty="0" err="1" smtClean="0"/>
              <a:t>Comunicare</a:t>
            </a:r>
            <a:r>
              <a:rPr lang="en-US" sz="2400" dirty="0" smtClean="0"/>
              <a:t> </a:t>
            </a:r>
            <a:r>
              <a:rPr lang="en-US" sz="2400" dirty="0" err="1" smtClean="0"/>
              <a:t>constructiva</a:t>
            </a:r>
            <a:r>
              <a:rPr lang="en-US" sz="2400" dirty="0" smtClean="0"/>
              <a:t> in </a:t>
            </a:r>
            <a:r>
              <a:rPr lang="en-US" sz="2400" dirty="0" err="1" smtClean="0"/>
              <a:t>medii</a:t>
            </a:r>
            <a:r>
              <a:rPr lang="en-US" sz="2400" dirty="0" smtClean="0"/>
              <a:t> </a:t>
            </a:r>
            <a:r>
              <a:rPr lang="en-US" sz="2400" dirty="0" err="1" smtClean="0"/>
              <a:t>diferite</a:t>
            </a:r>
            <a:r>
              <a:rPr lang="en-US" sz="2400" dirty="0" smtClean="0"/>
              <a:t>, </a:t>
            </a:r>
            <a:r>
              <a:rPr lang="en-US" sz="2400" dirty="0" err="1" smtClean="0"/>
              <a:t>toleranta</a:t>
            </a:r>
            <a:r>
              <a:rPr lang="en-US" sz="2400" dirty="0" smtClean="0"/>
              <a:t>, </a:t>
            </a:r>
            <a:r>
              <a:rPr lang="en-US" sz="2400" dirty="0" err="1" smtClean="0"/>
              <a:t>empatie</a:t>
            </a:r>
            <a:r>
              <a:rPr lang="en-US" sz="2400" dirty="0" smtClean="0"/>
              <a:t>, </a:t>
            </a:r>
            <a:r>
              <a:rPr lang="en-US" sz="2400" dirty="0" err="1" smtClean="0"/>
              <a:t>managementul</a:t>
            </a:r>
            <a:r>
              <a:rPr lang="en-US" sz="2400" dirty="0" smtClean="0"/>
              <a:t> </a:t>
            </a:r>
            <a:r>
              <a:rPr lang="en-US" sz="2400" dirty="0" err="1" smtClean="0"/>
              <a:t>stresuluis</a:t>
            </a:r>
            <a:r>
              <a:rPr lang="en-US" sz="2400" dirty="0" smtClean="0"/>
              <a:t>, </a:t>
            </a:r>
            <a:r>
              <a:rPr lang="en-US" sz="2400" dirty="0" err="1" smtClean="0"/>
              <a:t>colaborare</a:t>
            </a:r>
            <a:endParaRPr lang="ro-RO" sz="2400" dirty="0"/>
          </a:p>
          <a:p>
            <a:r>
              <a:rPr lang="en-US" sz="2400" dirty="0" err="1" smtClean="0"/>
              <a:t>Rapoarte</a:t>
            </a:r>
            <a:r>
              <a:rPr lang="en-US" sz="2400" dirty="0" smtClean="0"/>
              <a:t> de </a:t>
            </a:r>
            <a:r>
              <a:rPr lang="en-US" sz="2400" dirty="0" err="1" smtClean="0"/>
              <a:t>proiect</a:t>
            </a:r>
            <a:endParaRPr lang="ro-RO" sz="2400" dirty="0"/>
          </a:p>
          <a:p>
            <a:r>
              <a:rPr lang="en-US" sz="2400" dirty="0" err="1" smtClean="0"/>
              <a:t>Analiza</a:t>
            </a:r>
            <a:r>
              <a:rPr lang="en-US" sz="2400" dirty="0" smtClean="0"/>
              <a:t> </a:t>
            </a:r>
            <a:r>
              <a:rPr lang="en-US" sz="2400" dirty="0" err="1" smtClean="0"/>
              <a:t>calitatii</a:t>
            </a:r>
            <a:r>
              <a:rPr lang="en-US" sz="2400" dirty="0" smtClean="0"/>
              <a:t> </a:t>
            </a:r>
            <a:r>
              <a:rPr lang="en-US" sz="2400" dirty="0" err="1" smtClean="0"/>
              <a:t>materialelor</a:t>
            </a:r>
            <a:r>
              <a:rPr lang="en-US" sz="2400" dirty="0" smtClean="0"/>
              <a:t> </a:t>
            </a:r>
            <a:r>
              <a:rPr lang="en-US" sz="2400" dirty="0" err="1" smtClean="0"/>
              <a:t>postate</a:t>
            </a:r>
            <a:r>
              <a:rPr lang="en-US" sz="2400" dirty="0" smtClean="0"/>
              <a:t> </a:t>
            </a:r>
            <a:r>
              <a:rPr lang="en-US" sz="2400" dirty="0" err="1" smtClean="0"/>
              <a:t>pe</a:t>
            </a:r>
            <a:r>
              <a:rPr lang="en-US" sz="2400" dirty="0" smtClean="0"/>
              <a:t> site.</a:t>
            </a:r>
            <a:endParaRPr lang="ro-RO" sz="2400" dirty="0"/>
          </a:p>
        </p:txBody>
      </p:sp>
      <p:sp>
        <p:nvSpPr>
          <p:cNvPr id="4" name="Titlu 3"/>
          <p:cNvSpPr>
            <a:spLocks noGrp="1"/>
          </p:cNvSpPr>
          <p:nvPr>
            <p:ph type="title"/>
          </p:nvPr>
        </p:nvSpPr>
        <p:spPr>
          <a:xfrm>
            <a:off x="369566" y="2492896"/>
            <a:ext cx="8229600" cy="1143000"/>
          </a:xfrm>
        </p:spPr>
        <p:txBody>
          <a:bodyPr>
            <a:normAutofit/>
          </a:bodyPr>
          <a:lstStyle/>
          <a:p>
            <a:r>
              <a:rPr lang="ro-RO" sz="4000" b="1" dirty="0" smtClean="0"/>
              <a:t>Tema întâlnirii din Islanda</a:t>
            </a:r>
            <a:r>
              <a:rPr lang="en-US" sz="4000" b="1" dirty="0" smtClean="0"/>
              <a:t> :</a:t>
            </a:r>
            <a:endParaRPr lang="ro-RO" sz="4000" b="1" dirty="0"/>
          </a:p>
        </p:txBody>
      </p:sp>
      <p:sp>
        <p:nvSpPr>
          <p:cNvPr id="5" name="Dreptunghi 4"/>
          <p:cNvSpPr/>
          <p:nvPr/>
        </p:nvSpPr>
        <p:spPr>
          <a:xfrm>
            <a:off x="376462" y="836712"/>
            <a:ext cx="835292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/>
              <a:t>	</a:t>
            </a:r>
            <a:r>
              <a:rPr lang="ro-RO" sz="2400" dirty="0" smtClean="0"/>
              <a:t>Proiectul </a:t>
            </a:r>
            <a:r>
              <a:rPr lang="ro-RO" sz="2400" dirty="0"/>
              <a:t>urmărește ca, prin parteneriat strategic, sa identifice </a:t>
            </a:r>
            <a:r>
              <a:rPr lang="ro-RO" sz="2400" dirty="0" err="1"/>
              <a:t>abordari</a:t>
            </a:r>
            <a:r>
              <a:rPr lang="ro-RO" sz="2400" dirty="0"/>
              <a:t> inovatoare, integrate ale </a:t>
            </a:r>
            <a:r>
              <a:rPr lang="ro-RO" sz="2400" dirty="0" err="1"/>
              <a:t>diversitatii</a:t>
            </a:r>
            <a:r>
              <a:rPr lang="ro-RO" sz="2400" dirty="0"/>
              <a:t>, sa dezvolte competentele sociale si civice ale elevilor, profesorilor si </a:t>
            </a:r>
            <a:r>
              <a:rPr lang="ro-RO" sz="2400" dirty="0" err="1"/>
              <a:t>parintilor</a:t>
            </a:r>
            <a:r>
              <a:rPr lang="ro-RO" sz="2400" dirty="0"/>
              <a:t> din fiecare </a:t>
            </a:r>
            <a:r>
              <a:rPr lang="ro-RO" sz="2400" dirty="0" err="1"/>
              <a:t>scoala</a:t>
            </a:r>
            <a:r>
              <a:rPr lang="ro-RO" sz="2400" dirty="0"/>
              <a:t> participanta la proiect pentru a </a:t>
            </a:r>
            <a:r>
              <a:rPr lang="ro-RO" sz="2400" dirty="0" err="1"/>
              <a:t>recunoaste</a:t>
            </a:r>
            <a:r>
              <a:rPr lang="ro-RO" sz="2400" dirty="0"/>
              <a:t> si a preveni fenomenul de </a:t>
            </a:r>
            <a:r>
              <a:rPr lang="ro-RO" sz="2400" dirty="0" err="1"/>
              <a:t>bullying</a:t>
            </a:r>
            <a:endParaRPr lang="ro-RO" sz="2400" dirty="0"/>
          </a:p>
        </p:txBody>
      </p:sp>
    </p:spTree>
    <p:extLst>
      <p:ext uri="{BB962C8B-B14F-4D97-AF65-F5344CB8AC3E}">
        <p14:creationId xmlns:p14="http://schemas.microsoft.com/office/powerpoint/2010/main" val="1358409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625643" y="9952"/>
            <a:ext cx="8229600" cy="1143000"/>
          </a:xfrm>
        </p:spPr>
        <p:txBody>
          <a:bodyPr>
            <a:normAutofit/>
          </a:bodyPr>
          <a:lstStyle/>
          <a:p>
            <a:r>
              <a:rPr lang="ro-RO" sz="4000" b="1" dirty="0" smtClean="0"/>
              <a:t>Prima </a:t>
            </a:r>
            <a:r>
              <a:rPr lang="ro-RO" sz="4000" b="1" dirty="0" err="1" smtClean="0"/>
              <a:t>zi-</a:t>
            </a:r>
            <a:r>
              <a:rPr lang="ro-RO" sz="4000" b="1" dirty="0" smtClean="0"/>
              <a:t> Sosirea participanților</a:t>
            </a:r>
            <a:endParaRPr lang="ro-RO" sz="4000" b="1" dirty="0"/>
          </a:p>
        </p:txBody>
      </p:sp>
      <p:pic>
        <p:nvPicPr>
          <p:cNvPr id="4" name="Substituent conținut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4208652"/>
            <a:ext cx="2856902" cy="2142675"/>
          </a:xfrm>
        </p:spPr>
      </p:pic>
      <p:pic>
        <p:nvPicPr>
          <p:cNvPr id="3" name="Imagin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1628800"/>
            <a:ext cx="2736304" cy="2052228"/>
          </a:xfrm>
          <a:prstGeom prst="rect">
            <a:avLst/>
          </a:prstGeom>
        </p:spPr>
      </p:pic>
      <p:pic>
        <p:nvPicPr>
          <p:cNvPr id="5" name="Imagin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1574794"/>
            <a:ext cx="2808312" cy="2106234"/>
          </a:xfrm>
          <a:prstGeom prst="rect">
            <a:avLst/>
          </a:prstGeom>
        </p:spPr>
      </p:pic>
      <p:pic>
        <p:nvPicPr>
          <p:cNvPr id="6" name="Imagin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9651" y="4208652"/>
            <a:ext cx="2726325" cy="2044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9878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o-RO" b="1" dirty="0" smtClean="0"/>
              <a:t>Prezentarea scolii si a sistemului educațional islandez</a:t>
            </a:r>
            <a:endParaRPr lang="ro-RO" b="1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084833"/>
            <a:ext cx="2542252" cy="1908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Imagin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1727" y="2004206"/>
            <a:ext cx="2651787" cy="1988840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458277"/>
            <a:ext cx="2652713" cy="1987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Imagin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1727" y="4385624"/>
            <a:ext cx="2843808" cy="2132856"/>
          </a:xfrm>
          <a:prstGeom prst="rect">
            <a:avLst/>
          </a:prstGeom>
        </p:spPr>
      </p:pic>
      <p:pic>
        <p:nvPicPr>
          <p:cNvPr id="6" name="Imagine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1844824"/>
            <a:ext cx="2148716" cy="2864954"/>
          </a:xfrm>
          <a:prstGeom prst="rect">
            <a:avLst/>
          </a:prstGeom>
        </p:spPr>
      </p:pic>
      <p:pic>
        <p:nvPicPr>
          <p:cNvPr id="7" name="Imagine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8323" y="4853031"/>
            <a:ext cx="2123728" cy="1592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162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8157592" cy="1070992"/>
          </a:xfrm>
        </p:spPr>
        <p:txBody>
          <a:bodyPr>
            <a:normAutofit fontScale="90000"/>
          </a:bodyPr>
          <a:lstStyle/>
          <a:p>
            <a:r>
              <a:rPr lang="ro-RO" dirty="0" smtClean="0"/>
              <a:t>Vizitarea Reykjavikului,</a:t>
            </a:r>
            <a:br>
              <a:rPr lang="ro-RO" dirty="0" smtClean="0"/>
            </a:br>
            <a:r>
              <a:rPr lang="ro-RO" sz="3100" dirty="0" err="1" smtClean="0"/>
              <a:t>Hallgrímskirkja</a:t>
            </a:r>
            <a:r>
              <a:rPr lang="ro-RO" sz="3100" dirty="0" smtClean="0"/>
              <a:t>, portul, centrul, casa </a:t>
            </a:r>
            <a:br>
              <a:rPr lang="ro-RO" sz="3100" dirty="0" smtClean="0"/>
            </a:br>
            <a:r>
              <a:rPr lang="ro-RO" sz="3100" dirty="0" smtClean="0"/>
              <a:t>Primului Ministru, centrul Harpa </a:t>
            </a:r>
            <a:endParaRPr lang="ro-RO" sz="3100" dirty="0"/>
          </a:p>
        </p:txBody>
      </p:sp>
      <p:pic>
        <p:nvPicPr>
          <p:cNvPr id="4" name="Substituent conținut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700419"/>
            <a:ext cx="3203848" cy="2402886"/>
          </a:xfrm>
        </p:spPr>
      </p:pic>
      <p:pic>
        <p:nvPicPr>
          <p:cNvPr id="5" name="Imagin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1781047"/>
            <a:ext cx="3096344" cy="2322258"/>
          </a:xfrm>
          <a:prstGeom prst="rect">
            <a:avLst/>
          </a:prstGeom>
        </p:spPr>
      </p:pic>
      <p:pic>
        <p:nvPicPr>
          <p:cNvPr id="7" name="Imagin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2269" y="4205164"/>
            <a:ext cx="3227851" cy="2420888"/>
          </a:xfrm>
          <a:prstGeom prst="rect">
            <a:avLst/>
          </a:prstGeom>
        </p:spPr>
      </p:pic>
      <p:pic>
        <p:nvPicPr>
          <p:cNvPr id="8" name="Imagin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5" y="4205164"/>
            <a:ext cx="3227851" cy="2420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0742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o-RO" b="1" dirty="0" smtClean="0"/>
              <a:t>Ziua a </a:t>
            </a:r>
            <a:r>
              <a:rPr lang="ro-RO" b="1" dirty="0" err="1" smtClean="0"/>
              <a:t>doua-</a:t>
            </a:r>
            <a:r>
              <a:rPr lang="ro-RO" b="1" dirty="0" smtClean="0"/>
              <a:t> </a:t>
            </a:r>
            <a:r>
              <a:rPr lang="ro-RO" b="1" dirty="0" err="1" smtClean="0"/>
              <a:t>activitati</a:t>
            </a:r>
            <a:r>
              <a:rPr lang="ro-RO" b="1" dirty="0" smtClean="0"/>
              <a:t> in scoală</a:t>
            </a:r>
            <a:r>
              <a:rPr lang="ro-RO" dirty="0" smtClean="0"/>
              <a:t/>
            </a:r>
            <a:br>
              <a:rPr lang="ro-RO" dirty="0" smtClean="0"/>
            </a:br>
            <a:r>
              <a:rPr lang="ro-RO" sz="3100" dirty="0" err="1" smtClean="0"/>
              <a:t>Icebreakers</a:t>
            </a:r>
            <a:r>
              <a:rPr lang="ro-RO" sz="3100" dirty="0" smtClean="0"/>
              <a:t>, elevii si profesorii au </a:t>
            </a:r>
            <a:r>
              <a:rPr lang="ro-RO" sz="3100" dirty="0" err="1" smtClean="0"/>
              <a:t>activitati</a:t>
            </a:r>
            <a:r>
              <a:rPr lang="ro-RO" sz="3100" dirty="0" smtClean="0"/>
              <a:t> si proiecte separate</a:t>
            </a:r>
            <a:endParaRPr lang="ro-RO" sz="3100" dirty="0"/>
          </a:p>
        </p:txBody>
      </p:sp>
      <p:pic>
        <p:nvPicPr>
          <p:cNvPr id="4" name="Substituent conținut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628800"/>
            <a:ext cx="2916031" cy="2187023"/>
          </a:xfrm>
        </p:spPr>
      </p:pic>
      <p:pic>
        <p:nvPicPr>
          <p:cNvPr id="5" name="Imagin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1556792"/>
            <a:ext cx="3072341" cy="2304256"/>
          </a:xfrm>
          <a:prstGeom prst="rect">
            <a:avLst/>
          </a:prstGeom>
        </p:spPr>
      </p:pic>
      <p:pic>
        <p:nvPicPr>
          <p:cNvPr id="6" name="Imagin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3902264"/>
            <a:ext cx="2124799" cy="2833065"/>
          </a:xfrm>
          <a:prstGeom prst="rect">
            <a:avLst/>
          </a:prstGeom>
        </p:spPr>
      </p:pic>
      <p:pic>
        <p:nvPicPr>
          <p:cNvPr id="7" name="Imagin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4103255"/>
            <a:ext cx="3384431" cy="2538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3620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o-RO" b="1" dirty="0" smtClean="0"/>
              <a:t>Ziua a </a:t>
            </a:r>
            <a:r>
              <a:rPr lang="ro-RO" b="1" dirty="0" err="1" smtClean="0"/>
              <a:t>treia-</a:t>
            </a:r>
            <a:r>
              <a:rPr lang="ro-RO" b="1" dirty="0" smtClean="0"/>
              <a:t> </a:t>
            </a:r>
            <a:r>
              <a:rPr lang="ro-RO" b="1" dirty="0" err="1" smtClean="0"/>
              <a:t>Activitati</a:t>
            </a:r>
            <a:r>
              <a:rPr lang="ro-RO" b="1" dirty="0" smtClean="0"/>
              <a:t> in </a:t>
            </a:r>
            <a:r>
              <a:rPr lang="ro-RO" b="1" dirty="0" err="1" smtClean="0"/>
              <a:t>scoala</a:t>
            </a:r>
            <a:r>
              <a:rPr lang="ro-RO" dirty="0" smtClean="0"/>
              <a:t/>
            </a:r>
            <a:br>
              <a:rPr lang="ro-RO" dirty="0" smtClean="0"/>
            </a:br>
            <a:r>
              <a:rPr lang="ro-RO" sz="3100" dirty="0" err="1" smtClean="0"/>
              <a:t>Discutii</a:t>
            </a:r>
            <a:r>
              <a:rPr lang="ro-RO" sz="3100" dirty="0" smtClean="0"/>
              <a:t> despre </a:t>
            </a:r>
            <a:r>
              <a:rPr lang="ro-RO" sz="3100" dirty="0" err="1" smtClean="0"/>
              <a:t>bullying</a:t>
            </a:r>
            <a:r>
              <a:rPr lang="ro-RO" sz="3100" dirty="0" smtClean="0"/>
              <a:t>, </a:t>
            </a:r>
            <a:br>
              <a:rPr lang="ro-RO" sz="3100" dirty="0" smtClean="0"/>
            </a:br>
            <a:r>
              <a:rPr lang="ro-RO" sz="3100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class</a:t>
            </a:r>
            <a:r>
              <a:rPr lang="ro-RO" sz="3100" dirty="0" smtClean="0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ro-RO" sz="3100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meeting</a:t>
            </a:r>
            <a:r>
              <a:rPr lang="ro-RO" sz="3100" dirty="0" smtClean="0"/>
              <a:t> </a:t>
            </a:r>
            <a:r>
              <a:rPr lang="ro-RO" sz="3100" dirty="0" err="1" smtClean="0"/>
              <a:t>-lectie</a:t>
            </a:r>
            <a:r>
              <a:rPr lang="ro-RO" sz="3100" dirty="0" smtClean="0"/>
              <a:t> demonstrativ</a:t>
            </a:r>
            <a:r>
              <a:rPr lang="en-US" dirty="0"/>
              <a:t>a</a:t>
            </a:r>
            <a:endParaRPr lang="ro-RO" dirty="0"/>
          </a:p>
        </p:txBody>
      </p:sp>
      <p:pic>
        <p:nvPicPr>
          <p:cNvPr id="4" name="Substituent conținut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916832"/>
            <a:ext cx="2808312" cy="2106234"/>
          </a:xfrm>
        </p:spPr>
      </p:pic>
      <p:pic>
        <p:nvPicPr>
          <p:cNvPr id="5" name="Imagin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1600" y="2014560"/>
            <a:ext cx="2592288" cy="1944216"/>
          </a:xfrm>
          <a:prstGeom prst="rect">
            <a:avLst/>
          </a:prstGeom>
        </p:spPr>
      </p:pic>
      <p:pic>
        <p:nvPicPr>
          <p:cNvPr id="7" name="Imagin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4365104"/>
            <a:ext cx="2939819" cy="2204864"/>
          </a:xfrm>
          <a:prstGeom prst="rect">
            <a:avLst/>
          </a:prstGeom>
        </p:spPr>
      </p:pic>
      <p:pic>
        <p:nvPicPr>
          <p:cNvPr id="9" name="Imagin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555" y="4275847"/>
            <a:ext cx="4278221" cy="2383378"/>
          </a:xfrm>
          <a:prstGeom prst="rect">
            <a:avLst/>
          </a:prstGeom>
        </p:spPr>
      </p:pic>
      <p:pic>
        <p:nvPicPr>
          <p:cNvPr id="10" name="Imagine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1844824"/>
            <a:ext cx="2939819" cy="2204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0739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o-RO" b="1" dirty="0"/>
              <a:t>Ziua a </a:t>
            </a:r>
            <a:r>
              <a:rPr lang="ro-RO" b="1" dirty="0" smtClean="0"/>
              <a:t>patra - </a:t>
            </a:r>
            <a:r>
              <a:rPr lang="ro-RO" b="1" dirty="0" err="1"/>
              <a:t>Activitati</a:t>
            </a:r>
            <a:r>
              <a:rPr lang="ro-RO" b="1" dirty="0"/>
              <a:t> in </a:t>
            </a:r>
            <a:r>
              <a:rPr lang="ro-RO" b="1" dirty="0" err="1"/>
              <a:t>scoala</a:t>
            </a:r>
            <a:r>
              <a:rPr lang="ro-RO" dirty="0"/>
              <a:t/>
            </a:r>
            <a:br>
              <a:rPr lang="ro-RO" dirty="0"/>
            </a:br>
            <a:r>
              <a:rPr lang="ro-RO" sz="3100" dirty="0" smtClean="0"/>
              <a:t>Discuții </a:t>
            </a:r>
            <a:r>
              <a:rPr lang="ro-RO" sz="3100" dirty="0"/>
              <a:t>despre </a:t>
            </a:r>
            <a:r>
              <a:rPr lang="ro-RO" sz="3100" dirty="0" err="1"/>
              <a:t>bullying</a:t>
            </a:r>
            <a:r>
              <a:rPr lang="ro-RO" sz="3100" dirty="0" smtClean="0"/>
              <a:t>, site-ul proiectului si </a:t>
            </a:r>
            <a:r>
              <a:rPr lang="ro-RO" sz="3100" dirty="0" err="1" smtClean="0"/>
              <a:t>incarcarea</a:t>
            </a:r>
            <a:r>
              <a:rPr lang="ro-RO" sz="3100" dirty="0" smtClean="0"/>
              <a:t> de materiale pe site</a:t>
            </a:r>
            <a:endParaRPr lang="ro-RO" dirty="0"/>
          </a:p>
        </p:txBody>
      </p:sp>
      <p:pic>
        <p:nvPicPr>
          <p:cNvPr id="4" name="Substituent conținut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301" y="1916832"/>
            <a:ext cx="2934062" cy="2200546"/>
          </a:xfrm>
        </p:spPr>
      </p:pic>
      <p:pic>
        <p:nvPicPr>
          <p:cNvPr id="8" name="Imagin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437112"/>
            <a:ext cx="2400269" cy="1800202"/>
          </a:xfrm>
          <a:prstGeom prst="rect">
            <a:avLst/>
          </a:prstGeom>
        </p:spPr>
      </p:pic>
      <p:pic>
        <p:nvPicPr>
          <p:cNvPr id="9" name="Imagin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9480" y="3184449"/>
            <a:ext cx="2202685" cy="2936913"/>
          </a:xfrm>
          <a:prstGeom prst="rect">
            <a:avLst/>
          </a:prstGeom>
        </p:spPr>
      </p:pic>
      <p:pic>
        <p:nvPicPr>
          <p:cNvPr id="10" name="Imagin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2054799"/>
            <a:ext cx="2971902" cy="2228926"/>
          </a:xfrm>
          <a:prstGeom prst="rect">
            <a:avLst/>
          </a:prstGeom>
        </p:spPr>
      </p:pic>
      <p:pic>
        <p:nvPicPr>
          <p:cNvPr id="12" name="Imagine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9166" y="4437112"/>
            <a:ext cx="2365842" cy="1774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233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ă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</TotalTime>
  <Words>288</Words>
  <Application>Microsoft Office PowerPoint</Application>
  <PresentationFormat>Expunere pe ecran (4:3)</PresentationFormat>
  <Paragraphs>42</Paragraphs>
  <Slides>15</Slides>
  <Notes>0</Notes>
  <HiddenSlides>0</HiddenSlides>
  <MMClips>0</MMClips>
  <ScaleCrop>false</ScaleCrop>
  <HeadingPairs>
    <vt:vector size="4" baseType="variant">
      <vt:variant>
        <vt:lpstr>Temă</vt:lpstr>
      </vt:variant>
      <vt:variant>
        <vt:i4>1</vt:i4>
      </vt:variant>
      <vt:variant>
        <vt:lpstr>Titluri diapozitive</vt:lpstr>
      </vt:variant>
      <vt:variant>
        <vt:i4>15</vt:i4>
      </vt:variant>
    </vt:vector>
  </HeadingPairs>
  <TitlesOfParts>
    <vt:vector size="16" baseType="lpstr">
      <vt:lpstr>Temă Office</vt:lpstr>
      <vt:lpstr>Strategii anti-bullying și antidiscriminare</vt:lpstr>
      <vt:lpstr>Parteneri :</vt:lpstr>
      <vt:lpstr>Tema întâlnirii din Islanda :</vt:lpstr>
      <vt:lpstr>Prima zi- Sosirea participanților</vt:lpstr>
      <vt:lpstr>Prezentarea scolii si a sistemului educațional islandez</vt:lpstr>
      <vt:lpstr>Vizitarea Reykjavikului, Hallgrímskirkja, portul, centrul, casa  Primului Ministru, centrul Harpa </vt:lpstr>
      <vt:lpstr>Ziua a doua- activitati in scoală Icebreakers, elevii si profesorii au activitati si proiecte separate</vt:lpstr>
      <vt:lpstr>Ziua a treia- Activitati in scoala Discutii despre bullying,  class meeting -lectie demonstrativa</vt:lpstr>
      <vt:lpstr>Ziua a patra - Activitati in scoala Discuții despre bullying, site-ul proiectului si incarcarea de materiale pe site</vt:lpstr>
      <vt:lpstr>Dupa-masa Cercul de Aur ( Parcul Nationa Pingvellir, Cascada Gullfoss, gheizerele Geyser si Strokkur</vt:lpstr>
      <vt:lpstr>Ziua a cincea – elevii isi prezintă proiectele, chestionarele si acordarea certificatelor</vt:lpstr>
      <vt:lpstr>Curiozitati</vt:lpstr>
      <vt:lpstr>Prezentare PowerPoint</vt:lpstr>
      <vt:lpstr>Prezentare PowerPoint</vt:lpstr>
      <vt:lpstr>Tot pentru prima data, elevii au muncit separat, in mai multe echipe, avand o sarcina de indeplinit pana la filalul saptamanii, iata rezultatul :</vt:lpstr>
    </vt:vector>
  </TitlesOfParts>
  <Company>Unitate Scolara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Strategii anti-bullying și antidiscriminare</dc:title>
  <dc:creator>prof</dc:creator>
  <cp:lastModifiedBy>admin</cp:lastModifiedBy>
  <cp:revision>16</cp:revision>
  <dcterms:created xsi:type="dcterms:W3CDTF">2018-05-07T06:26:36Z</dcterms:created>
  <dcterms:modified xsi:type="dcterms:W3CDTF">2018-05-14T08:01:39Z</dcterms:modified>
</cp:coreProperties>
</file>