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Lst>
  <p:notesMasterIdLst>
    <p:notesMasterId r:id="rId28"/>
  </p:notesMasterIdLst>
  <p:sldIdLst>
    <p:sldId id="257" r:id="rId2"/>
    <p:sldId id="313" r:id="rId3"/>
    <p:sldId id="294" r:id="rId4"/>
    <p:sldId id="293" r:id="rId5"/>
    <p:sldId id="280" r:id="rId6"/>
    <p:sldId id="267" r:id="rId7"/>
    <p:sldId id="264" r:id="rId8"/>
    <p:sldId id="266" r:id="rId9"/>
    <p:sldId id="265" r:id="rId10"/>
    <p:sldId id="268" r:id="rId11"/>
    <p:sldId id="269" r:id="rId12"/>
    <p:sldId id="271" r:id="rId13"/>
    <p:sldId id="295" r:id="rId14"/>
    <p:sldId id="286" r:id="rId15"/>
    <p:sldId id="292" r:id="rId16"/>
    <p:sldId id="307" r:id="rId17"/>
    <p:sldId id="310" r:id="rId18"/>
    <p:sldId id="312" r:id="rId19"/>
    <p:sldId id="309" r:id="rId20"/>
    <p:sldId id="314" r:id="rId21"/>
    <p:sldId id="315" r:id="rId22"/>
    <p:sldId id="316" r:id="rId23"/>
    <p:sldId id="317" r:id="rId24"/>
    <p:sldId id="318" r:id="rId25"/>
    <p:sldId id="319" r:id="rId26"/>
    <p:sldId id="320" r:id="rId27"/>
  </p:sldIdLst>
  <p:sldSz cx="9906000" cy="6858000" type="A4"/>
  <p:notesSz cx="6858000" cy="9144000"/>
  <p:defaultText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5"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003300"/>
    <a:srgbClr val="66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4660"/>
  </p:normalViewPr>
  <p:slideViewPr>
    <p:cSldViewPr>
      <p:cViewPr varScale="1">
        <p:scale>
          <a:sx n="87" d="100"/>
          <a:sy n="87" d="100"/>
        </p:scale>
        <p:origin x="1296" y="108"/>
      </p:cViewPr>
      <p:guideLst>
        <p:guide orient="horz" pos="2160"/>
        <p:guide pos="3120"/>
      </p:guideLst>
    </p:cSldViewPr>
  </p:slideViewPr>
  <p:notesTextViewPr>
    <p:cViewPr>
      <p:scale>
        <a:sx n="1" d="1"/>
        <a:sy n="1" d="1"/>
      </p:scale>
      <p:origin x="0" y="0"/>
    </p:cViewPr>
  </p:notesTextViewPr>
  <p:sorterViewPr>
    <p:cViewPr>
      <p:scale>
        <a:sx n="100" d="100"/>
        <a:sy n="100" d="100"/>
      </p:scale>
      <p:origin x="0" y="3948"/>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BEFF5E-F967-4ED6-B39E-EFF4E7939A49}" type="doc">
      <dgm:prSet loTypeId="urn:microsoft.com/office/officeart/2005/8/layout/equation2" loCatId="process" qsTypeId="urn:microsoft.com/office/officeart/2005/8/quickstyle/simple1" qsCatId="simple" csTypeId="urn:microsoft.com/office/officeart/2005/8/colors/accent1_2" csCatId="accent1" phldr="1"/>
      <dgm:spPr/>
    </dgm:pt>
    <dgm:pt modelId="{54851E0D-FA81-40BE-8B8F-CB19C5056A97}">
      <dgm:prSet phldrT="[Text]"/>
      <dgm:spPr>
        <a:solidFill>
          <a:srgbClr val="FF0000"/>
        </a:solidFill>
        <a:ln>
          <a:noFill/>
        </a:ln>
      </dgm:spPr>
      <dgm:t>
        <a:bodyPr/>
        <a:lstStyle/>
        <a:p>
          <a:r>
            <a:rPr lang="vi-VN" b="1" dirty="0" smtClean="0">
              <a:latin typeface="Arial" pitchFamily="34" charset="0"/>
              <a:cs typeface="Arial" pitchFamily="34" charset="0"/>
            </a:rPr>
            <a:t>Bazele Utilizării Calculatorului</a:t>
          </a:r>
          <a:endParaRPr lang="en-GB" dirty="0"/>
        </a:p>
      </dgm:t>
    </dgm:pt>
    <dgm:pt modelId="{B2134B2F-7724-4ECD-A3C8-A387F74A44DE}" type="parTrans" cxnId="{65D3C65E-EC2C-414A-AA97-CC707521ACE4}">
      <dgm:prSet/>
      <dgm:spPr/>
      <dgm:t>
        <a:bodyPr/>
        <a:lstStyle/>
        <a:p>
          <a:endParaRPr lang="en-GB"/>
        </a:p>
      </dgm:t>
    </dgm:pt>
    <dgm:pt modelId="{85FBDEB5-3B03-4581-9B89-3B65AD8141AD}" type="sibTrans" cxnId="{65D3C65E-EC2C-414A-AA97-CC707521ACE4}">
      <dgm:prSet/>
      <dgm:spPr>
        <a:solidFill>
          <a:schemeClr val="bg1"/>
        </a:solidFill>
      </dgm:spPr>
      <dgm:t>
        <a:bodyPr/>
        <a:lstStyle/>
        <a:p>
          <a:endParaRPr lang="en-GB" baseline="0">
            <a:solidFill>
              <a:schemeClr val="bg1"/>
            </a:solidFill>
          </a:endParaRPr>
        </a:p>
      </dgm:t>
    </dgm:pt>
    <dgm:pt modelId="{A181DE73-2084-419F-93E2-C97677916B72}">
      <dgm:prSet phldrT="[Text]"/>
      <dgm:spPr>
        <a:solidFill>
          <a:srgbClr val="FFC000"/>
        </a:solidFill>
        <a:ln>
          <a:noFill/>
        </a:ln>
      </dgm:spPr>
      <dgm:t>
        <a:bodyPr/>
        <a:lstStyle/>
        <a:p>
          <a:r>
            <a:rPr lang="en-GB" b="1" dirty="0" err="1" smtClean="0">
              <a:latin typeface="Arial" pitchFamily="34" charset="0"/>
              <a:cs typeface="Arial" pitchFamily="34" charset="0"/>
            </a:rPr>
            <a:t>Aplicaţii</a:t>
          </a:r>
          <a:r>
            <a:rPr lang="en-GB" b="1" dirty="0" smtClean="0">
              <a:latin typeface="Arial" pitchFamily="34" charset="0"/>
              <a:cs typeface="Arial" pitchFamily="34" charset="0"/>
            </a:rPr>
            <a:t> </a:t>
          </a:r>
          <a:r>
            <a:rPr lang="en-GB" b="1" dirty="0" err="1" smtClean="0">
              <a:latin typeface="Arial" pitchFamily="34" charset="0"/>
              <a:cs typeface="Arial" pitchFamily="34" charset="0"/>
            </a:rPr>
            <a:t>Cheie</a:t>
          </a:r>
          <a:endParaRPr lang="en-GB" dirty="0"/>
        </a:p>
      </dgm:t>
    </dgm:pt>
    <dgm:pt modelId="{589C807E-5786-47F9-830F-8C48C6378A97}" type="parTrans" cxnId="{6AF2ACFA-170E-4B96-9745-8E8951022234}">
      <dgm:prSet/>
      <dgm:spPr/>
      <dgm:t>
        <a:bodyPr/>
        <a:lstStyle/>
        <a:p>
          <a:endParaRPr lang="en-GB"/>
        </a:p>
      </dgm:t>
    </dgm:pt>
    <dgm:pt modelId="{2EAEDF13-A406-4559-9C41-53E82482408B}" type="sibTrans" cxnId="{6AF2ACFA-170E-4B96-9745-8E8951022234}">
      <dgm:prSet/>
      <dgm:spPr>
        <a:solidFill>
          <a:schemeClr val="bg1"/>
        </a:solidFill>
      </dgm:spPr>
      <dgm:t>
        <a:bodyPr/>
        <a:lstStyle/>
        <a:p>
          <a:endParaRPr lang="en-GB"/>
        </a:p>
      </dgm:t>
    </dgm:pt>
    <dgm:pt modelId="{1AA4C0E0-8CF7-4899-B135-B7CA2FEB651B}">
      <dgm:prSet phldrT="[Text]" custT="1"/>
      <dgm:spPr>
        <a:noFill/>
        <a:ln>
          <a:noFill/>
        </a:ln>
      </dgm:spPr>
      <dgm:t>
        <a:bodyPr/>
        <a:lstStyle/>
        <a:p>
          <a:endParaRPr lang="en-GB" sz="2400" dirty="0">
            <a:latin typeface="Arial" pitchFamily="34" charset="0"/>
            <a:cs typeface="Arial" pitchFamily="34" charset="0"/>
          </a:endParaRPr>
        </a:p>
      </dgm:t>
    </dgm:pt>
    <dgm:pt modelId="{11DC452A-72F1-4D20-A26A-01B653F26253}" type="parTrans" cxnId="{93CC20EF-F405-4D7C-8CDE-0793A301BF56}">
      <dgm:prSet/>
      <dgm:spPr/>
      <dgm:t>
        <a:bodyPr/>
        <a:lstStyle/>
        <a:p>
          <a:endParaRPr lang="en-GB"/>
        </a:p>
      </dgm:t>
    </dgm:pt>
    <dgm:pt modelId="{90B04651-F976-4B0C-B0E2-61669EB08CEE}" type="sibTrans" cxnId="{93CC20EF-F405-4D7C-8CDE-0793A301BF56}">
      <dgm:prSet/>
      <dgm:spPr/>
      <dgm:t>
        <a:bodyPr/>
        <a:lstStyle/>
        <a:p>
          <a:endParaRPr lang="en-GB"/>
        </a:p>
      </dgm:t>
    </dgm:pt>
    <dgm:pt modelId="{087F9A3F-C731-496E-B878-56AC52263229}">
      <dgm:prSet phldrT="[Text]"/>
      <dgm:spPr>
        <a:solidFill>
          <a:srgbClr val="00B050"/>
        </a:solidFill>
        <a:ln>
          <a:noFill/>
        </a:ln>
      </dgm:spPr>
      <dgm:t>
        <a:bodyPr/>
        <a:lstStyle/>
        <a:p>
          <a:r>
            <a:rPr lang="vi-VN" b="1" dirty="0" smtClean="0">
              <a:latin typeface="Arial" pitchFamily="34" charset="0"/>
              <a:cs typeface="Arial" pitchFamily="34" charset="0"/>
            </a:rPr>
            <a:t>Activități Online</a:t>
          </a:r>
          <a:endParaRPr lang="en-GB" dirty="0"/>
        </a:p>
      </dgm:t>
    </dgm:pt>
    <dgm:pt modelId="{E0E18663-2EEA-4626-8C4D-33CA6F58E347}" type="parTrans" cxnId="{8007C152-53F3-41C6-B5F0-B45DDD25ED31}">
      <dgm:prSet/>
      <dgm:spPr/>
      <dgm:t>
        <a:bodyPr/>
        <a:lstStyle/>
        <a:p>
          <a:endParaRPr lang="en-GB"/>
        </a:p>
      </dgm:t>
    </dgm:pt>
    <dgm:pt modelId="{858B0F80-0E31-41A8-AFCF-158B71302C7A}" type="sibTrans" cxnId="{8007C152-53F3-41C6-B5F0-B45DDD25ED31}">
      <dgm:prSet/>
      <dgm:spPr>
        <a:solidFill>
          <a:schemeClr val="bg1"/>
        </a:solidFill>
      </dgm:spPr>
      <dgm:t>
        <a:bodyPr/>
        <a:lstStyle/>
        <a:p>
          <a:endParaRPr lang="en-GB"/>
        </a:p>
      </dgm:t>
    </dgm:pt>
    <dgm:pt modelId="{FFD04E9F-6EF2-45D6-A930-BE6D41F76990}" type="pres">
      <dgm:prSet presAssocID="{3FBEFF5E-F967-4ED6-B39E-EFF4E7939A49}" presName="Name0" presStyleCnt="0">
        <dgm:presLayoutVars>
          <dgm:dir/>
          <dgm:resizeHandles val="exact"/>
        </dgm:presLayoutVars>
      </dgm:prSet>
      <dgm:spPr/>
    </dgm:pt>
    <dgm:pt modelId="{0D3C925B-F7BE-4E62-B86F-1FD6537AF960}" type="pres">
      <dgm:prSet presAssocID="{3FBEFF5E-F967-4ED6-B39E-EFF4E7939A49}" presName="vNodes" presStyleCnt="0"/>
      <dgm:spPr/>
    </dgm:pt>
    <dgm:pt modelId="{B3908B6C-EA27-4ACB-8E24-0604C4741132}" type="pres">
      <dgm:prSet presAssocID="{54851E0D-FA81-40BE-8B8F-CB19C5056A97}" presName="node" presStyleLbl="node1" presStyleIdx="0" presStyleCnt="4" custScaleX="310683" custScaleY="102628">
        <dgm:presLayoutVars>
          <dgm:bulletEnabled val="1"/>
        </dgm:presLayoutVars>
      </dgm:prSet>
      <dgm:spPr>
        <a:prstGeom prst="rect">
          <a:avLst/>
        </a:prstGeom>
      </dgm:spPr>
      <dgm:t>
        <a:bodyPr/>
        <a:lstStyle/>
        <a:p>
          <a:endParaRPr lang="en-GB"/>
        </a:p>
      </dgm:t>
    </dgm:pt>
    <dgm:pt modelId="{F2BA0F5A-8479-4154-AB55-F928F1F9B0E2}" type="pres">
      <dgm:prSet presAssocID="{85FBDEB5-3B03-4581-9B89-3B65AD8141AD}" presName="spacerT" presStyleCnt="0"/>
      <dgm:spPr/>
    </dgm:pt>
    <dgm:pt modelId="{9B7ED6A5-6FF4-4BFA-98AC-922F4FFE3ACA}" type="pres">
      <dgm:prSet presAssocID="{85FBDEB5-3B03-4581-9B89-3B65AD8141AD}" presName="sibTrans" presStyleLbl="sibTrans2D1" presStyleIdx="0" presStyleCnt="3"/>
      <dgm:spPr/>
      <dgm:t>
        <a:bodyPr/>
        <a:lstStyle/>
        <a:p>
          <a:endParaRPr lang="en-GB"/>
        </a:p>
      </dgm:t>
    </dgm:pt>
    <dgm:pt modelId="{9B82A4F4-A8E8-445D-8D9C-680182734E10}" type="pres">
      <dgm:prSet presAssocID="{85FBDEB5-3B03-4581-9B89-3B65AD8141AD}" presName="spacerB" presStyleCnt="0"/>
      <dgm:spPr/>
    </dgm:pt>
    <dgm:pt modelId="{668FA2EB-EB1D-4019-8243-FC24C546EC79}" type="pres">
      <dgm:prSet presAssocID="{A181DE73-2084-419F-93E2-C97677916B72}" presName="node" presStyleLbl="node1" presStyleIdx="1" presStyleCnt="4" custScaleX="310683" custScaleY="103561">
        <dgm:presLayoutVars>
          <dgm:bulletEnabled val="1"/>
        </dgm:presLayoutVars>
      </dgm:prSet>
      <dgm:spPr>
        <a:prstGeom prst="rect">
          <a:avLst/>
        </a:prstGeom>
      </dgm:spPr>
      <dgm:t>
        <a:bodyPr/>
        <a:lstStyle/>
        <a:p>
          <a:endParaRPr lang="en-GB"/>
        </a:p>
      </dgm:t>
    </dgm:pt>
    <dgm:pt modelId="{A0B36D8C-0514-4D38-A625-40534798F6E1}" type="pres">
      <dgm:prSet presAssocID="{2EAEDF13-A406-4559-9C41-53E82482408B}" presName="spacerT" presStyleCnt="0"/>
      <dgm:spPr/>
    </dgm:pt>
    <dgm:pt modelId="{5DA81123-3812-4451-8B75-F9A087BC2D32}" type="pres">
      <dgm:prSet presAssocID="{2EAEDF13-A406-4559-9C41-53E82482408B}" presName="sibTrans" presStyleLbl="sibTrans2D1" presStyleIdx="1" presStyleCnt="3"/>
      <dgm:spPr/>
      <dgm:t>
        <a:bodyPr/>
        <a:lstStyle/>
        <a:p>
          <a:endParaRPr lang="en-GB"/>
        </a:p>
      </dgm:t>
    </dgm:pt>
    <dgm:pt modelId="{A9DCE846-5D13-4D34-B85E-913C221620AF}" type="pres">
      <dgm:prSet presAssocID="{2EAEDF13-A406-4559-9C41-53E82482408B}" presName="spacerB" presStyleCnt="0"/>
      <dgm:spPr/>
    </dgm:pt>
    <dgm:pt modelId="{91291F79-268A-4E43-8F69-E4E3192105E9}" type="pres">
      <dgm:prSet presAssocID="{087F9A3F-C731-496E-B878-56AC52263229}" presName="node" presStyleLbl="node1" presStyleIdx="2" presStyleCnt="4" custScaleX="310683" custScaleY="103561">
        <dgm:presLayoutVars>
          <dgm:bulletEnabled val="1"/>
        </dgm:presLayoutVars>
      </dgm:prSet>
      <dgm:spPr>
        <a:prstGeom prst="rect">
          <a:avLst/>
        </a:prstGeom>
      </dgm:spPr>
      <dgm:t>
        <a:bodyPr/>
        <a:lstStyle/>
        <a:p>
          <a:endParaRPr lang="en-GB"/>
        </a:p>
      </dgm:t>
    </dgm:pt>
    <dgm:pt modelId="{F37AC3B2-EE9E-4502-8DDD-466D64DA7827}" type="pres">
      <dgm:prSet presAssocID="{3FBEFF5E-F967-4ED6-B39E-EFF4E7939A49}" presName="sibTransLast" presStyleLbl="sibTrans2D1" presStyleIdx="2" presStyleCnt="3" custScaleX="228913" custScaleY="145917" custLinFactNeighborX="76217"/>
      <dgm:spPr/>
      <dgm:t>
        <a:bodyPr/>
        <a:lstStyle/>
        <a:p>
          <a:endParaRPr lang="en-GB"/>
        </a:p>
      </dgm:t>
    </dgm:pt>
    <dgm:pt modelId="{F4524349-706A-4155-984F-5B0F1688D2D8}" type="pres">
      <dgm:prSet presAssocID="{3FBEFF5E-F967-4ED6-B39E-EFF4E7939A49}" presName="connectorText" presStyleLbl="sibTrans2D1" presStyleIdx="2" presStyleCnt="3"/>
      <dgm:spPr/>
      <dgm:t>
        <a:bodyPr/>
        <a:lstStyle/>
        <a:p>
          <a:endParaRPr lang="en-GB"/>
        </a:p>
      </dgm:t>
    </dgm:pt>
    <dgm:pt modelId="{DCFB89B4-5619-41BB-8A97-232946AF9CEE}" type="pres">
      <dgm:prSet presAssocID="{3FBEFF5E-F967-4ED6-B39E-EFF4E7939A49}" presName="lastNode" presStyleLbl="node1" presStyleIdx="3" presStyleCnt="4" custFlipVert="1" custScaleX="2033" custScaleY="5029">
        <dgm:presLayoutVars>
          <dgm:bulletEnabled val="1"/>
        </dgm:presLayoutVars>
      </dgm:prSet>
      <dgm:spPr/>
      <dgm:t>
        <a:bodyPr/>
        <a:lstStyle/>
        <a:p>
          <a:endParaRPr lang="en-GB"/>
        </a:p>
      </dgm:t>
    </dgm:pt>
  </dgm:ptLst>
  <dgm:cxnLst>
    <dgm:cxn modelId="{3B189F89-8F53-4357-B2BF-8510656D5E12}" type="presOf" srcId="{85FBDEB5-3B03-4581-9B89-3B65AD8141AD}" destId="{9B7ED6A5-6FF4-4BFA-98AC-922F4FFE3ACA}" srcOrd="0" destOrd="0" presId="urn:microsoft.com/office/officeart/2005/8/layout/equation2"/>
    <dgm:cxn modelId="{727D4EE9-1EC0-4000-85F8-F80E3A619803}" type="presOf" srcId="{2EAEDF13-A406-4559-9C41-53E82482408B}" destId="{5DA81123-3812-4451-8B75-F9A087BC2D32}" srcOrd="0" destOrd="0" presId="urn:microsoft.com/office/officeart/2005/8/layout/equation2"/>
    <dgm:cxn modelId="{845897A3-3263-442A-BC0A-337ECF2AC3EE}" type="presOf" srcId="{858B0F80-0E31-41A8-AFCF-158B71302C7A}" destId="{F4524349-706A-4155-984F-5B0F1688D2D8}" srcOrd="1" destOrd="0" presId="urn:microsoft.com/office/officeart/2005/8/layout/equation2"/>
    <dgm:cxn modelId="{4FB38F5B-36A0-4880-803D-1E62CA27944A}" type="presOf" srcId="{54851E0D-FA81-40BE-8B8F-CB19C5056A97}" destId="{B3908B6C-EA27-4ACB-8E24-0604C4741132}" srcOrd="0" destOrd="0" presId="urn:microsoft.com/office/officeart/2005/8/layout/equation2"/>
    <dgm:cxn modelId="{14C7CBB1-31D9-4CB9-8FB6-B0C18CFCDC1C}" type="presOf" srcId="{858B0F80-0E31-41A8-AFCF-158B71302C7A}" destId="{F37AC3B2-EE9E-4502-8DDD-466D64DA7827}" srcOrd="0" destOrd="0" presId="urn:microsoft.com/office/officeart/2005/8/layout/equation2"/>
    <dgm:cxn modelId="{A8CF9164-66BE-4FBC-9F67-E9B223287DB4}" type="presOf" srcId="{3FBEFF5E-F967-4ED6-B39E-EFF4E7939A49}" destId="{FFD04E9F-6EF2-45D6-A930-BE6D41F76990}" srcOrd="0" destOrd="0" presId="urn:microsoft.com/office/officeart/2005/8/layout/equation2"/>
    <dgm:cxn modelId="{6AF2ACFA-170E-4B96-9745-8E8951022234}" srcId="{3FBEFF5E-F967-4ED6-B39E-EFF4E7939A49}" destId="{A181DE73-2084-419F-93E2-C97677916B72}" srcOrd="1" destOrd="0" parTransId="{589C807E-5786-47F9-830F-8C48C6378A97}" sibTransId="{2EAEDF13-A406-4559-9C41-53E82482408B}"/>
    <dgm:cxn modelId="{C279C140-144C-43C5-B736-53BEB0B26FDD}" type="presOf" srcId="{A181DE73-2084-419F-93E2-C97677916B72}" destId="{668FA2EB-EB1D-4019-8243-FC24C546EC79}" srcOrd="0" destOrd="0" presId="urn:microsoft.com/office/officeart/2005/8/layout/equation2"/>
    <dgm:cxn modelId="{93CC20EF-F405-4D7C-8CDE-0793A301BF56}" srcId="{3FBEFF5E-F967-4ED6-B39E-EFF4E7939A49}" destId="{1AA4C0E0-8CF7-4899-B135-B7CA2FEB651B}" srcOrd="3" destOrd="0" parTransId="{11DC452A-72F1-4D20-A26A-01B653F26253}" sibTransId="{90B04651-F976-4B0C-B0E2-61669EB08CEE}"/>
    <dgm:cxn modelId="{8007C152-53F3-41C6-B5F0-B45DDD25ED31}" srcId="{3FBEFF5E-F967-4ED6-B39E-EFF4E7939A49}" destId="{087F9A3F-C731-496E-B878-56AC52263229}" srcOrd="2" destOrd="0" parTransId="{E0E18663-2EEA-4626-8C4D-33CA6F58E347}" sibTransId="{858B0F80-0E31-41A8-AFCF-158B71302C7A}"/>
    <dgm:cxn modelId="{E78F4D58-C77F-408C-B8D2-4EEAFCBE16D9}" type="presOf" srcId="{1AA4C0E0-8CF7-4899-B135-B7CA2FEB651B}" destId="{DCFB89B4-5619-41BB-8A97-232946AF9CEE}" srcOrd="0" destOrd="0" presId="urn:microsoft.com/office/officeart/2005/8/layout/equation2"/>
    <dgm:cxn modelId="{65D3C65E-EC2C-414A-AA97-CC707521ACE4}" srcId="{3FBEFF5E-F967-4ED6-B39E-EFF4E7939A49}" destId="{54851E0D-FA81-40BE-8B8F-CB19C5056A97}" srcOrd="0" destOrd="0" parTransId="{B2134B2F-7724-4ECD-A3C8-A387F74A44DE}" sibTransId="{85FBDEB5-3B03-4581-9B89-3B65AD8141AD}"/>
    <dgm:cxn modelId="{51F6B870-4993-40A1-B043-C410131A73F7}" type="presOf" srcId="{087F9A3F-C731-496E-B878-56AC52263229}" destId="{91291F79-268A-4E43-8F69-E4E3192105E9}" srcOrd="0" destOrd="0" presId="urn:microsoft.com/office/officeart/2005/8/layout/equation2"/>
    <dgm:cxn modelId="{318971BC-EDA6-49F6-869F-2E7CAE2945C3}" type="presParOf" srcId="{FFD04E9F-6EF2-45D6-A930-BE6D41F76990}" destId="{0D3C925B-F7BE-4E62-B86F-1FD6537AF960}" srcOrd="0" destOrd="0" presId="urn:microsoft.com/office/officeart/2005/8/layout/equation2"/>
    <dgm:cxn modelId="{65DAB1B5-04B8-47DE-96D7-73C4ECA013EA}" type="presParOf" srcId="{0D3C925B-F7BE-4E62-B86F-1FD6537AF960}" destId="{B3908B6C-EA27-4ACB-8E24-0604C4741132}" srcOrd="0" destOrd="0" presId="urn:microsoft.com/office/officeart/2005/8/layout/equation2"/>
    <dgm:cxn modelId="{7C3B579B-19D7-4087-ABC8-47280C5CE01C}" type="presParOf" srcId="{0D3C925B-F7BE-4E62-B86F-1FD6537AF960}" destId="{F2BA0F5A-8479-4154-AB55-F928F1F9B0E2}" srcOrd="1" destOrd="0" presId="urn:microsoft.com/office/officeart/2005/8/layout/equation2"/>
    <dgm:cxn modelId="{99F8458C-2B2C-4927-9A24-DC761EC8823C}" type="presParOf" srcId="{0D3C925B-F7BE-4E62-B86F-1FD6537AF960}" destId="{9B7ED6A5-6FF4-4BFA-98AC-922F4FFE3ACA}" srcOrd="2" destOrd="0" presId="urn:microsoft.com/office/officeart/2005/8/layout/equation2"/>
    <dgm:cxn modelId="{AC6ADE87-60AC-4787-90D3-62E7D2859C3F}" type="presParOf" srcId="{0D3C925B-F7BE-4E62-B86F-1FD6537AF960}" destId="{9B82A4F4-A8E8-445D-8D9C-680182734E10}" srcOrd="3" destOrd="0" presId="urn:microsoft.com/office/officeart/2005/8/layout/equation2"/>
    <dgm:cxn modelId="{58B2F88E-ECF1-4F41-A92A-C9DD084F094C}" type="presParOf" srcId="{0D3C925B-F7BE-4E62-B86F-1FD6537AF960}" destId="{668FA2EB-EB1D-4019-8243-FC24C546EC79}" srcOrd="4" destOrd="0" presId="urn:microsoft.com/office/officeart/2005/8/layout/equation2"/>
    <dgm:cxn modelId="{EAD0D4C0-F344-4A4E-88FE-58DEA313F90C}" type="presParOf" srcId="{0D3C925B-F7BE-4E62-B86F-1FD6537AF960}" destId="{A0B36D8C-0514-4D38-A625-40534798F6E1}" srcOrd="5" destOrd="0" presId="urn:microsoft.com/office/officeart/2005/8/layout/equation2"/>
    <dgm:cxn modelId="{94670823-F498-4F31-ADB0-97CEAAED415F}" type="presParOf" srcId="{0D3C925B-F7BE-4E62-B86F-1FD6537AF960}" destId="{5DA81123-3812-4451-8B75-F9A087BC2D32}" srcOrd="6" destOrd="0" presId="urn:microsoft.com/office/officeart/2005/8/layout/equation2"/>
    <dgm:cxn modelId="{4E399FBC-2AC4-4CFE-AFE7-1F4D0050AAD0}" type="presParOf" srcId="{0D3C925B-F7BE-4E62-B86F-1FD6537AF960}" destId="{A9DCE846-5D13-4D34-B85E-913C221620AF}" srcOrd="7" destOrd="0" presId="urn:microsoft.com/office/officeart/2005/8/layout/equation2"/>
    <dgm:cxn modelId="{DE05A50F-31E7-4FF0-BD32-5B2E1E8B66A9}" type="presParOf" srcId="{0D3C925B-F7BE-4E62-B86F-1FD6537AF960}" destId="{91291F79-268A-4E43-8F69-E4E3192105E9}" srcOrd="8" destOrd="0" presId="urn:microsoft.com/office/officeart/2005/8/layout/equation2"/>
    <dgm:cxn modelId="{037C12BB-C854-4E3C-B648-0685F6FF52CE}" type="presParOf" srcId="{FFD04E9F-6EF2-45D6-A930-BE6D41F76990}" destId="{F37AC3B2-EE9E-4502-8DDD-466D64DA7827}" srcOrd="1" destOrd="0" presId="urn:microsoft.com/office/officeart/2005/8/layout/equation2"/>
    <dgm:cxn modelId="{F659E585-4F1C-450D-A5C2-BF5995D3440E}" type="presParOf" srcId="{F37AC3B2-EE9E-4502-8DDD-466D64DA7827}" destId="{F4524349-706A-4155-984F-5B0F1688D2D8}" srcOrd="0" destOrd="0" presId="urn:microsoft.com/office/officeart/2005/8/layout/equation2"/>
    <dgm:cxn modelId="{C8AFF47D-C0C2-4CE6-ACA8-C2A902827720}" type="presParOf" srcId="{FFD04E9F-6EF2-45D6-A930-BE6D41F76990}" destId="{DCFB89B4-5619-41BB-8A97-232946AF9CEE}" srcOrd="2" destOrd="0" presId="urn:microsoft.com/office/officeart/2005/8/layout/equation2"/>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908B6C-EA27-4ACB-8E24-0604C4741132}">
      <dsp:nvSpPr>
        <dsp:cNvPr id="0" name=""/>
        <dsp:cNvSpPr/>
      </dsp:nvSpPr>
      <dsp:spPr>
        <a:xfrm>
          <a:off x="306343" y="1372"/>
          <a:ext cx="3073918" cy="1015408"/>
        </a:xfrm>
        <a:prstGeom prst="rect">
          <a:avLst/>
        </a:prstGeom>
        <a:solidFill>
          <a:srgbClr val="FF0000"/>
        </a:solidFill>
        <a:ln w="1905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vi-VN" sz="3200" b="1" kern="1200" dirty="0" smtClean="0">
              <a:latin typeface="Arial" pitchFamily="34" charset="0"/>
              <a:cs typeface="Arial" pitchFamily="34" charset="0"/>
            </a:rPr>
            <a:t>Bazele Utilizării Calculatorului</a:t>
          </a:r>
          <a:endParaRPr lang="en-GB" sz="3200" kern="1200" dirty="0"/>
        </a:p>
      </dsp:txBody>
      <dsp:txXfrm>
        <a:off x="306343" y="1372"/>
        <a:ext cx="3073918" cy="1015408"/>
      </dsp:txXfrm>
    </dsp:sp>
    <dsp:sp modelId="{9B7ED6A5-6FF4-4BFA-98AC-922F4FFE3ACA}">
      <dsp:nvSpPr>
        <dsp:cNvPr id="0" name=""/>
        <dsp:cNvSpPr/>
      </dsp:nvSpPr>
      <dsp:spPr>
        <a:xfrm>
          <a:off x="1556375" y="1097120"/>
          <a:ext cx="573855" cy="573855"/>
        </a:xfrm>
        <a:prstGeom prst="mathPlus">
          <a:avLst/>
        </a:prstGeom>
        <a:solidFill>
          <a:schemeClr val="bg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GB" sz="800" kern="1200" baseline="0">
            <a:solidFill>
              <a:schemeClr val="bg1"/>
            </a:solidFill>
          </a:endParaRPr>
        </a:p>
      </dsp:txBody>
      <dsp:txXfrm>
        <a:off x="1632439" y="1316562"/>
        <a:ext cx="421727" cy="134971"/>
      </dsp:txXfrm>
    </dsp:sp>
    <dsp:sp modelId="{668FA2EB-EB1D-4019-8243-FC24C546EC79}">
      <dsp:nvSpPr>
        <dsp:cNvPr id="0" name=""/>
        <dsp:cNvSpPr/>
      </dsp:nvSpPr>
      <dsp:spPr>
        <a:xfrm>
          <a:off x="306343" y="1751316"/>
          <a:ext cx="3073918" cy="1024639"/>
        </a:xfrm>
        <a:prstGeom prst="rect">
          <a:avLst/>
        </a:prstGeom>
        <a:solidFill>
          <a:srgbClr val="FFC000"/>
        </a:solidFill>
        <a:ln w="1905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en-GB" sz="3200" b="1" kern="1200" dirty="0" err="1" smtClean="0">
              <a:latin typeface="Arial" pitchFamily="34" charset="0"/>
              <a:cs typeface="Arial" pitchFamily="34" charset="0"/>
            </a:rPr>
            <a:t>Aplicaţii</a:t>
          </a:r>
          <a:r>
            <a:rPr lang="en-GB" sz="3200" b="1" kern="1200" dirty="0" smtClean="0">
              <a:latin typeface="Arial" pitchFamily="34" charset="0"/>
              <a:cs typeface="Arial" pitchFamily="34" charset="0"/>
            </a:rPr>
            <a:t> </a:t>
          </a:r>
          <a:r>
            <a:rPr lang="en-GB" sz="3200" b="1" kern="1200" dirty="0" err="1" smtClean="0">
              <a:latin typeface="Arial" pitchFamily="34" charset="0"/>
              <a:cs typeface="Arial" pitchFamily="34" charset="0"/>
            </a:rPr>
            <a:t>Cheie</a:t>
          </a:r>
          <a:endParaRPr lang="en-GB" sz="3200" kern="1200" dirty="0"/>
        </a:p>
      </dsp:txBody>
      <dsp:txXfrm>
        <a:off x="306343" y="1751316"/>
        <a:ext cx="3073918" cy="1024639"/>
      </dsp:txXfrm>
    </dsp:sp>
    <dsp:sp modelId="{5DA81123-3812-4451-8B75-F9A087BC2D32}">
      <dsp:nvSpPr>
        <dsp:cNvPr id="0" name=""/>
        <dsp:cNvSpPr/>
      </dsp:nvSpPr>
      <dsp:spPr>
        <a:xfrm>
          <a:off x="1556375" y="2856296"/>
          <a:ext cx="573855" cy="573855"/>
        </a:xfrm>
        <a:prstGeom prst="mathPlus">
          <a:avLst/>
        </a:prstGeom>
        <a:solidFill>
          <a:schemeClr val="bg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GB" sz="800" kern="1200"/>
        </a:p>
      </dsp:txBody>
      <dsp:txXfrm>
        <a:off x="1632439" y="3075738"/>
        <a:ext cx="421727" cy="134971"/>
      </dsp:txXfrm>
    </dsp:sp>
    <dsp:sp modelId="{91291F79-268A-4E43-8F69-E4E3192105E9}">
      <dsp:nvSpPr>
        <dsp:cNvPr id="0" name=""/>
        <dsp:cNvSpPr/>
      </dsp:nvSpPr>
      <dsp:spPr>
        <a:xfrm>
          <a:off x="306343" y="3510491"/>
          <a:ext cx="3073918" cy="1024639"/>
        </a:xfrm>
        <a:prstGeom prst="rect">
          <a:avLst/>
        </a:prstGeom>
        <a:solidFill>
          <a:srgbClr val="00B050"/>
        </a:solidFill>
        <a:ln w="1905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vi-VN" sz="3200" b="1" kern="1200" dirty="0" smtClean="0">
              <a:latin typeface="Arial" pitchFamily="34" charset="0"/>
              <a:cs typeface="Arial" pitchFamily="34" charset="0"/>
            </a:rPr>
            <a:t>Activități Online</a:t>
          </a:r>
          <a:endParaRPr lang="en-GB" sz="3200" kern="1200" dirty="0"/>
        </a:p>
      </dsp:txBody>
      <dsp:txXfrm>
        <a:off x="306343" y="3510491"/>
        <a:ext cx="3073918" cy="1024639"/>
      </dsp:txXfrm>
    </dsp:sp>
    <dsp:sp modelId="{F37AC3B2-EE9E-4502-8DDD-466D64DA7827}">
      <dsp:nvSpPr>
        <dsp:cNvPr id="0" name=""/>
        <dsp:cNvSpPr/>
      </dsp:nvSpPr>
      <dsp:spPr>
        <a:xfrm>
          <a:off x="3565675" y="1999721"/>
          <a:ext cx="720232" cy="537061"/>
        </a:xfrm>
        <a:prstGeom prst="rightArrow">
          <a:avLst>
            <a:gd name="adj1" fmla="val 60000"/>
            <a:gd name="adj2" fmla="val 50000"/>
          </a:avLst>
        </a:prstGeom>
        <a:solidFill>
          <a:schemeClr val="bg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GB" sz="2000" kern="1200"/>
        </a:p>
      </dsp:txBody>
      <dsp:txXfrm>
        <a:off x="3565675" y="2107133"/>
        <a:ext cx="559114" cy="322237"/>
      </dsp:txXfrm>
    </dsp:sp>
    <dsp:sp modelId="{DCFB89B4-5619-41BB-8A97-232946AF9CEE}">
      <dsp:nvSpPr>
        <dsp:cNvPr id="0" name=""/>
        <dsp:cNvSpPr/>
      </dsp:nvSpPr>
      <dsp:spPr>
        <a:xfrm flipV="1">
          <a:off x="3973906" y="2218494"/>
          <a:ext cx="40229" cy="99514"/>
        </a:xfrm>
        <a:prstGeom prst="ellipse">
          <a:avLst/>
        </a:prstGeom>
        <a:noFill/>
        <a:ln w="1905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n-GB" sz="2400" kern="1200" dirty="0">
            <a:latin typeface="Arial" pitchFamily="34" charset="0"/>
            <a:cs typeface="Arial" pitchFamily="34" charset="0"/>
          </a:endParaRPr>
        </a:p>
      </dsp:txBody>
      <dsp:txXfrm rot="10800000">
        <a:off x="3979797" y="2233067"/>
        <a:ext cx="28447" cy="70368"/>
      </dsp:txXfrm>
    </dsp:sp>
  </dsp:spTree>
</dsp:drawing>
</file>

<file path=ppt/diagrams/layout1.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4C4A7C-B78C-4BD3-8B50-6F456C6EB4C5}" type="datetimeFigureOut">
              <a:rPr lang="en-GB" smtClean="0"/>
              <a:t>07/09/2016</a:t>
            </a:fld>
            <a:endParaRPr lang="en-GB"/>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67E423C-236E-4E1F-9556-6A9943B21680}" type="slidenum">
              <a:rPr lang="en-GB" smtClean="0"/>
              <a:t>‹#›</a:t>
            </a:fld>
            <a:endParaRPr lang="en-GB"/>
          </a:p>
        </p:txBody>
      </p:sp>
    </p:spTree>
    <p:extLst>
      <p:ext uri="{BB962C8B-B14F-4D97-AF65-F5344CB8AC3E}">
        <p14:creationId xmlns:p14="http://schemas.microsoft.com/office/powerpoint/2010/main" val="30954139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extBox 7"/>
          <p:cNvSpPr txBox="1"/>
          <p:nvPr/>
        </p:nvSpPr>
        <p:spPr>
          <a:xfrm>
            <a:off x="1981200" y="3159762"/>
            <a:ext cx="495300" cy="1034129"/>
          </a:xfrm>
          <a:prstGeom prst="rect">
            <a:avLst/>
          </a:prstGeom>
          <a:noFill/>
        </p:spPr>
        <p:txBody>
          <a:bodyPr wrap="square" lIns="0" tIns="9144" rIns="0" bIns="9144" rtlCol="0" anchor="ctr"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2" name="Title 1"/>
          <p:cNvSpPr>
            <a:spLocks noGrp="1"/>
          </p:cNvSpPr>
          <p:nvPr>
            <p:ph type="ctrTitle"/>
          </p:nvPr>
        </p:nvSpPr>
        <p:spPr>
          <a:xfrm>
            <a:off x="842010" y="1219200"/>
            <a:ext cx="8172450" cy="2152651"/>
          </a:xfrm>
        </p:spPr>
        <p:txBody>
          <a:bodyPr>
            <a:noAutofit/>
          </a:bodyPr>
          <a:lstStyle>
            <a:lvl1pPr>
              <a:defRPr sz="60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311400" y="3375491"/>
            <a:ext cx="6686550" cy="685800"/>
          </a:xfrm>
        </p:spPr>
        <p:txBody>
          <a:bodyPr anchor="ctr"/>
          <a:lstStyle>
            <a:lvl1pPr marL="0" indent="0" algn="l">
              <a:buNone/>
              <a:defRPr>
                <a:solidFill>
                  <a:schemeClr val="tx1"/>
                </a:solidFill>
              </a:defRPr>
            </a:lvl1pPr>
            <a:lvl2pPr marL="457148" indent="0" algn="ctr">
              <a:buNone/>
              <a:defRPr>
                <a:solidFill>
                  <a:schemeClr val="tx1">
                    <a:tint val="75000"/>
                  </a:schemeClr>
                </a:solidFill>
              </a:defRPr>
            </a:lvl2pPr>
            <a:lvl3pPr marL="914296" indent="0" algn="ctr">
              <a:buNone/>
              <a:defRPr>
                <a:solidFill>
                  <a:schemeClr val="tx1">
                    <a:tint val="75000"/>
                  </a:schemeClr>
                </a:solidFill>
              </a:defRPr>
            </a:lvl3pPr>
            <a:lvl4pPr marL="1371445" indent="0" algn="ctr">
              <a:buNone/>
              <a:defRPr>
                <a:solidFill>
                  <a:schemeClr val="tx1">
                    <a:tint val="75000"/>
                  </a:schemeClr>
                </a:solidFill>
              </a:defRPr>
            </a:lvl4pPr>
            <a:lvl5pPr marL="1828592" indent="0" algn="ctr">
              <a:buNone/>
              <a:defRPr>
                <a:solidFill>
                  <a:schemeClr val="tx1">
                    <a:tint val="75000"/>
                  </a:schemeClr>
                </a:solidFill>
              </a:defRPr>
            </a:lvl5pPr>
            <a:lvl6pPr marL="2285740" indent="0" algn="ctr">
              <a:buNone/>
              <a:defRPr>
                <a:solidFill>
                  <a:schemeClr val="tx1">
                    <a:tint val="75000"/>
                  </a:schemeClr>
                </a:solidFill>
              </a:defRPr>
            </a:lvl6pPr>
            <a:lvl7pPr marL="2742888" indent="0" algn="ctr">
              <a:buNone/>
              <a:defRPr>
                <a:solidFill>
                  <a:schemeClr val="tx1">
                    <a:tint val="75000"/>
                  </a:schemeClr>
                </a:solidFill>
              </a:defRPr>
            </a:lvl7pPr>
            <a:lvl8pPr marL="3200036" indent="0" algn="ctr">
              <a:buNone/>
              <a:defRPr>
                <a:solidFill>
                  <a:schemeClr val="tx1">
                    <a:tint val="75000"/>
                  </a:schemeClr>
                </a:solidFill>
              </a:defRPr>
            </a:lvl8pPr>
            <a:lvl9pPr marL="365718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311400" y="685803"/>
            <a:ext cx="6273800" cy="3505199"/>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0400" y="609601"/>
            <a:ext cx="2311400" cy="51816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3136900" y="685801"/>
            <a:ext cx="5448300" cy="45720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Title 12"/>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TextBox 7"/>
          <p:cNvSpPr txBox="1"/>
          <p:nvPr/>
        </p:nvSpPr>
        <p:spPr>
          <a:xfrm>
            <a:off x="4622800" y="4074499"/>
            <a:ext cx="495300" cy="1015663"/>
          </a:xfrm>
          <a:prstGeom prst="rect">
            <a:avLst/>
          </a:prstGeom>
          <a:noFill/>
        </p:spPr>
        <p:txBody>
          <a:bodyPr wrap="square" lIns="0" tIns="0" rIns="0" bIns="0" rtlCol="0" anchor="t"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3" name="Text Placeholder 2"/>
          <p:cNvSpPr>
            <a:spLocks noGrp="1"/>
          </p:cNvSpPr>
          <p:nvPr>
            <p:ph type="body" idx="1"/>
          </p:nvPr>
        </p:nvSpPr>
        <p:spPr>
          <a:xfrm>
            <a:off x="4953000" y="4267368"/>
            <a:ext cx="4044950" cy="731520"/>
          </a:xfrm>
        </p:spPr>
        <p:txBody>
          <a:bodyPr anchor="ctr">
            <a:normAutofit/>
          </a:bodyPr>
          <a:lstStyle>
            <a:lvl1pPr marL="0" indent="0">
              <a:buNone/>
              <a:defRPr sz="1800">
                <a:solidFill>
                  <a:schemeClr val="tx1"/>
                </a:solidFill>
              </a:defRPr>
            </a:lvl1pPr>
            <a:lvl2pPr marL="457148" indent="0">
              <a:buNone/>
              <a:defRPr sz="1800">
                <a:solidFill>
                  <a:schemeClr val="tx1">
                    <a:tint val="75000"/>
                  </a:schemeClr>
                </a:solidFill>
              </a:defRPr>
            </a:lvl2pPr>
            <a:lvl3pPr marL="914296" indent="0">
              <a:buNone/>
              <a:defRPr sz="1600">
                <a:solidFill>
                  <a:schemeClr val="tx1">
                    <a:tint val="75000"/>
                  </a:schemeClr>
                </a:solidFill>
              </a:defRPr>
            </a:lvl3pPr>
            <a:lvl4pPr marL="1371445" indent="0">
              <a:buNone/>
              <a:defRPr sz="1400">
                <a:solidFill>
                  <a:schemeClr val="tx1">
                    <a:tint val="75000"/>
                  </a:schemeClr>
                </a:solidFill>
              </a:defRPr>
            </a:lvl4pPr>
            <a:lvl5pPr marL="1828592" indent="0">
              <a:buNone/>
              <a:defRPr sz="1400">
                <a:solidFill>
                  <a:schemeClr val="tx1">
                    <a:tint val="75000"/>
                  </a:schemeClr>
                </a:solidFill>
              </a:defRPr>
            </a:lvl5pPr>
            <a:lvl6pPr marL="2285740" indent="0">
              <a:buNone/>
              <a:defRPr sz="1400">
                <a:solidFill>
                  <a:schemeClr val="tx1">
                    <a:tint val="75000"/>
                  </a:schemeClr>
                </a:solidFill>
              </a:defRPr>
            </a:lvl6pPr>
            <a:lvl7pPr marL="2742888" indent="0">
              <a:buNone/>
              <a:defRPr sz="1400">
                <a:solidFill>
                  <a:schemeClr val="tx1">
                    <a:tint val="75000"/>
                  </a:schemeClr>
                </a:solidFill>
              </a:defRPr>
            </a:lvl7pPr>
            <a:lvl8pPr marL="3200036" indent="0">
              <a:buNone/>
              <a:defRPr sz="1400">
                <a:solidFill>
                  <a:schemeClr val="tx1">
                    <a:tint val="75000"/>
                  </a:schemeClr>
                </a:solidFill>
              </a:defRPr>
            </a:lvl8pPr>
            <a:lvl9pPr marL="3657184" indent="0">
              <a:buNone/>
              <a:defRPr sz="1400">
                <a:solidFill>
                  <a:schemeClr val="tx1">
                    <a:tint val="75000"/>
                  </a:schemeClr>
                </a:solidFill>
              </a:defRPr>
            </a:lvl9pPr>
          </a:lstStyle>
          <a:p>
            <a:pPr lvl="0"/>
            <a:r>
              <a:rPr lang="en-US" smtClean="0"/>
              <a:t>Click to edit Master text styles</a:t>
            </a:r>
          </a:p>
        </p:txBody>
      </p:sp>
      <p:sp>
        <p:nvSpPr>
          <p:cNvPr id="4" name="Title 3"/>
          <p:cNvSpPr>
            <a:spLocks noGrp="1"/>
          </p:cNvSpPr>
          <p:nvPr>
            <p:ph type="title"/>
          </p:nvPr>
        </p:nvSpPr>
        <p:spPr>
          <a:xfrm>
            <a:off x="2476500" y="1905000"/>
            <a:ext cx="6537960" cy="2350008"/>
          </a:xfrm>
        </p:spPr>
        <p:txBody>
          <a:bodyPr/>
          <a:lstStyle>
            <a:lvl1pPr marL="0" algn="l" defTabSz="914296" rtl="0" eaLnBrk="1" latinLnBrk="0" hangingPunct="1">
              <a:spcBef>
                <a:spcPct val="0"/>
              </a:spcBef>
              <a:buNone/>
              <a:defRPr lang="en-US" sz="5400" b="0" kern="1200" cap="none" dirty="0" smtClean="0">
                <a:solidFill>
                  <a:schemeClr val="tx1"/>
                </a:solidFill>
                <a:effectLst>
                  <a:outerShdw blurRad="38100" dist="38100" dir="2700000" algn="tl">
                    <a:srgbClr val="000000">
                      <a:alpha val="43137"/>
                    </a:srgbClr>
                  </a:outerShdw>
                </a:effectLst>
                <a:latin typeface="+mj-lt"/>
                <a:ea typeface="+mj-ea"/>
                <a:cs typeface="+mj-cs"/>
              </a:defRPr>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smtClean="0"/>
              <a:t>Click to edit Master title style</a:t>
            </a:r>
            <a:endParaRPr lang="en-US" dirty="0"/>
          </a:p>
        </p:txBody>
      </p:sp>
      <p:sp>
        <p:nvSpPr>
          <p:cNvPr id="5" name="Content Placeholder 4"/>
          <p:cNvSpPr>
            <a:spLocks noGrp="1"/>
          </p:cNvSpPr>
          <p:nvPr>
            <p:ph sz="quarter" idx="13"/>
          </p:nvPr>
        </p:nvSpPr>
        <p:spPr>
          <a:xfrm>
            <a:off x="1456182" y="658368"/>
            <a:ext cx="3546348" cy="3429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6"/>
          <p:cNvSpPr>
            <a:spLocks noGrp="1"/>
          </p:cNvSpPr>
          <p:nvPr>
            <p:ph sz="quarter" idx="14"/>
          </p:nvPr>
        </p:nvSpPr>
        <p:spPr>
          <a:xfrm>
            <a:off x="5448300" y="658370"/>
            <a:ext cx="3546348" cy="34321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452880" y="661976"/>
            <a:ext cx="3546348" cy="639763"/>
          </a:xfrm>
        </p:spPr>
        <p:txBody>
          <a:bodyPr anchor="ctr">
            <a:noAutofit/>
          </a:bodyPr>
          <a:lstStyle>
            <a:lvl1pPr marL="0" indent="0">
              <a:buNone/>
              <a:defRPr sz="2200" b="0"/>
            </a:lvl1pPr>
            <a:lvl2pPr marL="457148" indent="0">
              <a:buNone/>
              <a:defRPr sz="2000" b="1"/>
            </a:lvl2pPr>
            <a:lvl3pPr marL="914296" indent="0">
              <a:buNone/>
              <a:defRPr sz="1800" b="1"/>
            </a:lvl3pPr>
            <a:lvl4pPr marL="1371445" indent="0">
              <a:buNone/>
              <a:defRPr sz="1600" b="1"/>
            </a:lvl4pPr>
            <a:lvl5pPr marL="1828592" indent="0">
              <a:buNone/>
              <a:defRPr sz="1600" b="1"/>
            </a:lvl5pPr>
            <a:lvl6pPr marL="2285740" indent="0">
              <a:buNone/>
              <a:defRPr sz="1600" b="1"/>
            </a:lvl6pPr>
            <a:lvl7pPr marL="2742888" indent="0">
              <a:buNone/>
              <a:defRPr sz="1600" b="1"/>
            </a:lvl7pPr>
            <a:lvl8pPr marL="3200036" indent="0">
              <a:buNone/>
              <a:defRPr sz="1600" b="1"/>
            </a:lvl8pPr>
            <a:lvl9pPr marL="365718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456182" y="1371600"/>
            <a:ext cx="3549650" cy="2743200"/>
          </a:xfrm>
        </p:spPr>
        <p:txBody>
          <a:bodyPr anchor="t"/>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448300" y="661976"/>
            <a:ext cx="3546348" cy="639763"/>
          </a:xfrm>
        </p:spPr>
        <p:txBody>
          <a:bodyPr anchor="ctr">
            <a:noAutofit/>
          </a:bodyPr>
          <a:lstStyle>
            <a:lvl1pPr marL="0" indent="0">
              <a:buNone/>
              <a:defRPr sz="2200" b="0"/>
            </a:lvl1pPr>
            <a:lvl2pPr marL="457148" indent="0">
              <a:buNone/>
              <a:defRPr sz="2000" b="1"/>
            </a:lvl2pPr>
            <a:lvl3pPr marL="914296" indent="0">
              <a:buNone/>
              <a:defRPr sz="1800" b="1"/>
            </a:lvl3pPr>
            <a:lvl4pPr marL="1371445" indent="0">
              <a:buNone/>
              <a:defRPr sz="1600" b="1"/>
            </a:lvl4pPr>
            <a:lvl5pPr marL="1828592" indent="0">
              <a:buNone/>
              <a:defRPr sz="1600" b="1"/>
            </a:lvl5pPr>
            <a:lvl6pPr marL="2285740" indent="0">
              <a:buNone/>
              <a:defRPr sz="1600" b="1"/>
            </a:lvl6pPr>
            <a:lvl7pPr marL="2742888" indent="0">
              <a:buNone/>
              <a:defRPr sz="1600" b="1"/>
            </a:lvl7pPr>
            <a:lvl8pPr marL="3200036" indent="0">
              <a:buNone/>
              <a:defRPr sz="1600" b="1"/>
            </a:lvl8pPr>
            <a:lvl9pPr marL="365718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448300" y="1371600"/>
            <a:ext cx="3546348" cy="2743200"/>
          </a:xfrm>
        </p:spPr>
        <p:txBody>
          <a:bodyPr anchor="t"/>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Box 12"/>
          <p:cNvSpPr txBox="1"/>
          <p:nvPr/>
        </p:nvSpPr>
        <p:spPr>
          <a:xfrm>
            <a:off x="1144693" y="520192"/>
            <a:ext cx="4953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8" name="TextBox 17"/>
          <p:cNvSpPr txBox="1"/>
          <p:nvPr/>
        </p:nvSpPr>
        <p:spPr>
          <a:xfrm>
            <a:off x="5178637" y="520192"/>
            <a:ext cx="4953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2" name="Title 11"/>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TextBox 8"/>
          <p:cNvSpPr txBox="1"/>
          <p:nvPr/>
        </p:nvSpPr>
        <p:spPr>
          <a:xfrm>
            <a:off x="5772997" y="1774588"/>
            <a:ext cx="495300" cy="1231106"/>
          </a:xfrm>
          <a:prstGeom prst="rect">
            <a:avLst/>
          </a:prstGeom>
          <a:noFill/>
        </p:spPr>
        <p:txBody>
          <a:bodyPr wrap="square" lIns="0" tIns="0" rIns="0" bIns="0" rtlCol="0" anchor="t" anchorCtr="0">
            <a:spAutoFit/>
          </a:bodyPr>
          <a:lstStyle/>
          <a:p>
            <a:r>
              <a:rPr lang="en-US" sz="8000" dirty="0" smtClean="0">
                <a:effectLst>
                  <a:outerShdw blurRad="38100" dist="38100" dir="2700000" algn="tl">
                    <a:srgbClr val="000000">
                      <a:alpha val="43137"/>
                    </a:srgbClr>
                  </a:outerShdw>
                </a:effectLst>
                <a:latin typeface="+mn-lt"/>
              </a:rPr>
              <a:t>{</a:t>
            </a:r>
            <a:endParaRPr lang="en-US" sz="8000" dirty="0">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908050" y="685801"/>
            <a:ext cx="4705350" cy="3429000"/>
          </a:xfrm>
        </p:spPr>
        <p:txBody>
          <a:bodyPr anchor="ctr"/>
          <a:lstStyle>
            <a:lvl1pPr>
              <a:defRPr sz="23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191250" y="685801"/>
            <a:ext cx="2806700" cy="3429000"/>
          </a:xfrm>
        </p:spPr>
        <p:txBody>
          <a:bodyPr anchor="ctr">
            <a:normAutofit/>
          </a:bodyPr>
          <a:lstStyle>
            <a:lvl1pPr marL="0" indent="0">
              <a:buNone/>
              <a:defRPr sz="1600"/>
            </a:lvl1pPr>
            <a:lvl2pPr marL="457148" indent="0">
              <a:buNone/>
              <a:defRPr sz="1200"/>
            </a:lvl2pPr>
            <a:lvl3pPr marL="914296" indent="0">
              <a:buNone/>
              <a:defRPr sz="1100"/>
            </a:lvl3pPr>
            <a:lvl4pPr marL="1371445" indent="0">
              <a:buNone/>
              <a:defRPr sz="900"/>
            </a:lvl4pPr>
            <a:lvl5pPr marL="1828592" indent="0">
              <a:buNone/>
              <a:defRPr sz="900"/>
            </a:lvl5pPr>
            <a:lvl6pPr marL="2285740" indent="0">
              <a:buNone/>
              <a:defRPr sz="900"/>
            </a:lvl6pPr>
            <a:lvl7pPr marL="2742888" indent="0">
              <a:buNone/>
              <a:defRPr sz="900"/>
            </a:lvl7pPr>
            <a:lvl8pPr marL="3200036" indent="0">
              <a:buNone/>
              <a:defRPr sz="900"/>
            </a:lvl8pPr>
            <a:lvl9pPr marL="3657184" indent="0">
              <a:buNone/>
              <a:defRPr sz="900"/>
            </a:lvl9pPr>
          </a:lstStyle>
          <a:p>
            <a:pPr lvl="0"/>
            <a:r>
              <a:rPr lang="en-US" smtClean="0"/>
              <a:t>Click to edit Master text styles</a:t>
            </a:r>
          </a:p>
        </p:txBody>
      </p:sp>
      <p:sp>
        <p:nvSpPr>
          <p:cNvPr id="18" name="Title 17"/>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320800" y="612777"/>
            <a:ext cx="7264400" cy="2546985"/>
          </a:xfrm>
          <a:effectLst>
            <a:outerShdw blurRad="152400" dist="317500" dir="5400000" sx="90000" sy="-19000" rotWithShape="0">
              <a:prstClr val="black">
                <a:alpha val="15000"/>
              </a:prstClr>
            </a:outerShdw>
          </a:effectLst>
        </p:spPr>
        <p:txBody>
          <a:bodyPr/>
          <a:lstStyle>
            <a:lvl1pPr marL="0" indent="0">
              <a:buNone/>
              <a:defRPr sz="3200"/>
            </a:lvl1pPr>
            <a:lvl2pPr marL="457148" indent="0">
              <a:buNone/>
              <a:defRPr sz="2800"/>
            </a:lvl2pPr>
            <a:lvl3pPr marL="914296" indent="0">
              <a:buNone/>
              <a:defRPr sz="2300"/>
            </a:lvl3pPr>
            <a:lvl4pPr marL="1371445" indent="0">
              <a:buNone/>
              <a:defRPr sz="2000"/>
            </a:lvl4pPr>
            <a:lvl5pPr marL="1828592" indent="0">
              <a:buNone/>
              <a:defRPr sz="2000"/>
            </a:lvl5pPr>
            <a:lvl6pPr marL="2285740" indent="0">
              <a:buNone/>
              <a:defRPr sz="2000"/>
            </a:lvl6pPr>
            <a:lvl7pPr marL="2742888" indent="0">
              <a:buNone/>
              <a:defRPr sz="2000"/>
            </a:lvl7pPr>
            <a:lvl8pPr marL="3200036" indent="0">
              <a:buNone/>
              <a:defRPr sz="2000"/>
            </a:lvl8pPr>
            <a:lvl9pPr marL="3657184"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2971800" y="3453047"/>
            <a:ext cx="5448300" cy="720804"/>
          </a:xfrm>
        </p:spPr>
        <p:txBody>
          <a:bodyPr anchor="ctr">
            <a:normAutofit/>
          </a:bodyPr>
          <a:lstStyle>
            <a:lvl1pPr marL="0" indent="0">
              <a:buNone/>
              <a:defRPr sz="1600"/>
            </a:lvl1pPr>
            <a:lvl2pPr marL="457148" indent="0">
              <a:buNone/>
              <a:defRPr sz="1200"/>
            </a:lvl2pPr>
            <a:lvl3pPr marL="914296" indent="0">
              <a:buNone/>
              <a:defRPr sz="1100"/>
            </a:lvl3pPr>
            <a:lvl4pPr marL="1371445" indent="0">
              <a:buNone/>
              <a:defRPr sz="900"/>
            </a:lvl4pPr>
            <a:lvl5pPr marL="1828592" indent="0">
              <a:buNone/>
              <a:defRPr sz="900"/>
            </a:lvl5pPr>
            <a:lvl6pPr marL="2285740" indent="0">
              <a:buNone/>
              <a:defRPr sz="900"/>
            </a:lvl6pPr>
            <a:lvl7pPr marL="2742888" indent="0">
              <a:buNone/>
              <a:defRPr sz="900"/>
            </a:lvl7pPr>
            <a:lvl8pPr marL="3200036" indent="0">
              <a:buNone/>
              <a:defRPr sz="900"/>
            </a:lvl8pPr>
            <a:lvl9pPr marL="3657184" indent="0">
              <a:buNone/>
              <a:defRPr sz="900"/>
            </a:lvl9pPr>
          </a:lstStyle>
          <a:p>
            <a:pPr lvl="0"/>
            <a:r>
              <a:rPr lang="en-US" smtClean="0"/>
              <a:t>Click to edit Master text styles</a:t>
            </a:r>
          </a:p>
        </p:txBody>
      </p:sp>
      <p:sp>
        <p:nvSpPr>
          <p:cNvPr id="9" name="TextBox 8"/>
          <p:cNvSpPr txBox="1"/>
          <p:nvPr/>
        </p:nvSpPr>
        <p:spPr>
          <a:xfrm>
            <a:off x="2638298" y="3331464"/>
            <a:ext cx="4953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1" name="Title 10"/>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9" name="Oval 8"/>
          <p:cNvSpPr/>
          <p:nvPr/>
        </p:nvSpPr>
        <p:spPr>
          <a:xfrm rot="17656910">
            <a:off x="-66292" y="979191"/>
            <a:ext cx="5538472" cy="4853831"/>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US"/>
          </a:p>
        </p:txBody>
      </p:sp>
      <p:sp>
        <p:nvSpPr>
          <p:cNvPr id="10" name="Oval 9"/>
          <p:cNvSpPr/>
          <p:nvPr/>
        </p:nvSpPr>
        <p:spPr>
          <a:xfrm rot="19724275">
            <a:off x="3551119" y="116856"/>
            <a:ext cx="7019309" cy="4754757"/>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US"/>
          </a:p>
        </p:txBody>
      </p:sp>
      <p:sp>
        <p:nvSpPr>
          <p:cNvPr id="2" name="Title Placeholder 1"/>
          <p:cNvSpPr>
            <a:spLocks noGrp="1"/>
          </p:cNvSpPr>
          <p:nvPr>
            <p:ph type="title"/>
          </p:nvPr>
        </p:nvSpPr>
        <p:spPr>
          <a:xfrm>
            <a:off x="842010" y="4876800"/>
            <a:ext cx="8172450" cy="914400"/>
          </a:xfrm>
          <a:prstGeom prst="rect">
            <a:avLst/>
          </a:prstGeom>
        </p:spPr>
        <p:txBody>
          <a:bodyPr vert="horz" lIns="91429" tIns="45715" rIns="91429" bIns="45715" rtlCol="0" anchor="b">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311400" y="685803"/>
            <a:ext cx="6604000" cy="3657599"/>
          </a:xfrm>
          <a:prstGeom prst="rect">
            <a:avLst/>
          </a:prstGeom>
        </p:spPr>
        <p:txBody>
          <a:bodyPr vert="horz" lIns="91429" tIns="45715" rIns="91429" bIns="45715" rtlCol="0" anchor="ct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Rectangle 10"/>
          <p:cNvSpPr/>
          <p:nvPr/>
        </p:nvSpPr>
        <p:spPr>
          <a:xfrm>
            <a:off x="-3589" y="7960"/>
            <a:ext cx="9906000" cy="684737"/>
          </a:xfrm>
          <a:prstGeom prst="rect">
            <a:avLst/>
          </a:pr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GB"/>
          </a:p>
        </p:txBody>
      </p:sp>
      <p:pic>
        <p:nvPicPr>
          <p:cNvPr id="1026"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761314" y="7959"/>
            <a:ext cx="1559940" cy="684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dk1" tx1="lt1" bg2="dk2" tx2="lt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hf hdr="0"/>
  <p:txStyles>
    <p:titleStyle>
      <a:lvl1pPr algn="l" defTabSz="914296"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Arial" pitchFamily="34" charset="0"/>
          <a:ea typeface="+mj-ea"/>
          <a:cs typeface="Arial"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289" indent="-256002" algn="l" defTabSz="914296" rtl="0" eaLnBrk="1" latinLnBrk="0" hangingPunct="1">
        <a:spcBef>
          <a:spcPct val="20000"/>
        </a:spcBef>
        <a:spcAft>
          <a:spcPts val="0"/>
        </a:spcAft>
        <a:buSzPct val="60000"/>
        <a:buFont typeface="Wingdings" pitchFamily="2" charset="2"/>
        <a:buChar char="q"/>
        <a:defRPr sz="21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640007" indent="-256002" algn="l" defTabSz="914296" rtl="0" eaLnBrk="1" latinLnBrk="0" hangingPunct="1">
        <a:spcBef>
          <a:spcPct val="20000"/>
        </a:spcBef>
        <a:buSzPct val="60000"/>
        <a:buFont typeface="Wingdings" pitchFamily="2" charset="2"/>
        <a:buChar char="q"/>
        <a:defRPr sz="19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2pPr>
      <a:lvl3pPr marL="1005726" indent="-256002" algn="l" defTabSz="914296" rtl="0" eaLnBrk="1" latinLnBrk="0" hangingPunct="1">
        <a:spcBef>
          <a:spcPct val="20000"/>
        </a:spcBef>
        <a:buSzPct val="60000"/>
        <a:buFont typeface="Wingdings" pitchFamily="2" charset="2"/>
        <a:buChar char="q"/>
        <a:defRPr sz="16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3pPr>
      <a:lvl4pPr marL="1371445" indent="-256002" algn="l" defTabSz="914296" rtl="0" eaLnBrk="1" latinLnBrk="0" hangingPunct="1">
        <a:spcBef>
          <a:spcPct val="20000"/>
        </a:spcBef>
        <a:buSzPct val="60000"/>
        <a:buFont typeface="Wingdings" pitchFamily="2" charset="2"/>
        <a:buChar char="q"/>
        <a:defRPr sz="16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4pPr>
      <a:lvl5pPr marL="1645733" indent="-256002" algn="l" defTabSz="914296" rtl="0" eaLnBrk="1" latinLnBrk="0" hangingPunct="1">
        <a:spcBef>
          <a:spcPct val="20000"/>
        </a:spcBef>
        <a:buSzPct val="60000"/>
        <a:buFont typeface="Wingdings" pitchFamily="2" charset="2"/>
        <a:buChar char="q"/>
        <a:defRPr sz="15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5pPr>
      <a:lvl6pPr marL="1965736" indent="-256002" algn="l" defTabSz="914296"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026" indent="-256002" algn="l" defTabSz="914296"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314" indent="-256002" algn="l" defTabSz="914296"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317" indent="-256002" algn="l" defTabSz="914296"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5"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hyperlink" Target="http://www.certipro.ro/" TargetMode="External"/><Relationship Id="rId2" Type="http://schemas.openxmlformats.org/officeDocument/2006/relationships/hyperlink" Target="mailto:info@certipro.ro"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9.pn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692697"/>
            <a:ext cx="9906001" cy="61653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GB"/>
          </a:p>
        </p:txBody>
      </p:sp>
      <p:pic>
        <p:nvPicPr>
          <p:cNvPr id="3074" name="Picture 2" descr="D:\Documents\Certipro\Certipro Marketing\shutterstock_611275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0331" y="692696"/>
            <a:ext cx="9125335" cy="616530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 y="5111571"/>
            <a:ext cx="9906001" cy="523210"/>
          </a:xfrm>
          <a:prstGeom prst="rect">
            <a:avLst/>
          </a:prstGeom>
          <a:solidFill>
            <a:schemeClr val="tx2">
              <a:lumMod val="25000"/>
            </a:schemeClr>
          </a:solidFill>
        </p:spPr>
        <p:txBody>
          <a:bodyPr wrap="square" lIns="91429" tIns="45715" rIns="91429" bIns="45715" rtlCol="0" anchor="ctr" anchorCtr="0">
            <a:spAutoFit/>
          </a:bodyPr>
          <a:lstStyle/>
          <a:p>
            <a:pPr algn="ctr"/>
            <a:r>
              <a:rPr lang="ro-RO" sz="2800" b="1" dirty="0" smtClean="0">
                <a:latin typeface="Arial" pitchFamily="34" charset="0"/>
                <a:cs typeface="Arial" pitchFamily="34" charset="0"/>
              </a:rPr>
              <a:t>Certificări IT pentru mediul academic </a:t>
            </a:r>
            <a:endParaRPr lang="en-GB" sz="2800" b="1" dirty="0">
              <a:latin typeface="Arial" pitchFamily="34" charset="0"/>
              <a:cs typeface="Arial" pitchFamily="34" charset="0"/>
            </a:endParaRPr>
          </a:p>
        </p:txBody>
      </p:sp>
      <p:sp>
        <p:nvSpPr>
          <p:cNvPr id="5" name="TextBox 4"/>
          <p:cNvSpPr txBox="1"/>
          <p:nvPr/>
        </p:nvSpPr>
        <p:spPr>
          <a:xfrm>
            <a:off x="-3" y="6073187"/>
            <a:ext cx="9906001" cy="523210"/>
          </a:xfrm>
          <a:prstGeom prst="rect">
            <a:avLst/>
          </a:prstGeom>
          <a:solidFill>
            <a:schemeClr val="tx2">
              <a:lumMod val="25000"/>
            </a:schemeClr>
          </a:solidFill>
        </p:spPr>
        <p:txBody>
          <a:bodyPr wrap="square" lIns="91429" tIns="45715" rIns="91429" bIns="45715" rtlCol="0" anchor="ctr" anchorCtr="0">
            <a:spAutoFit/>
          </a:bodyPr>
          <a:lstStyle/>
          <a:p>
            <a:pPr algn="ctr"/>
            <a:r>
              <a:rPr lang="en-GB" sz="2800" b="1" dirty="0" smtClean="0">
                <a:latin typeface="Arial" pitchFamily="34" charset="0"/>
                <a:cs typeface="Arial" pitchFamily="34" charset="0"/>
              </a:rPr>
              <a:t>Certipro </a:t>
            </a:r>
            <a:r>
              <a:rPr lang="en-GB" sz="2800" b="1" dirty="0">
                <a:latin typeface="Arial" pitchFamily="34" charset="0"/>
                <a:cs typeface="Arial" pitchFamily="34" charset="0"/>
              </a:rPr>
              <a:t>Education</a:t>
            </a:r>
          </a:p>
        </p:txBody>
      </p:sp>
    </p:spTree>
    <p:extLst>
      <p:ext uri="{BB962C8B-B14F-4D97-AF65-F5344CB8AC3E}">
        <p14:creationId xmlns:p14="http://schemas.microsoft.com/office/powerpoint/2010/main" val="37152275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41214" y="836712"/>
            <a:ext cx="9131360" cy="3662531"/>
          </a:xfrm>
          <a:prstGeom prst="rect">
            <a:avLst/>
          </a:prstGeom>
          <a:noFill/>
        </p:spPr>
        <p:txBody>
          <a:bodyPr wrap="square" lIns="91429" tIns="45715" rIns="91429" bIns="45715" rtlCol="0">
            <a:spAutoFit/>
          </a:bodyPr>
          <a:lstStyle/>
          <a:p>
            <a:r>
              <a:rPr lang="ro-RO" sz="4000" b="1" dirty="0" smtClean="0">
                <a:effectLst>
                  <a:outerShdw blurRad="38100" dist="38100" dir="2700000" algn="tl">
                    <a:srgbClr val="000000">
                      <a:alpha val="43137"/>
                    </a:srgbClr>
                  </a:outerShdw>
                </a:effectLst>
                <a:latin typeface="Arial" pitchFamily="34" charset="0"/>
                <a:cs typeface="Arial" pitchFamily="34" charset="0"/>
              </a:rPr>
              <a:t>Formatul examenelor</a:t>
            </a:r>
          </a:p>
          <a:p>
            <a:pPr marL="571435" indent="-571435">
              <a:buClr>
                <a:schemeClr val="tx1"/>
              </a:buClr>
              <a:buFont typeface="Wingdings" pitchFamily="2" charset="2"/>
              <a:buChar char="q"/>
            </a:pPr>
            <a:r>
              <a:rPr lang="ro-RO" sz="3200" b="1" dirty="0" smtClean="0">
                <a:latin typeface="Arial" pitchFamily="34" charset="0"/>
                <a:cs typeface="Arial" pitchFamily="34" charset="0"/>
              </a:rPr>
              <a:t>Examenele sunt online</a:t>
            </a:r>
          </a:p>
          <a:p>
            <a:pPr marL="571435" indent="-571435">
              <a:buClr>
                <a:schemeClr val="tx1"/>
              </a:buClr>
              <a:buFont typeface="Wingdings" pitchFamily="2" charset="2"/>
              <a:buChar char="q"/>
            </a:pPr>
            <a:r>
              <a:rPr lang="ro-RO" sz="3200" b="1" dirty="0" smtClean="0">
                <a:latin typeface="Arial" pitchFamily="34" charset="0"/>
                <a:cs typeface="Arial" pitchFamily="34" charset="0"/>
              </a:rPr>
              <a:t>Fiecare examen conține 45 de întrebări care trebuie rezolvate în 50 de minute</a:t>
            </a:r>
          </a:p>
          <a:p>
            <a:pPr marL="571435" indent="-571435">
              <a:buClr>
                <a:schemeClr val="tx1"/>
              </a:buClr>
              <a:buFont typeface="Wingdings" pitchFamily="2" charset="2"/>
              <a:buChar char="q"/>
            </a:pPr>
            <a:r>
              <a:rPr lang="ro-RO" sz="3200" b="1" dirty="0" smtClean="0">
                <a:latin typeface="Arial" pitchFamily="34" charset="0"/>
                <a:cs typeface="Arial" pitchFamily="34" charset="0"/>
              </a:rPr>
              <a:t>Cele 3 examene pot fi promovate în orice ordine</a:t>
            </a:r>
          </a:p>
          <a:p>
            <a:pPr marL="571435" indent="-571435">
              <a:buClr>
                <a:schemeClr val="tx1"/>
              </a:buClr>
              <a:buFont typeface="Wingdings" pitchFamily="2" charset="2"/>
              <a:buChar char="q"/>
            </a:pPr>
            <a:r>
              <a:rPr lang="ro-RO" sz="3200" b="1" dirty="0" smtClean="0">
                <a:latin typeface="Arial" pitchFamily="34" charset="0"/>
                <a:cs typeface="Arial" pitchFamily="34" charset="0"/>
              </a:rPr>
              <a:t>Punctaje de promovare:</a:t>
            </a:r>
            <a:endParaRPr lang="ro-RO" sz="3200" b="1" dirty="0">
              <a:latin typeface="Arial" pitchFamily="34" charset="0"/>
              <a:cs typeface="Arial" pitchFamily="34" charset="0"/>
            </a:endParaRPr>
          </a:p>
        </p:txBody>
      </p:sp>
      <p:sp>
        <p:nvSpPr>
          <p:cNvPr id="6" name="TextBox 5"/>
          <p:cNvSpPr txBox="1"/>
          <p:nvPr/>
        </p:nvSpPr>
        <p:spPr>
          <a:xfrm>
            <a:off x="1758182" y="4464087"/>
            <a:ext cx="4380838" cy="430877"/>
          </a:xfrm>
          <a:prstGeom prst="rect">
            <a:avLst/>
          </a:prstGeom>
          <a:solidFill>
            <a:srgbClr val="FF0000"/>
          </a:solidFill>
        </p:spPr>
        <p:txBody>
          <a:bodyPr wrap="square" lIns="91429" tIns="45715" rIns="91429" bIns="45715" rtlCol="0">
            <a:spAutoFit/>
          </a:bodyPr>
          <a:lstStyle/>
          <a:p>
            <a:pPr lvl="0"/>
            <a:r>
              <a:rPr lang="ro-RO" sz="2200" b="1" smtClean="0">
                <a:latin typeface="Arial" pitchFamily="34" charset="0"/>
                <a:cs typeface="Arial" pitchFamily="34" charset="0"/>
              </a:rPr>
              <a:t>Bazele Utilizării Calculatorului</a:t>
            </a:r>
            <a:endParaRPr lang="ro-RO" sz="2200"/>
          </a:p>
        </p:txBody>
      </p:sp>
      <p:sp>
        <p:nvSpPr>
          <p:cNvPr id="8" name="TextBox 7"/>
          <p:cNvSpPr txBox="1"/>
          <p:nvPr/>
        </p:nvSpPr>
        <p:spPr>
          <a:xfrm>
            <a:off x="1769832" y="5034523"/>
            <a:ext cx="4380838" cy="430877"/>
          </a:xfrm>
          <a:prstGeom prst="rect">
            <a:avLst/>
          </a:prstGeom>
          <a:solidFill>
            <a:srgbClr val="FFC000"/>
          </a:solidFill>
        </p:spPr>
        <p:txBody>
          <a:bodyPr wrap="square" lIns="91429" tIns="45715" rIns="91429" bIns="45715" rtlCol="0">
            <a:spAutoFit/>
          </a:bodyPr>
          <a:lstStyle/>
          <a:p>
            <a:r>
              <a:rPr lang="ro-RO" sz="2200" smtClean="0">
                <a:latin typeface="Arial" pitchFamily="34" charset="0"/>
                <a:cs typeface="Arial" pitchFamily="34" charset="0"/>
              </a:rPr>
              <a:t>Aplicații cheie</a:t>
            </a:r>
            <a:endParaRPr lang="ro-RO" sz="2200">
              <a:latin typeface="Arial" pitchFamily="34" charset="0"/>
              <a:cs typeface="Arial" pitchFamily="34" charset="0"/>
            </a:endParaRPr>
          </a:p>
        </p:txBody>
      </p:sp>
      <p:sp>
        <p:nvSpPr>
          <p:cNvPr id="9" name="TextBox 8"/>
          <p:cNvSpPr txBox="1"/>
          <p:nvPr/>
        </p:nvSpPr>
        <p:spPr>
          <a:xfrm>
            <a:off x="1780693" y="5604959"/>
            <a:ext cx="4380838" cy="430877"/>
          </a:xfrm>
          <a:prstGeom prst="rect">
            <a:avLst/>
          </a:prstGeom>
          <a:solidFill>
            <a:srgbClr val="00B050"/>
          </a:solidFill>
        </p:spPr>
        <p:txBody>
          <a:bodyPr wrap="square" lIns="91429" tIns="45715" rIns="91429" bIns="45715" rtlCol="0">
            <a:spAutoFit/>
          </a:bodyPr>
          <a:lstStyle/>
          <a:p>
            <a:r>
              <a:rPr lang="ro-RO" sz="2200" smtClean="0">
                <a:latin typeface="Arial" pitchFamily="34" charset="0"/>
                <a:cs typeface="Arial" pitchFamily="34" charset="0"/>
              </a:rPr>
              <a:t>Activități Online</a:t>
            </a:r>
            <a:endParaRPr lang="ro-RO" sz="2200">
              <a:latin typeface="Arial" pitchFamily="34" charset="0"/>
              <a:cs typeface="Arial" pitchFamily="34" charset="0"/>
            </a:endParaRPr>
          </a:p>
        </p:txBody>
      </p:sp>
      <p:sp>
        <p:nvSpPr>
          <p:cNvPr id="10" name="TextBox 9"/>
          <p:cNvSpPr txBox="1"/>
          <p:nvPr/>
        </p:nvSpPr>
        <p:spPr>
          <a:xfrm>
            <a:off x="6342084" y="4464087"/>
            <a:ext cx="1033335" cy="430877"/>
          </a:xfrm>
          <a:prstGeom prst="rect">
            <a:avLst/>
          </a:prstGeom>
          <a:solidFill>
            <a:srgbClr val="FF0000"/>
          </a:solidFill>
        </p:spPr>
        <p:txBody>
          <a:bodyPr wrap="square" lIns="91429" tIns="45715" rIns="91429" bIns="45715" rtlCol="0">
            <a:spAutoFit/>
          </a:bodyPr>
          <a:lstStyle/>
          <a:p>
            <a:pPr algn="ctr"/>
            <a:r>
              <a:rPr lang="ro-RO" sz="2200" smtClean="0">
                <a:latin typeface="Arial" pitchFamily="34" charset="0"/>
                <a:cs typeface="Arial" pitchFamily="34" charset="0"/>
              </a:rPr>
              <a:t>65%</a:t>
            </a:r>
            <a:endParaRPr lang="ro-RO" sz="2200">
              <a:latin typeface="Arial" pitchFamily="34" charset="0"/>
              <a:cs typeface="Arial" pitchFamily="34" charset="0"/>
            </a:endParaRPr>
          </a:p>
        </p:txBody>
      </p:sp>
      <p:sp>
        <p:nvSpPr>
          <p:cNvPr id="11" name="TextBox 10"/>
          <p:cNvSpPr txBox="1"/>
          <p:nvPr/>
        </p:nvSpPr>
        <p:spPr>
          <a:xfrm>
            <a:off x="6353735" y="5034523"/>
            <a:ext cx="1033335" cy="430877"/>
          </a:xfrm>
          <a:prstGeom prst="rect">
            <a:avLst/>
          </a:prstGeom>
          <a:solidFill>
            <a:srgbClr val="FFC000"/>
          </a:solidFill>
        </p:spPr>
        <p:txBody>
          <a:bodyPr wrap="square" lIns="91429" tIns="45715" rIns="91429" bIns="45715" rtlCol="0">
            <a:spAutoFit/>
          </a:bodyPr>
          <a:lstStyle/>
          <a:p>
            <a:pPr algn="ctr"/>
            <a:r>
              <a:rPr lang="ro-RO" sz="2200" smtClean="0">
                <a:latin typeface="Arial" pitchFamily="34" charset="0"/>
                <a:cs typeface="Arial" pitchFamily="34" charset="0"/>
              </a:rPr>
              <a:t>72%</a:t>
            </a:r>
            <a:endParaRPr lang="ro-RO" sz="2200">
              <a:latin typeface="Arial" pitchFamily="34" charset="0"/>
              <a:cs typeface="Arial" pitchFamily="34" charset="0"/>
            </a:endParaRPr>
          </a:p>
        </p:txBody>
      </p:sp>
      <p:sp>
        <p:nvSpPr>
          <p:cNvPr id="12" name="TextBox 11"/>
          <p:cNvSpPr txBox="1"/>
          <p:nvPr/>
        </p:nvSpPr>
        <p:spPr>
          <a:xfrm>
            <a:off x="6364595" y="5604959"/>
            <a:ext cx="1033335" cy="430877"/>
          </a:xfrm>
          <a:prstGeom prst="rect">
            <a:avLst/>
          </a:prstGeom>
          <a:solidFill>
            <a:srgbClr val="00B050"/>
          </a:solidFill>
        </p:spPr>
        <p:txBody>
          <a:bodyPr wrap="square" lIns="91429" tIns="45715" rIns="91429" bIns="45715" rtlCol="0">
            <a:spAutoFit/>
          </a:bodyPr>
          <a:lstStyle/>
          <a:p>
            <a:pPr algn="ctr"/>
            <a:r>
              <a:rPr lang="ro-RO" sz="2200" smtClean="0">
                <a:latin typeface="Arial" pitchFamily="34" charset="0"/>
                <a:cs typeface="Arial" pitchFamily="34" charset="0"/>
              </a:rPr>
              <a:t>62%</a:t>
            </a:r>
            <a:endParaRPr lang="ro-RO" sz="2200">
              <a:latin typeface="Arial" pitchFamily="34" charset="0"/>
              <a:cs typeface="Arial" pitchFamily="34" charset="0"/>
            </a:endParaRPr>
          </a:p>
        </p:txBody>
      </p:sp>
    </p:spTree>
    <p:extLst>
      <p:ext uri="{BB962C8B-B14F-4D97-AF65-F5344CB8AC3E}">
        <p14:creationId xmlns:p14="http://schemas.microsoft.com/office/powerpoint/2010/main" val="26747247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87320" y="657456"/>
            <a:ext cx="9131360" cy="707876"/>
          </a:xfrm>
          <a:prstGeom prst="rect">
            <a:avLst/>
          </a:prstGeom>
          <a:noFill/>
        </p:spPr>
        <p:txBody>
          <a:bodyPr wrap="square" lIns="91429" tIns="45715" rIns="91429" bIns="45715" rtlCol="0">
            <a:spAutoFit/>
          </a:bodyPr>
          <a:lstStyle/>
          <a:p>
            <a:r>
              <a:rPr lang="ro-RO" sz="4000" b="1" dirty="0" smtClean="0">
                <a:effectLst>
                  <a:outerShdw blurRad="38100" dist="38100" dir="2700000" algn="tl">
                    <a:srgbClr val="000000">
                      <a:alpha val="43137"/>
                    </a:srgbClr>
                  </a:outerShdw>
                </a:effectLst>
                <a:latin typeface="Arial" pitchFamily="34" charset="0"/>
                <a:cs typeface="Arial" pitchFamily="34" charset="0"/>
              </a:rPr>
              <a:t>Rezultate</a:t>
            </a:r>
            <a:r>
              <a:rPr lang="en-GB" sz="4000" b="1" dirty="0" smtClean="0">
                <a:effectLst>
                  <a:outerShdw blurRad="38100" dist="38100" dir="2700000" algn="tl">
                    <a:srgbClr val="000000">
                      <a:alpha val="43137"/>
                    </a:srgbClr>
                  </a:outerShdw>
                </a:effectLst>
                <a:latin typeface="Arial" pitchFamily="34" charset="0"/>
                <a:cs typeface="Arial" pitchFamily="34" charset="0"/>
              </a:rPr>
              <a:t> </a:t>
            </a:r>
            <a:r>
              <a:rPr lang="ro-RO" sz="4000" b="1" dirty="0" smtClean="0">
                <a:effectLst>
                  <a:outerShdw blurRad="38100" dist="38100" dir="2700000" algn="tl">
                    <a:srgbClr val="000000">
                      <a:alpha val="43137"/>
                    </a:srgbClr>
                  </a:outerShdw>
                </a:effectLst>
                <a:latin typeface="Arial" pitchFamily="34" charset="0"/>
                <a:cs typeface="Arial" pitchFamily="34" charset="0"/>
              </a:rPr>
              <a:t>și raport-ul de punctaj</a:t>
            </a:r>
            <a:endParaRPr lang="en-GB" sz="4000" b="1" dirty="0">
              <a:effectLst>
                <a:outerShdw blurRad="38100" dist="38100" dir="2700000" algn="tl">
                  <a:srgbClr val="000000">
                    <a:alpha val="43137"/>
                  </a:srgbClr>
                </a:outerShdw>
              </a:effectLst>
              <a:latin typeface="Arial" pitchFamily="34" charset="0"/>
              <a:cs typeface="Arial" pitchFamily="34" charset="0"/>
            </a:endParaRPr>
          </a:p>
        </p:txBody>
      </p:sp>
      <p:sp>
        <p:nvSpPr>
          <p:cNvPr id="13" name="TextBox 12"/>
          <p:cNvSpPr txBox="1"/>
          <p:nvPr/>
        </p:nvSpPr>
        <p:spPr>
          <a:xfrm>
            <a:off x="723962" y="6418055"/>
            <a:ext cx="8458073" cy="400099"/>
          </a:xfrm>
          <a:prstGeom prst="rect">
            <a:avLst/>
          </a:prstGeom>
          <a:solidFill>
            <a:srgbClr val="C00000"/>
          </a:solidFill>
        </p:spPr>
        <p:txBody>
          <a:bodyPr wrap="square" lIns="91429" tIns="45715" rIns="91429" bIns="45715" rtlCol="0">
            <a:spAutoFit/>
          </a:bodyPr>
          <a:lstStyle/>
          <a:p>
            <a:pPr algn="ctr"/>
            <a:r>
              <a:rPr lang="ro-RO" sz="2000" b="1" dirty="0" smtClean="0">
                <a:latin typeface="Arial" pitchFamily="34" charset="0"/>
                <a:cs typeface="Arial" pitchFamily="34" charset="0"/>
              </a:rPr>
              <a:t>Punctajul obținut este afișat imediat după finalizarea examenului</a:t>
            </a:r>
            <a:endParaRPr lang="en-GB" sz="2000" b="1" dirty="0">
              <a:latin typeface="Arial" pitchFamily="34" charset="0"/>
              <a:cs typeface="Arial" pitchFamily="34"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4668" y="1390169"/>
            <a:ext cx="5688632" cy="502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321675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58144" y="836712"/>
            <a:ext cx="9131360" cy="707876"/>
          </a:xfrm>
          <a:prstGeom prst="rect">
            <a:avLst/>
          </a:prstGeom>
          <a:noFill/>
        </p:spPr>
        <p:txBody>
          <a:bodyPr wrap="square" lIns="91429" tIns="45715" rIns="91429" bIns="45715" rtlCol="0">
            <a:spAutoFit/>
          </a:bodyPr>
          <a:lstStyle/>
          <a:p>
            <a:r>
              <a:rPr lang="ro-RO" sz="4000" b="1" dirty="0" smtClean="0">
                <a:effectLst>
                  <a:outerShdw blurRad="38100" dist="38100" dir="2700000" algn="tl">
                    <a:srgbClr val="000000">
                      <a:alpha val="43137"/>
                    </a:srgbClr>
                  </a:outerShdw>
                </a:effectLst>
                <a:latin typeface="Arial" pitchFamily="34" charset="0"/>
                <a:cs typeface="Arial" pitchFamily="34" charset="0"/>
              </a:rPr>
              <a:t>Certificat de calitate, gratuit </a:t>
            </a:r>
            <a:r>
              <a:rPr lang="en-GB" sz="4000" b="1" dirty="0" smtClean="0">
                <a:effectLst>
                  <a:outerShdw blurRad="38100" dist="38100" dir="2700000" algn="tl">
                    <a:srgbClr val="000000">
                      <a:alpha val="43137"/>
                    </a:srgbClr>
                  </a:outerShdw>
                </a:effectLst>
                <a:latin typeface="Arial" pitchFamily="34" charset="0"/>
                <a:cs typeface="Arial" pitchFamily="34" charset="0"/>
              </a:rPr>
              <a:t>…</a:t>
            </a:r>
            <a:endParaRPr lang="en-GB" sz="4000" b="1" dirty="0">
              <a:effectLst>
                <a:outerShdw blurRad="38100" dist="38100" dir="2700000" algn="tl">
                  <a:srgbClr val="000000">
                    <a:alpha val="43137"/>
                  </a:srgbClr>
                </a:outerShdw>
              </a:effectLst>
              <a:latin typeface="Arial" pitchFamily="34" charset="0"/>
              <a:cs typeface="Arial" pitchFamily="34" charset="0"/>
            </a:endParaRPr>
          </a:p>
        </p:txBody>
      </p:sp>
      <p:sp>
        <p:nvSpPr>
          <p:cNvPr id="8" name="TextBox 7"/>
          <p:cNvSpPr txBox="1"/>
          <p:nvPr/>
        </p:nvSpPr>
        <p:spPr>
          <a:xfrm>
            <a:off x="6620972" y="3406347"/>
            <a:ext cx="2880320" cy="2554535"/>
          </a:xfrm>
          <a:prstGeom prst="rect">
            <a:avLst/>
          </a:prstGeom>
          <a:noFill/>
        </p:spPr>
        <p:txBody>
          <a:bodyPr wrap="square" lIns="91429" tIns="45715" rIns="91429" bIns="45715" rtlCol="0">
            <a:spAutoFit/>
          </a:bodyPr>
          <a:lstStyle/>
          <a:p>
            <a:pPr algn="r"/>
            <a:r>
              <a:rPr lang="en-GB" sz="3200" b="1" dirty="0" smtClean="0">
                <a:latin typeface="Arial" pitchFamily="34" charset="0"/>
                <a:cs typeface="Arial" pitchFamily="34" charset="0"/>
              </a:rPr>
              <a:t>…</a:t>
            </a:r>
            <a:r>
              <a:rPr lang="ro-RO" sz="3200" b="1" dirty="0" smtClean="0">
                <a:latin typeface="Arial" pitchFamily="34" charset="0"/>
                <a:cs typeface="Arial" pitchFamily="34" charset="0"/>
              </a:rPr>
              <a:t>transmis prin poștă de </a:t>
            </a:r>
            <a:r>
              <a:rPr lang="ro-RO" sz="3200" b="1" dirty="0" err="1" smtClean="0">
                <a:latin typeface="Arial" pitchFamily="34" charset="0"/>
                <a:cs typeface="Arial" pitchFamily="34" charset="0"/>
              </a:rPr>
              <a:t>Certiport</a:t>
            </a:r>
            <a:r>
              <a:rPr lang="ro-RO" sz="3200" b="1" dirty="0" smtClean="0">
                <a:latin typeface="Arial" pitchFamily="34" charset="0"/>
                <a:cs typeface="Arial" pitchFamily="34" charset="0"/>
              </a:rPr>
              <a:t> din SUA fiecărui candidat</a:t>
            </a:r>
            <a:endParaRPr lang="en-GB" sz="3200" b="1" dirty="0">
              <a:latin typeface="Arial" pitchFamily="34" charset="0"/>
              <a:cs typeface="Arial" pitchFamily="34" charset="0"/>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508" y="1772816"/>
            <a:ext cx="6262828" cy="4831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82721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58144" y="836712"/>
            <a:ext cx="9131360" cy="707876"/>
          </a:xfrm>
          <a:prstGeom prst="rect">
            <a:avLst/>
          </a:prstGeom>
          <a:noFill/>
        </p:spPr>
        <p:txBody>
          <a:bodyPr wrap="square" lIns="91429" tIns="45715" rIns="91429" bIns="45715" rtlCol="0">
            <a:spAutoFit/>
          </a:bodyPr>
          <a:lstStyle/>
          <a:p>
            <a:r>
              <a:rPr lang="ro-RO" sz="4000" b="1" dirty="0" smtClean="0">
                <a:effectLst>
                  <a:outerShdw blurRad="38100" dist="38100" dir="2700000" algn="tl">
                    <a:srgbClr val="000000">
                      <a:alpha val="43137"/>
                    </a:srgbClr>
                  </a:outerShdw>
                </a:effectLst>
                <a:latin typeface="Arial" pitchFamily="34" charset="0"/>
                <a:cs typeface="Arial" pitchFamily="34" charset="0"/>
              </a:rPr>
              <a:t>Verificarea autenticității </a:t>
            </a:r>
            <a:endParaRPr lang="en-GB" sz="4000" b="1" dirty="0">
              <a:effectLst>
                <a:outerShdw blurRad="38100" dist="38100" dir="2700000" algn="tl">
                  <a:srgbClr val="000000">
                    <a:alpha val="43137"/>
                  </a:srgbClr>
                </a:outerShdw>
              </a:effectLst>
              <a:latin typeface="Arial" pitchFamily="34" charset="0"/>
              <a:cs typeface="Arial" pitchFamily="34"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636" y="1532384"/>
            <a:ext cx="6716206" cy="51810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Oval 1"/>
          <p:cNvSpPr/>
          <p:nvPr/>
        </p:nvSpPr>
        <p:spPr>
          <a:xfrm>
            <a:off x="6681192" y="4833156"/>
            <a:ext cx="2052228" cy="140415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735009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58144" y="627439"/>
            <a:ext cx="9383388" cy="707876"/>
          </a:xfrm>
          <a:prstGeom prst="rect">
            <a:avLst/>
          </a:prstGeom>
          <a:noFill/>
        </p:spPr>
        <p:txBody>
          <a:bodyPr wrap="square" lIns="91429" tIns="45715" rIns="91429" bIns="45715" rtlCol="0">
            <a:spAutoFit/>
          </a:bodyPr>
          <a:lstStyle/>
          <a:p>
            <a:pPr>
              <a:spcAft>
                <a:spcPts val="1200"/>
              </a:spcAft>
            </a:pPr>
            <a:r>
              <a:rPr lang="ro-RO" sz="4000" b="1" smtClean="0">
                <a:effectLst>
                  <a:outerShdw blurRad="38100" dist="38100" dir="2700000" algn="tl">
                    <a:srgbClr val="000000">
                      <a:alpha val="43137"/>
                    </a:srgbClr>
                  </a:outerShdw>
                </a:effectLst>
                <a:latin typeface="Arial" pitchFamily="34" charset="0"/>
                <a:cs typeface="Arial" pitchFamily="34" charset="0"/>
              </a:rPr>
              <a:t>Susținerea Examenelor</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9525" y="4353215"/>
            <a:ext cx="2342894"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Down Arrow 9"/>
          <p:cNvSpPr/>
          <p:nvPr/>
        </p:nvSpPr>
        <p:spPr>
          <a:xfrm>
            <a:off x="4472372" y="3796872"/>
            <a:ext cx="457200" cy="407138"/>
          </a:xfrm>
          <a:prstGeom prst="downArrow">
            <a:avLst/>
          </a:prstGeom>
          <a:solidFill>
            <a:schemeClr val="tx2">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sp>
        <p:nvSpPr>
          <p:cNvPr id="11" name="TextBox 10"/>
          <p:cNvSpPr txBox="1"/>
          <p:nvPr/>
        </p:nvSpPr>
        <p:spPr>
          <a:xfrm>
            <a:off x="2846766" y="6138882"/>
            <a:ext cx="4158462" cy="523220"/>
          </a:xfrm>
          <a:prstGeom prst="rect">
            <a:avLst/>
          </a:prstGeom>
          <a:solidFill>
            <a:schemeClr val="tx1"/>
          </a:solidFill>
        </p:spPr>
        <p:txBody>
          <a:bodyPr wrap="square" lIns="0" rIns="0" rtlCol="0">
            <a:spAutoFit/>
          </a:bodyPr>
          <a:lstStyle/>
          <a:p>
            <a:pPr algn="ctr"/>
            <a:r>
              <a:rPr lang="ro-RO" sz="2800" b="1" dirty="0" smtClean="0">
                <a:solidFill>
                  <a:srgbClr val="FF0000"/>
                </a:solidFill>
                <a:latin typeface="Arial" pitchFamily="34" charset="0"/>
                <a:cs typeface="Arial" pitchFamily="34" charset="0"/>
              </a:rPr>
              <a:t>Candidații la examene</a:t>
            </a:r>
            <a:endParaRPr lang="ro-RO" sz="2800" b="1" dirty="0">
              <a:solidFill>
                <a:srgbClr val="FF0000"/>
              </a:solidFill>
              <a:latin typeface="Arial" pitchFamily="34" charset="0"/>
              <a:cs typeface="Arial" pitchFamily="34" charset="0"/>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12972" y="2832355"/>
            <a:ext cx="2376000" cy="815312"/>
          </a:xfrm>
          <a:prstGeom prst="rect">
            <a:avLst/>
          </a:prstGeom>
        </p:spPr>
      </p:pic>
      <p:sp>
        <p:nvSpPr>
          <p:cNvPr id="13" name="Down Arrow 12"/>
          <p:cNvSpPr/>
          <p:nvPr/>
        </p:nvSpPr>
        <p:spPr>
          <a:xfrm>
            <a:off x="4472372" y="2276012"/>
            <a:ext cx="457200" cy="407138"/>
          </a:xfrm>
          <a:prstGeom prst="downArrow">
            <a:avLst/>
          </a:prstGeom>
          <a:solidFill>
            <a:schemeClr val="tx2">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sp>
        <p:nvSpPr>
          <p:cNvPr id="14" name="Down Arrow 13"/>
          <p:cNvSpPr/>
          <p:nvPr/>
        </p:nvSpPr>
        <p:spPr>
          <a:xfrm>
            <a:off x="4472372" y="5582540"/>
            <a:ext cx="457200" cy="407138"/>
          </a:xfrm>
          <a:prstGeom prst="downArrow">
            <a:avLst/>
          </a:prstGeom>
          <a:solidFill>
            <a:schemeClr val="tx2">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sp>
        <p:nvSpPr>
          <p:cNvPr id="15" name="TextBox 14"/>
          <p:cNvSpPr txBox="1"/>
          <p:nvPr/>
        </p:nvSpPr>
        <p:spPr>
          <a:xfrm>
            <a:off x="5939036" y="2978401"/>
            <a:ext cx="3564396" cy="523220"/>
          </a:xfrm>
          <a:prstGeom prst="rect">
            <a:avLst/>
          </a:prstGeom>
          <a:noFill/>
        </p:spPr>
        <p:txBody>
          <a:bodyPr wrap="square" rtlCol="0">
            <a:spAutoFit/>
          </a:bodyPr>
          <a:lstStyle/>
          <a:p>
            <a:r>
              <a:rPr lang="ro-RO" sz="2800" b="1" dirty="0" smtClean="0">
                <a:latin typeface="Arial" pitchFamily="34" charset="0"/>
                <a:cs typeface="Arial" pitchFamily="34" charset="0"/>
              </a:rPr>
              <a:t>(Partener Autorizat)</a:t>
            </a:r>
            <a:endParaRPr lang="ro-RO" sz="2800" b="1" dirty="0">
              <a:latin typeface="Arial" pitchFamily="34" charset="0"/>
              <a:cs typeface="Arial" pitchFamily="34" charset="0"/>
            </a:endParaRPr>
          </a:p>
        </p:txBody>
      </p:sp>
      <p:grpSp>
        <p:nvGrpSpPr>
          <p:cNvPr id="8" name="Group 7"/>
          <p:cNvGrpSpPr/>
          <p:nvPr/>
        </p:nvGrpSpPr>
        <p:grpSpPr>
          <a:xfrm>
            <a:off x="3476972" y="1480479"/>
            <a:ext cx="2448000" cy="646328"/>
            <a:chOff x="6177136" y="1543268"/>
            <a:chExt cx="2448000" cy="646328"/>
          </a:xfrm>
        </p:grpSpPr>
        <p:sp>
          <p:nvSpPr>
            <p:cNvPr id="6" name="Rectangle 5"/>
            <p:cNvSpPr/>
            <p:nvPr/>
          </p:nvSpPr>
          <p:spPr>
            <a:xfrm>
              <a:off x="6177136" y="1543268"/>
              <a:ext cx="2448000" cy="646328"/>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pic>
          <p:nvPicPr>
            <p:cNvPr id="9" name="Picture 8" descr="Certlogo_Blue.jpg"/>
            <p:cNvPicPr>
              <a:picLocks noChangeAspect="1"/>
            </p:cNvPicPr>
            <p:nvPr/>
          </p:nvPicPr>
          <p:blipFill rotWithShape="1">
            <a:blip r:embed="rId4" cstate="print">
              <a:clrChange>
                <a:clrFrom>
                  <a:srgbClr val="FDFDFD"/>
                </a:clrFrom>
                <a:clrTo>
                  <a:srgbClr val="FDFDFD">
                    <a:alpha val="0"/>
                  </a:srgbClr>
                </a:clrTo>
              </a:clrChange>
            </a:blip>
            <a:srcRect r="5161"/>
            <a:stretch/>
          </p:blipFill>
          <p:spPr>
            <a:xfrm>
              <a:off x="6285136" y="1688432"/>
              <a:ext cx="2232000" cy="355999"/>
            </a:xfrm>
            <a:prstGeom prst="rect">
              <a:avLst/>
            </a:prstGeom>
          </p:spPr>
        </p:pic>
      </p:grpSp>
      <p:sp>
        <p:nvSpPr>
          <p:cNvPr id="16" name="TextBox 15"/>
          <p:cNvSpPr txBox="1"/>
          <p:nvPr/>
        </p:nvSpPr>
        <p:spPr>
          <a:xfrm>
            <a:off x="6070770" y="4207436"/>
            <a:ext cx="3825900" cy="1384995"/>
          </a:xfrm>
          <a:prstGeom prst="rect">
            <a:avLst/>
          </a:prstGeom>
          <a:noFill/>
        </p:spPr>
        <p:txBody>
          <a:bodyPr wrap="square" rtlCol="0">
            <a:spAutoFit/>
          </a:bodyPr>
          <a:lstStyle/>
          <a:p>
            <a:r>
              <a:rPr lang="ro-RO" sz="2800" b="1" dirty="0" smtClean="0">
                <a:latin typeface="Arial" pitchFamily="34" charset="0"/>
                <a:cs typeface="Arial" pitchFamily="34" charset="0"/>
              </a:rPr>
              <a:t>(Colegiu, Liceu, Școala, facultate, etc)</a:t>
            </a:r>
            <a:endParaRPr lang="ro-RO" sz="2800" b="1" dirty="0">
              <a:latin typeface="Arial" pitchFamily="34" charset="0"/>
              <a:cs typeface="Arial" pitchFamily="34" charset="0"/>
            </a:endParaRPr>
          </a:p>
        </p:txBody>
      </p:sp>
    </p:spTree>
    <p:extLst>
      <p:ext uri="{BB962C8B-B14F-4D97-AF65-F5344CB8AC3E}">
        <p14:creationId xmlns:p14="http://schemas.microsoft.com/office/powerpoint/2010/main" val="16593732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58144" y="627439"/>
            <a:ext cx="4990900" cy="1938982"/>
          </a:xfrm>
          <a:prstGeom prst="rect">
            <a:avLst/>
          </a:prstGeom>
          <a:noFill/>
        </p:spPr>
        <p:txBody>
          <a:bodyPr wrap="square" lIns="91429" tIns="45715" rIns="91429" bIns="45715" rtlCol="0">
            <a:spAutoFit/>
          </a:bodyPr>
          <a:lstStyle/>
          <a:p>
            <a:pPr>
              <a:spcAft>
                <a:spcPts val="1200"/>
              </a:spcAft>
            </a:pPr>
            <a:r>
              <a:rPr lang="en-GB" sz="4000" b="1" dirty="0" err="1" smtClean="0">
                <a:effectLst>
                  <a:outerShdw blurRad="38100" dist="38100" dir="2700000" algn="tl">
                    <a:srgbClr val="000000">
                      <a:alpha val="43137"/>
                    </a:srgbClr>
                  </a:outerShdw>
                </a:effectLst>
                <a:latin typeface="Arial" pitchFamily="34" charset="0"/>
                <a:cs typeface="Arial" pitchFamily="34" charset="0"/>
              </a:rPr>
              <a:t>Centru</a:t>
            </a:r>
            <a:r>
              <a:rPr lang="en-GB" sz="4000" b="1" dirty="0" smtClean="0">
                <a:effectLst>
                  <a:outerShdw blurRad="38100" dist="38100" dir="2700000" algn="tl">
                    <a:srgbClr val="000000">
                      <a:alpha val="43137"/>
                    </a:srgbClr>
                  </a:outerShdw>
                </a:effectLst>
                <a:latin typeface="Arial" pitchFamily="34" charset="0"/>
                <a:cs typeface="Arial" pitchFamily="34" charset="0"/>
              </a:rPr>
              <a:t> </a:t>
            </a:r>
            <a:r>
              <a:rPr lang="en-GB" sz="4000" b="1" dirty="0" err="1" smtClean="0">
                <a:effectLst>
                  <a:outerShdw blurRad="38100" dist="38100" dir="2700000" algn="tl">
                    <a:srgbClr val="000000">
                      <a:alpha val="43137"/>
                    </a:srgbClr>
                  </a:outerShdw>
                </a:effectLst>
                <a:latin typeface="Arial" pitchFamily="34" charset="0"/>
                <a:cs typeface="Arial" pitchFamily="34" charset="0"/>
              </a:rPr>
              <a:t>Autorizat</a:t>
            </a:r>
            <a:r>
              <a:rPr lang="en-GB" sz="4000" b="1" dirty="0" smtClean="0">
                <a:effectLst>
                  <a:outerShdw blurRad="38100" dist="38100" dir="2700000" algn="tl">
                    <a:srgbClr val="000000">
                      <a:alpha val="43137"/>
                    </a:srgbClr>
                  </a:outerShdw>
                </a:effectLst>
                <a:latin typeface="Arial" pitchFamily="34" charset="0"/>
                <a:cs typeface="Arial" pitchFamily="34" charset="0"/>
              </a:rPr>
              <a:t> De </a:t>
            </a:r>
            <a:r>
              <a:rPr lang="en-GB" sz="4000" b="1" dirty="0" err="1" smtClean="0">
                <a:effectLst>
                  <a:outerShdw blurRad="38100" dist="38100" dir="2700000" algn="tl">
                    <a:srgbClr val="000000">
                      <a:alpha val="43137"/>
                    </a:srgbClr>
                  </a:outerShdw>
                </a:effectLst>
                <a:latin typeface="Arial" pitchFamily="34" charset="0"/>
                <a:cs typeface="Arial" pitchFamily="34" charset="0"/>
              </a:rPr>
              <a:t>Testare</a:t>
            </a:r>
            <a:r>
              <a:rPr lang="en-GB" sz="4000" b="1" dirty="0" smtClean="0">
                <a:effectLst>
                  <a:outerShdw blurRad="38100" dist="38100" dir="2700000" algn="tl">
                    <a:srgbClr val="000000">
                      <a:alpha val="43137"/>
                    </a:srgbClr>
                  </a:outerShdw>
                </a:effectLst>
                <a:latin typeface="Arial" pitchFamily="34" charset="0"/>
                <a:cs typeface="Arial" pitchFamily="34" charset="0"/>
              </a:rPr>
              <a:t> Certiport (CATC) </a:t>
            </a:r>
          </a:p>
        </p:txBody>
      </p:sp>
      <p:sp>
        <p:nvSpPr>
          <p:cNvPr id="3" name="TextBox 2"/>
          <p:cNvSpPr txBox="1"/>
          <p:nvPr/>
        </p:nvSpPr>
        <p:spPr>
          <a:xfrm>
            <a:off x="128464" y="2490039"/>
            <a:ext cx="9777536" cy="4601260"/>
          </a:xfrm>
          <a:prstGeom prst="rect">
            <a:avLst/>
          </a:prstGeom>
          <a:noFill/>
        </p:spPr>
        <p:txBody>
          <a:bodyPr wrap="square" rtlCol="0">
            <a:spAutoFit/>
          </a:bodyPr>
          <a:lstStyle/>
          <a:p>
            <a:pPr marL="342900" indent="-342900">
              <a:spcAft>
                <a:spcPts val="600"/>
              </a:spcAft>
              <a:buFont typeface="Wingdings" pitchFamily="2" charset="2"/>
              <a:buChar char="q"/>
            </a:pPr>
            <a:r>
              <a:rPr lang="vi-VN" sz="3200" b="1" dirty="0">
                <a:latin typeface="Arial" pitchFamily="34" charset="0"/>
                <a:cs typeface="Arial" pitchFamily="34" charset="0"/>
              </a:rPr>
              <a:t>Peste 12.000 de CATC în peste 150 de țări</a:t>
            </a:r>
          </a:p>
          <a:p>
            <a:pPr marL="342900" indent="-342900">
              <a:spcAft>
                <a:spcPts val="600"/>
              </a:spcAft>
              <a:buFont typeface="Wingdings" pitchFamily="2" charset="2"/>
              <a:buChar char="q"/>
            </a:pPr>
            <a:r>
              <a:rPr lang="vi-VN" sz="3200" b="1" dirty="0">
                <a:latin typeface="Arial" pitchFamily="34" charset="0"/>
                <a:cs typeface="Arial" pitchFamily="34" charset="0"/>
              </a:rPr>
              <a:t>Majoritatea în școli, licee și universități</a:t>
            </a:r>
          </a:p>
          <a:p>
            <a:pPr marL="342900" indent="-342900">
              <a:spcAft>
                <a:spcPts val="600"/>
              </a:spcAft>
              <a:buFont typeface="Wingdings" pitchFamily="2" charset="2"/>
              <a:buChar char="q"/>
            </a:pPr>
            <a:r>
              <a:rPr lang="it-IT" sz="3200" b="1" dirty="0">
                <a:latin typeface="Arial" pitchFamily="34" charset="0"/>
                <a:cs typeface="Arial" pitchFamily="34" charset="0"/>
              </a:rPr>
              <a:t>Facilități pentru a deveni CATC</a:t>
            </a:r>
          </a:p>
          <a:p>
            <a:pPr marL="800048" lvl="1" indent="-342900">
              <a:spcAft>
                <a:spcPts val="600"/>
              </a:spcAft>
              <a:buFont typeface="Wingdings" pitchFamily="2" charset="2"/>
              <a:buChar char="q"/>
            </a:pPr>
            <a:r>
              <a:rPr lang="vi-VN" sz="2400" b="1" dirty="0">
                <a:latin typeface="Arial" pitchFamily="34" charset="0"/>
                <a:cs typeface="Arial" pitchFamily="34" charset="0"/>
              </a:rPr>
              <a:t>Înregistrarea se face online în 30 de minute</a:t>
            </a:r>
          </a:p>
          <a:p>
            <a:pPr marL="800048" lvl="1" indent="-342900">
              <a:spcAft>
                <a:spcPts val="600"/>
              </a:spcAft>
              <a:buFont typeface="Wingdings" pitchFamily="2" charset="2"/>
              <a:buChar char="q"/>
            </a:pPr>
            <a:r>
              <a:rPr lang="vi-VN" sz="2400" b="1" dirty="0">
                <a:latin typeface="Arial" pitchFamily="34" charset="0"/>
                <a:cs typeface="Arial" pitchFamily="34" charset="0"/>
              </a:rPr>
              <a:t>Cerințe minime de infrastructură</a:t>
            </a:r>
          </a:p>
          <a:p>
            <a:pPr marL="800048" lvl="1" indent="-342900">
              <a:spcAft>
                <a:spcPts val="600"/>
              </a:spcAft>
              <a:buFont typeface="Wingdings" pitchFamily="2" charset="2"/>
              <a:buChar char="q"/>
            </a:pPr>
            <a:r>
              <a:rPr lang="vi-VN" sz="2400" b="1" dirty="0">
                <a:latin typeface="Arial" pitchFamily="34" charset="0"/>
                <a:cs typeface="Arial" pitchFamily="34" charset="0"/>
              </a:rPr>
              <a:t>Fără costuri de înregistrare, dar cu o achiziție minimă la înregistrare </a:t>
            </a:r>
          </a:p>
          <a:p>
            <a:pPr marL="800048" lvl="1" indent="-342900">
              <a:spcAft>
                <a:spcPts val="600"/>
              </a:spcAft>
              <a:buFont typeface="Wingdings" pitchFamily="2" charset="2"/>
              <a:buChar char="q"/>
            </a:pPr>
            <a:r>
              <a:rPr lang="vi-VN" sz="2400" b="1" dirty="0">
                <a:latin typeface="Arial" pitchFamily="34" charset="0"/>
                <a:cs typeface="Arial" pitchFamily="34" charset="0"/>
              </a:rPr>
              <a:t>Personal (ex. cadre didactice) care să </a:t>
            </a:r>
            <a:r>
              <a:rPr lang="en-GB" sz="2400" b="1" dirty="0" smtClean="0">
                <a:latin typeface="Arial" pitchFamily="34" charset="0"/>
                <a:cs typeface="Arial" pitchFamily="34" charset="0"/>
              </a:rPr>
              <a:t>s</a:t>
            </a:r>
            <a:r>
              <a:rPr lang="vi-VN" sz="2400" b="1" dirty="0" smtClean="0">
                <a:latin typeface="Arial" pitchFamily="34" charset="0"/>
                <a:cs typeface="Arial" pitchFamily="34" charset="0"/>
              </a:rPr>
              <a:t>upravegheze </a:t>
            </a:r>
            <a:r>
              <a:rPr lang="vi-VN" sz="2400" b="1" dirty="0">
                <a:latin typeface="Arial" pitchFamily="34" charset="0"/>
                <a:cs typeface="Arial" pitchFamily="34" charset="0"/>
              </a:rPr>
              <a:t>examenele</a:t>
            </a:r>
            <a:endParaRPr lang="en-GB" sz="2400" b="1" dirty="0">
              <a:latin typeface="Arial" pitchFamily="34" charset="0"/>
              <a:cs typeface="Arial" pitchFamily="34" charset="0"/>
            </a:endParaRPr>
          </a:p>
          <a:p>
            <a:endParaRPr lang="en-GB" dirty="0"/>
          </a:p>
        </p:txBody>
      </p:sp>
      <p:grpSp>
        <p:nvGrpSpPr>
          <p:cNvPr id="2" name="Group 1"/>
          <p:cNvGrpSpPr/>
          <p:nvPr/>
        </p:nvGrpSpPr>
        <p:grpSpPr>
          <a:xfrm>
            <a:off x="6342222" y="753281"/>
            <a:ext cx="3513697" cy="1576103"/>
            <a:chOff x="6305526" y="700769"/>
            <a:chExt cx="3606380" cy="1831265"/>
          </a:xfrm>
        </p:grpSpPr>
        <p:pic>
          <p:nvPicPr>
            <p:cNvPr id="5122" name="Picture 2" descr="D:\Documents\Certipro\Certipro Marketing\CATC_logo_rgb.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72203" y="829963"/>
              <a:ext cx="3452064" cy="159218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305526" y="706026"/>
              <a:ext cx="90000" cy="182600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6398209" y="2402840"/>
              <a:ext cx="3440832" cy="12919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6381074" y="700769"/>
              <a:ext cx="3440832" cy="12919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9821906" y="700769"/>
              <a:ext cx="90000" cy="18312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7089501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28464" y="836712"/>
            <a:ext cx="9383388" cy="954097"/>
          </a:xfrm>
          <a:prstGeom prst="rect">
            <a:avLst/>
          </a:prstGeom>
          <a:noFill/>
        </p:spPr>
        <p:txBody>
          <a:bodyPr wrap="square" lIns="91429" tIns="45715" rIns="91429" bIns="45715" rtlCol="0">
            <a:spAutoFit/>
          </a:bodyPr>
          <a:lstStyle/>
          <a:p>
            <a:pPr>
              <a:spcAft>
                <a:spcPts val="1200"/>
              </a:spcAft>
            </a:pPr>
            <a:r>
              <a:rPr lang="ro-RO" sz="2800" b="1" dirty="0" smtClean="0">
                <a:effectLst>
                  <a:outerShdw blurRad="38100" dist="38100" dir="2700000" algn="tl">
                    <a:srgbClr val="000000">
                      <a:alpha val="43137"/>
                    </a:srgbClr>
                  </a:outerShdw>
                </a:effectLst>
                <a:latin typeface="Arial" pitchFamily="34" charset="0"/>
                <a:cs typeface="Arial" pitchFamily="34" charset="0"/>
              </a:rPr>
              <a:t>Câteva exemple de Centre Autorizate de </a:t>
            </a:r>
            <a:r>
              <a:rPr lang="ro-RO" sz="2800" b="1" dirty="0">
                <a:effectLst>
                  <a:outerShdw blurRad="38100" dist="38100" dir="2700000" algn="tl">
                    <a:srgbClr val="000000">
                      <a:alpha val="43137"/>
                    </a:srgbClr>
                  </a:outerShdw>
                </a:effectLst>
                <a:latin typeface="Arial" pitchFamily="34" charset="0"/>
                <a:cs typeface="Arial" pitchFamily="34" charset="0"/>
              </a:rPr>
              <a:t>T</a:t>
            </a:r>
            <a:r>
              <a:rPr lang="ro-RO" sz="2800" b="1" dirty="0" smtClean="0">
                <a:effectLst>
                  <a:outerShdw blurRad="38100" dist="38100" dir="2700000" algn="tl">
                    <a:srgbClr val="000000">
                      <a:alpha val="43137"/>
                    </a:srgbClr>
                  </a:outerShdw>
                </a:effectLst>
                <a:latin typeface="Arial" pitchFamily="34" charset="0"/>
                <a:cs typeface="Arial" pitchFamily="34" charset="0"/>
              </a:rPr>
              <a:t>estare Certiport – sectorul educație - </a:t>
            </a:r>
            <a:r>
              <a:rPr lang="ro-RO" sz="2800" b="1" dirty="0">
                <a:effectLst>
                  <a:outerShdw blurRad="38100" dist="38100" dir="2700000" algn="tl">
                    <a:srgbClr val="000000">
                      <a:alpha val="43137"/>
                    </a:srgbClr>
                  </a:outerShdw>
                </a:effectLst>
                <a:latin typeface="Arial" pitchFamily="34" charset="0"/>
                <a:cs typeface="Arial" pitchFamily="34" charset="0"/>
              </a:rPr>
              <a:t>î</a:t>
            </a:r>
            <a:r>
              <a:rPr lang="en-GB" sz="2800" b="1" dirty="0" smtClean="0">
                <a:effectLst>
                  <a:outerShdw blurRad="38100" dist="38100" dir="2700000" algn="tl">
                    <a:srgbClr val="000000">
                      <a:alpha val="43137"/>
                    </a:srgbClr>
                  </a:outerShdw>
                </a:effectLst>
                <a:latin typeface="Arial" pitchFamily="34" charset="0"/>
                <a:cs typeface="Arial" pitchFamily="34" charset="0"/>
              </a:rPr>
              <a:t>n Romania </a:t>
            </a:r>
          </a:p>
        </p:txBody>
      </p:sp>
      <p:grpSp>
        <p:nvGrpSpPr>
          <p:cNvPr id="6" name="Group 5"/>
          <p:cNvGrpSpPr/>
          <p:nvPr/>
        </p:nvGrpSpPr>
        <p:grpSpPr>
          <a:xfrm>
            <a:off x="1016462" y="1916832"/>
            <a:ext cx="7068886" cy="4725600"/>
            <a:chOff x="488504" y="1314432"/>
            <a:chExt cx="7873076" cy="532800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504" y="1314432"/>
              <a:ext cx="3950046" cy="532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178" y="1314432"/>
              <a:ext cx="3934402" cy="532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0304500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28464" y="836712"/>
            <a:ext cx="9383388" cy="954097"/>
          </a:xfrm>
          <a:prstGeom prst="rect">
            <a:avLst/>
          </a:prstGeom>
          <a:noFill/>
        </p:spPr>
        <p:txBody>
          <a:bodyPr wrap="square" lIns="91429" tIns="45715" rIns="91429" bIns="45715" rtlCol="0">
            <a:spAutoFit/>
          </a:bodyPr>
          <a:lstStyle/>
          <a:p>
            <a:pPr>
              <a:spcAft>
                <a:spcPts val="1200"/>
              </a:spcAft>
            </a:pPr>
            <a:r>
              <a:rPr lang="ro-RO" sz="2800" b="1" dirty="0" smtClean="0">
                <a:effectLst>
                  <a:outerShdw blurRad="38100" dist="38100" dir="2700000" algn="tl">
                    <a:srgbClr val="000000">
                      <a:alpha val="43137"/>
                    </a:srgbClr>
                  </a:outerShdw>
                </a:effectLst>
                <a:latin typeface="Arial" pitchFamily="34" charset="0"/>
                <a:cs typeface="Arial" pitchFamily="34" charset="0"/>
              </a:rPr>
              <a:t>IC3 – Educator în școala digitală – curs acreditat CNFP</a:t>
            </a:r>
            <a:endParaRPr lang="en-GB" sz="2800" b="1" dirty="0" smtClean="0">
              <a:effectLst>
                <a:outerShdw blurRad="38100" dist="38100" dir="2700000" algn="tl">
                  <a:srgbClr val="000000">
                    <a:alpha val="43137"/>
                  </a:srgbClr>
                </a:outerShdw>
              </a:effectLst>
              <a:latin typeface="Arial" pitchFamily="34" charset="0"/>
              <a:cs typeface="Arial" pitchFamily="34" charset="0"/>
            </a:endParaRPr>
          </a:p>
        </p:txBody>
      </p:sp>
      <p:sp>
        <p:nvSpPr>
          <p:cNvPr id="9" name="TextBox 8"/>
          <p:cNvSpPr txBox="1"/>
          <p:nvPr/>
        </p:nvSpPr>
        <p:spPr>
          <a:xfrm>
            <a:off x="133860" y="1916832"/>
            <a:ext cx="9383388" cy="5816967"/>
          </a:xfrm>
          <a:prstGeom prst="rect">
            <a:avLst/>
          </a:prstGeom>
          <a:noFill/>
        </p:spPr>
        <p:txBody>
          <a:bodyPr wrap="square" lIns="91429" tIns="45715" rIns="91429" bIns="45715" rtlCol="0">
            <a:spAutoFit/>
          </a:bodyPr>
          <a:lstStyle/>
          <a:p>
            <a:pPr marL="457200" indent="-457200">
              <a:spcAft>
                <a:spcPts val="1200"/>
              </a:spcAft>
              <a:buFont typeface="Arial" panose="020B0604020202020204" pitchFamily="34" charset="0"/>
              <a:buChar char="•"/>
            </a:pPr>
            <a:r>
              <a:rPr lang="ro-RO" sz="2800" b="1" dirty="0" smtClean="0">
                <a:effectLst>
                  <a:outerShdw blurRad="38100" dist="38100" dir="2700000" algn="tl">
                    <a:srgbClr val="000000">
                      <a:alpha val="43137"/>
                    </a:srgbClr>
                  </a:outerShdw>
                </a:effectLst>
                <a:latin typeface="Arial" pitchFamily="34" charset="0"/>
                <a:cs typeface="Arial" pitchFamily="34" charset="0"/>
              </a:rPr>
              <a:t>Curs de dezvoltare a competențelor digitale pentru cadrele didactice derulat în colaborare cu </a:t>
            </a:r>
          </a:p>
          <a:p>
            <a:pPr marL="457200" indent="-457200">
              <a:buFont typeface="Arial" panose="020B0604020202020204" pitchFamily="34" charset="0"/>
              <a:buChar char="•"/>
            </a:pPr>
            <a:r>
              <a:rPr lang="vi-VN" sz="2400" b="1" dirty="0" smtClean="0">
                <a:effectLst>
                  <a:outerShdw blurRad="38100" dist="38100" dir="2700000" algn="tl">
                    <a:srgbClr val="000000">
                      <a:alpha val="43137"/>
                    </a:srgbClr>
                  </a:outerShdw>
                </a:effectLst>
                <a:latin typeface="Arial" pitchFamily="34" charset="0"/>
                <a:cs typeface="Arial" pitchFamily="34" charset="0"/>
              </a:rPr>
              <a:t>CCD </a:t>
            </a:r>
            <a:r>
              <a:rPr lang="vi-VN" sz="2400" b="1" dirty="0">
                <a:effectLst>
                  <a:outerShdw blurRad="38100" dist="38100" dir="2700000" algn="tl">
                    <a:srgbClr val="000000">
                      <a:alpha val="43137"/>
                    </a:srgbClr>
                  </a:outerShdw>
                </a:effectLst>
                <a:latin typeface="Arial" pitchFamily="34" charset="0"/>
                <a:cs typeface="Arial" pitchFamily="34" charset="0"/>
              </a:rPr>
              <a:t>Arad</a:t>
            </a:r>
          </a:p>
          <a:p>
            <a:pPr marL="457200" indent="-457200">
              <a:buFont typeface="Arial" panose="020B0604020202020204" pitchFamily="34" charset="0"/>
              <a:buChar char="•"/>
            </a:pPr>
            <a:r>
              <a:rPr lang="vi-VN" sz="2400" b="1" dirty="0">
                <a:effectLst>
                  <a:outerShdw blurRad="38100" dist="38100" dir="2700000" algn="tl">
                    <a:srgbClr val="000000">
                      <a:alpha val="43137"/>
                    </a:srgbClr>
                  </a:outerShdw>
                </a:effectLst>
                <a:latin typeface="Arial" pitchFamily="34" charset="0"/>
                <a:cs typeface="Arial" pitchFamily="34" charset="0"/>
              </a:rPr>
              <a:t>CCD Bacău</a:t>
            </a:r>
          </a:p>
          <a:p>
            <a:pPr marL="457200" indent="-457200">
              <a:buFont typeface="Arial" panose="020B0604020202020204" pitchFamily="34" charset="0"/>
              <a:buChar char="•"/>
            </a:pPr>
            <a:r>
              <a:rPr lang="vi-VN" sz="2400" b="1" dirty="0">
                <a:effectLst>
                  <a:outerShdw blurRad="38100" dist="38100" dir="2700000" algn="tl">
                    <a:srgbClr val="000000">
                      <a:alpha val="43137"/>
                    </a:srgbClr>
                  </a:outerShdw>
                </a:effectLst>
                <a:latin typeface="Arial" pitchFamily="34" charset="0"/>
                <a:cs typeface="Arial" pitchFamily="34" charset="0"/>
              </a:rPr>
              <a:t>CCD Bihor</a:t>
            </a:r>
          </a:p>
          <a:p>
            <a:pPr marL="457200" indent="-457200">
              <a:buFont typeface="Arial" panose="020B0604020202020204" pitchFamily="34" charset="0"/>
              <a:buChar char="•"/>
            </a:pPr>
            <a:r>
              <a:rPr lang="vi-VN" sz="2400" b="1" dirty="0">
                <a:effectLst>
                  <a:outerShdw blurRad="38100" dist="38100" dir="2700000" algn="tl">
                    <a:srgbClr val="000000">
                      <a:alpha val="43137"/>
                    </a:srgbClr>
                  </a:outerShdw>
                </a:effectLst>
                <a:latin typeface="Arial" pitchFamily="34" charset="0"/>
                <a:cs typeface="Arial" pitchFamily="34" charset="0"/>
              </a:rPr>
              <a:t>CCD Caraș-Severin</a:t>
            </a:r>
          </a:p>
          <a:p>
            <a:pPr marL="457200" indent="-457200">
              <a:buFont typeface="Arial" panose="020B0604020202020204" pitchFamily="34" charset="0"/>
              <a:buChar char="•"/>
            </a:pPr>
            <a:r>
              <a:rPr lang="vi-VN" sz="2400" b="1" dirty="0">
                <a:effectLst>
                  <a:outerShdw blurRad="38100" dist="38100" dir="2700000" algn="tl">
                    <a:srgbClr val="000000">
                      <a:alpha val="43137"/>
                    </a:srgbClr>
                  </a:outerShdw>
                </a:effectLst>
                <a:latin typeface="Arial" pitchFamily="34" charset="0"/>
                <a:cs typeface="Arial" pitchFamily="34" charset="0"/>
              </a:rPr>
              <a:t>CCD Giurgiu</a:t>
            </a:r>
          </a:p>
          <a:p>
            <a:pPr marL="457200" indent="-457200">
              <a:buFont typeface="Arial" panose="020B0604020202020204" pitchFamily="34" charset="0"/>
              <a:buChar char="•"/>
            </a:pPr>
            <a:r>
              <a:rPr lang="vi-VN" sz="2400" b="1" dirty="0" smtClean="0">
                <a:effectLst>
                  <a:outerShdw blurRad="38100" dist="38100" dir="2700000" algn="tl">
                    <a:srgbClr val="000000">
                      <a:alpha val="43137"/>
                    </a:srgbClr>
                  </a:outerShdw>
                </a:effectLst>
                <a:latin typeface="Arial" pitchFamily="34" charset="0"/>
                <a:cs typeface="Arial" pitchFamily="34" charset="0"/>
              </a:rPr>
              <a:t>CCD </a:t>
            </a:r>
            <a:r>
              <a:rPr lang="vi-VN" sz="2400" b="1" dirty="0">
                <a:effectLst>
                  <a:outerShdw blurRad="38100" dist="38100" dir="2700000" algn="tl">
                    <a:srgbClr val="000000">
                      <a:alpha val="43137"/>
                    </a:srgbClr>
                  </a:outerShdw>
                </a:effectLst>
                <a:latin typeface="Arial" pitchFamily="34" charset="0"/>
                <a:cs typeface="Arial" pitchFamily="34" charset="0"/>
              </a:rPr>
              <a:t>Gorj</a:t>
            </a:r>
          </a:p>
          <a:p>
            <a:pPr marL="457200" indent="-457200">
              <a:buFont typeface="Arial" panose="020B0604020202020204" pitchFamily="34" charset="0"/>
              <a:buChar char="•"/>
            </a:pPr>
            <a:r>
              <a:rPr lang="vi-VN" sz="2400" b="1" dirty="0">
                <a:effectLst>
                  <a:outerShdw blurRad="38100" dist="38100" dir="2700000" algn="tl">
                    <a:srgbClr val="000000">
                      <a:alpha val="43137"/>
                    </a:srgbClr>
                  </a:outerShdw>
                </a:effectLst>
                <a:latin typeface="Arial" pitchFamily="34" charset="0"/>
                <a:cs typeface="Arial" pitchFamily="34" charset="0"/>
              </a:rPr>
              <a:t>CCD Harghita</a:t>
            </a:r>
          </a:p>
          <a:p>
            <a:pPr marL="457200" indent="-457200">
              <a:buFont typeface="Arial" panose="020B0604020202020204" pitchFamily="34" charset="0"/>
              <a:buChar char="•"/>
            </a:pPr>
            <a:r>
              <a:rPr lang="vi-VN" sz="2400" b="1" dirty="0">
                <a:effectLst>
                  <a:outerShdw blurRad="38100" dist="38100" dir="2700000" algn="tl">
                    <a:srgbClr val="000000">
                      <a:alpha val="43137"/>
                    </a:srgbClr>
                  </a:outerShdw>
                </a:effectLst>
                <a:latin typeface="Arial" pitchFamily="34" charset="0"/>
                <a:cs typeface="Arial" pitchFamily="34" charset="0"/>
              </a:rPr>
              <a:t>CCD Hunedoara</a:t>
            </a:r>
          </a:p>
          <a:p>
            <a:pPr marL="457200" indent="-457200">
              <a:buFont typeface="Arial" panose="020B0604020202020204" pitchFamily="34" charset="0"/>
              <a:buChar char="•"/>
            </a:pPr>
            <a:r>
              <a:rPr lang="vi-VN" sz="2400" b="1" dirty="0">
                <a:effectLst>
                  <a:outerShdw blurRad="38100" dist="38100" dir="2700000" algn="tl">
                    <a:srgbClr val="000000">
                      <a:alpha val="43137"/>
                    </a:srgbClr>
                  </a:outerShdw>
                </a:effectLst>
                <a:latin typeface="Arial" pitchFamily="34" charset="0"/>
                <a:cs typeface="Arial" pitchFamily="34" charset="0"/>
              </a:rPr>
              <a:t>CCD Maramureș</a:t>
            </a:r>
          </a:p>
          <a:p>
            <a:pPr marL="457200" indent="-457200">
              <a:buFont typeface="Arial" panose="020B0604020202020204" pitchFamily="34" charset="0"/>
              <a:buChar char="•"/>
            </a:pPr>
            <a:r>
              <a:rPr lang="vi-VN" sz="2400" b="1" dirty="0">
                <a:effectLst>
                  <a:outerShdw blurRad="38100" dist="38100" dir="2700000" algn="tl">
                    <a:srgbClr val="000000">
                      <a:alpha val="43137"/>
                    </a:srgbClr>
                  </a:outerShdw>
                </a:effectLst>
                <a:latin typeface="Arial" pitchFamily="34" charset="0"/>
                <a:cs typeface="Arial" pitchFamily="34" charset="0"/>
              </a:rPr>
              <a:t>CCD Tulcea</a:t>
            </a:r>
          </a:p>
          <a:p>
            <a:pPr marL="457200" indent="-457200">
              <a:spcAft>
                <a:spcPts val="1200"/>
              </a:spcAft>
              <a:buFont typeface="Arial" panose="020B0604020202020204" pitchFamily="34" charset="0"/>
              <a:buChar char="•"/>
            </a:pPr>
            <a:endParaRPr lang="ro-RO" sz="2800" b="1" dirty="0" smtClean="0">
              <a:effectLst>
                <a:outerShdw blurRad="38100" dist="38100" dir="2700000" algn="tl">
                  <a:srgbClr val="000000">
                    <a:alpha val="43137"/>
                  </a:srgbClr>
                </a:outerShdw>
              </a:effectLst>
              <a:latin typeface="Arial" pitchFamily="34" charset="0"/>
              <a:cs typeface="Arial" pitchFamily="34" charset="0"/>
            </a:endParaRPr>
          </a:p>
          <a:p>
            <a:pPr marL="457200" indent="-457200">
              <a:spcAft>
                <a:spcPts val="1200"/>
              </a:spcAft>
              <a:buFont typeface="Arial" panose="020B0604020202020204" pitchFamily="34" charset="0"/>
              <a:buChar char="•"/>
            </a:pPr>
            <a:endParaRPr lang="en-GB" sz="2800" b="1" dirty="0" smtClean="0">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23229826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28464" y="836712"/>
            <a:ext cx="9383388" cy="523210"/>
          </a:xfrm>
          <a:prstGeom prst="rect">
            <a:avLst/>
          </a:prstGeom>
          <a:noFill/>
        </p:spPr>
        <p:txBody>
          <a:bodyPr wrap="square" lIns="91429" tIns="45715" rIns="91429" bIns="45715" rtlCol="0">
            <a:spAutoFit/>
          </a:bodyPr>
          <a:lstStyle/>
          <a:p>
            <a:pPr>
              <a:spcAft>
                <a:spcPts val="1200"/>
              </a:spcAft>
            </a:pPr>
            <a:r>
              <a:rPr lang="ro-RO" sz="2800" b="1" dirty="0" smtClean="0">
                <a:effectLst>
                  <a:outerShdw blurRad="38100" dist="38100" dir="2700000" algn="tl">
                    <a:srgbClr val="000000">
                      <a:alpha val="43137"/>
                    </a:srgbClr>
                  </a:outerShdw>
                </a:effectLst>
                <a:latin typeface="Arial" pitchFamily="34" charset="0"/>
                <a:cs typeface="Arial" pitchFamily="34" charset="0"/>
              </a:rPr>
              <a:t>IC3 – Educator în școala digitală</a:t>
            </a:r>
            <a:endParaRPr lang="en-GB" sz="2800" b="1" dirty="0" smtClean="0">
              <a:effectLst>
                <a:outerShdw blurRad="38100" dist="38100" dir="2700000" algn="tl">
                  <a:srgbClr val="000000">
                    <a:alpha val="43137"/>
                  </a:srgbClr>
                </a:outerShdw>
              </a:effectLst>
              <a:latin typeface="Arial" pitchFamily="34" charset="0"/>
              <a:cs typeface="Arial" pitchFamily="34" charset="0"/>
            </a:endParaRPr>
          </a:p>
        </p:txBody>
      </p:sp>
      <p:sp>
        <p:nvSpPr>
          <p:cNvPr id="9" name="TextBox 8"/>
          <p:cNvSpPr txBox="1"/>
          <p:nvPr/>
        </p:nvSpPr>
        <p:spPr>
          <a:xfrm>
            <a:off x="281348" y="1369410"/>
            <a:ext cx="9383388" cy="1107986"/>
          </a:xfrm>
          <a:prstGeom prst="rect">
            <a:avLst/>
          </a:prstGeom>
          <a:noFill/>
        </p:spPr>
        <p:txBody>
          <a:bodyPr wrap="square" lIns="91429" tIns="45715" rIns="91429" bIns="45715" rtlCol="0">
            <a:spAutoFit/>
          </a:bodyPr>
          <a:lstStyle/>
          <a:p>
            <a:pPr marL="457200" indent="-457200">
              <a:spcAft>
                <a:spcPts val="1200"/>
              </a:spcAft>
              <a:buFont typeface="Arial" panose="020B0604020202020204" pitchFamily="34" charset="0"/>
              <a:buChar char="•"/>
            </a:pPr>
            <a:endParaRPr lang="ro-RO" sz="2800" b="1" dirty="0" smtClean="0">
              <a:effectLst>
                <a:outerShdw blurRad="38100" dist="38100" dir="2700000" algn="tl">
                  <a:srgbClr val="000000">
                    <a:alpha val="43137"/>
                  </a:srgbClr>
                </a:outerShdw>
              </a:effectLst>
              <a:latin typeface="Arial" pitchFamily="34" charset="0"/>
              <a:cs typeface="Arial" pitchFamily="34" charset="0"/>
            </a:endParaRPr>
          </a:p>
          <a:p>
            <a:pPr marL="457200" indent="-457200">
              <a:spcAft>
                <a:spcPts val="1200"/>
              </a:spcAft>
              <a:buFont typeface="Arial" panose="020B0604020202020204" pitchFamily="34" charset="0"/>
              <a:buChar char="•"/>
            </a:pPr>
            <a:endParaRPr lang="en-GB" sz="2800" b="1" dirty="0" smtClean="0">
              <a:effectLst>
                <a:outerShdw blurRad="38100" dist="38100" dir="2700000" algn="tl">
                  <a:srgbClr val="000000">
                    <a:alpha val="43137"/>
                  </a:srgbClr>
                </a:outerShdw>
              </a:effectLst>
              <a:latin typeface="Arial" pitchFamily="34" charset="0"/>
              <a:cs typeface="Arial" pitchFamily="34" charset="0"/>
            </a:endParaRPr>
          </a:p>
        </p:txBody>
      </p:sp>
      <p:sp>
        <p:nvSpPr>
          <p:cNvPr id="4" name="Rectangle 3"/>
          <p:cNvSpPr/>
          <p:nvPr/>
        </p:nvSpPr>
        <p:spPr>
          <a:xfrm>
            <a:off x="831640" y="1909284"/>
            <a:ext cx="7937784" cy="3416320"/>
          </a:xfrm>
          <a:prstGeom prst="rect">
            <a:avLst/>
          </a:prstGeom>
        </p:spPr>
        <p:txBody>
          <a:bodyPr wrap="square">
            <a:spAutoFit/>
          </a:bodyPr>
          <a:lstStyle/>
          <a:p>
            <a:pPr marL="457200" indent="-457200">
              <a:spcAft>
                <a:spcPts val="1200"/>
              </a:spcAft>
              <a:buFont typeface="Arial" panose="020B0604020202020204" pitchFamily="34" charset="0"/>
              <a:buChar char="•"/>
            </a:pPr>
            <a:r>
              <a:rPr lang="ro-RO" sz="2800" b="1" dirty="0">
                <a:effectLst>
                  <a:outerShdw blurRad="38100" dist="38100" dir="2700000" algn="tl">
                    <a:srgbClr val="000000">
                      <a:alpha val="43137"/>
                    </a:srgbClr>
                  </a:outerShdw>
                </a:effectLst>
                <a:latin typeface="Arial" pitchFamily="34" charset="0"/>
                <a:cs typeface="Arial" pitchFamily="34" charset="0"/>
              </a:rPr>
              <a:t>Acreditat de CNFP în anul 2015 pe o durata de 3 ani conform OMECȘ Nr. 3680/08.04.2015</a:t>
            </a:r>
          </a:p>
          <a:p>
            <a:pPr marL="457200" indent="-457200">
              <a:spcAft>
                <a:spcPts val="1200"/>
              </a:spcAft>
              <a:buFont typeface="Arial" panose="020B0604020202020204" pitchFamily="34" charset="0"/>
              <a:buChar char="•"/>
            </a:pPr>
            <a:r>
              <a:rPr lang="ro-RO" sz="2800" b="1" dirty="0">
                <a:effectLst>
                  <a:outerShdw blurRad="38100" dist="38100" dir="2700000" algn="tl">
                    <a:srgbClr val="000000">
                      <a:alpha val="43137"/>
                    </a:srgbClr>
                  </a:outerShdw>
                </a:effectLst>
                <a:latin typeface="Arial" pitchFamily="34" charset="0"/>
                <a:cs typeface="Arial" pitchFamily="34" charset="0"/>
              </a:rPr>
              <a:t>22 credite transferabile</a:t>
            </a:r>
          </a:p>
          <a:p>
            <a:pPr marL="457200" indent="-457200">
              <a:spcAft>
                <a:spcPts val="1200"/>
              </a:spcAft>
              <a:buFont typeface="Arial" panose="020B0604020202020204" pitchFamily="34" charset="0"/>
              <a:buChar char="•"/>
            </a:pPr>
            <a:r>
              <a:rPr lang="vi-VN" sz="2800" b="1" dirty="0">
                <a:effectLst>
                  <a:outerShdw blurRad="38100" dist="38100" dir="2700000" algn="tl">
                    <a:srgbClr val="000000">
                      <a:alpha val="43137"/>
                    </a:srgbClr>
                  </a:outerShdw>
                </a:effectLst>
                <a:latin typeface="Arial" pitchFamily="34" charset="0"/>
                <a:cs typeface="Arial" pitchFamily="34" charset="0"/>
              </a:rPr>
              <a:t>Nr. ore/formă de învăţământ: 89 ore (nr. ore face-to-face/zi: 45; nr. ore online: 41; nr. ore evaluare finală: 3) </a:t>
            </a:r>
            <a:endParaRPr lang="ro-RO" sz="2800" b="1" dirty="0">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144148849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88504" y="1988840"/>
            <a:ext cx="9236596" cy="4618298"/>
          </a:xfrm>
          <a:ln>
            <a:noFill/>
          </a:ln>
        </p:spPr>
      </p:pic>
      <p:sp>
        <p:nvSpPr>
          <p:cNvPr id="3" name="TextBox 2"/>
          <p:cNvSpPr txBox="1"/>
          <p:nvPr/>
        </p:nvSpPr>
        <p:spPr>
          <a:xfrm>
            <a:off x="380492" y="1124744"/>
            <a:ext cx="9937104" cy="523220"/>
          </a:xfrm>
          <a:prstGeom prst="rect">
            <a:avLst/>
          </a:prstGeom>
          <a:noFill/>
        </p:spPr>
        <p:txBody>
          <a:bodyPr wrap="square" rtlCol="0">
            <a:spAutoFit/>
          </a:bodyPr>
          <a:lstStyle/>
          <a:p>
            <a:r>
              <a:rPr lang="ro-RO" sz="2800" b="1" dirty="0">
                <a:effectLst>
                  <a:outerShdw blurRad="38100" dist="38100" dir="2700000" algn="tl">
                    <a:srgbClr val="000000">
                      <a:alpha val="43137"/>
                    </a:srgbClr>
                  </a:outerShdw>
                </a:effectLst>
                <a:latin typeface="Arial" pitchFamily="34" charset="0"/>
                <a:cs typeface="Arial" pitchFamily="34" charset="0"/>
              </a:rPr>
              <a:t>Campionatul Mondial Microsoft Office Specialist 2017</a:t>
            </a:r>
          </a:p>
        </p:txBody>
      </p:sp>
    </p:spTree>
    <p:extLst>
      <p:ext uri="{BB962C8B-B14F-4D97-AF65-F5344CB8AC3E}">
        <p14:creationId xmlns:p14="http://schemas.microsoft.com/office/powerpoint/2010/main" val="622685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quarter" idx="13"/>
          </p:nvPr>
        </p:nvSpPr>
        <p:spPr>
          <a:xfrm>
            <a:off x="200472" y="836712"/>
            <a:ext cx="9528794" cy="5472608"/>
          </a:xfrm>
          <a:ln>
            <a:noFill/>
          </a:ln>
        </p:spPr>
        <p:txBody>
          <a:bodyPr anchor="t" anchorCtr="0">
            <a:normAutofit fontScale="92500" lnSpcReduction="10000"/>
          </a:bodyPr>
          <a:lstStyle/>
          <a:p>
            <a:pPr marL="18286" indent="0">
              <a:spcBef>
                <a:spcPts val="0"/>
              </a:spcBef>
              <a:spcAft>
                <a:spcPts val="1200"/>
              </a:spcAft>
              <a:buNone/>
            </a:pPr>
            <a:r>
              <a:rPr lang="ro-RO" sz="4300" b="1" dirty="0" smtClean="0"/>
              <a:t>Sumar prezentare:</a:t>
            </a:r>
          </a:p>
          <a:p>
            <a:pPr marL="18286" indent="0">
              <a:spcBef>
                <a:spcPts val="0"/>
              </a:spcBef>
              <a:spcAft>
                <a:spcPts val="1200"/>
              </a:spcAft>
              <a:buNone/>
            </a:pPr>
            <a:endParaRPr lang="ro-RO" sz="4300" b="1" dirty="0" smtClean="0"/>
          </a:p>
          <a:p>
            <a:pPr marL="761236" indent="-742950">
              <a:spcBef>
                <a:spcPts val="0"/>
              </a:spcBef>
              <a:spcAft>
                <a:spcPts val="1200"/>
              </a:spcAft>
              <a:buAutoNum type="arabicParenR"/>
            </a:pPr>
            <a:r>
              <a:rPr lang="ro-RO" sz="4300" b="1" dirty="0" smtClean="0"/>
              <a:t>Programul de certificare IC3 – Digital Literacy Certification</a:t>
            </a:r>
          </a:p>
          <a:p>
            <a:pPr marL="761236" indent="-742950">
              <a:spcBef>
                <a:spcPts val="0"/>
              </a:spcBef>
              <a:spcAft>
                <a:spcPts val="1200"/>
              </a:spcAft>
              <a:buAutoNum type="arabicParenR"/>
            </a:pPr>
            <a:r>
              <a:rPr lang="ro-RO" sz="4300" b="1" dirty="0" smtClean="0"/>
              <a:t>Campionatul Mondial Microsoft Office Specialist 2017 – Anaheim, California, SUA</a:t>
            </a:r>
          </a:p>
          <a:p>
            <a:pPr marL="18286" indent="0">
              <a:spcBef>
                <a:spcPts val="0"/>
              </a:spcBef>
              <a:spcAft>
                <a:spcPts val="1200"/>
              </a:spcAft>
              <a:buNone/>
            </a:pPr>
            <a:r>
              <a:rPr lang="ro-RO" sz="4300" b="1" dirty="0" smtClean="0"/>
              <a:t> </a:t>
            </a:r>
            <a:endParaRPr lang="ro-RO" sz="2800" dirty="0" smtClean="0"/>
          </a:p>
        </p:txBody>
      </p:sp>
    </p:spTree>
    <p:extLst>
      <p:ext uri="{BB962C8B-B14F-4D97-AF65-F5344CB8AC3E}">
        <p14:creationId xmlns:p14="http://schemas.microsoft.com/office/powerpoint/2010/main" val="133652672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7242" y="765516"/>
            <a:ext cx="8172450" cy="914400"/>
          </a:xfrm>
        </p:spPr>
        <p:txBody>
          <a:bodyPr/>
          <a:lstStyle/>
          <a:p>
            <a:r>
              <a:rPr lang="ro-RO" dirty="0" smtClean="0"/>
              <a:t>Ce? Când? Unde? Cum?</a:t>
            </a:r>
            <a:endParaRPr lang="ro-RO" dirty="0"/>
          </a:p>
        </p:txBody>
      </p:sp>
      <p:pic>
        <p:nvPicPr>
          <p:cNvPr id="6" name="Content Placeholder 5"/>
          <p:cNvPicPr>
            <a:picLocks noGrp="1" noChangeAspect="1"/>
          </p:cNvPicPr>
          <p:nvPr>
            <p:ph sz="quarter" idx="13"/>
          </p:nvPr>
        </p:nvPicPr>
        <p:blipFill>
          <a:blip r:embed="rId2"/>
          <a:stretch>
            <a:fillRect/>
          </a:stretch>
        </p:blipFill>
        <p:spPr>
          <a:xfrm>
            <a:off x="7797316" y="765516"/>
            <a:ext cx="1544752" cy="1080120"/>
          </a:xfrm>
          <a:prstGeom prst="rect">
            <a:avLst/>
          </a:prstGeom>
        </p:spPr>
      </p:pic>
      <p:sp>
        <p:nvSpPr>
          <p:cNvPr id="8" name="TextBox 7"/>
          <p:cNvSpPr txBox="1"/>
          <p:nvPr/>
        </p:nvSpPr>
        <p:spPr>
          <a:xfrm>
            <a:off x="740532" y="2132856"/>
            <a:ext cx="8601536" cy="3970318"/>
          </a:xfrm>
          <a:prstGeom prst="rect">
            <a:avLst/>
          </a:prstGeom>
          <a:noFill/>
        </p:spPr>
        <p:txBody>
          <a:bodyPr wrap="square" rtlCol="0">
            <a:spAutoFit/>
          </a:bodyPr>
          <a:lstStyle/>
          <a:p>
            <a:r>
              <a:rPr lang="ro-RO" sz="2800" dirty="0">
                <a:effectLst>
                  <a:outerShdw blurRad="38100" dist="38100" dir="2700000" algn="tl">
                    <a:srgbClr val="000000">
                      <a:alpha val="43137"/>
                    </a:srgbClr>
                  </a:outerShdw>
                </a:effectLst>
                <a:latin typeface="Arial" pitchFamily="34" charset="0"/>
                <a:ea typeface="+mj-ea"/>
                <a:cs typeface="Arial" pitchFamily="34" charset="0"/>
              </a:rPr>
              <a:t>Microsoft Office Specialist World Championship (MOSWC) 2017 este o competiție anuală care se desfășoarăla nivel mondial și care reunește în finala globală cei mai buni utilizatori ai aplicațiilor Microsoft Office din lume. </a:t>
            </a:r>
          </a:p>
          <a:p>
            <a:endParaRPr lang="ro-RO" sz="2800" dirty="0">
              <a:effectLst>
                <a:outerShdw blurRad="38100" dist="38100" dir="2700000" algn="tl">
                  <a:srgbClr val="000000">
                    <a:alpha val="43137"/>
                  </a:srgbClr>
                </a:outerShdw>
              </a:effectLst>
              <a:latin typeface="Arial" pitchFamily="34" charset="0"/>
              <a:ea typeface="+mj-ea"/>
              <a:cs typeface="Arial" pitchFamily="34" charset="0"/>
            </a:endParaRPr>
          </a:p>
          <a:p>
            <a:r>
              <a:rPr lang="ro-RO" sz="2800" dirty="0">
                <a:effectLst>
                  <a:outerShdw blurRad="38100" dist="38100" dir="2700000" algn="tl">
                    <a:srgbClr val="000000">
                      <a:alpha val="43137"/>
                    </a:srgbClr>
                  </a:outerShdw>
                </a:effectLst>
                <a:latin typeface="Arial" pitchFamily="34" charset="0"/>
                <a:ea typeface="+mj-ea"/>
                <a:cs typeface="Arial" pitchFamily="34" charset="0"/>
              </a:rPr>
              <a:t>Ediția din 2017 a MOSWC va avea loc în perioada 30 iulie – </a:t>
            </a:r>
            <a:r>
              <a:rPr lang="ro-RO" sz="2800" dirty="0" smtClean="0">
                <a:effectLst>
                  <a:outerShdw blurRad="38100" dist="38100" dir="2700000" algn="tl">
                    <a:srgbClr val="000000">
                      <a:alpha val="43137"/>
                    </a:srgbClr>
                  </a:outerShdw>
                </a:effectLst>
                <a:latin typeface="Arial" pitchFamily="34" charset="0"/>
                <a:ea typeface="+mj-ea"/>
                <a:cs typeface="Arial" pitchFamily="34" charset="0"/>
              </a:rPr>
              <a:t>2 </a:t>
            </a:r>
            <a:r>
              <a:rPr lang="ro-RO" sz="2800" dirty="0">
                <a:effectLst>
                  <a:outerShdw blurRad="38100" dist="38100" dir="2700000" algn="tl">
                    <a:srgbClr val="000000">
                      <a:alpha val="43137"/>
                    </a:srgbClr>
                  </a:outerShdw>
                </a:effectLst>
                <a:latin typeface="Arial" pitchFamily="34" charset="0"/>
                <a:ea typeface="+mj-ea"/>
                <a:cs typeface="Arial" pitchFamily="34" charset="0"/>
              </a:rPr>
              <a:t>august 2017 la Anaheim, California, SUA</a:t>
            </a:r>
          </a:p>
          <a:p>
            <a:r>
              <a:rPr lang="ro-RO" sz="2800" dirty="0" smtClean="0">
                <a:effectLst>
                  <a:outerShdw blurRad="38100" dist="38100" dir="2700000" algn="tl">
                    <a:srgbClr val="000000">
                      <a:alpha val="43137"/>
                    </a:srgbClr>
                  </a:outerShdw>
                </a:effectLst>
                <a:latin typeface="Arial" pitchFamily="34" charset="0"/>
                <a:ea typeface="+mj-ea"/>
                <a:cs typeface="Arial" pitchFamily="34" charset="0"/>
              </a:rPr>
              <a:t> </a:t>
            </a:r>
            <a:endParaRPr lang="ro-RO" sz="2800" dirty="0">
              <a:effectLst>
                <a:outerShdw blurRad="38100" dist="38100" dir="2700000" algn="tl">
                  <a:srgbClr val="000000">
                    <a:alpha val="43137"/>
                  </a:srgbClr>
                </a:outerShdw>
              </a:effectLst>
              <a:latin typeface="Arial" pitchFamily="34" charset="0"/>
              <a:ea typeface="+mj-ea"/>
              <a:cs typeface="Arial" pitchFamily="34" charset="0"/>
            </a:endParaRPr>
          </a:p>
        </p:txBody>
      </p:sp>
    </p:spTree>
    <p:extLst>
      <p:ext uri="{BB962C8B-B14F-4D97-AF65-F5344CB8AC3E}">
        <p14:creationId xmlns:p14="http://schemas.microsoft.com/office/powerpoint/2010/main" val="23566414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540" y="1160748"/>
            <a:ext cx="8172450" cy="3816424"/>
          </a:xfrm>
        </p:spPr>
        <p:txBody>
          <a:bodyPr/>
          <a:lstStyle/>
          <a:p>
            <a:r>
              <a:rPr lang="ro-RO" sz="2800" dirty="0"/>
              <a:t>Competiția globală MOSWC 2017 se centrează pe </a:t>
            </a:r>
            <a:r>
              <a:rPr lang="ro-RO" sz="2800" u="sng" dirty="0"/>
              <a:t>șase secțiuni </a:t>
            </a:r>
            <a:r>
              <a:rPr lang="ro-RO" sz="2800" dirty="0"/>
              <a:t>de concurs: </a:t>
            </a:r>
            <a:r>
              <a:rPr lang="ro-RO" sz="2800" b="1" dirty="0">
                <a:solidFill>
                  <a:srgbClr val="FFFF00"/>
                </a:solidFill>
              </a:rPr>
              <a:t>Word 2013, Excel 2013, PowerPoint 2013</a:t>
            </a:r>
            <a:r>
              <a:rPr lang="ro-RO" sz="2800" dirty="0"/>
              <a:t>, </a:t>
            </a:r>
            <a:r>
              <a:rPr lang="ro-RO" sz="2800" b="1" dirty="0">
                <a:solidFill>
                  <a:srgbClr val="FFFF00"/>
                </a:solidFill>
              </a:rPr>
              <a:t>Word 2016, Excel 2016 și PowerPoint 2016</a:t>
            </a:r>
            <a:r>
              <a:rPr lang="ro-RO" sz="2800" dirty="0"/>
              <a:t>.  </a:t>
            </a:r>
            <a:r>
              <a:rPr lang="ro-RO" sz="2800" dirty="0" smtClean="0"/>
              <a:t/>
            </a:r>
            <a:br>
              <a:rPr lang="ro-RO" sz="2800" dirty="0" smtClean="0"/>
            </a:br>
            <a:r>
              <a:rPr lang="ro-RO" sz="2800" dirty="0" smtClean="0"/>
              <a:t>Premiile </a:t>
            </a:r>
            <a:r>
              <a:rPr lang="ro-RO" sz="2800" dirty="0"/>
              <a:t>acordate pentru locul 1, 2 și 3 din fiecare secțiune de concurs sunt în valoare de </a:t>
            </a:r>
            <a:r>
              <a:rPr lang="ro-RO" sz="2800" dirty="0" smtClean="0"/>
              <a:t>$7.000</a:t>
            </a:r>
            <a:r>
              <a:rPr lang="ro-RO" sz="2800" dirty="0"/>
              <a:t>, </a:t>
            </a:r>
            <a:r>
              <a:rPr lang="ro-RO" sz="2800" dirty="0" smtClean="0"/>
              <a:t>$3.500 </a:t>
            </a:r>
            <a:r>
              <a:rPr lang="ro-RO" sz="2800" dirty="0"/>
              <a:t>și $</a:t>
            </a:r>
            <a:r>
              <a:rPr lang="ro-RO" sz="2800" dirty="0" smtClean="0"/>
              <a:t>1.500 atât pentru </a:t>
            </a:r>
            <a:r>
              <a:rPr lang="ro-RO" sz="2800" dirty="0"/>
              <a:t>suita </a:t>
            </a:r>
            <a:r>
              <a:rPr lang="ro-RO" sz="2800" dirty="0" smtClean="0"/>
              <a:t>2013 cât și pentru </a:t>
            </a:r>
            <a:r>
              <a:rPr lang="ro-RO" sz="2800" dirty="0"/>
              <a:t>2016).</a:t>
            </a:r>
          </a:p>
        </p:txBody>
      </p:sp>
    </p:spTree>
    <p:extLst>
      <p:ext uri="{BB962C8B-B14F-4D97-AF65-F5344CB8AC3E}">
        <p14:creationId xmlns:p14="http://schemas.microsoft.com/office/powerpoint/2010/main" val="4023574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2520" y="980728"/>
            <a:ext cx="8748972" cy="914400"/>
          </a:xfrm>
        </p:spPr>
        <p:txBody>
          <a:bodyPr/>
          <a:lstStyle/>
          <a:p>
            <a:r>
              <a:rPr lang="ro-RO" dirty="0" smtClean="0"/>
              <a:t>Procesul de participare</a:t>
            </a:r>
            <a:endParaRPr lang="ro-RO" dirty="0"/>
          </a:p>
        </p:txBody>
      </p:sp>
      <p:sp>
        <p:nvSpPr>
          <p:cNvPr id="3" name="Content Placeholder 2"/>
          <p:cNvSpPr>
            <a:spLocks noGrp="1"/>
          </p:cNvSpPr>
          <p:nvPr>
            <p:ph sz="quarter" idx="13"/>
          </p:nvPr>
        </p:nvSpPr>
        <p:spPr>
          <a:xfrm>
            <a:off x="632520" y="2204864"/>
            <a:ext cx="8748972" cy="4041068"/>
          </a:xfrm>
        </p:spPr>
        <p:txBody>
          <a:bodyPr>
            <a:normAutofit/>
          </a:bodyPr>
          <a:lstStyle/>
          <a:p>
            <a:pPr marL="18287" indent="0">
              <a:buNone/>
            </a:pPr>
            <a:r>
              <a:rPr lang="ro-RO" dirty="0"/>
              <a:t>1.	</a:t>
            </a:r>
            <a:r>
              <a:rPr lang="ro-RO" dirty="0" smtClean="0"/>
              <a:t>Completarea </a:t>
            </a:r>
            <a:r>
              <a:rPr lang="ro-RO" dirty="0"/>
              <a:t>Formularul de înscriere și </a:t>
            </a:r>
            <a:r>
              <a:rPr lang="ro-RO" dirty="0" smtClean="0"/>
              <a:t>transmiterea acestuia către </a:t>
            </a:r>
            <a:r>
              <a:rPr lang="ro-RO" dirty="0"/>
              <a:t>organizatori.  </a:t>
            </a:r>
            <a:r>
              <a:rPr lang="ro-RO" b="1" dirty="0">
                <a:solidFill>
                  <a:srgbClr val="FFFF00"/>
                </a:solidFill>
              </a:rPr>
              <a:t>Data limită: 21 noiembrie 2016</a:t>
            </a:r>
            <a:r>
              <a:rPr lang="ro-RO" dirty="0"/>
              <a:t>.</a:t>
            </a:r>
          </a:p>
          <a:p>
            <a:pPr marL="18287" indent="0">
              <a:buNone/>
            </a:pPr>
            <a:r>
              <a:rPr lang="ro-RO" dirty="0"/>
              <a:t>2.	Pentru a participa la acest campionat, candidații trebuie să promoveze un examen Microsoft la alegere din următoarele: Word, Excel, PowerPoint – Suita 2013 sau Word, Excel, PowerPoint – Suita 2016.</a:t>
            </a:r>
          </a:p>
          <a:p>
            <a:pPr marL="18287" indent="0">
              <a:buNone/>
            </a:pPr>
            <a:r>
              <a:rPr lang="ro-RO" dirty="0"/>
              <a:t>3.	Canidații care intră în competiție sunt eligibili dacă au vârsta cuprinsă între 13 și 22 de ani (adică să nu fi împlinit 23 de ani la data de 15 iunie 2017) și sunt înscriși într-o unitate acreditată de învățământ – conform Regulamentului internațional al competiției. </a:t>
            </a:r>
          </a:p>
          <a:p>
            <a:pPr marL="18287" indent="0">
              <a:buNone/>
            </a:pPr>
            <a:endParaRPr lang="ro-RO" dirty="0"/>
          </a:p>
        </p:txBody>
      </p:sp>
    </p:spTree>
    <p:extLst>
      <p:ext uri="{BB962C8B-B14F-4D97-AF65-F5344CB8AC3E}">
        <p14:creationId xmlns:p14="http://schemas.microsoft.com/office/powerpoint/2010/main" val="26360588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sz="quarter" idx="13"/>
            <p:extLst>
              <p:ext uri="{D42A27DB-BD31-4B8C-83A1-F6EECF244321}">
                <p14:modId xmlns:p14="http://schemas.microsoft.com/office/powerpoint/2010/main" val="1892044230"/>
              </p:ext>
            </p:extLst>
          </p:nvPr>
        </p:nvGraphicFramePr>
        <p:xfrm>
          <a:off x="637023" y="2168860"/>
          <a:ext cx="8172907" cy="4162161"/>
        </p:xfrm>
        <a:graphic>
          <a:graphicData uri="http://schemas.openxmlformats.org/drawingml/2006/table">
            <a:tbl>
              <a:tblPr firstRow="1" firstCol="1" bandRow="1"/>
              <a:tblGrid>
                <a:gridCol w="2984479"/>
                <a:gridCol w="5188428"/>
              </a:tblGrid>
              <a:tr h="269661">
                <a:tc>
                  <a:txBody>
                    <a:bodyPr/>
                    <a:lstStyle/>
                    <a:p>
                      <a:pPr algn="r">
                        <a:lnSpc>
                          <a:spcPct val="115000"/>
                        </a:lnSpc>
                        <a:spcAft>
                          <a:spcPts val="600"/>
                        </a:spcAft>
                      </a:pPr>
                      <a:r>
                        <a:rPr lang="ro-RO" sz="1400" b="1" dirty="0">
                          <a:effectLst/>
                          <a:latin typeface="Calibri" panose="020F0502020204030204" pitchFamily="34" charset="0"/>
                          <a:ea typeface="Calibri" panose="020F0502020204030204" pitchFamily="34" charset="0"/>
                          <a:cs typeface="Times New Roman" panose="02020603050405020304" pitchFamily="18" charset="0"/>
                        </a:rPr>
                        <a:t>12 septrmbrie - 21 noiembrie 2016</a:t>
                      </a:r>
                      <a:endParaRPr lang="ro-R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ct val="115000"/>
                        </a:lnSpc>
                        <a:spcAft>
                          <a:spcPts val="600"/>
                        </a:spcAft>
                      </a:pPr>
                      <a:r>
                        <a:rPr lang="ro-RO" sz="1400">
                          <a:effectLst/>
                          <a:latin typeface="Calibri" panose="020F0502020204030204" pitchFamily="34" charset="0"/>
                          <a:ea typeface="Calibri" panose="020F0502020204030204" pitchFamily="34" charset="0"/>
                          <a:cs typeface="Times New Roman" panose="02020603050405020304" pitchFamily="18" charset="0"/>
                        </a:rPr>
                        <a:t>Înscrierea participanților</a:t>
                      </a:r>
                      <a:endParaRPr lang="ro-RO"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r>
              <a:tr h="926228">
                <a:tc>
                  <a:txBody>
                    <a:bodyPr/>
                    <a:lstStyle/>
                    <a:p>
                      <a:pPr algn="r">
                        <a:lnSpc>
                          <a:spcPct val="115000"/>
                        </a:lnSpc>
                        <a:spcAft>
                          <a:spcPts val="600"/>
                        </a:spcAft>
                      </a:pPr>
                      <a:r>
                        <a:rPr lang="ro-RO" sz="1400" b="1" dirty="0">
                          <a:effectLst/>
                          <a:latin typeface="Calibri" panose="020F0502020204030204" pitchFamily="34" charset="0"/>
                          <a:ea typeface="Calibri" panose="020F0502020204030204" pitchFamily="34" charset="0"/>
                          <a:cs typeface="Times New Roman" panose="02020603050405020304" pitchFamily="18" charset="0"/>
                        </a:rPr>
                        <a:t>12 septembrie - 30 decembrie 2016</a:t>
                      </a:r>
                      <a:endParaRPr lang="ro-R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ct val="115000"/>
                        </a:lnSpc>
                        <a:spcAft>
                          <a:spcPts val="600"/>
                        </a:spcAft>
                      </a:pPr>
                      <a:r>
                        <a:rPr lang="ro-RO" sz="1400">
                          <a:effectLst/>
                          <a:latin typeface="Calibri" panose="020F0502020204030204" pitchFamily="34" charset="0"/>
                          <a:ea typeface="Calibri" panose="020F0502020204030204" pitchFamily="34" charset="0"/>
                          <a:cs typeface="Times New Roman" panose="02020603050405020304" pitchFamily="18" charset="0"/>
                        </a:rPr>
                        <a:t>Achiziționarea voucherelor pentru candidați</a:t>
                      </a:r>
                      <a:endParaRPr lang="ro-RO" sz="18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600"/>
                        </a:spcAft>
                      </a:pPr>
                      <a:r>
                        <a:rPr lang="ro-RO" sz="1400">
                          <a:effectLst/>
                          <a:latin typeface="Calibri" panose="020F0502020204030204" pitchFamily="34" charset="0"/>
                          <a:ea typeface="Calibri" panose="020F0502020204030204" pitchFamily="34" charset="0"/>
                          <a:cs typeface="Times New Roman" panose="02020603050405020304" pitchFamily="18" charset="0"/>
                        </a:rPr>
                        <a:t>Transmiterea materialelor de studiu către toți elevii înscriși, în funcție de examenul ales de fiecare elev candidat</a:t>
                      </a:r>
                      <a:endParaRPr lang="ro-RO"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r>
              <a:tr h="269661">
                <a:tc>
                  <a:txBody>
                    <a:bodyPr/>
                    <a:lstStyle/>
                    <a:p>
                      <a:pPr algn="r">
                        <a:lnSpc>
                          <a:spcPct val="115000"/>
                        </a:lnSpc>
                        <a:spcAft>
                          <a:spcPts val="600"/>
                        </a:spcAft>
                      </a:pPr>
                      <a:r>
                        <a:rPr lang="ro-RO" sz="1400" b="1" dirty="0">
                          <a:effectLst/>
                          <a:latin typeface="Calibri" panose="020F0502020204030204" pitchFamily="34" charset="0"/>
                          <a:ea typeface="Calibri" panose="020F0502020204030204" pitchFamily="34" charset="0"/>
                          <a:cs typeface="Times New Roman" panose="02020603050405020304" pitchFamily="18" charset="0"/>
                        </a:rPr>
                        <a:t>9 ianuarie – 14 aprilie 2017</a:t>
                      </a:r>
                      <a:endParaRPr lang="ro-R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ct val="115000"/>
                        </a:lnSpc>
                        <a:spcAft>
                          <a:spcPts val="600"/>
                        </a:spcAft>
                      </a:pPr>
                      <a:r>
                        <a:rPr lang="ro-RO" sz="1400">
                          <a:effectLst/>
                          <a:latin typeface="Calibri" panose="020F0502020204030204" pitchFamily="34" charset="0"/>
                          <a:ea typeface="Calibri" panose="020F0502020204030204" pitchFamily="34" charset="0"/>
                          <a:cs typeface="Times New Roman" panose="02020603050405020304" pitchFamily="18" charset="0"/>
                        </a:rPr>
                        <a:t>Organizarea sesiunilor de examinare în fiecare școală participantă</a:t>
                      </a:r>
                      <a:endParaRPr lang="ro-RO"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r>
              <a:tr h="539323">
                <a:tc>
                  <a:txBody>
                    <a:bodyPr/>
                    <a:lstStyle/>
                    <a:p>
                      <a:pPr algn="r">
                        <a:lnSpc>
                          <a:spcPct val="115000"/>
                        </a:lnSpc>
                        <a:spcAft>
                          <a:spcPts val="600"/>
                        </a:spcAft>
                      </a:pPr>
                      <a:r>
                        <a:rPr lang="ro-RO" sz="1400" b="1">
                          <a:effectLst/>
                          <a:latin typeface="Calibri" panose="020F0502020204030204" pitchFamily="34" charset="0"/>
                          <a:ea typeface="Calibri" panose="020F0502020204030204" pitchFamily="34" charset="0"/>
                          <a:cs typeface="Times New Roman" panose="02020603050405020304" pitchFamily="18" charset="0"/>
                        </a:rPr>
                        <a:t>14 aprilie - 21 aprilie 2017</a:t>
                      </a:r>
                      <a:endParaRPr lang="ro-RO"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ct val="115000"/>
                        </a:lnSpc>
                        <a:spcAft>
                          <a:spcPts val="600"/>
                        </a:spcAft>
                      </a:pPr>
                      <a:r>
                        <a:rPr lang="ro-RO" sz="1400" dirty="0">
                          <a:effectLst/>
                          <a:latin typeface="Calibri" panose="020F0502020204030204" pitchFamily="34" charset="0"/>
                          <a:ea typeface="Calibri" panose="020F0502020204030204" pitchFamily="34" charset="0"/>
                          <a:cs typeface="Times New Roman" panose="02020603050405020304" pitchFamily="18" charset="0"/>
                        </a:rPr>
                        <a:t>Selecția elevilor cu cele mai bune 30 de punctaje la nivel național pentru participarea la etapa națională a MOSWC</a:t>
                      </a:r>
                      <a:endParaRPr lang="ro-R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r>
              <a:tr h="808983">
                <a:tc>
                  <a:txBody>
                    <a:bodyPr/>
                    <a:lstStyle/>
                    <a:p>
                      <a:pPr algn="r">
                        <a:lnSpc>
                          <a:spcPct val="115000"/>
                        </a:lnSpc>
                        <a:spcAft>
                          <a:spcPts val="600"/>
                        </a:spcAft>
                      </a:pPr>
                      <a:r>
                        <a:rPr lang="ro-RO" sz="1400" b="1">
                          <a:effectLst/>
                          <a:latin typeface="Calibri" panose="020F0502020204030204" pitchFamily="34" charset="0"/>
                          <a:ea typeface="Calibri" panose="020F0502020204030204" pitchFamily="34" charset="0"/>
                          <a:cs typeface="Times New Roman" panose="02020603050405020304" pitchFamily="18" charset="0"/>
                        </a:rPr>
                        <a:t>28 aprilie 2017</a:t>
                      </a:r>
                      <a:endParaRPr lang="ro-RO"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ct val="115000"/>
                        </a:lnSpc>
                        <a:spcAft>
                          <a:spcPts val="600"/>
                        </a:spcAft>
                      </a:pPr>
                      <a:r>
                        <a:rPr lang="ro-RO" sz="1400" dirty="0">
                          <a:effectLst/>
                          <a:latin typeface="Calibri" panose="020F0502020204030204" pitchFamily="34" charset="0"/>
                          <a:ea typeface="Calibri" panose="020F0502020204030204" pitchFamily="34" charset="0"/>
                          <a:cs typeface="Times New Roman" panose="02020603050405020304" pitchFamily="18" charset="0"/>
                        </a:rPr>
                        <a:t>Organizarea etapei naționale a Campionatului Microsoft Office Specialist – București și desemnarea elevului care a obținut cel mai bun punctaj la etapa națională</a:t>
                      </a:r>
                      <a:endParaRPr lang="ro-R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r>
              <a:tr h="808983">
                <a:tc>
                  <a:txBody>
                    <a:bodyPr/>
                    <a:lstStyle/>
                    <a:p>
                      <a:pPr algn="r">
                        <a:lnSpc>
                          <a:spcPct val="115000"/>
                        </a:lnSpc>
                        <a:spcAft>
                          <a:spcPts val="600"/>
                        </a:spcAft>
                      </a:pPr>
                      <a:r>
                        <a:rPr lang="ro-RO" sz="1400" b="1">
                          <a:effectLst/>
                          <a:latin typeface="Calibri" panose="020F0502020204030204" pitchFamily="34" charset="0"/>
                          <a:ea typeface="Calibri" panose="020F0502020204030204" pitchFamily="34" charset="0"/>
                          <a:cs typeface="Times New Roman" panose="02020603050405020304" pitchFamily="18" charset="0"/>
                        </a:rPr>
                        <a:t>mai - iunie 2017 </a:t>
                      </a:r>
                      <a:endParaRPr lang="ro-RO"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ct val="115000"/>
                        </a:lnSpc>
                        <a:spcAft>
                          <a:spcPts val="600"/>
                        </a:spcAft>
                      </a:pPr>
                      <a:r>
                        <a:rPr lang="ro-RO" sz="1400" dirty="0">
                          <a:effectLst/>
                          <a:latin typeface="Calibri" panose="020F0502020204030204" pitchFamily="34" charset="0"/>
                          <a:ea typeface="Calibri" panose="020F0502020204030204" pitchFamily="34" charset="0"/>
                          <a:cs typeface="Times New Roman" panose="02020603050405020304" pitchFamily="18" charset="0"/>
                        </a:rPr>
                        <a:t>Întocmirea documentațiilor pentru obținerea vizei de călătorie în SUA, organizarea logistică a deplasării, obținerea acreditărilor oficiale de participare la MOSWC 2017</a:t>
                      </a:r>
                      <a:endParaRPr lang="ro-R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r>
              <a:tr h="269661">
                <a:tc>
                  <a:txBody>
                    <a:bodyPr/>
                    <a:lstStyle/>
                    <a:p>
                      <a:pPr algn="r">
                        <a:lnSpc>
                          <a:spcPct val="115000"/>
                        </a:lnSpc>
                        <a:spcAft>
                          <a:spcPts val="600"/>
                        </a:spcAft>
                      </a:pPr>
                      <a:r>
                        <a:rPr lang="ro-RO" sz="1400" b="1">
                          <a:effectLst/>
                          <a:latin typeface="Calibri" panose="020F0502020204030204" pitchFamily="34" charset="0"/>
                          <a:ea typeface="Calibri" panose="020F0502020204030204" pitchFamily="34" charset="0"/>
                          <a:cs typeface="Times New Roman" panose="02020603050405020304" pitchFamily="18" charset="0"/>
                        </a:rPr>
                        <a:t>iulie 2017</a:t>
                      </a:r>
                      <a:endParaRPr lang="ro-RO"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ct val="115000"/>
                        </a:lnSpc>
                        <a:spcAft>
                          <a:spcPts val="600"/>
                        </a:spcAft>
                      </a:pPr>
                      <a:r>
                        <a:rPr lang="ro-RO" sz="1400" dirty="0">
                          <a:effectLst/>
                          <a:latin typeface="Calibri" panose="020F0502020204030204" pitchFamily="34" charset="0"/>
                          <a:ea typeface="Calibri" panose="020F0502020204030204" pitchFamily="34" charset="0"/>
                          <a:cs typeface="Times New Roman" panose="02020603050405020304" pitchFamily="18" charset="0"/>
                        </a:rPr>
                        <a:t>Sesiuni intensive de training personalizat pentru candidatul selectat</a:t>
                      </a:r>
                      <a:endParaRPr lang="ro-R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r>
              <a:tr h="269661">
                <a:tc>
                  <a:txBody>
                    <a:bodyPr/>
                    <a:lstStyle/>
                    <a:p>
                      <a:pPr algn="r">
                        <a:lnSpc>
                          <a:spcPct val="115000"/>
                        </a:lnSpc>
                        <a:spcAft>
                          <a:spcPts val="600"/>
                        </a:spcAft>
                      </a:pPr>
                      <a:r>
                        <a:rPr lang="ro-RO" sz="1400" b="1" dirty="0" smtClean="0">
                          <a:effectLst/>
                          <a:latin typeface="Calibri" panose="020F0502020204030204" pitchFamily="34" charset="0"/>
                          <a:ea typeface="Calibri" panose="020F0502020204030204" pitchFamily="34" charset="0"/>
                          <a:cs typeface="Times New Roman" panose="02020603050405020304" pitchFamily="18" charset="0"/>
                        </a:rPr>
                        <a:t>29 </a:t>
                      </a:r>
                      <a:r>
                        <a:rPr lang="ro-RO" sz="1400" b="1" dirty="0">
                          <a:effectLst/>
                          <a:latin typeface="Calibri" panose="020F0502020204030204" pitchFamily="34" charset="0"/>
                          <a:ea typeface="Calibri" panose="020F0502020204030204" pitchFamily="34" charset="0"/>
                          <a:cs typeface="Times New Roman" panose="02020603050405020304" pitchFamily="18" charset="0"/>
                        </a:rPr>
                        <a:t>iulie 2017</a:t>
                      </a:r>
                      <a:endParaRPr lang="ro-R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ct val="115000"/>
                        </a:lnSpc>
                        <a:spcAft>
                          <a:spcPts val="600"/>
                        </a:spcAft>
                      </a:pPr>
                      <a:r>
                        <a:rPr lang="ro-RO" sz="1400" dirty="0">
                          <a:effectLst/>
                          <a:latin typeface="Calibri" panose="020F0502020204030204" pitchFamily="34" charset="0"/>
                          <a:ea typeface="Calibri" panose="020F0502020204030204" pitchFamily="34" charset="0"/>
                          <a:cs typeface="Times New Roman" panose="02020603050405020304" pitchFamily="18" charset="0"/>
                        </a:rPr>
                        <a:t>Deplasare la Anaheim, California și participarea la MOSWC 2017</a:t>
                      </a:r>
                      <a:endParaRPr lang="ro-R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r>
            </a:tbl>
          </a:graphicData>
        </a:graphic>
      </p:graphicFrame>
      <p:sp>
        <p:nvSpPr>
          <p:cNvPr id="5" name="Title 1"/>
          <p:cNvSpPr>
            <a:spLocks noGrp="1"/>
          </p:cNvSpPr>
          <p:nvPr>
            <p:ph type="title"/>
          </p:nvPr>
        </p:nvSpPr>
        <p:spPr>
          <a:xfrm>
            <a:off x="632520" y="980728"/>
            <a:ext cx="8748972" cy="914400"/>
          </a:xfrm>
        </p:spPr>
        <p:txBody>
          <a:bodyPr/>
          <a:lstStyle/>
          <a:p>
            <a:r>
              <a:rPr lang="ro-RO" dirty="0" smtClean="0"/>
              <a:t>Calendarul competiției</a:t>
            </a:r>
            <a:endParaRPr lang="ro-RO" dirty="0"/>
          </a:p>
        </p:txBody>
      </p:sp>
    </p:spTree>
    <p:extLst>
      <p:ext uri="{BB962C8B-B14F-4D97-AF65-F5344CB8AC3E}">
        <p14:creationId xmlns:p14="http://schemas.microsoft.com/office/powerpoint/2010/main" val="35587961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528" y="944724"/>
            <a:ext cx="8028892" cy="684076"/>
          </a:xfrm>
        </p:spPr>
        <p:txBody>
          <a:bodyPr/>
          <a:lstStyle/>
          <a:p>
            <a:r>
              <a:rPr lang="ro-RO" dirty="0" smtClean="0"/>
              <a:t>MOSWC – ediția 2016</a:t>
            </a:r>
            <a:endParaRPr lang="ro-RO" dirty="0"/>
          </a:p>
        </p:txBody>
      </p:sp>
      <p:sp>
        <p:nvSpPr>
          <p:cNvPr id="3" name="Content Placeholder 2"/>
          <p:cNvSpPr>
            <a:spLocks noGrp="1"/>
          </p:cNvSpPr>
          <p:nvPr>
            <p:ph sz="quarter" idx="13"/>
          </p:nvPr>
        </p:nvSpPr>
        <p:spPr>
          <a:xfrm>
            <a:off x="686723" y="1793153"/>
            <a:ext cx="2988332" cy="4401108"/>
          </a:xfrm>
        </p:spPr>
        <p:txBody>
          <a:bodyPr>
            <a:normAutofit/>
          </a:bodyPr>
          <a:lstStyle/>
          <a:p>
            <a:r>
              <a:rPr lang="ro-RO" dirty="0" smtClean="0"/>
              <a:t>129 de participanți în România</a:t>
            </a:r>
          </a:p>
          <a:p>
            <a:r>
              <a:rPr lang="ro-RO" dirty="0" smtClean="0"/>
              <a:t>23 finaliști la nivel național</a:t>
            </a:r>
          </a:p>
          <a:p>
            <a:r>
              <a:rPr lang="ro-RO" dirty="0" smtClean="0"/>
              <a:t>3 câștigători la etapa națională de calificare</a:t>
            </a:r>
          </a:p>
          <a:p>
            <a:r>
              <a:rPr lang="ro-RO" dirty="0" smtClean="0"/>
              <a:t>Finala națională a fost găzduită de către Microsoft România la sediul central din București</a:t>
            </a:r>
            <a:endParaRPr lang="ro-RO"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69024" y="1772816"/>
            <a:ext cx="4320480" cy="286161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32920" y="4113076"/>
            <a:ext cx="4356484" cy="2592288"/>
          </a:xfrm>
          <a:prstGeom prst="rect">
            <a:avLst/>
          </a:prstGeom>
        </p:spPr>
      </p:pic>
    </p:spTree>
    <p:extLst>
      <p:ext uri="{BB962C8B-B14F-4D97-AF65-F5344CB8AC3E}">
        <p14:creationId xmlns:p14="http://schemas.microsoft.com/office/powerpoint/2010/main" val="41481302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2010" y="1538790"/>
            <a:ext cx="8287454" cy="1278142"/>
          </a:xfrm>
        </p:spPr>
        <p:txBody>
          <a:bodyPr/>
          <a:lstStyle/>
          <a:p>
            <a:r>
              <a:rPr lang="ro-RO" sz="2100" dirty="0">
                <a:ea typeface="+mn-ea"/>
              </a:rPr>
              <a:t>Romania a avut </a:t>
            </a:r>
            <a:r>
              <a:rPr lang="ro-RO" sz="2100" b="1" dirty="0">
                <a:solidFill>
                  <a:srgbClr val="FFFF00"/>
                </a:solidFill>
                <a:ea typeface="+mn-ea"/>
              </a:rPr>
              <a:t>3 reprezentanți </a:t>
            </a:r>
            <a:r>
              <a:rPr lang="ro-RO" sz="2100" dirty="0">
                <a:ea typeface="+mn-ea"/>
              </a:rPr>
              <a:t>la Campionatul Mondial Microsoft Office Specialist în competiția din anul 2016:</a:t>
            </a:r>
            <a:br>
              <a:rPr lang="ro-RO" sz="2100" dirty="0">
                <a:ea typeface="+mn-ea"/>
              </a:rPr>
            </a:br>
            <a:endParaRPr lang="ro-RO" sz="2100" dirty="0">
              <a:ea typeface="+mn-ea"/>
            </a:endParaRPr>
          </a:p>
        </p:txBody>
      </p:sp>
      <p:sp>
        <p:nvSpPr>
          <p:cNvPr id="5" name="Title 1"/>
          <p:cNvSpPr txBox="1">
            <a:spLocks/>
          </p:cNvSpPr>
          <p:nvPr/>
        </p:nvSpPr>
        <p:spPr>
          <a:xfrm>
            <a:off x="704528" y="944724"/>
            <a:ext cx="8028892" cy="684076"/>
          </a:xfrm>
          <a:prstGeom prst="rect">
            <a:avLst/>
          </a:prstGeom>
        </p:spPr>
        <p:txBody>
          <a:bodyPr vert="horz" lIns="91429" tIns="45715" rIns="91429" bIns="45715" rtlCol="0" anchor="b">
            <a:noAutofit/>
          </a:bodyPr>
          <a:lstStyle>
            <a:lvl1pPr algn="l" defTabSz="914296"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Arial" pitchFamily="34" charset="0"/>
                <a:ea typeface="+mj-ea"/>
                <a:cs typeface="Arial"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o-RO" dirty="0" smtClean="0"/>
              <a:t>MOSWC – ediția 2016</a:t>
            </a:r>
            <a:endParaRPr lang="ro-RO"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2011" y="2672916"/>
            <a:ext cx="3030870" cy="2023267"/>
          </a:xfrm>
          <a:prstGeom prst="rect">
            <a:avLst/>
          </a:prstGeom>
        </p:spPr>
      </p:pic>
      <p:sp>
        <p:nvSpPr>
          <p:cNvPr id="7" name="TextBox 6"/>
          <p:cNvSpPr txBox="1"/>
          <p:nvPr/>
        </p:nvSpPr>
        <p:spPr>
          <a:xfrm>
            <a:off x="6465168" y="2804919"/>
            <a:ext cx="2664296" cy="3323987"/>
          </a:xfrm>
          <a:prstGeom prst="rect">
            <a:avLst/>
          </a:prstGeom>
          <a:noFill/>
        </p:spPr>
        <p:txBody>
          <a:bodyPr wrap="square" rtlCol="0">
            <a:spAutoFit/>
          </a:bodyPr>
          <a:lstStyle/>
          <a:p>
            <a:r>
              <a:rPr lang="ro-RO" sz="2100" dirty="0">
                <a:effectLst>
                  <a:outerShdw blurRad="38100" dist="38100" dir="2700000" algn="tl">
                    <a:srgbClr val="000000">
                      <a:alpha val="43137"/>
                    </a:srgbClr>
                  </a:outerShdw>
                </a:effectLst>
                <a:latin typeface="Arial" pitchFamily="34" charset="0"/>
                <a:cs typeface="Arial" pitchFamily="34" charset="0"/>
              </a:rPr>
              <a:t>Vă așteptăm cu interes la ediția din 2017 a Campionatului Mondial Microsoft Office Specialist</a:t>
            </a:r>
            <a:r>
              <a:rPr lang="ro-RO" sz="2100" dirty="0" smtClean="0">
                <a:effectLst>
                  <a:outerShdw blurRad="38100" dist="38100" dir="2700000" algn="tl">
                    <a:srgbClr val="000000">
                      <a:alpha val="43137"/>
                    </a:srgbClr>
                  </a:outerShdw>
                </a:effectLst>
                <a:latin typeface="Arial" pitchFamily="34" charset="0"/>
                <a:cs typeface="Arial" pitchFamily="34" charset="0"/>
              </a:rPr>
              <a:t>!</a:t>
            </a:r>
          </a:p>
          <a:p>
            <a:endParaRPr lang="ro-RO" sz="2100" dirty="0">
              <a:effectLst>
                <a:outerShdw blurRad="38100" dist="38100" dir="2700000" algn="tl">
                  <a:srgbClr val="000000">
                    <a:alpha val="43137"/>
                  </a:srgbClr>
                </a:outerShdw>
              </a:effectLst>
              <a:latin typeface="Arial" pitchFamily="34" charset="0"/>
              <a:cs typeface="Arial" pitchFamily="34" charset="0"/>
            </a:endParaRPr>
          </a:p>
          <a:p>
            <a:r>
              <a:rPr lang="ro-RO" sz="2100" b="1"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Ghidul competiției este disponibil la info@certipro.ro</a:t>
            </a:r>
            <a:endParaRPr lang="ro-RO" sz="2100" b="1" dirty="0">
              <a:solidFill>
                <a:srgbClr val="FFFF00"/>
              </a:solidFill>
              <a:effectLst>
                <a:outerShdw blurRad="38100" dist="38100" dir="2700000" algn="tl">
                  <a:srgbClr val="000000">
                    <a:alpha val="43137"/>
                  </a:srgbClr>
                </a:outerShdw>
              </a:effectLst>
              <a:latin typeface="Arial" pitchFamily="34" charset="0"/>
              <a:cs typeface="Arial" pitchFamily="34" charset="0"/>
            </a:endParaRPr>
          </a:p>
        </p:txBody>
      </p:sp>
      <p:pic>
        <p:nvPicPr>
          <p:cNvPr id="8" name="Content Placeholder 4"/>
          <p:cNvPicPr>
            <a:picLocks noGrp="1" noChangeAspect="1"/>
          </p:cNvPicPr>
          <p:nvPr>
            <p:ph sz="quarter" idx="13"/>
          </p:nvPr>
        </p:nvPicPr>
        <p:blipFill>
          <a:blip r:embed="rId3" cstate="print">
            <a:extLst>
              <a:ext uri="{28A0092B-C50C-407E-A947-70E740481C1C}">
                <a14:useLocalDpi xmlns:a14="http://schemas.microsoft.com/office/drawing/2010/main" val="0"/>
              </a:ext>
            </a:extLst>
          </a:blip>
          <a:stretch>
            <a:fillRect/>
          </a:stretch>
        </p:blipFill>
        <p:spPr>
          <a:xfrm>
            <a:off x="2900772" y="4149080"/>
            <a:ext cx="3168352" cy="2529551"/>
          </a:xfrm>
        </p:spPr>
      </p:pic>
    </p:spTree>
    <p:extLst>
      <p:ext uri="{BB962C8B-B14F-4D97-AF65-F5344CB8AC3E}">
        <p14:creationId xmlns:p14="http://schemas.microsoft.com/office/powerpoint/2010/main" val="34442891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516" y="512676"/>
            <a:ext cx="8748972" cy="5220580"/>
          </a:xfrm>
        </p:spPr>
        <p:txBody>
          <a:bodyPr/>
          <a:lstStyle/>
          <a:p>
            <a:r>
              <a:rPr lang="ro-RO" sz="2800" dirty="0" smtClean="0"/>
              <a:t>Ne puteți contacta la următoarele coordonate:</a:t>
            </a:r>
            <a:br>
              <a:rPr lang="ro-RO" sz="2800" dirty="0" smtClean="0"/>
            </a:br>
            <a:r>
              <a:rPr lang="ro-RO" sz="2800" dirty="0" smtClean="0"/>
              <a:t>CERTIPRO EDUCATION</a:t>
            </a:r>
            <a:br>
              <a:rPr lang="ro-RO" sz="2800" dirty="0" smtClean="0"/>
            </a:br>
            <a:r>
              <a:rPr lang="ro-RO" sz="2800" dirty="0" smtClean="0">
                <a:hlinkClick r:id="rId2"/>
              </a:rPr>
              <a:t>info@certipro.ro</a:t>
            </a:r>
            <a:r>
              <a:rPr lang="ro-RO" sz="2800" dirty="0" smtClean="0"/>
              <a:t/>
            </a:r>
            <a:br>
              <a:rPr lang="ro-RO" sz="2800" dirty="0" smtClean="0"/>
            </a:br>
            <a:r>
              <a:rPr lang="ro-RO" sz="2800" dirty="0" smtClean="0">
                <a:hlinkClick r:id="rId3"/>
              </a:rPr>
              <a:t>www.certipro.ro</a:t>
            </a:r>
            <a:r>
              <a:rPr lang="ro-RO" sz="2800" dirty="0" smtClean="0"/>
              <a:t> </a:t>
            </a:r>
            <a:br>
              <a:rPr lang="ro-RO" sz="2800" dirty="0" smtClean="0"/>
            </a:br>
            <a:r>
              <a:rPr lang="ro-RO" sz="2800" dirty="0" smtClean="0"/>
              <a:t/>
            </a:r>
            <a:br>
              <a:rPr lang="ro-RO" sz="2800" dirty="0" smtClean="0"/>
            </a:br>
            <a:r>
              <a:rPr lang="ro-RO" sz="2800" dirty="0" smtClean="0"/>
              <a:t>Persoana de contact: Gabriela Barna</a:t>
            </a:r>
            <a:br>
              <a:rPr lang="ro-RO" sz="2800" dirty="0" smtClean="0"/>
            </a:br>
            <a:r>
              <a:rPr lang="ro-RO" sz="2800" dirty="0"/>
              <a:t>Tel: </a:t>
            </a:r>
            <a:r>
              <a:rPr lang="ro-RO" sz="2800" dirty="0" smtClean="0"/>
              <a:t>0744-770687</a:t>
            </a:r>
            <a:br>
              <a:rPr lang="ro-RO" sz="2800" dirty="0" smtClean="0"/>
            </a:br>
            <a:r>
              <a:rPr lang="ro-RO" sz="2800" dirty="0" smtClean="0"/>
              <a:t>Email: Gabi.Barna@certipro.ro</a:t>
            </a:r>
            <a:br>
              <a:rPr lang="ro-RO" sz="2800" dirty="0" smtClean="0"/>
            </a:br>
            <a:endParaRPr lang="ro-RO" sz="2800" dirty="0"/>
          </a:p>
        </p:txBody>
      </p:sp>
    </p:spTree>
    <p:extLst>
      <p:ext uri="{BB962C8B-B14F-4D97-AF65-F5344CB8AC3E}">
        <p14:creationId xmlns:p14="http://schemas.microsoft.com/office/powerpoint/2010/main" val="4216452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1140279" y="1052736"/>
            <a:ext cx="7625443" cy="5316284"/>
          </a:xfrm>
        </p:spPr>
      </p:pic>
    </p:spTree>
    <p:extLst>
      <p:ext uri="{BB962C8B-B14F-4D97-AF65-F5344CB8AC3E}">
        <p14:creationId xmlns:p14="http://schemas.microsoft.com/office/powerpoint/2010/main" val="42212157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quarter" idx="13"/>
          </p:nvPr>
        </p:nvSpPr>
        <p:spPr>
          <a:xfrm>
            <a:off x="183876" y="739147"/>
            <a:ext cx="9528794" cy="5472608"/>
          </a:xfrm>
          <a:ln>
            <a:noFill/>
          </a:ln>
        </p:spPr>
        <p:txBody>
          <a:bodyPr anchor="t" anchorCtr="0">
            <a:normAutofit/>
          </a:bodyPr>
          <a:lstStyle/>
          <a:p>
            <a:pPr marL="18286" indent="0">
              <a:spcBef>
                <a:spcPts val="0"/>
              </a:spcBef>
              <a:spcAft>
                <a:spcPts val="1200"/>
              </a:spcAft>
              <a:buNone/>
            </a:pPr>
            <a:r>
              <a:rPr lang="ro-RO" sz="4300" b="1" dirty="0" smtClean="0"/>
              <a:t>Ce este IC3?</a:t>
            </a:r>
          </a:p>
          <a:p>
            <a:pPr marL="273019" indent="-255559">
              <a:buClr>
                <a:schemeClr val="tx1"/>
              </a:buClr>
            </a:pPr>
            <a:r>
              <a:rPr lang="ro-RO" sz="2800" dirty="0" smtClean="0"/>
              <a:t>IC3 </a:t>
            </a:r>
            <a:r>
              <a:rPr lang="ro-RO" sz="2800" dirty="0" smtClean="0"/>
              <a:t>este programul de certificare a competențelor TIC de bază ale unui </a:t>
            </a:r>
            <a:r>
              <a:rPr lang="ro-RO" sz="2800" dirty="0" smtClean="0"/>
              <a:t>candidat pe baza unui standard global recunoscut în toată lumea.  </a:t>
            </a:r>
            <a:endParaRPr lang="ro-RO" sz="2800" dirty="0" smtClean="0"/>
          </a:p>
          <a:p>
            <a:r>
              <a:rPr lang="ro-RO" sz="2800" dirty="0" smtClean="0"/>
              <a:t>Dezvoltat de Certiport în 2002 – în prezent ajungând la a 5-a versiune (Standardul Global 5) – lansată în ianuarie 2016</a:t>
            </a:r>
          </a:p>
          <a:p>
            <a:r>
              <a:rPr lang="ro-RO" sz="2800" dirty="0" smtClean="0"/>
              <a:t>Certipro Education a primit premiul de </a:t>
            </a:r>
          </a:p>
          <a:p>
            <a:pPr marL="18287" indent="0">
              <a:buNone/>
            </a:pPr>
            <a:r>
              <a:rPr lang="ro-RO" sz="2800" dirty="0"/>
              <a:t> </a:t>
            </a:r>
            <a:r>
              <a:rPr lang="ro-RO" sz="2800" dirty="0" smtClean="0"/>
              <a:t>  Incluziune Digitală 2017 la </a:t>
            </a:r>
          </a:p>
          <a:p>
            <a:pPr marL="18287" indent="0">
              <a:buNone/>
            </a:pPr>
            <a:r>
              <a:rPr lang="ro-RO" sz="2800" dirty="0"/>
              <a:t> </a:t>
            </a:r>
            <a:r>
              <a:rPr lang="ro-RO" sz="2800" dirty="0" smtClean="0"/>
              <a:t>  Summit-ul Certiport din SUA </a:t>
            </a:r>
            <a:endParaRPr lang="ro-RO" sz="2800" dirty="0" smtClean="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761312" y="728700"/>
            <a:ext cx="1548172" cy="1079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0158" y="3897052"/>
            <a:ext cx="2826246" cy="2826246"/>
          </a:xfrm>
          <a:prstGeom prst="rect">
            <a:avLst/>
          </a:prstGeom>
        </p:spPr>
      </p:pic>
    </p:spTree>
    <p:extLst>
      <p:ext uri="{BB962C8B-B14F-4D97-AF65-F5344CB8AC3E}">
        <p14:creationId xmlns:p14="http://schemas.microsoft.com/office/powerpoint/2010/main" val="21827214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416496" y="3537012"/>
            <a:ext cx="9109012" cy="3024336"/>
          </a:xfrm>
        </p:spPr>
        <p:txBody>
          <a:bodyPr>
            <a:normAutofit fontScale="92500" lnSpcReduction="20000"/>
          </a:bodyPr>
          <a:lstStyle/>
          <a:p>
            <a:r>
              <a:rPr lang="ro-RO" sz="2800" dirty="0" smtClean="0"/>
              <a:t>Echivalat cu examenul de competențe digitale începând cu anul școlar 2013-2014 pentru </a:t>
            </a:r>
            <a:r>
              <a:rPr lang="ro-RO" sz="2800" b="1" dirty="0" smtClean="0">
                <a:solidFill>
                  <a:srgbClr val="FFFF00"/>
                </a:solidFill>
              </a:rPr>
              <a:t>IC3-Global Standard 4 </a:t>
            </a:r>
            <a:r>
              <a:rPr lang="ro-RO" sz="2800" dirty="0" smtClean="0"/>
              <a:t>(GS4) la nivel de </a:t>
            </a:r>
            <a:r>
              <a:rPr lang="ro-RO" sz="2800" b="1" dirty="0" smtClean="0"/>
              <a:t>utilizator </a:t>
            </a:r>
            <a:r>
              <a:rPr lang="ro-RO" sz="2800" b="1" dirty="0" smtClean="0">
                <a:solidFill>
                  <a:srgbClr val="FF0000"/>
                </a:solidFill>
              </a:rPr>
              <a:t>EXPERIMENTAT</a:t>
            </a:r>
          </a:p>
          <a:p>
            <a:r>
              <a:rPr lang="ro-RO" sz="2800" dirty="0"/>
              <a:t>Echivalat cu examenul de competențe digitale începând cu anul școlar </a:t>
            </a:r>
            <a:r>
              <a:rPr lang="ro-RO" sz="2800" dirty="0" smtClean="0"/>
              <a:t>2015-2016 </a:t>
            </a:r>
            <a:r>
              <a:rPr lang="ro-RO" sz="2800" dirty="0"/>
              <a:t>pentru </a:t>
            </a:r>
            <a:r>
              <a:rPr lang="ro-RO" sz="2800" b="1" dirty="0">
                <a:solidFill>
                  <a:srgbClr val="FFFF00"/>
                </a:solidFill>
              </a:rPr>
              <a:t>IC3-Global Standard </a:t>
            </a:r>
            <a:r>
              <a:rPr lang="ro-RO" sz="2800" b="1" dirty="0" smtClean="0">
                <a:solidFill>
                  <a:srgbClr val="FFFF00"/>
                </a:solidFill>
              </a:rPr>
              <a:t>5 </a:t>
            </a:r>
            <a:r>
              <a:rPr lang="ro-RO" sz="2800" dirty="0"/>
              <a:t>(</a:t>
            </a:r>
            <a:r>
              <a:rPr lang="ro-RO" sz="2800" dirty="0" smtClean="0"/>
              <a:t>GS5) </a:t>
            </a:r>
            <a:r>
              <a:rPr lang="ro-RO" sz="2800" dirty="0"/>
              <a:t>la nivel de </a:t>
            </a:r>
            <a:r>
              <a:rPr lang="ro-RO" sz="2800" b="1" dirty="0"/>
              <a:t>utilizator </a:t>
            </a:r>
            <a:r>
              <a:rPr lang="ro-RO" sz="2800" b="1" dirty="0">
                <a:solidFill>
                  <a:srgbClr val="FF0000"/>
                </a:solidFill>
              </a:rPr>
              <a:t>EXPERIMENTAT</a:t>
            </a:r>
          </a:p>
          <a:p>
            <a:endParaRPr lang="ro-RO" sz="2800" b="1" dirty="0" smtClean="0"/>
          </a:p>
          <a:p>
            <a:r>
              <a:rPr lang="ro-RO" sz="2800" dirty="0" smtClean="0"/>
              <a:t>Disponibil în </a:t>
            </a:r>
            <a:r>
              <a:rPr lang="ro-RO" sz="2800" b="1" dirty="0" smtClean="0"/>
              <a:t>limba română </a:t>
            </a:r>
            <a:r>
              <a:rPr lang="ro-RO" sz="2800" dirty="0" smtClean="0"/>
              <a:t>și alte 12 limbi</a:t>
            </a:r>
            <a:endParaRPr lang="ro-RO" sz="28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82475" y="1247000"/>
            <a:ext cx="2386337" cy="166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Equal 2"/>
          <p:cNvSpPr/>
          <p:nvPr/>
        </p:nvSpPr>
        <p:spPr>
          <a:xfrm>
            <a:off x="3696263" y="1628800"/>
            <a:ext cx="1598228" cy="900100"/>
          </a:xfrm>
          <a:prstGeom prst="mathEqual">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4490" y="1188370"/>
            <a:ext cx="1350697" cy="1855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645188" y="1294020"/>
            <a:ext cx="3096344" cy="1815882"/>
          </a:xfrm>
          <a:prstGeom prst="rect">
            <a:avLst/>
          </a:prstGeom>
          <a:noFill/>
        </p:spPr>
        <p:txBody>
          <a:bodyPr wrap="square" rtlCol="0">
            <a:spAutoFit/>
          </a:bodyPr>
          <a:lstStyle/>
          <a:p>
            <a:r>
              <a:rPr lang="ro-RO" sz="2800" b="1" dirty="0" smtClean="0">
                <a:latin typeface="Arial" pitchFamily="34" charset="0"/>
                <a:cs typeface="Arial" pitchFamily="34" charset="0"/>
              </a:rPr>
              <a:t>E</a:t>
            </a:r>
            <a:r>
              <a:rPr lang="en-GB" sz="2800" b="1" dirty="0" err="1" smtClean="0">
                <a:latin typeface="Arial" pitchFamily="34" charset="0"/>
                <a:cs typeface="Arial" pitchFamily="34" charset="0"/>
              </a:rPr>
              <a:t>xamenul</a:t>
            </a:r>
            <a:r>
              <a:rPr lang="en-GB" sz="2800" b="1" dirty="0" smtClean="0">
                <a:latin typeface="Arial" pitchFamily="34" charset="0"/>
                <a:cs typeface="Arial" pitchFamily="34" charset="0"/>
              </a:rPr>
              <a:t> </a:t>
            </a:r>
            <a:r>
              <a:rPr lang="en-GB" sz="2800" b="1" dirty="0">
                <a:latin typeface="Arial" pitchFamily="34" charset="0"/>
                <a:cs typeface="Arial" pitchFamily="34" charset="0"/>
              </a:rPr>
              <a:t>de </a:t>
            </a:r>
            <a:r>
              <a:rPr lang="en-GB" sz="2800" b="1" dirty="0" err="1">
                <a:latin typeface="Arial" pitchFamily="34" charset="0"/>
                <a:cs typeface="Arial" pitchFamily="34" charset="0"/>
              </a:rPr>
              <a:t>competen</a:t>
            </a:r>
            <a:r>
              <a:rPr lang="ro-RO" sz="2800" b="1" dirty="0">
                <a:latin typeface="Arial" pitchFamily="34" charset="0"/>
                <a:cs typeface="Arial" pitchFamily="34" charset="0"/>
              </a:rPr>
              <a:t>ț</a:t>
            </a:r>
            <a:r>
              <a:rPr lang="en-GB" sz="2800" b="1" dirty="0">
                <a:latin typeface="Arial" pitchFamily="34" charset="0"/>
                <a:cs typeface="Arial" pitchFamily="34" charset="0"/>
              </a:rPr>
              <a:t>e </a:t>
            </a:r>
            <a:r>
              <a:rPr lang="en-GB" sz="2800" b="1" dirty="0" err="1" smtClean="0">
                <a:latin typeface="Arial" pitchFamily="34" charset="0"/>
                <a:cs typeface="Arial" pitchFamily="34" charset="0"/>
              </a:rPr>
              <a:t>digitale</a:t>
            </a:r>
            <a:r>
              <a:rPr lang="ro-RO" sz="2800" b="1" dirty="0" smtClean="0">
                <a:latin typeface="Arial" pitchFamily="34" charset="0"/>
                <a:cs typeface="Arial" pitchFamily="34" charset="0"/>
              </a:rPr>
              <a:t> la bacalaureat</a:t>
            </a:r>
            <a:endParaRPr lang="en-GB" sz="2800" b="1" dirty="0">
              <a:latin typeface="Arial" pitchFamily="34" charset="0"/>
              <a:cs typeface="Arial" pitchFamily="34" charset="0"/>
            </a:endParaRPr>
          </a:p>
        </p:txBody>
      </p:sp>
    </p:spTree>
    <p:extLst>
      <p:ext uri="{BB962C8B-B14F-4D97-AF65-F5344CB8AC3E}">
        <p14:creationId xmlns:p14="http://schemas.microsoft.com/office/powerpoint/2010/main" val="33895686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233613294"/>
              </p:ext>
            </p:extLst>
          </p:nvPr>
        </p:nvGraphicFramePr>
        <p:xfrm>
          <a:off x="616093" y="1429279"/>
          <a:ext cx="4320480" cy="45365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4662197" y="1532731"/>
            <a:ext cx="4320480" cy="754042"/>
          </a:xfrm>
          <a:prstGeom prst="rect">
            <a:avLst/>
          </a:prstGeom>
          <a:noFill/>
        </p:spPr>
        <p:txBody>
          <a:bodyPr wrap="square" lIns="91429" tIns="45715" rIns="91429" bIns="45715" rtlCol="0">
            <a:spAutoFit/>
          </a:bodyPr>
          <a:lstStyle/>
          <a:p>
            <a:pPr algn="ctr"/>
            <a:r>
              <a:rPr lang="ro-RO" sz="4300" b="1" smtClean="0">
                <a:latin typeface="Arial" pitchFamily="34" charset="0"/>
                <a:cs typeface="Arial" pitchFamily="34" charset="0"/>
              </a:rPr>
              <a:t>3 examene</a:t>
            </a:r>
            <a:endParaRPr lang="ro-RO" sz="4300" b="1">
              <a:latin typeface="Arial" pitchFamily="34" charset="0"/>
              <a:cs typeface="Arial" pitchFamily="34" charset="0"/>
            </a:endParaRPr>
          </a:p>
        </p:txBody>
      </p:sp>
      <p:pic>
        <p:nvPicPr>
          <p:cNvPr id="4099" name="Picture 3"/>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422247" y="2721351"/>
            <a:ext cx="2800380" cy="195236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662197" y="4989115"/>
            <a:ext cx="4320480" cy="1077208"/>
          </a:xfrm>
          <a:prstGeom prst="rect">
            <a:avLst/>
          </a:prstGeom>
          <a:noFill/>
        </p:spPr>
        <p:txBody>
          <a:bodyPr wrap="square" lIns="91429" tIns="45715" rIns="91429" bIns="45715" rtlCol="0">
            <a:spAutoFit/>
          </a:bodyPr>
          <a:lstStyle/>
          <a:p>
            <a:r>
              <a:rPr lang="ro-RO" sz="3200" b="1" smtClean="0">
                <a:latin typeface="Arial" pitchFamily="34" charset="0"/>
                <a:cs typeface="Arial" pitchFamily="34" charset="0"/>
              </a:rPr>
              <a:t>Trebuie promovate toate cele 3 examene</a:t>
            </a:r>
            <a:endParaRPr lang="ro-RO" sz="3200" b="1">
              <a:latin typeface="Arial" pitchFamily="34" charset="0"/>
              <a:cs typeface="Arial" pitchFamily="34" charset="0"/>
            </a:endParaRPr>
          </a:p>
        </p:txBody>
      </p:sp>
    </p:spTree>
    <p:extLst>
      <p:ext uri="{BB962C8B-B14F-4D97-AF65-F5344CB8AC3E}">
        <p14:creationId xmlns:p14="http://schemas.microsoft.com/office/powerpoint/2010/main" val="6475635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0" y="654524"/>
            <a:ext cx="9906000" cy="707876"/>
          </a:xfrm>
          <a:prstGeom prst="rect">
            <a:avLst/>
          </a:prstGeom>
          <a:solidFill>
            <a:srgbClr val="FF0000"/>
          </a:solidFill>
        </p:spPr>
        <p:txBody>
          <a:bodyPr wrap="square" lIns="91429" tIns="45715" rIns="91429" bIns="45715" rtlCol="0">
            <a:spAutoFit/>
          </a:bodyPr>
          <a:lstStyle/>
          <a:p>
            <a:pPr algn="ctr"/>
            <a:r>
              <a:rPr lang="vi-VN" sz="4000" b="1" dirty="0">
                <a:effectLst>
                  <a:outerShdw blurRad="38100" dist="38100" dir="2700000" algn="tl">
                    <a:srgbClr val="000000">
                      <a:alpha val="43137"/>
                    </a:srgbClr>
                  </a:outerShdw>
                </a:effectLst>
                <a:latin typeface="Arial" pitchFamily="34" charset="0"/>
                <a:cs typeface="Arial" pitchFamily="34" charset="0"/>
              </a:rPr>
              <a:t>Bazele Utilizării Calculatorului</a:t>
            </a:r>
          </a:p>
        </p:txBody>
      </p:sp>
      <p:sp>
        <p:nvSpPr>
          <p:cNvPr id="13" name="TextBox 12"/>
          <p:cNvSpPr txBox="1"/>
          <p:nvPr/>
        </p:nvSpPr>
        <p:spPr>
          <a:xfrm>
            <a:off x="344488" y="1556793"/>
            <a:ext cx="3096344" cy="2308314"/>
          </a:xfrm>
          <a:prstGeom prst="rect">
            <a:avLst/>
          </a:prstGeom>
          <a:solidFill>
            <a:srgbClr val="FF0000"/>
          </a:solidFill>
        </p:spPr>
        <p:txBody>
          <a:bodyPr wrap="square" lIns="91429" tIns="45715" rIns="91429" bIns="45715" rtlCol="0">
            <a:spAutoFit/>
          </a:bodyPr>
          <a:lstStyle/>
          <a:p>
            <a:r>
              <a:rPr lang="ro-RO" sz="1600" b="1" dirty="0" smtClean="0">
                <a:latin typeface="Arial" pitchFamily="34" charset="0"/>
                <a:cs typeface="Arial" pitchFamily="34" charset="0"/>
              </a:rPr>
              <a:t>Bazele utilizării calculatorului cuprinde înțelegerea de bază a elementelor de hardware, software, sisteme de operare, periferice și soluționarea de probleme care ajută utilizatorul să dobândească competențele specifice de tehnologie </a:t>
            </a:r>
            <a:endParaRPr lang="en-GB" sz="1600" b="1" dirty="0">
              <a:latin typeface="Arial" pitchFamily="34" charset="0"/>
              <a:cs typeface="Arial" pitchFamily="34" charset="0"/>
            </a:endParaRPr>
          </a:p>
        </p:txBody>
      </p:sp>
      <p:sp>
        <p:nvSpPr>
          <p:cNvPr id="15" name="TextBox 14"/>
          <p:cNvSpPr txBox="1"/>
          <p:nvPr/>
        </p:nvSpPr>
        <p:spPr>
          <a:xfrm>
            <a:off x="351753" y="4811576"/>
            <a:ext cx="3096344" cy="1815872"/>
          </a:xfrm>
          <a:prstGeom prst="rect">
            <a:avLst/>
          </a:prstGeom>
          <a:solidFill>
            <a:srgbClr val="FF0000"/>
          </a:solidFill>
        </p:spPr>
        <p:txBody>
          <a:bodyPr wrap="square" lIns="91429" tIns="45715" rIns="91429" bIns="45715" rtlCol="0">
            <a:spAutoFit/>
          </a:bodyPr>
          <a:lstStyle/>
          <a:p>
            <a:r>
              <a:rPr lang="en-US" sz="1600" b="1" dirty="0" smtClean="0">
                <a:solidFill>
                  <a:schemeClr val="tx2">
                    <a:lumMod val="25000"/>
                  </a:schemeClr>
                </a:solidFill>
                <a:latin typeface="Arial" pitchFamily="34" charset="0"/>
                <a:cs typeface="Arial" pitchFamily="34" charset="0"/>
              </a:rPr>
              <a:t>Do</a:t>
            </a:r>
            <a:r>
              <a:rPr lang="ro-RO" sz="1600" b="1" dirty="0" smtClean="0">
                <a:solidFill>
                  <a:schemeClr val="tx2">
                    <a:lumMod val="25000"/>
                  </a:schemeClr>
                </a:solidFill>
                <a:latin typeface="Arial" pitchFamily="34" charset="0"/>
                <a:cs typeface="Arial" pitchFamily="34" charset="0"/>
              </a:rPr>
              <a:t>menii</a:t>
            </a:r>
            <a:r>
              <a:rPr lang="en-US" sz="1600" b="1" dirty="0" smtClean="0">
                <a:solidFill>
                  <a:schemeClr val="tx2">
                    <a:lumMod val="25000"/>
                  </a:schemeClr>
                </a:solidFill>
                <a:latin typeface="Arial" pitchFamily="34" charset="0"/>
                <a:cs typeface="Arial" pitchFamily="34" charset="0"/>
              </a:rPr>
              <a:t>:</a:t>
            </a:r>
            <a:endParaRPr lang="en-US" sz="1600" b="1" dirty="0">
              <a:solidFill>
                <a:schemeClr val="tx2">
                  <a:lumMod val="25000"/>
                </a:schemeClr>
              </a:solidFill>
              <a:latin typeface="Arial" pitchFamily="34" charset="0"/>
              <a:cs typeface="Arial" pitchFamily="34" charset="0"/>
            </a:endParaRPr>
          </a:p>
          <a:p>
            <a:pPr marL="285717" indent="-285717">
              <a:buFont typeface="Wingdings" pitchFamily="2" charset="2"/>
              <a:buChar char="q"/>
            </a:pPr>
            <a:r>
              <a:rPr lang="ro-RO" sz="1600" b="1" dirty="0" smtClean="0">
                <a:solidFill>
                  <a:schemeClr val="tx2">
                    <a:lumMod val="25000"/>
                  </a:schemeClr>
                </a:solidFill>
                <a:latin typeface="Arial" pitchFamily="34" charset="0"/>
                <a:cs typeface="Arial" pitchFamily="34" charset="0"/>
              </a:rPr>
              <a:t>Hardware și periferice de calculator</a:t>
            </a:r>
            <a:endParaRPr lang="en-US" sz="1600" b="1" dirty="0">
              <a:solidFill>
                <a:schemeClr val="tx2">
                  <a:lumMod val="25000"/>
                </a:schemeClr>
              </a:solidFill>
              <a:latin typeface="Arial" pitchFamily="34" charset="0"/>
              <a:cs typeface="Arial" pitchFamily="34" charset="0"/>
            </a:endParaRPr>
          </a:p>
          <a:p>
            <a:pPr marL="285717" indent="-285717">
              <a:buFont typeface="Wingdings" pitchFamily="2" charset="2"/>
              <a:buChar char="q"/>
            </a:pPr>
            <a:r>
              <a:rPr lang="ro-RO" sz="1600" b="1" dirty="0" smtClean="0">
                <a:solidFill>
                  <a:schemeClr val="tx2">
                    <a:lumMod val="25000"/>
                  </a:schemeClr>
                </a:solidFill>
                <a:latin typeface="Arial" pitchFamily="34" charset="0"/>
                <a:cs typeface="Arial" pitchFamily="34" charset="0"/>
              </a:rPr>
              <a:t>Software</a:t>
            </a:r>
            <a:endParaRPr lang="en-US" sz="1600" b="1" dirty="0">
              <a:solidFill>
                <a:schemeClr val="tx2">
                  <a:lumMod val="25000"/>
                </a:schemeClr>
              </a:solidFill>
              <a:latin typeface="Arial" pitchFamily="34" charset="0"/>
              <a:cs typeface="Arial" pitchFamily="34" charset="0"/>
            </a:endParaRPr>
          </a:p>
          <a:p>
            <a:pPr marL="285717" indent="-285717">
              <a:buFont typeface="Wingdings" pitchFamily="2" charset="2"/>
              <a:buChar char="q"/>
            </a:pPr>
            <a:r>
              <a:rPr lang="ro-RO" sz="1600" b="1" dirty="0" smtClean="0">
                <a:solidFill>
                  <a:schemeClr val="tx2">
                    <a:lumMod val="25000"/>
                  </a:schemeClr>
                </a:solidFill>
                <a:latin typeface="Arial" pitchFamily="34" charset="0"/>
                <a:cs typeface="Arial" pitchFamily="34" charset="0"/>
              </a:rPr>
              <a:t>Utilizarea sistemului de operare</a:t>
            </a:r>
            <a:endParaRPr lang="en-GB" sz="1600" b="1" dirty="0">
              <a:solidFill>
                <a:schemeClr val="tx2">
                  <a:lumMod val="25000"/>
                </a:schemeClr>
              </a:solidFill>
              <a:latin typeface="Arial" pitchFamily="34" charset="0"/>
              <a:cs typeface="Arial" pitchFamily="34" charset="0"/>
            </a:endParaRPr>
          </a:p>
          <a:p>
            <a:pPr marL="285717" indent="-285717">
              <a:buFont typeface="Wingdings" pitchFamily="2" charset="2"/>
              <a:buChar char="q"/>
            </a:pPr>
            <a:r>
              <a:rPr lang="ro-RO" sz="1600" b="1" dirty="0" smtClean="0">
                <a:solidFill>
                  <a:schemeClr val="tx2">
                    <a:lumMod val="25000"/>
                  </a:schemeClr>
                </a:solidFill>
                <a:latin typeface="Arial" pitchFamily="34" charset="0"/>
                <a:cs typeface="Arial" pitchFamily="34" charset="0"/>
              </a:rPr>
              <a:t>Soluționarea de probleme</a:t>
            </a:r>
            <a:endParaRPr lang="en-GB" sz="1600" b="1" dirty="0">
              <a:solidFill>
                <a:schemeClr val="tx2">
                  <a:lumMod val="25000"/>
                </a:schemeClr>
              </a:solidFill>
              <a:latin typeface="Arial" pitchFamily="34" charset="0"/>
              <a:cs typeface="Arial" pitchFamily="34" charset="0"/>
            </a:endParaRPr>
          </a:p>
        </p:txBody>
      </p:sp>
      <p:pic>
        <p:nvPicPr>
          <p:cNvPr id="5124" name="Picture 4" descr="D:\Documents\Screenshots\IC3 Certiprep CF sample questio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0001" y="1584000"/>
            <a:ext cx="5400000" cy="50434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53488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0" y="692698"/>
            <a:ext cx="9906000" cy="707876"/>
          </a:xfrm>
          <a:prstGeom prst="rect">
            <a:avLst/>
          </a:prstGeom>
          <a:solidFill>
            <a:srgbClr val="FFC000"/>
          </a:solidFill>
        </p:spPr>
        <p:txBody>
          <a:bodyPr wrap="square" lIns="91429" tIns="45715" rIns="91429" bIns="45715" rtlCol="0">
            <a:spAutoFit/>
          </a:bodyPr>
          <a:lstStyle/>
          <a:p>
            <a:pPr algn="ctr"/>
            <a:r>
              <a:rPr lang="ro-RO" sz="4000" b="1" smtClean="0">
                <a:effectLst>
                  <a:outerShdw blurRad="38100" dist="38100" dir="2700000" algn="tl">
                    <a:srgbClr val="000000">
                      <a:alpha val="43137"/>
                    </a:srgbClr>
                  </a:outerShdw>
                </a:effectLst>
                <a:latin typeface="Arial" pitchFamily="34" charset="0"/>
                <a:cs typeface="Arial" pitchFamily="34" charset="0"/>
              </a:rPr>
              <a:t>Aplicaţii Cheie</a:t>
            </a:r>
            <a:endParaRPr lang="ro-RO" sz="4000" b="1">
              <a:effectLst>
                <a:outerShdw blurRad="38100" dist="38100" dir="2700000" algn="tl">
                  <a:srgbClr val="000000">
                    <a:alpha val="43137"/>
                  </a:srgbClr>
                </a:outerShdw>
              </a:effectLst>
              <a:latin typeface="Arial" pitchFamily="34" charset="0"/>
              <a:cs typeface="Arial" pitchFamily="34" charset="0"/>
            </a:endParaRPr>
          </a:p>
        </p:txBody>
      </p:sp>
      <p:sp>
        <p:nvSpPr>
          <p:cNvPr id="13" name="TextBox 12"/>
          <p:cNvSpPr txBox="1"/>
          <p:nvPr/>
        </p:nvSpPr>
        <p:spPr>
          <a:xfrm>
            <a:off x="344488" y="1584001"/>
            <a:ext cx="3096344" cy="2308314"/>
          </a:xfrm>
          <a:prstGeom prst="rect">
            <a:avLst/>
          </a:prstGeom>
          <a:solidFill>
            <a:srgbClr val="FFC000"/>
          </a:solidFill>
        </p:spPr>
        <p:txBody>
          <a:bodyPr wrap="square" lIns="91429" tIns="45715" rIns="91429" bIns="45715" rtlCol="0">
            <a:spAutoFit/>
          </a:bodyPr>
          <a:lstStyle/>
          <a:p>
            <a:r>
              <a:rPr lang="ro-RO" sz="1600" b="1" smtClean="0">
                <a:latin typeface="Arial" pitchFamily="34" charset="0"/>
                <a:cs typeface="Arial" pitchFamily="34" charset="0"/>
              </a:rPr>
              <a:t>Examenul de aplicații cheie curpinde verificarea cunoștințelor de utilizare a procesoarelor de texte, foi de calcul tabelar, prezentări și baze de date ajutând candidatul să învețe mai rapid, să lucreze eficient și să se prezinte mai bine </a:t>
            </a:r>
            <a:endParaRPr lang="ro-RO" sz="1600" b="1">
              <a:latin typeface="Arial" pitchFamily="34" charset="0"/>
              <a:cs typeface="Arial" pitchFamily="34" charset="0"/>
            </a:endParaRPr>
          </a:p>
        </p:txBody>
      </p:sp>
      <p:sp>
        <p:nvSpPr>
          <p:cNvPr id="15" name="TextBox 14"/>
          <p:cNvSpPr txBox="1"/>
          <p:nvPr/>
        </p:nvSpPr>
        <p:spPr>
          <a:xfrm>
            <a:off x="327890" y="4058801"/>
            <a:ext cx="3096344" cy="2554535"/>
          </a:xfrm>
          <a:prstGeom prst="rect">
            <a:avLst/>
          </a:prstGeom>
          <a:solidFill>
            <a:srgbClr val="FFC000"/>
          </a:solidFill>
        </p:spPr>
        <p:txBody>
          <a:bodyPr wrap="square" lIns="91429" tIns="45715" rIns="91429" bIns="45715" rtlCol="0">
            <a:spAutoFit/>
          </a:bodyPr>
          <a:lstStyle/>
          <a:p>
            <a:r>
              <a:rPr lang="ro-RO" sz="1600" b="1" smtClean="0">
                <a:solidFill>
                  <a:schemeClr val="tx2">
                    <a:lumMod val="25000"/>
                  </a:schemeClr>
                </a:solidFill>
                <a:latin typeface="Arial" pitchFamily="34" charset="0"/>
                <a:cs typeface="Arial" pitchFamily="34" charset="0"/>
              </a:rPr>
              <a:t>Domanii:</a:t>
            </a:r>
          </a:p>
          <a:p>
            <a:pPr marL="285717" indent="-285717">
              <a:buFont typeface="Wingdings" pitchFamily="2" charset="2"/>
              <a:buChar char="q"/>
            </a:pPr>
            <a:r>
              <a:rPr lang="ro-RO" sz="1600" b="1" smtClean="0">
                <a:solidFill>
                  <a:schemeClr val="tx2">
                    <a:lumMod val="25000"/>
                  </a:schemeClr>
                </a:solidFill>
                <a:latin typeface="Arial" pitchFamily="34" charset="0"/>
                <a:cs typeface="Arial" pitchFamily="34" charset="0"/>
              </a:rPr>
              <a:t>Aspecte generale ale aplicațiilor</a:t>
            </a:r>
          </a:p>
          <a:p>
            <a:pPr marL="285717" indent="-285717">
              <a:buFont typeface="Wingdings" pitchFamily="2" charset="2"/>
              <a:buChar char="q"/>
            </a:pPr>
            <a:r>
              <a:rPr lang="ro-RO" sz="1600" b="1" smtClean="0">
                <a:solidFill>
                  <a:schemeClr val="tx2">
                    <a:lumMod val="25000"/>
                  </a:schemeClr>
                </a:solidFill>
                <a:latin typeface="Arial" pitchFamily="34" charset="0"/>
                <a:cs typeface="Arial" pitchFamily="34" charset="0"/>
              </a:rPr>
              <a:t>Activități de procesare de text</a:t>
            </a:r>
          </a:p>
          <a:p>
            <a:pPr marL="285717" indent="-285717">
              <a:buFont typeface="Wingdings" pitchFamily="2" charset="2"/>
              <a:buChar char="q"/>
            </a:pPr>
            <a:r>
              <a:rPr lang="ro-RO" sz="1600" b="1" smtClean="0">
                <a:solidFill>
                  <a:schemeClr val="tx2">
                    <a:lumMod val="25000"/>
                  </a:schemeClr>
                </a:solidFill>
                <a:latin typeface="Arial" pitchFamily="34" charset="0"/>
                <a:cs typeface="Arial" pitchFamily="34" charset="0"/>
              </a:rPr>
              <a:t>Activități cu foi de calcul</a:t>
            </a:r>
          </a:p>
          <a:p>
            <a:pPr marL="285717" indent="-285717">
              <a:buFont typeface="Wingdings" pitchFamily="2" charset="2"/>
              <a:buChar char="q"/>
            </a:pPr>
            <a:r>
              <a:rPr lang="ro-RO" sz="1600" b="1" smtClean="0">
                <a:solidFill>
                  <a:schemeClr val="tx2">
                    <a:lumMod val="25000"/>
                  </a:schemeClr>
                </a:solidFill>
                <a:latin typeface="Arial" pitchFamily="34" charset="0"/>
                <a:cs typeface="Arial" pitchFamily="34" charset="0"/>
              </a:rPr>
              <a:t>Activități de prezentare</a:t>
            </a:r>
          </a:p>
          <a:p>
            <a:pPr marL="285717" indent="-285717">
              <a:buFont typeface="Wingdings" pitchFamily="2" charset="2"/>
              <a:buChar char="q"/>
            </a:pPr>
            <a:r>
              <a:rPr lang="ro-RO" sz="1600" b="1" smtClean="0">
                <a:solidFill>
                  <a:schemeClr val="tx2">
                    <a:lumMod val="25000"/>
                  </a:schemeClr>
                </a:solidFill>
                <a:latin typeface="Arial" pitchFamily="34" charset="0"/>
                <a:cs typeface="Arial" pitchFamily="34" charset="0"/>
              </a:rPr>
              <a:t>Interacțiuni cu baze de date</a:t>
            </a:r>
          </a:p>
          <a:p>
            <a:pPr marL="285717" indent="-285717">
              <a:buFont typeface="Wingdings" pitchFamily="2" charset="2"/>
              <a:buChar char="q"/>
            </a:pPr>
            <a:r>
              <a:rPr lang="ro-RO" sz="1600" b="1" smtClean="0">
                <a:solidFill>
                  <a:schemeClr val="tx2">
                    <a:lumMod val="25000"/>
                  </a:schemeClr>
                </a:solidFill>
                <a:latin typeface="Arial" pitchFamily="34" charset="0"/>
                <a:cs typeface="Arial" pitchFamily="34" charset="0"/>
              </a:rPr>
              <a:t>Colaborare</a:t>
            </a:r>
            <a:endParaRPr lang="ro-RO" sz="1600" b="1">
              <a:solidFill>
                <a:schemeClr val="tx2">
                  <a:lumMod val="25000"/>
                </a:schemeClr>
              </a:solidFill>
              <a:latin typeface="Arial" pitchFamily="34" charset="0"/>
              <a:cs typeface="Arial" pitchFamily="34" charset="0"/>
            </a:endParaRPr>
          </a:p>
        </p:txBody>
      </p:sp>
      <p:pic>
        <p:nvPicPr>
          <p:cNvPr id="6146" name="Picture 2" descr="D:\Documents\Screenshots\IC3 Certiprep KA sample questio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0005" y="1584000"/>
            <a:ext cx="5361636" cy="504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04253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0" y="692698"/>
            <a:ext cx="9906000" cy="707876"/>
          </a:xfrm>
          <a:prstGeom prst="rect">
            <a:avLst/>
          </a:prstGeom>
          <a:solidFill>
            <a:srgbClr val="00B050"/>
          </a:solidFill>
        </p:spPr>
        <p:txBody>
          <a:bodyPr wrap="square" lIns="91429" tIns="45715" rIns="91429" bIns="45715" rtlCol="0">
            <a:spAutoFit/>
          </a:bodyPr>
          <a:lstStyle/>
          <a:p>
            <a:pPr algn="ctr"/>
            <a:r>
              <a:rPr lang="vi-VN" sz="4000" b="1" dirty="0">
                <a:effectLst>
                  <a:outerShdw blurRad="38100" dist="38100" dir="2700000" algn="tl">
                    <a:srgbClr val="000000">
                      <a:alpha val="43137"/>
                    </a:srgbClr>
                  </a:outerShdw>
                </a:effectLst>
                <a:latin typeface="Arial" pitchFamily="34" charset="0"/>
                <a:cs typeface="Arial" pitchFamily="34" charset="0"/>
              </a:rPr>
              <a:t>Activități Online</a:t>
            </a:r>
            <a:endParaRPr lang="en-GB" sz="4000" b="1" dirty="0">
              <a:effectLst>
                <a:outerShdw blurRad="38100" dist="38100" dir="2700000" algn="tl">
                  <a:srgbClr val="000000">
                    <a:alpha val="43137"/>
                  </a:srgbClr>
                </a:outerShdw>
              </a:effectLst>
              <a:latin typeface="Arial" pitchFamily="34" charset="0"/>
              <a:cs typeface="Arial" pitchFamily="34" charset="0"/>
            </a:endParaRPr>
          </a:p>
        </p:txBody>
      </p:sp>
      <p:sp>
        <p:nvSpPr>
          <p:cNvPr id="13" name="TextBox 12"/>
          <p:cNvSpPr txBox="1"/>
          <p:nvPr/>
        </p:nvSpPr>
        <p:spPr>
          <a:xfrm>
            <a:off x="365583" y="1584383"/>
            <a:ext cx="3096344" cy="1815872"/>
          </a:xfrm>
          <a:prstGeom prst="rect">
            <a:avLst/>
          </a:prstGeom>
          <a:solidFill>
            <a:srgbClr val="00B050"/>
          </a:solidFill>
        </p:spPr>
        <p:txBody>
          <a:bodyPr wrap="square" lIns="91429" tIns="45715" rIns="91429" bIns="45715" rtlCol="0">
            <a:spAutoFit/>
          </a:bodyPr>
          <a:lstStyle/>
          <a:p>
            <a:r>
              <a:rPr lang="ro-RO" sz="1600" b="1" dirty="0" smtClean="0">
                <a:latin typeface="Arial" pitchFamily="34" charset="0"/>
                <a:cs typeface="Arial" pitchFamily="34" charset="0"/>
              </a:rPr>
              <a:t>Examenul de activități online parcurge abilitățile necesare pentru a activa într-un mediu online, maximizând abilitățile de comunicare, colaborare și interacțiune socială etică online</a:t>
            </a:r>
            <a:endParaRPr lang="en-GB" sz="1600" b="1" dirty="0">
              <a:latin typeface="Arial" pitchFamily="34" charset="0"/>
              <a:cs typeface="Arial" pitchFamily="34" charset="0"/>
            </a:endParaRPr>
          </a:p>
        </p:txBody>
      </p:sp>
      <p:sp>
        <p:nvSpPr>
          <p:cNvPr id="15" name="TextBox 14"/>
          <p:cNvSpPr txBox="1"/>
          <p:nvPr/>
        </p:nvSpPr>
        <p:spPr>
          <a:xfrm>
            <a:off x="365583" y="4808117"/>
            <a:ext cx="3096344" cy="1815872"/>
          </a:xfrm>
          <a:prstGeom prst="rect">
            <a:avLst/>
          </a:prstGeom>
          <a:solidFill>
            <a:srgbClr val="00B050"/>
          </a:solidFill>
        </p:spPr>
        <p:txBody>
          <a:bodyPr wrap="square" lIns="91429" tIns="45715" rIns="91429" bIns="45715" rtlCol="0">
            <a:spAutoFit/>
          </a:bodyPr>
          <a:lstStyle/>
          <a:p>
            <a:r>
              <a:rPr lang="ro-RO" sz="1600" b="1" smtClean="0">
                <a:solidFill>
                  <a:schemeClr val="tx2">
                    <a:lumMod val="25000"/>
                  </a:schemeClr>
                </a:solidFill>
                <a:latin typeface="Arial" pitchFamily="34" charset="0"/>
                <a:cs typeface="Arial" pitchFamily="34" charset="0"/>
              </a:rPr>
              <a:t>Domenii:</a:t>
            </a:r>
          </a:p>
          <a:p>
            <a:pPr marL="285717" indent="-285717">
              <a:buFont typeface="Wingdings" pitchFamily="2" charset="2"/>
              <a:buChar char="q"/>
            </a:pPr>
            <a:r>
              <a:rPr lang="ro-RO" sz="1600" b="1" smtClean="0">
                <a:solidFill>
                  <a:schemeClr val="tx2">
                    <a:lumMod val="25000"/>
                  </a:schemeClr>
                </a:solidFill>
                <a:latin typeface="Arial" pitchFamily="34" charset="0"/>
                <a:cs typeface="Arial" pitchFamily="34" charset="0"/>
              </a:rPr>
              <a:t>Browsere</a:t>
            </a:r>
          </a:p>
          <a:p>
            <a:pPr marL="285717" indent="-285717">
              <a:buFont typeface="Wingdings" pitchFamily="2" charset="2"/>
              <a:buChar char="q"/>
            </a:pPr>
            <a:r>
              <a:rPr lang="ro-RO" sz="1600" b="1" smtClean="0">
                <a:solidFill>
                  <a:schemeClr val="tx2">
                    <a:lumMod val="25000"/>
                  </a:schemeClr>
                </a:solidFill>
                <a:latin typeface="Arial" pitchFamily="34" charset="0"/>
                <a:cs typeface="Arial" pitchFamily="34" charset="0"/>
              </a:rPr>
              <a:t>Concepte de rețea</a:t>
            </a:r>
          </a:p>
          <a:p>
            <a:pPr marL="285717" indent="-285717">
              <a:buFont typeface="Wingdings" pitchFamily="2" charset="2"/>
              <a:buChar char="q"/>
            </a:pPr>
            <a:r>
              <a:rPr lang="ro-RO" sz="1600" b="1" smtClean="0">
                <a:solidFill>
                  <a:schemeClr val="tx2">
                    <a:lumMod val="25000"/>
                  </a:schemeClr>
                </a:solidFill>
                <a:latin typeface="Arial" pitchFamily="34" charset="0"/>
                <a:cs typeface="Arial" pitchFamily="34" charset="0"/>
              </a:rPr>
              <a:t>Comunicare digitală </a:t>
            </a:r>
          </a:p>
          <a:p>
            <a:pPr marL="285717" indent="-285717">
              <a:buFont typeface="Wingdings" pitchFamily="2" charset="2"/>
              <a:buChar char="q"/>
            </a:pPr>
            <a:r>
              <a:rPr lang="ro-RO" sz="1600" b="1" smtClean="0">
                <a:solidFill>
                  <a:schemeClr val="tx2">
                    <a:lumMod val="25000"/>
                  </a:schemeClr>
                </a:solidFill>
                <a:latin typeface="Arial" pitchFamily="34" charset="0"/>
                <a:cs typeface="Arial" pitchFamily="34" charset="0"/>
              </a:rPr>
              <a:t>Cetățenie digitală</a:t>
            </a:r>
          </a:p>
          <a:p>
            <a:pPr marL="285717" indent="-285717">
              <a:buFont typeface="Wingdings" pitchFamily="2" charset="2"/>
              <a:buChar char="q"/>
            </a:pPr>
            <a:r>
              <a:rPr lang="ro-RO" sz="1600" b="1" smtClean="0">
                <a:solidFill>
                  <a:schemeClr val="tx2">
                    <a:lumMod val="25000"/>
                  </a:schemeClr>
                </a:solidFill>
                <a:latin typeface="Arial" pitchFamily="34" charset="0"/>
                <a:cs typeface="Arial" pitchFamily="34" charset="0"/>
              </a:rPr>
              <a:t>Siguranța online</a:t>
            </a:r>
          </a:p>
          <a:p>
            <a:pPr marL="285717" indent="-285717">
              <a:buFont typeface="Wingdings" pitchFamily="2" charset="2"/>
              <a:buChar char="q"/>
            </a:pPr>
            <a:r>
              <a:rPr lang="ro-RO" sz="1600" b="1" smtClean="0">
                <a:solidFill>
                  <a:schemeClr val="tx2">
                    <a:lumMod val="25000"/>
                  </a:schemeClr>
                </a:solidFill>
                <a:latin typeface="Arial" pitchFamily="34" charset="0"/>
                <a:cs typeface="Arial" pitchFamily="34" charset="0"/>
              </a:rPr>
              <a:t>Cercetare focalizată</a:t>
            </a:r>
            <a:endParaRPr lang="ro-RO" sz="1600" b="1">
              <a:solidFill>
                <a:schemeClr val="tx2">
                  <a:lumMod val="25000"/>
                </a:schemeClr>
              </a:solidFill>
              <a:latin typeface="Arial" pitchFamily="34" charset="0"/>
              <a:cs typeface="Arial" pitchFamily="34" charset="0"/>
            </a:endParaRPr>
          </a:p>
        </p:txBody>
      </p:sp>
      <p:pic>
        <p:nvPicPr>
          <p:cNvPr id="7170" name="Picture 2" descr="D:\Documents\Screenshots\IC3 Certiprep LO sample questio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0001" y="1584000"/>
            <a:ext cx="5368196" cy="504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241038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lemental">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5386</TotalTime>
  <Words>953</Words>
  <Application>Microsoft Office PowerPoint</Application>
  <PresentationFormat>A4 Paper (210x297 mm)</PresentationFormat>
  <Paragraphs>133</Paragraphs>
  <Slides>26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Arial</vt:lpstr>
      <vt:lpstr>Calibri</vt:lpstr>
      <vt:lpstr>Palatino Linotype</vt:lpstr>
      <vt:lpstr>Times New Roman</vt:lpstr>
      <vt:lpstr>Wingdings</vt:lpstr>
      <vt:lpstr>Elemental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Ce? Când? Unde? Cum?</vt:lpstr>
      <vt:lpstr>Competiția globală MOSWC 2017 se centrează pe șase secțiuni de concurs: Word 2013, Excel 2013, PowerPoint 2013, Word 2016, Excel 2016 și PowerPoint 2016.   Premiile acordate pentru locul 1, 2 și 3 din fiecare secțiune de concurs sunt în valoare de $7.000, $3.500 și $1.500 atât pentru suita 2013 cât și pentru 2016).</vt:lpstr>
      <vt:lpstr>Procesul de participare</vt:lpstr>
      <vt:lpstr>Calendarul competiției</vt:lpstr>
      <vt:lpstr>MOSWC – ediția 2016</vt:lpstr>
      <vt:lpstr>Romania a avut 3 reprezentanți la Campionatul Mondial Microsoft Office Specialist în competiția din anul 2016: </vt:lpstr>
      <vt:lpstr>Ne puteți contacta la următoarele coordonate: CERTIPRO EDUCATION info@certipro.ro www.certipro.ro   Persoana de contact: Gabriela Barna Tel: 0744-770687 Email: Gabi.Barna@certipro.ro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 Ford</dc:creator>
  <cp:lastModifiedBy>Gabi Barna</cp:lastModifiedBy>
  <cp:revision>160</cp:revision>
  <dcterms:created xsi:type="dcterms:W3CDTF">2013-11-26T12:05:16Z</dcterms:created>
  <dcterms:modified xsi:type="dcterms:W3CDTF">2016-09-07T17:15:58Z</dcterms:modified>
</cp:coreProperties>
</file>