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736" r:id="rId4"/>
    <p:sldMasterId id="2147483752" r:id="rId5"/>
  </p:sldMasterIdLst>
  <p:notesMasterIdLst>
    <p:notesMasterId r:id="rId20"/>
  </p:notesMasterIdLst>
  <p:sldIdLst>
    <p:sldId id="280" r:id="rId6"/>
    <p:sldId id="257" r:id="rId7"/>
    <p:sldId id="278" r:id="rId8"/>
    <p:sldId id="262" r:id="rId9"/>
    <p:sldId id="279" r:id="rId10"/>
    <p:sldId id="267" r:id="rId11"/>
    <p:sldId id="270" r:id="rId12"/>
    <p:sldId id="287" r:id="rId13"/>
    <p:sldId id="272" r:id="rId14"/>
    <p:sldId id="283" r:id="rId15"/>
    <p:sldId id="288" r:id="rId16"/>
    <p:sldId id="284" r:id="rId17"/>
    <p:sldId id="289" r:id="rId18"/>
    <p:sldId id="29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FBD41-75B0-4440-A2B9-D4480BA8B333}" type="datetimeFigureOut">
              <a:rPr lang="ro-RO" smtClean="0"/>
              <a:t>03.02.2016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CF026-D4D2-4D4A-A215-D7A5C24ABF4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5077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9163">
              <a:defRPr sz="2000" b="1">
                <a:solidFill>
                  <a:schemeClr val="accent2"/>
                </a:solidFill>
                <a:latin typeface="Arial" charset="0"/>
              </a:defRPr>
            </a:lvl1pPr>
            <a:lvl2pPr marL="742950" indent="-285750" defTabSz="919163">
              <a:defRPr sz="2000" b="1">
                <a:solidFill>
                  <a:schemeClr val="accent2"/>
                </a:solidFill>
                <a:latin typeface="Arial" charset="0"/>
              </a:defRPr>
            </a:lvl2pPr>
            <a:lvl3pPr marL="1143000" indent="-228600" defTabSz="919163">
              <a:defRPr sz="2000" b="1">
                <a:solidFill>
                  <a:schemeClr val="accent2"/>
                </a:solidFill>
                <a:latin typeface="Arial" charset="0"/>
              </a:defRPr>
            </a:lvl3pPr>
            <a:lvl4pPr marL="1600200" indent="-228600" defTabSz="919163">
              <a:defRPr sz="2000" b="1">
                <a:solidFill>
                  <a:schemeClr val="accent2"/>
                </a:solidFill>
                <a:latin typeface="Arial" charset="0"/>
              </a:defRPr>
            </a:lvl4pPr>
            <a:lvl5pPr marL="2057400" indent="-228600" defTabSz="919163">
              <a:defRPr sz="2000" b="1"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fld id="{05E4BBCB-21C5-4563-906B-50C1615524E1}" type="slidenum">
              <a:rPr lang="de-DE" sz="1200" b="0">
                <a:solidFill>
                  <a:prstClr val="black"/>
                </a:solidFill>
              </a:rPr>
              <a:pPr/>
              <a:t>3</a:t>
            </a:fld>
            <a:endParaRPr lang="de-DE" sz="1200" b="0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o-RO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Bosch Office Sans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Bosch Office Sans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9pPr>
          </a:lstStyle>
          <a:p>
            <a:fld id="{560DA273-599C-431A-B0FC-D157B805136A}" type="slidenum">
              <a:rPr lang="de-DE">
                <a:solidFill>
                  <a:prstClr val="black"/>
                </a:solidFill>
              </a:rPr>
              <a:pPr/>
              <a:t>5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A638B7-B2A4-4665-B79A-BDAF12D6F858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056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>
              <a:defRPr/>
            </a:pPr>
            <a:fld id="{EF426B54-86B8-4375-8F17-53F3CDE30532}" type="slidenum">
              <a:rPr lang="de-DE">
                <a:solidFill>
                  <a:srgbClr val="000000"/>
                </a:solidFill>
              </a:rPr>
              <a:pPr defTabSz="912813">
                <a:defRPr/>
              </a:pPr>
              <a:t>8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721" y="4339600"/>
            <a:ext cx="5028561" cy="411889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6F4DD"/>
              </a:clrFrom>
              <a:clrTo>
                <a:srgbClr val="F6F4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5535613"/>
            <a:ext cx="269875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2819400"/>
          </a:xfr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000"/>
            </a:lvl1pPr>
          </a:lstStyle>
          <a:p>
            <a:pPr lvl="0"/>
            <a:r>
              <a:rPr lang="de-DE" noProof="0" smtClean="0"/>
              <a:t>Klicken Sie, zum Bearbeiten.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10000"/>
            <a:ext cx="7772400" cy="1828800"/>
          </a:xfrm>
        </p:spPr>
        <p:txBody>
          <a:bodyPr/>
          <a:lstStyle>
            <a:lvl1pPr marL="0" indent="0" algn="ctr">
              <a:lnSpc>
                <a:spcPct val="120000"/>
              </a:lnSpc>
              <a:buFontTx/>
              <a:buNone/>
              <a:defRPr sz="1000" b="1"/>
            </a:lvl1pPr>
          </a:lstStyle>
          <a:p>
            <a:pPr lvl="0"/>
            <a:r>
              <a:rPr lang="de-DE" noProof="0" smtClean="0"/>
              <a:t>KLICKEN SIE, UM DAS FORMAT DES UNTERTITEL-MASTERS ZU BEARBEITEN.</a:t>
            </a:r>
          </a:p>
        </p:txBody>
      </p:sp>
    </p:spTree>
    <p:extLst>
      <p:ext uri="{BB962C8B-B14F-4D97-AF65-F5344CB8AC3E}">
        <p14:creationId xmlns:p14="http://schemas.microsoft.com/office/powerpoint/2010/main" val="3499451453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D237B620-6043-4BF3-8528-1F7854B4CE94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68089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9164CFA1-12AB-4E84-BA03-31185BA741B0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21754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557338"/>
            <a:ext cx="3810000" cy="4538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810000" cy="4538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9B284E23-6FA4-4E77-B451-60453DD32E13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19902"/>
      </p:ext>
    </p:extLst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B4CB61C0-8634-48F0-A9CC-F44800D0CD11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17731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7D7ADB42-FDCA-4B07-AF7A-B34CA68227A6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188873"/>
      </p:ext>
    </p:extLst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68558DE2-E859-48E3-B860-3202C1757B04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157110"/>
      </p:ext>
    </p:extLst>
  </p:cSld>
  <p:clrMapOvr>
    <a:masterClrMapping/>
  </p:clrMapOvr>
  <p:transition spd="slow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2C18302A-DC30-4343-B3C2-A4C98A9A8F5A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656164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C58B283F-7374-4EB9-9EEC-6BAE411C6695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74597"/>
      </p:ext>
    </p:extLst>
  </p:cSld>
  <p:clrMapOvr>
    <a:masterClrMapping/>
  </p:clrMapOvr>
  <p:transition spd="slow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CAB85BDB-C081-46F5-8F58-032E6BD77A10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20788"/>
      </p:ext>
    </p:extLst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096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4213" y="0"/>
            <a:ext cx="5678487" cy="60960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95697B74-EE6F-4543-9BE9-AEC4DC2B0C29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421731"/>
      </p:ext>
    </p:extLst>
  </p:cSld>
  <p:clrMapOvr>
    <a:masterClrMapping/>
  </p:clrMapOvr>
  <p:transition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219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685800" y="1557338"/>
            <a:ext cx="3810000" cy="453866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810000" cy="453866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A6C78910-EF7F-4F4A-B914-720C35F92A58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703045"/>
      </p:ext>
    </p:extLst>
  </p:cSld>
  <p:clrMapOvr>
    <a:masterClrMapping/>
  </p:clrMapOvr>
  <p:transition spd="slow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219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5800" y="1557338"/>
            <a:ext cx="7772400" cy="4538662"/>
          </a:xfrm>
        </p:spPr>
        <p:txBody>
          <a:bodyPr/>
          <a:lstStyle/>
          <a:p>
            <a:pPr lvl="0"/>
            <a:endParaRPr lang="de-D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1592EF65-D390-4B36-9C2A-EB8486CC984A}" type="slidenum">
              <a:rPr lang="de-DE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4458"/>
      </p:ext>
    </p:extLst>
  </p:cSld>
  <p:clrMapOvr>
    <a:masterClrMapping/>
  </p:clrMapOvr>
  <p:transition spd="slow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847504"/>
      </p:ext>
    </p:extLst>
  </p:cSld>
  <p:clrMapOvr>
    <a:masterClrMapping/>
  </p:clrMapOvr>
  <p:transition spd="slow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weiß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99238"/>
            <a:ext cx="91408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3588" y="6704013"/>
            <a:ext cx="2133600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/>
              <a:t>Datum (Tag.Monat.Jahr)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50825" y="6308725"/>
            <a:ext cx="8642350" cy="287338"/>
          </a:xfrm>
          <a:prstGeom prst="rect">
            <a:avLst/>
          </a:prstGeom>
          <a:solidFill>
            <a:schemeClr val="tx2"/>
          </a:solidFill>
          <a:ln>
            <a:miter lim="800000"/>
            <a:headEnd/>
            <a:tailEnd/>
          </a:ln>
        </p:spPr>
        <p:txBody>
          <a:bodyPr vert="horz" wrap="none" lIns="144000" tIns="0" rIns="14400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Aft>
                <a:spcPct val="50000"/>
              </a:spcAft>
              <a:defRPr sz="16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r>
              <a:rPr lang="de-DE" dirty="0"/>
              <a:t>Weisschuh - PER/LRV / 18.07.2008</a:t>
            </a:r>
          </a:p>
        </p:txBody>
      </p:sp>
    </p:spTree>
    <p:extLst>
      <p:ext uri="{BB962C8B-B14F-4D97-AF65-F5344CB8AC3E}">
        <p14:creationId xmlns:p14="http://schemas.microsoft.com/office/powerpoint/2010/main" val="3936256223"/>
      </p:ext>
    </p:extLst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0289652"/>
      </p:ext>
    </p:extLst>
  </p:cSld>
  <p:clrMapOvr>
    <a:masterClrMapping/>
  </p:clrMapOvr>
  <p:transition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076720"/>
      </p:ext>
    </p:extLst>
  </p:cSld>
  <p:clrMapOvr>
    <a:masterClrMapping/>
  </p:clrMapOvr>
  <p:transition spd="slow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8" y="1543050"/>
            <a:ext cx="4100512" cy="4910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4100513" cy="4910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018526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2636660"/>
      </p:ext>
    </p:extLst>
  </p:cSld>
  <p:clrMapOvr>
    <a:masterClrMapping/>
  </p:clrMapOvr>
  <p:transition spd="slow">
    <p:pul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4840033"/>
      </p:ext>
    </p:extLst>
  </p:cSld>
  <p:clrMapOvr>
    <a:masterClrMapping/>
  </p:clrMapOvr>
  <p:transition spd="slow">
    <p:pul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137544"/>
      </p:ext>
    </p:extLst>
  </p:cSld>
  <p:clrMapOvr>
    <a:masterClrMapping/>
  </p:clrMapOvr>
  <p:transition spd="slow">
    <p:pul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33503784"/>
      </p:ext>
    </p:extLst>
  </p:cSld>
  <p:clrMapOvr>
    <a:masterClrMapping/>
  </p:clrMapOvr>
  <p:transition spd="slow">
    <p:pull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114564707"/>
      </p:ext>
    </p:extLst>
  </p:cSld>
  <p:clrMapOvr>
    <a:masterClrMapping/>
  </p:clrMapOvr>
  <p:transition spd="slow">
    <p:pull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0290103"/>
      </p:ext>
    </p:extLst>
  </p:cSld>
  <p:clrMapOvr>
    <a:masterClrMapping/>
  </p:clrMapOvr>
  <p:transition spd="slow">
    <p:pull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61150" y="730250"/>
            <a:ext cx="2087563" cy="57229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5288" y="730250"/>
            <a:ext cx="6113462" cy="572293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939239"/>
      </p:ext>
    </p:extLst>
  </p:cSld>
  <p:clrMapOvr>
    <a:masterClrMapping/>
  </p:clrMapOvr>
  <p:transition spd="slow">
    <p:pull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395288" y="730250"/>
            <a:ext cx="8353425" cy="572293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526776"/>
      </p:ext>
    </p:extLst>
  </p:cSld>
  <p:clrMapOvr>
    <a:masterClrMapping/>
  </p:clrMapOvr>
  <p:transition spd="slow">
    <p:pull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weiß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99238"/>
            <a:ext cx="91408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Daimler_Logotype_100_C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9550" y="838200"/>
            <a:ext cx="36433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250825" y="2420938"/>
            <a:ext cx="8642350" cy="158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126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95288" y="2528888"/>
            <a:ext cx="8351837" cy="423862"/>
          </a:xfrm>
        </p:spPr>
        <p:txBody>
          <a:bodyPr bIns="432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412682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952750"/>
            <a:ext cx="8351837" cy="3355975"/>
          </a:xfrm>
        </p:spPr>
        <p:txBody>
          <a:bodyPr/>
          <a:lstStyle>
            <a:lvl1pPr>
              <a:lnSpc>
                <a:spcPct val="100000"/>
              </a:lnSpc>
              <a:spcAft>
                <a:spcPct val="0"/>
              </a:spcAft>
              <a:defRPr sz="2400">
                <a:solidFill>
                  <a:schemeClr val="bg2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3588" y="6704013"/>
            <a:ext cx="2133600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/>
              <a:t>Datum (Tag.Monat.Jahr)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951663" y="6704013"/>
            <a:ext cx="1795462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0000"/>
              </a:lnSpc>
              <a:spcAft>
                <a:spcPct val="50000"/>
              </a:spcAft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fld id="{0E16EF95-9C82-405C-967E-DE214EF44D11}" type="slidenum">
              <a:rPr lang="de-DE"/>
              <a:pPr fontAlgn="base">
                <a:spcBef>
                  <a:spcPct val="0"/>
                </a:spcBef>
                <a:defRPr/>
              </a:pPr>
              <a:t>‹#›</a:t>
            </a:fld>
            <a:endParaRPr lang="de-DE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50825" y="6308725"/>
            <a:ext cx="8642350" cy="287338"/>
          </a:xfrm>
          <a:prstGeom prst="rect">
            <a:avLst/>
          </a:prstGeom>
          <a:solidFill>
            <a:schemeClr val="tx2"/>
          </a:solidFill>
          <a:ln>
            <a:miter lim="800000"/>
            <a:headEnd/>
            <a:tailEnd/>
          </a:ln>
        </p:spPr>
        <p:txBody>
          <a:bodyPr vert="horz" wrap="none" lIns="144000" tIns="0" rIns="14400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Aft>
                <a:spcPct val="50000"/>
              </a:spcAft>
              <a:defRPr sz="16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r>
              <a:rPr lang="de-DE" dirty="0"/>
              <a:t>Weisschuh - PER/LRV / 18.07.2008</a:t>
            </a:r>
          </a:p>
        </p:txBody>
      </p:sp>
    </p:spTree>
    <p:extLst>
      <p:ext uri="{BB962C8B-B14F-4D97-AF65-F5344CB8AC3E}">
        <p14:creationId xmlns:p14="http://schemas.microsoft.com/office/powerpoint/2010/main" val="3203215701"/>
      </p:ext>
    </p:extLst>
  </p:cSld>
  <p:clrMapOvr>
    <a:masterClrMapping/>
  </p:clrMapOvr>
  <p:transition spd="slow">
    <p:pull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Text &amp;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9" name="Picture 8" descr="Daimler_Logotype_042_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hts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2885D2A-5FDF-4E45-8CEC-5136EC93A990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" name="Links"/>
          <p:cNvSpPr txBox="1">
            <a:spLocks noChangeArrowheads="1"/>
          </p:cNvSpPr>
          <p:nvPr userDrawn="1"/>
        </p:nvSpPr>
        <p:spPr bwMode="auto">
          <a:xfrm>
            <a:off x="12700" y="6667500"/>
            <a:ext cx="57594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700" dirty="0">
                <a:solidFill>
                  <a:srgbClr val="000000"/>
                </a:solidFill>
                <a:cs typeface="Arial" charset="0"/>
              </a:rPr>
              <a:t>J:\100 PER-LRV\120 Ausbildung international\121 Länder\Asien\Kuwait\Reise 02_2008\Kuwait, Varianten - weitere Vorgehensweise, Wsu, 08-07-10.ppt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9B87A73D-2C2F-48B4-8DE9-13A491F0C03F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4" name="Grafik 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467998" y="3638210"/>
            <a:ext cx="8208000" cy="1260000"/>
          </a:xfrm>
        </p:spPr>
        <p:txBody>
          <a:bodyPr/>
          <a:lstStyle>
            <a:lvl1pPr>
              <a:lnSpc>
                <a:spcPts val="50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67998" y="5204381"/>
            <a:ext cx="5040000" cy="11880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de-DE" dirty="0" smtClean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9144000" cy="3420000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 smtClean="0"/>
              <a:t>Bild durch Klicken auf Symbol hinzufügen</a:t>
            </a:r>
            <a:endParaRPr lang="de-DE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0"/>
          </p:nvPr>
        </p:nvSpPr>
        <p:spPr bwMode="gray">
          <a:xfrm>
            <a:off x="68652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21"/>
          </p:nvPr>
        </p:nvSpPr>
        <p:spPr bwMode="gray">
          <a:xfrm>
            <a:off x="49140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4864090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nhaltsseite mit zwei Zeilen Headline au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" name="Picture 8" descr="Daimler_Logotype_042_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hts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2D40F11-CC80-4BDE-9ECE-FF099671263E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" name="Links"/>
          <p:cNvSpPr txBox="1">
            <a:spLocks noChangeArrowheads="1"/>
          </p:cNvSpPr>
          <p:nvPr userDrawn="1"/>
        </p:nvSpPr>
        <p:spPr bwMode="auto">
          <a:xfrm>
            <a:off x="12700" y="6667500"/>
            <a:ext cx="57594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700" dirty="0">
                <a:solidFill>
                  <a:srgbClr val="000000"/>
                </a:solidFill>
                <a:cs typeface="Arial" charset="0"/>
              </a:rPr>
              <a:t>J:\100 PER-LRV\120 Ausbildung international\121 Länder\Asien\Kuwait\Reise 02_2008\Kuwait, Varianten - weitere Vorgehensweise, Wsu, 08-07-10.ppt</a:t>
            </a: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F7CB3F12-2331-46B1-A183-DAFE3984E902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9"/>
          </p:nvPr>
        </p:nvSpPr>
        <p:spPr>
          <a:xfrm>
            <a:off x="396000" y="144000"/>
            <a:ext cx="5256000" cy="216000"/>
          </a:xfrm>
        </p:spPr>
        <p:txBody>
          <a:bodyPr>
            <a:noAutofit/>
          </a:bodyPr>
          <a:lstStyle>
            <a:lvl1pPr marL="0" indent="0">
              <a:buFont typeface="Arial" pitchFamily="34" charset="0"/>
              <a:buNone/>
              <a:defRPr sz="1200"/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20"/>
          </p:nvPr>
        </p:nvSpPr>
        <p:spPr>
          <a:xfrm>
            <a:off x="68652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platzhalter 5"/>
          <p:cNvSpPr>
            <a:spLocks noGrp="1"/>
          </p:cNvSpPr>
          <p:nvPr>
            <p:ph type="body" sz="quarter" idx="21"/>
          </p:nvPr>
        </p:nvSpPr>
        <p:spPr>
          <a:xfrm>
            <a:off x="49140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Datumsplatzhalter 6"/>
          <p:cNvSpPr>
            <a:spLocks noGrp="1"/>
          </p:cNvSpPr>
          <p:nvPr>
            <p:ph type="dt" sz="half" idx="22"/>
          </p:nvPr>
        </p:nvSpPr>
        <p:spPr>
          <a:xfrm>
            <a:off x="5435600" y="6551613"/>
            <a:ext cx="765175" cy="3063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25248F-FEF2-41A1-A171-5C9F6D6E9AD7}" type="datetime1">
              <a:rPr lang="de-DE"/>
              <a:pPr>
                <a:defRPr/>
              </a:pPr>
              <a:t>03.02.2016</a:t>
            </a:fld>
            <a:endParaRPr lang="de-DE" dirty="0"/>
          </a:p>
        </p:txBody>
      </p:sp>
      <p:sp>
        <p:nvSpPr>
          <p:cNvPr id="15" name="Fußzeilenplatzhalter 8"/>
          <p:cNvSpPr>
            <a:spLocks noGrp="1"/>
          </p:cNvSpPr>
          <p:nvPr>
            <p:ph type="ftr" sz="quarter" idx="23"/>
          </p:nvPr>
        </p:nvSpPr>
        <p:spPr>
          <a:xfrm>
            <a:off x="395288" y="6551613"/>
            <a:ext cx="4897437" cy="3063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orpo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>
                <a:cs typeface="Arial" charset="0"/>
              </a:rPr>
              <a:t>| Prezentare Reglaj | HRM/PV | 2013</a:t>
            </a:r>
          </a:p>
        </p:txBody>
      </p:sp>
      <p:sp>
        <p:nvSpPr>
          <p:cNvPr id="16" name="Foliennummernplatzhalter 10"/>
          <p:cNvSpPr>
            <a:spLocks noGrp="1"/>
          </p:cNvSpPr>
          <p:nvPr>
            <p:ph type="sldNum" sz="quarter" idx="24"/>
          </p:nvPr>
        </p:nvSpPr>
        <p:spPr>
          <a:xfrm>
            <a:off x="85725" y="6551613"/>
            <a:ext cx="250825" cy="3063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31F3E-072A-463D-ADA0-5380510781E5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39042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weiß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99238"/>
            <a:ext cx="91408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3588" y="6704013"/>
            <a:ext cx="2133600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/>
              <a:t>Datum (Tag.Monat.Jahr)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50825" y="6308725"/>
            <a:ext cx="8642350" cy="287338"/>
          </a:xfrm>
          <a:prstGeom prst="rect">
            <a:avLst/>
          </a:prstGeom>
          <a:solidFill>
            <a:schemeClr val="tx2"/>
          </a:solidFill>
          <a:ln>
            <a:miter lim="800000"/>
            <a:headEnd/>
            <a:tailEnd/>
          </a:ln>
        </p:spPr>
        <p:txBody>
          <a:bodyPr vert="horz" wrap="none" lIns="144000" tIns="0" rIns="14400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Aft>
                <a:spcPct val="50000"/>
              </a:spcAft>
              <a:defRPr sz="16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r>
              <a:rPr lang="de-DE" dirty="0"/>
              <a:t>Weisschuh - PER/LRV / 18.07.2008</a:t>
            </a:r>
          </a:p>
        </p:txBody>
      </p:sp>
    </p:spTree>
    <p:extLst>
      <p:ext uri="{BB962C8B-B14F-4D97-AF65-F5344CB8AC3E}">
        <p14:creationId xmlns:p14="http://schemas.microsoft.com/office/powerpoint/2010/main" val="2100481837"/>
      </p:ext>
    </p:extLst>
  </p:cSld>
  <p:clrMapOvr>
    <a:masterClrMapping/>
  </p:clrMapOvr>
  <p:transition spd="slow">
    <p:pull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1379311"/>
      </p:ext>
    </p:extLst>
  </p:cSld>
  <p:clrMapOvr>
    <a:masterClrMapping/>
  </p:clrMapOvr>
  <p:transition spd="slow">
    <p:pull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55194248"/>
      </p:ext>
    </p:extLst>
  </p:cSld>
  <p:clrMapOvr>
    <a:masterClrMapping/>
  </p:clrMapOvr>
  <p:transition spd="slow">
    <p:pull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8" y="1543050"/>
            <a:ext cx="4100512" cy="4910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4100513" cy="4910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3139605"/>
      </p:ext>
    </p:extLst>
  </p:cSld>
  <p:clrMapOvr>
    <a:masterClrMapping/>
  </p:clrMapOvr>
  <p:transition spd="slow">
    <p:pull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004417"/>
      </p:ext>
    </p:extLst>
  </p:cSld>
  <p:clrMapOvr>
    <a:masterClrMapping/>
  </p:clrMapOvr>
  <p:transition spd="slow">
    <p:pull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5024211"/>
      </p:ext>
    </p:extLst>
  </p:cSld>
  <p:clrMapOvr>
    <a:masterClrMapping/>
  </p:clrMapOvr>
  <p:transition spd="slow">
    <p:pull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020104"/>
      </p:ext>
    </p:extLst>
  </p:cSld>
  <p:clrMapOvr>
    <a:masterClrMapping/>
  </p:clrMapOvr>
  <p:transition spd="slow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01434119"/>
      </p:ext>
    </p:extLst>
  </p:cSld>
  <p:clrMapOvr>
    <a:masterClrMapping/>
  </p:clrMapOvr>
  <p:transition spd="slow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97120272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2106723"/>
      </p:ext>
    </p:extLst>
  </p:cSld>
  <p:clrMapOvr>
    <a:masterClrMapping/>
  </p:clrMapOvr>
  <p:transition spd="slow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61150" y="730250"/>
            <a:ext cx="2087563" cy="57229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5288" y="730250"/>
            <a:ext cx="6113462" cy="572293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0279973"/>
      </p:ext>
    </p:extLst>
  </p:cSld>
  <p:clrMapOvr>
    <a:masterClrMapping/>
  </p:clrMapOvr>
  <p:transition spd="slow">
    <p:pull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395288" y="730250"/>
            <a:ext cx="8353425" cy="572293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5009335"/>
      </p:ext>
    </p:extLst>
  </p:cSld>
  <p:clrMapOvr>
    <a:masterClrMapping/>
  </p:clrMapOvr>
  <p:transition spd="slow">
    <p:pull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weiß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99238"/>
            <a:ext cx="91408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Daimler_Logotype_100_C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9550" y="838200"/>
            <a:ext cx="36433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250825" y="2420938"/>
            <a:ext cx="8642350" cy="158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126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95288" y="2528888"/>
            <a:ext cx="8351837" cy="423862"/>
          </a:xfrm>
        </p:spPr>
        <p:txBody>
          <a:bodyPr bIns="432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412682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952750"/>
            <a:ext cx="8351837" cy="3355975"/>
          </a:xfrm>
        </p:spPr>
        <p:txBody>
          <a:bodyPr/>
          <a:lstStyle>
            <a:lvl1pPr>
              <a:lnSpc>
                <a:spcPct val="100000"/>
              </a:lnSpc>
              <a:spcAft>
                <a:spcPct val="0"/>
              </a:spcAft>
              <a:defRPr sz="2400">
                <a:solidFill>
                  <a:schemeClr val="bg2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3588" y="6704013"/>
            <a:ext cx="2133600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/>
              <a:t>Datum (Tag.Monat.Jahr)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951663" y="6704013"/>
            <a:ext cx="1795462" cy="1508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0000"/>
              </a:lnSpc>
              <a:spcAft>
                <a:spcPct val="50000"/>
              </a:spcAft>
              <a:defRPr sz="9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fld id="{0E16EF95-9C82-405C-967E-DE214EF44D11}" type="slidenum">
              <a:rPr lang="de-DE"/>
              <a:pPr fontAlgn="base">
                <a:spcBef>
                  <a:spcPct val="0"/>
                </a:spcBef>
                <a:defRPr/>
              </a:pPr>
              <a:t>‹#›</a:t>
            </a:fld>
            <a:endParaRPr lang="de-DE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50825" y="6308725"/>
            <a:ext cx="8642350" cy="287338"/>
          </a:xfrm>
          <a:prstGeom prst="rect">
            <a:avLst/>
          </a:prstGeom>
          <a:solidFill>
            <a:schemeClr val="tx2"/>
          </a:solidFill>
          <a:ln>
            <a:miter lim="800000"/>
            <a:headEnd/>
            <a:tailEnd/>
          </a:ln>
        </p:spPr>
        <p:txBody>
          <a:bodyPr vert="horz" wrap="none" lIns="144000" tIns="0" rIns="14400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Aft>
                <a:spcPct val="50000"/>
              </a:spcAft>
              <a:defRPr sz="16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defRPr/>
            </a:pPr>
            <a:r>
              <a:rPr lang="de-DE" dirty="0"/>
              <a:t>Weisschuh - PER/LRV / 18.07.2008</a:t>
            </a:r>
          </a:p>
        </p:txBody>
      </p:sp>
    </p:spTree>
    <p:extLst>
      <p:ext uri="{BB962C8B-B14F-4D97-AF65-F5344CB8AC3E}">
        <p14:creationId xmlns:p14="http://schemas.microsoft.com/office/powerpoint/2010/main" val="1827007197"/>
      </p:ext>
    </p:extLst>
  </p:cSld>
  <p:clrMapOvr>
    <a:masterClrMapping/>
  </p:clrMapOvr>
  <p:transition spd="slow">
    <p:pull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Text &amp;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9" name="Picture 8" descr="Daimler_Logotype_042_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hts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2885D2A-5FDF-4E45-8CEC-5136EC93A990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" name="Links"/>
          <p:cNvSpPr txBox="1">
            <a:spLocks noChangeArrowheads="1"/>
          </p:cNvSpPr>
          <p:nvPr userDrawn="1"/>
        </p:nvSpPr>
        <p:spPr bwMode="auto">
          <a:xfrm>
            <a:off x="12700" y="6667500"/>
            <a:ext cx="57594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700" dirty="0">
                <a:solidFill>
                  <a:srgbClr val="000000"/>
                </a:solidFill>
                <a:cs typeface="Arial" charset="0"/>
              </a:rPr>
              <a:t>J:\100 PER-LRV\120 Ausbildung international\121 Länder\Asien\Kuwait\Reise 02_2008\Kuwait, Varianten - weitere Vorgehensweise, Wsu, 08-07-10.ppt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9B87A73D-2C2F-48B4-8DE9-13A491F0C03F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4" name="Grafik 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467998" y="3638210"/>
            <a:ext cx="8208000" cy="1260000"/>
          </a:xfrm>
        </p:spPr>
        <p:txBody>
          <a:bodyPr/>
          <a:lstStyle>
            <a:lvl1pPr>
              <a:lnSpc>
                <a:spcPts val="50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67998" y="5204381"/>
            <a:ext cx="5040000" cy="11880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5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de-DE" dirty="0" smtClean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9144000" cy="3420000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 smtClean="0"/>
              <a:t>Bild durch Klicken auf Symbol hinzufügen</a:t>
            </a:r>
            <a:endParaRPr lang="de-DE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0"/>
          </p:nvPr>
        </p:nvSpPr>
        <p:spPr bwMode="gray">
          <a:xfrm>
            <a:off x="68652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21"/>
          </p:nvPr>
        </p:nvSpPr>
        <p:spPr bwMode="gray">
          <a:xfrm>
            <a:off x="49140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8036236"/>
      </p:ext>
    </p:extLst>
  </p:cSld>
  <p:clrMapOvr>
    <a:masterClrMapping/>
  </p:clrMapOvr>
  <p:transition spd="slow">
    <p:pull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nhaltsseite mit zwei Zeilen Headline au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" name="Picture 8" descr="Daimler_Logotype_042_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hts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2D40F11-CC80-4BDE-9ECE-FF099671263E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" name="Links"/>
          <p:cNvSpPr txBox="1">
            <a:spLocks noChangeArrowheads="1"/>
          </p:cNvSpPr>
          <p:nvPr userDrawn="1"/>
        </p:nvSpPr>
        <p:spPr bwMode="auto">
          <a:xfrm>
            <a:off x="12700" y="6667500"/>
            <a:ext cx="57594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700" dirty="0">
                <a:solidFill>
                  <a:srgbClr val="000000"/>
                </a:solidFill>
                <a:cs typeface="Arial" charset="0"/>
              </a:rPr>
              <a:t>J:\100 PER-LRV\120 Ausbildung international\121 Länder\Asien\Kuwait\Reise 02_2008\Kuwait, Varianten - weitere Vorgehensweise, Wsu, 08-07-10.ppt</a:t>
            </a: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8359775" y="6667500"/>
            <a:ext cx="33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F7CB3F12-2331-46B1-A183-DAFE3984E902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9"/>
          </p:nvPr>
        </p:nvSpPr>
        <p:spPr>
          <a:xfrm>
            <a:off x="396000" y="144000"/>
            <a:ext cx="5256000" cy="216000"/>
          </a:xfrm>
        </p:spPr>
        <p:txBody>
          <a:bodyPr>
            <a:noAutofit/>
          </a:bodyPr>
          <a:lstStyle>
            <a:lvl1pPr marL="0" indent="0">
              <a:buFont typeface="Arial" pitchFamily="34" charset="0"/>
              <a:buNone/>
              <a:defRPr sz="1200"/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  <a:lvl6pPr marL="0" indent="0">
              <a:buNone/>
              <a:defRPr sz="1200"/>
            </a:lvl6pPr>
            <a:lvl7pPr marL="0" indent="0">
              <a:buNone/>
              <a:defRPr sz="1200"/>
            </a:lvl7pPr>
            <a:lvl8pPr marL="0" indent="0">
              <a:buNone/>
              <a:defRPr sz="1200"/>
            </a:lvl8pPr>
            <a:lvl9pPr marL="0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20"/>
          </p:nvPr>
        </p:nvSpPr>
        <p:spPr>
          <a:xfrm>
            <a:off x="68652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platzhalter 5"/>
          <p:cNvSpPr>
            <a:spLocks noGrp="1"/>
          </p:cNvSpPr>
          <p:nvPr>
            <p:ph type="body" sz="quarter" idx="21"/>
          </p:nvPr>
        </p:nvSpPr>
        <p:spPr>
          <a:xfrm>
            <a:off x="4914000" y="72000"/>
            <a:ext cx="1879200" cy="306000"/>
          </a:xfrm>
          <a:noFill/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itchFamily="34" charset="0"/>
              <a:buNone/>
              <a:defRPr sz="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18000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Datumsplatzhalter 6"/>
          <p:cNvSpPr>
            <a:spLocks noGrp="1"/>
          </p:cNvSpPr>
          <p:nvPr>
            <p:ph type="dt" sz="half" idx="22"/>
          </p:nvPr>
        </p:nvSpPr>
        <p:spPr>
          <a:xfrm>
            <a:off x="5435600" y="6551613"/>
            <a:ext cx="765175" cy="3063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25248F-FEF2-41A1-A171-5C9F6D6E9AD7}" type="datetime1">
              <a:rPr lang="de-DE"/>
              <a:pPr>
                <a:defRPr/>
              </a:pPr>
              <a:t>03.02.2016</a:t>
            </a:fld>
            <a:endParaRPr lang="de-DE" dirty="0"/>
          </a:p>
        </p:txBody>
      </p:sp>
      <p:sp>
        <p:nvSpPr>
          <p:cNvPr id="15" name="Fußzeilenplatzhalter 8"/>
          <p:cNvSpPr>
            <a:spLocks noGrp="1"/>
          </p:cNvSpPr>
          <p:nvPr>
            <p:ph type="ftr" sz="quarter" idx="23"/>
          </p:nvPr>
        </p:nvSpPr>
        <p:spPr>
          <a:xfrm>
            <a:off x="395288" y="6551613"/>
            <a:ext cx="4897437" cy="3063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orpo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>
                <a:cs typeface="Arial" charset="0"/>
              </a:rPr>
              <a:t>| Prezentare Reglaj | HRM/PV | 2013</a:t>
            </a:r>
          </a:p>
        </p:txBody>
      </p:sp>
      <p:sp>
        <p:nvSpPr>
          <p:cNvPr id="16" name="Foliennummernplatzhalter 10"/>
          <p:cNvSpPr>
            <a:spLocks noGrp="1"/>
          </p:cNvSpPr>
          <p:nvPr>
            <p:ph type="sldNum" sz="quarter" idx="24"/>
          </p:nvPr>
        </p:nvSpPr>
        <p:spPr>
          <a:xfrm>
            <a:off x="85725" y="6551613"/>
            <a:ext cx="250825" cy="3063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31F3E-072A-463D-ADA0-5380510781E5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36577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PTFootCol"/>
          <p:cNvPicPr>
            <a:picLocks noChangeArrowheads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80667"/>
            <a:ext cx="9144000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592667"/>
          </a:xfrm>
          <a:prstGeom prst="rect">
            <a:avLst/>
          </a:prstGeom>
          <a:solidFill>
            <a:srgbClr val="153B63"/>
          </a:solidFill>
          <a:ln w="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e-DE" sz="2000" noProof="1">
              <a:solidFill>
                <a:srgbClr val="153B63"/>
              </a:solidFill>
            </a:endParaRPr>
          </a:p>
        </p:txBody>
      </p:sp>
      <p:pic>
        <p:nvPicPr>
          <p:cNvPr id="6" name="Picture 16" descr="BOCOL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643" y="6279444"/>
            <a:ext cx="1959429" cy="45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0" y="592667"/>
            <a:ext cx="9144000" cy="0"/>
          </a:xfrm>
          <a:prstGeom prst="line">
            <a:avLst/>
          </a:prstGeom>
          <a:noFill/>
          <a:ln w="9017">
            <a:solidFill>
              <a:srgbClr val="153B63"/>
            </a:solidFill>
            <a:round/>
            <a:headEnd/>
            <a:tailEnd/>
          </a:ln>
          <a:effectLst/>
        </p:spPr>
        <p:txBody>
          <a:bodyPr wrap="none" lIns="99487" tIns="49743" rIns="99487" bIns="49743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8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0" y="6180667"/>
            <a:ext cx="9144000" cy="0"/>
          </a:xfrm>
          <a:prstGeom prst="line">
            <a:avLst/>
          </a:prstGeom>
          <a:noFill/>
          <a:ln w="9017">
            <a:solidFill>
              <a:srgbClr val="DDDDE7"/>
            </a:solidFill>
            <a:round/>
            <a:headEnd/>
            <a:tailEnd/>
          </a:ln>
          <a:effectLst/>
        </p:spPr>
        <p:txBody>
          <a:bodyPr wrap="none" lIns="99487" tIns="49743" rIns="99487" bIns="49743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592667"/>
            <a:ext cx="8327571" cy="59266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7171" name="Rectangle 3" hidden="1"/>
          <p:cNvSpPr>
            <a:spLocks noGrp="1" noChangeArrowheads="1"/>
          </p:cNvSpPr>
          <p:nvPr>
            <p:ph type="subTitle" idx="1"/>
          </p:nvPr>
        </p:nvSpPr>
        <p:spPr>
          <a:xfrm>
            <a:off x="571500" y="3556000"/>
            <a:ext cx="8327571" cy="1862667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B9156-6FEC-4AED-9A8A-ED831C8CC544}" type="slidenum">
              <a:rPr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0865332"/>
      </p:ext>
    </p:extLst>
  </p:cSld>
  <p:clrMapOvr>
    <a:masterClrMapping/>
  </p:clrMapOvr>
  <p:transition spd="slow">
    <p:pull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645D7-A4A2-4C30-A9D9-3336FCB589E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0005935"/>
      </p:ext>
    </p:extLst>
  </p:cSld>
  <p:clrMapOvr>
    <a:masterClrMapping/>
  </p:clrMapOvr>
  <p:transition spd="slow">
    <p:pull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881" y="4406194"/>
            <a:ext cx="7771379" cy="1363487"/>
          </a:xfrm>
        </p:spPr>
        <p:txBody>
          <a:bodyPr/>
          <a:lstStyle>
            <a:lvl1pPr algn="l">
              <a:defRPr sz="44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881" y="2906889"/>
            <a:ext cx="7771379" cy="1499306"/>
          </a:xfrm>
        </p:spPr>
        <p:txBody>
          <a:bodyPr anchor="b"/>
          <a:lstStyle>
            <a:lvl1pPr marL="0" indent="0">
              <a:buNone/>
              <a:defRPr sz="2200"/>
            </a:lvl1pPr>
            <a:lvl2pPr marL="497434" indent="0">
              <a:buNone/>
              <a:defRPr sz="2000"/>
            </a:lvl2pPr>
            <a:lvl3pPr marL="994867" indent="0">
              <a:buNone/>
              <a:defRPr sz="1700"/>
            </a:lvl3pPr>
            <a:lvl4pPr marL="1492301" indent="0">
              <a:buNone/>
              <a:defRPr sz="1500"/>
            </a:lvl4pPr>
            <a:lvl5pPr marL="1989734" indent="0">
              <a:buNone/>
              <a:defRPr sz="1500"/>
            </a:lvl5pPr>
            <a:lvl6pPr marL="2487168" indent="0">
              <a:buNone/>
              <a:defRPr sz="1500"/>
            </a:lvl6pPr>
            <a:lvl7pPr marL="2984602" indent="0">
              <a:buNone/>
              <a:defRPr sz="1500"/>
            </a:lvl7pPr>
            <a:lvl8pPr marL="3482035" indent="0">
              <a:buNone/>
              <a:defRPr sz="1500"/>
            </a:lvl8pPr>
            <a:lvl9pPr marL="3979469" indent="0">
              <a:buNone/>
              <a:defRPr sz="15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F8559-AB5A-4070-A310-B3B7903739F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432602"/>
      </p:ext>
    </p:extLst>
  </p:cSld>
  <p:clrMapOvr>
    <a:masterClrMapping/>
  </p:clrMapOvr>
  <p:transition spd="slow">
    <p:pull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71500" y="1185334"/>
            <a:ext cx="3837214" cy="423333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0" y="1185334"/>
            <a:ext cx="3837214" cy="423333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91A24-7E6C-4AAF-AA06-1C3A26B2D46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924357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541" y="275167"/>
            <a:ext cx="82289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541" y="1534584"/>
            <a:ext cx="4039620" cy="64029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34" indent="0">
              <a:buNone/>
              <a:defRPr sz="2200" b="1"/>
            </a:lvl2pPr>
            <a:lvl3pPr marL="994867" indent="0">
              <a:buNone/>
              <a:defRPr sz="2000" b="1"/>
            </a:lvl3pPr>
            <a:lvl4pPr marL="1492301" indent="0">
              <a:buNone/>
              <a:defRPr sz="1700" b="1"/>
            </a:lvl4pPr>
            <a:lvl5pPr marL="1989734" indent="0">
              <a:buNone/>
              <a:defRPr sz="1700" b="1"/>
            </a:lvl5pPr>
            <a:lvl6pPr marL="2487168" indent="0">
              <a:buNone/>
              <a:defRPr sz="1700" b="1"/>
            </a:lvl6pPr>
            <a:lvl7pPr marL="2984602" indent="0">
              <a:buNone/>
              <a:defRPr sz="1700" b="1"/>
            </a:lvl7pPr>
            <a:lvl8pPr marL="3482035" indent="0">
              <a:buNone/>
              <a:defRPr sz="1700" b="1"/>
            </a:lvl8pPr>
            <a:lvl9pPr marL="3979469" indent="0">
              <a:buNone/>
              <a:defRPr sz="17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541" y="2174876"/>
            <a:ext cx="4039620" cy="395111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139" y="1534584"/>
            <a:ext cx="4041321" cy="64029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34" indent="0">
              <a:buNone/>
              <a:defRPr sz="2200" b="1"/>
            </a:lvl2pPr>
            <a:lvl3pPr marL="994867" indent="0">
              <a:buNone/>
              <a:defRPr sz="2000" b="1"/>
            </a:lvl3pPr>
            <a:lvl4pPr marL="1492301" indent="0">
              <a:buNone/>
              <a:defRPr sz="1700" b="1"/>
            </a:lvl4pPr>
            <a:lvl5pPr marL="1989734" indent="0">
              <a:buNone/>
              <a:defRPr sz="1700" b="1"/>
            </a:lvl5pPr>
            <a:lvl6pPr marL="2487168" indent="0">
              <a:buNone/>
              <a:defRPr sz="1700" b="1"/>
            </a:lvl6pPr>
            <a:lvl7pPr marL="2984602" indent="0">
              <a:buNone/>
              <a:defRPr sz="1700" b="1"/>
            </a:lvl7pPr>
            <a:lvl8pPr marL="3482035" indent="0">
              <a:buNone/>
              <a:defRPr sz="1700" b="1"/>
            </a:lvl8pPr>
            <a:lvl9pPr marL="3979469" indent="0">
              <a:buNone/>
              <a:defRPr sz="17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139" y="2174876"/>
            <a:ext cx="4041321" cy="395111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EE9CD-76DF-4DAB-AFDB-C6711ACDDEC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2340491"/>
      </p:ext>
    </p:extLst>
  </p:cSld>
  <p:clrMapOvr>
    <a:masterClrMapping/>
  </p:clrMapOvr>
  <p:transition spd="slow">
    <p:pull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AD11-F692-4FCA-9D47-507DB52FF4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1238383"/>
      </p:ext>
    </p:extLst>
  </p:cSld>
  <p:clrMapOvr>
    <a:masterClrMapping/>
  </p:clrMapOvr>
  <p:transition spd="slow">
    <p:pull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D26F0-6513-49CB-98A8-A64342AC6AD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1118634"/>
      </p:ext>
    </p:extLst>
  </p:cSld>
  <p:clrMapOvr>
    <a:masterClrMapping/>
  </p:clrMapOvr>
  <p:transition spd="slow">
    <p:pull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540" y="273403"/>
            <a:ext cx="3007179" cy="116240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277" y="273404"/>
            <a:ext cx="5111184" cy="58525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540" y="1435806"/>
            <a:ext cx="3007179" cy="4690181"/>
          </a:xfrm>
        </p:spPr>
        <p:txBody>
          <a:bodyPr/>
          <a:lstStyle>
            <a:lvl1pPr marL="0" indent="0">
              <a:buNone/>
              <a:defRPr sz="1500"/>
            </a:lvl1pPr>
            <a:lvl2pPr marL="497434" indent="0">
              <a:buNone/>
              <a:defRPr sz="1300"/>
            </a:lvl2pPr>
            <a:lvl3pPr marL="994867" indent="0">
              <a:buNone/>
              <a:defRPr sz="1100"/>
            </a:lvl3pPr>
            <a:lvl4pPr marL="1492301" indent="0">
              <a:buNone/>
              <a:defRPr sz="1000"/>
            </a:lvl4pPr>
            <a:lvl5pPr marL="1989734" indent="0">
              <a:buNone/>
              <a:defRPr sz="1000"/>
            </a:lvl5pPr>
            <a:lvl6pPr marL="2487168" indent="0">
              <a:buNone/>
              <a:defRPr sz="1000"/>
            </a:lvl6pPr>
            <a:lvl7pPr marL="2984602" indent="0">
              <a:buNone/>
              <a:defRPr sz="1000"/>
            </a:lvl7pPr>
            <a:lvl8pPr marL="3482035" indent="0">
              <a:buNone/>
              <a:defRPr sz="1000"/>
            </a:lvl8pPr>
            <a:lvl9pPr marL="3979469" indent="0">
              <a:buNone/>
              <a:defRPr sz="1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F4E15-EE39-4927-8DFF-F8F983098BE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960524"/>
      </p:ext>
    </p:extLst>
  </p:cSld>
  <p:clrMapOvr>
    <a:masterClrMapping/>
  </p:clrMapOvr>
  <p:transition spd="slow">
    <p:pull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741" y="4801306"/>
            <a:ext cx="5485380" cy="56620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741" y="612071"/>
            <a:ext cx="5485380" cy="4115152"/>
          </a:xfrm>
        </p:spPr>
        <p:txBody>
          <a:bodyPr/>
          <a:lstStyle>
            <a:lvl1pPr marL="0" indent="0">
              <a:buNone/>
              <a:defRPr sz="3500"/>
            </a:lvl1pPr>
            <a:lvl2pPr marL="497434" indent="0">
              <a:buNone/>
              <a:defRPr sz="3000"/>
            </a:lvl2pPr>
            <a:lvl3pPr marL="994867" indent="0">
              <a:buNone/>
              <a:defRPr sz="2600"/>
            </a:lvl3pPr>
            <a:lvl4pPr marL="1492301" indent="0">
              <a:buNone/>
              <a:defRPr sz="2200"/>
            </a:lvl4pPr>
            <a:lvl5pPr marL="1989734" indent="0">
              <a:buNone/>
              <a:defRPr sz="2200"/>
            </a:lvl5pPr>
            <a:lvl6pPr marL="2487168" indent="0">
              <a:buNone/>
              <a:defRPr sz="2200"/>
            </a:lvl6pPr>
            <a:lvl7pPr marL="2984602" indent="0">
              <a:buNone/>
              <a:defRPr sz="2200"/>
            </a:lvl7pPr>
            <a:lvl8pPr marL="3482035" indent="0">
              <a:buNone/>
              <a:defRPr sz="2200"/>
            </a:lvl8pPr>
            <a:lvl9pPr marL="3979469" indent="0">
              <a:buNone/>
              <a:defRPr sz="22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741" y="5367515"/>
            <a:ext cx="5485380" cy="804333"/>
          </a:xfrm>
        </p:spPr>
        <p:txBody>
          <a:bodyPr/>
          <a:lstStyle>
            <a:lvl1pPr marL="0" indent="0">
              <a:buNone/>
              <a:defRPr sz="1500"/>
            </a:lvl1pPr>
            <a:lvl2pPr marL="497434" indent="0">
              <a:buNone/>
              <a:defRPr sz="1300"/>
            </a:lvl2pPr>
            <a:lvl3pPr marL="994867" indent="0">
              <a:buNone/>
              <a:defRPr sz="1100"/>
            </a:lvl3pPr>
            <a:lvl4pPr marL="1492301" indent="0">
              <a:buNone/>
              <a:defRPr sz="1000"/>
            </a:lvl4pPr>
            <a:lvl5pPr marL="1989734" indent="0">
              <a:buNone/>
              <a:defRPr sz="1000"/>
            </a:lvl5pPr>
            <a:lvl6pPr marL="2487168" indent="0">
              <a:buNone/>
              <a:defRPr sz="1000"/>
            </a:lvl6pPr>
            <a:lvl7pPr marL="2984602" indent="0">
              <a:buNone/>
              <a:defRPr sz="1000"/>
            </a:lvl7pPr>
            <a:lvl8pPr marL="3482035" indent="0">
              <a:buNone/>
              <a:defRPr sz="1000"/>
            </a:lvl8pPr>
            <a:lvl9pPr marL="3979469" indent="0">
              <a:buNone/>
              <a:defRPr sz="1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B7369-129D-424D-989A-7C1A56831A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1965873"/>
      </p:ext>
    </p:extLst>
  </p:cSld>
  <p:clrMapOvr>
    <a:masterClrMapping/>
  </p:clrMapOvr>
  <p:transition spd="slow">
    <p:pull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C24E4-2EA8-46FA-BA95-50DD1819566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442213"/>
      </p:ext>
    </p:extLst>
  </p:cSld>
  <p:clrMapOvr>
    <a:masterClrMapping/>
  </p:clrMapOvr>
  <p:transition spd="slow">
    <p:pull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49786" y="592667"/>
            <a:ext cx="1959429" cy="4826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71500" y="592667"/>
            <a:ext cx="5715000" cy="48260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99E58-5F4E-40DA-BA7A-67D6A7DEF54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2679131"/>
      </p:ext>
    </p:extLst>
  </p:cSld>
  <p:clrMapOvr>
    <a:masterClrMapping/>
  </p:clrMapOvr>
  <p:transition spd="slow">
    <p:pull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592667"/>
            <a:ext cx="7837714" cy="59266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571500" y="1185334"/>
            <a:ext cx="7837714" cy="4233333"/>
          </a:xfrm>
        </p:spPr>
        <p:txBody>
          <a:bodyPr/>
          <a:lstStyle/>
          <a:p>
            <a:pPr lvl="0"/>
            <a:endParaRPr lang="de-DE" noProof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93672-FF56-4620-8501-271CA8B299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951663"/>
      </p:ext>
    </p:extLst>
  </p:cSld>
  <p:clrMapOvr>
    <a:masterClrMapping/>
  </p:clrMapOvr>
  <p:transition spd="slow">
    <p:pull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592667"/>
            <a:ext cx="7837714" cy="59266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71500" y="1185334"/>
            <a:ext cx="3837214" cy="42333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0" y="1185334"/>
            <a:ext cx="3837214" cy="42333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52747-87AA-4D4B-B7DC-5475F10FA6A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6536"/>
      </p:ext>
    </p:extLst>
  </p:cSld>
  <p:clrMapOvr>
    <a:masterClrMapping/>
  </p:clrMapOvr>
  <p:transition spd="slow">
    <p:pull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592667"/>
            <a:ext cx="7837714" cy="59266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71500" y="1185334"/>
            <a:ext cx="3837214" cy="42333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2000" y="1185333"/>
            <a:ext cx="3837214" cy="2032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2000" y="3386667"/>
            <a:ext cx="3837214" cy="2032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7381A-5FD4-40E2-9B0F-0038A7D117E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6404528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571500" y="592667"/>
            <a:ext cx="7837714" cy="4826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147C8-2D58-4364-820A-924B2B98874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137849"/>
      </p:ext>
    </p:extLst>
  </p:cSld>
  <p:clrMapOvr>
    <a:masterClrMapping/>
  </p:clrMapOvr>
  <p:transition spd="slow">
    <p:pull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592667"/>
            <a:ext cx="7837714" cy="59266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71500" y="1185333"/>
            <a:ext cx="7837714" cy="2032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71500" y="3386667"/>
            <a:ext cx="7837714" cy="2032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89892-D32E-4B28-B90E-797AF2B2CD4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2210866"/>
      </p:ext>
    </p:extLst>
  </p:cSld>
  <p:clrMapOvr>
    <a:masterClrMapping/>
  </p:clrMapOvr>
  <p:transition spd="slow">
    <p:pull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el und Diagramm oder Organi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592667"/>
            <a:ext cx="7837714" cy="59266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SmartArt-Platzhalter 2"/>
          <p:cNvSpPr>
            <a:spLocks noGrp="1"/>
          </p:cNvSpPr>
          <p:nvPr>
            <p:ph type="dgm" idx="1"/>
          </p:nvPr>
        </p:nvSpPr>
        <p:spPr>
          <a:xfrm>
            <a:off x="571500" y="1185334"/>
            <a:ext cx="7837714" cy="4233333"/>
          </a:xfrm>
        </p:spPr>
        <p:txBody>
          <a:bodyPr/>
          <a:lstStyle/>
          <a:p>
            <a:pPr lvl="0"/>
            <a:endParaRPr lang="de-DE" noProof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23FF-4783-44D7-B219-BCCA7548661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173535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42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theme" Target="../theme/theme5.xml"/><Relationship Id="rId26" Type="http://schemas.openxmlformats.org/officeDocument/2006/relationships/tags" Target="../tags/tag8.xml"/><Relationship Id="rId3" Type="http://schemas.openxmlformats.org/officeDocument/2006/relationships/slideLayout" Target="../slideLayouts/slideLayout58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tags" Target="../tags/tag5.xml"/><Relationship Id="rId28" Type="http://schemas.openxmlformats.org/officeDocument/2006/relationships/image" Target="../media/image8.png"/><Relationship Id="rId10" Type="http://schemas.openxmlformats.org/officeDocument/2006/relationships/slideLayout" Target="../slideLayouts/slideLayout65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tags" Target="../tags/tag4.xml"/><Relationship Id="rId27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0"/>
            <a:ext cx="7772400" cy="12192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zum Bearbeiten.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57338"/>
            <a:ext cx="7772400" cy="453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0"/>
            <a:ext cx="56515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1000" b="0" i="1">
                <a:solidFill>
                  <a:schemeClr val="folHlink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>
                <a:solidFill>
                  <a:srgbClr val="5F5F5F"/>
                </a:solidFill>
              </a:rPr>
              <a:t>Folie </a:t>
            </a:r>
            <a:fld id="{F9B41859-06EF-4202-898B-E1A9F7A6CA00}" type="slidenum">
              <a:rPr lang="de-DE">
                <a:solidFill>
                  <a:srgbClr val="5F5F5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>
              <a:solidFill>
                <a:srgbClr val="5F5F5F"/>
              </a:solidFill>
            </a:endParaRP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66063" y="381000"/>
            <a:ext cx="592137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b="1">
              <a:solidFill>
                <a:srgbClr val="000000"/>
              </a:solidFill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6324600" y="64008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accent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accent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accent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de-DE" sz="2400" b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031" name="Picture 10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88" y="5929313"/>
            <a:ext cx="19081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05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pull/>
  </p:transition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folHlink"/>
          </a:solidFill>
          <a:latin typeface="Arial" charset="0"/>
        </a:defRPr>
      </a:lvl9pPr>
    </p:titleStyle>
    <p:bodyStyle>
      <a:lvl1pPr marL="280988" indent="-280988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  <a:ea typeface="+mn-ea"/>
          <a:cs typeface="+mn-cs"/>
        </a:defRPr>
      </a:lvl1pPr>
      <a:lvl2pPr marL="757238" indent="-285750" algn="l" rtl="0" eaLnBrk="0" fontAlgn="base" hangingPunct="0">
        <a:spcBef>
          <a:spcPct val="0"/>
        </a:spcBef>
        <a:spcAft>
          <a:spcPct val="0"/>
        </a:spcAft>
        <a:buChar char="–"/>
        <a:defRPr sz="2000">
          <a:solidFill>
            <a:schemeClr val="folHlink"/>
          </a:solidFill>
          <a:latin typeface="+mn-lt"/>
        </a:defRPr>
      </a:lvl2pPr>
      <a:lvl3pPr marL="11763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3pPr>
      <a:lvl4pPr marL="15954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4pPr>
      <a:lvl5pPr marL="20145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5pPr>
      <a:lvl6pPr marL="24717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6pPr>
      <a:lvl7pPr marL="29289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7pPr>
      <a:lvl8pPr marL="33861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8pPr>
      <a:lvl9pPr marL="3843338" indent="-228600" algn="l" rtl="0" eaLnBrk="0" fontAlgn="base" hangingPunct="0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folHlink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543050"/>
            <a:ext cx="8353425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730250"/>
            <a:ext cx="83534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31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411655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6149" name="Picture 8" descr="Daimler_Logotype_042_CO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62" name="Text Box 14"/>
          <p:cNvSpPr txBox="1">
            <a:spLocks noChangeArrowheads="1"/>
          </p:cNvSpPr>
          <p:nvPr userDrawn="1"/>
        </p:nvSpPr>
        <p:spPr bwMode="auto">
          <a:xfrm>
            <a:off x="8399463" y="6667500"/>
            <a:ext cx="2905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20C895A-CDA7-400E-AC39-E174BFDF5FE8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FooterSlide"/>
          <p:cNvSpPr txBox="1"/>
          <p:nvPr userDrawn="1"/>
        </p:nvSpPr>
        <p:spPr>
          <a:xfrm>
            <a:off x="8382000" y="6657945"/>
            <a:ext cx="381000" cy="200055"/>
          </a:xfrm>
          <a:prstGeom prst="rect">
            <a:avLst/>
          </a:prstGeom>
          <a:noFill/>
        </p:spPr>
        <p:txBody>
          <a:bodyPr vert="horz" rtlCol="0" anchor="b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175E15E-2E34-4078-BECE-A09BD669E788}" type="slidenum">
              <a:rPr lang="de-DE" sz="700" smtClean="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7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FooterURL"/>
          <p:cNvSpPr txBox="1"/>
          <p:nvPr userDrawn="1"/>
        </p:nvSpPr>
        <p:spPr>
          <a:xfrm>
            <a:off x="63500" y="6657945"/>
            <a:ext cx="7772400" cy="200055"/>
          </a:xfrm>
          <a:prstGeom prst="rect">
            <a:avLst/>
          </a:prstGeom>
          <a:noFill/>
        </p:spPr>
        <p:txBody>
          <a:bodyPr vert="horz" rtlCol="0" anchor="b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700" smtClean="0">
                <a:solidFill>
                  <a:srgbClr val="000000"/>
                </a:solidFill>
                <a:cs typeface="Arial" charset="0"/>
              </a:rPr>
              <a:t>E:\Rumänien\Quali\15-01-26 Aufbau dualer Ausbildung in Rumänien Wsu_RO.pptx</a:t>
            </a:r>
            <a:endParaRPr lang="de-DE" sz="7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89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ransition spd="slow">
    <p:pull/>
  </p:transition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5pPr>
      <a:lvl6pPr marL="4572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6pPr>
      <a:lvl7pPr marL="9144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7pPr>
      <a:lvl8pPr marL="13716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8pPr>
      <a:lvl9pPr marL="18288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9pPr>
    </p:titleStyle>
    <p:bodyStyle>
      <a:lvl1pPr marL="341313" indent="-34131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54013" indent="-16986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2pPr>
      <a:lvl3pPr marL="808038" indent="-179388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3pPr>
      <a:lvl4pPr marL="1262063" indent="-17621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4pPr>
      <a:lvl5pPr marL="1624013" indent="-18256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0812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5384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29956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4528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543050"/>
            <a:ext cx="8353425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730250"/>
            <a:ext cx="83534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31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411655" name="Line 7"/>
          <p:cNvSpPr>
            <a:spLocks noChangeShapeType="1"/>
          </p:cNvSpPr>
          <p:nvPr/>
        </p:nvSpPr>
        <p:spPr bwMode="auto">
          <a:xfrm>
            <a:off x="250825" y="593725"/>
            <a:ext cx="8642350" cy="158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6149" name="Picture 8" descr="Daimler_Logotype_042_CO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3063" y="176213"/>
            <a:ext cx="1560512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62" name="Text Box 14"/>
          <p:cNvSpPr txBox="1">
            <a:spLocks noChangeArrowheads="1"/>
          </p:cNvSpPr>
          <p:nvPr userDrawn="1"/>
        </p:nvSpPr>
        <p:spPr bwMode="auto">
          <a:xfrm>
            <a:off x="8399463" y="6667500"/>
            <a:ext cx="2905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20C895A-CDA7-400E-AC39-E174BFDF5FE8}" type="slidenum">
              <a:rPr lang="de-DE" sz="70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sz="7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FooterSlide"/>
          <p:cNvSpPr txBox="1"/>
          <p:nvPr userDrawn="1"/>
        </p:nvSpPr>
        <p:spPr>
          <a:xfrm>
            <a:off x="8382000" y="6657945"/>
            <a:ext cx="381000" cy="200055"/>
          </a:xfrm>
          <a:prstGeom prst="rect">
            <a:avLst/>
          </a:prstGeom>
          <a:noFill/>
        </p:spPr>
        <p:txBody>
          <a:bodyPr vert="horz" rtlCol="0" anchor="b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175E15E-2E34-4078-BECE-A09BD669E788}" type="slidenum">
              <a:rPr lang="de-DE" sz="700" smtClean="0">
                <a:solidFill>
                  <a:srgbClr val="000000"/>
                </a:solidFill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7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FooterURL"/>
          <p:cNvSpPr txBox="1"/>
          <p:nvPr userDrawn="1"/>
        </p:nvSpPr>
        <p:spPr>
          <a:xfrm>
            <a:off x="63500" y="6657945"/>
            <a:ext cx="7772400" cy="200055"/>
          </a:xfrm>
          <a:prstGeom prst="rect">
            <a:avLst/>
          </a:prstGeom>
          <a:noFill/>
        </p:spPr>
        <p:txBody>
          <a:bodyPr vert="horz" rtlCol="0" anchor="b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700" smtClean="0">
                <a:solidFill>
                  <a:srgbClr val="000000"/>
                </a:solidFill>
                <a:cs typeface="Arial" charset="0"/>
              </a:rPr>
              <a:t>E:\Rumänien\Quali\15-01-26 Aufbau dualer Ausbildung in Rumänien Wsu_RO.pptx</a:t>
            </a:r>
            <a:endParaRPr lang="de-DE" sz="7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8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transition spd="slow">
    <p:pull/>
  </p:transition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5pPr>
      <a:lvl6pPr marL="4572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6pPr>
      <a:lvl7pPr marL="9144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7pPr>
      <a:lvl8pPr marL="13716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8pPr>
      <a:lvl9pPr marL="1828800" algn="l" rtl="0" fontAlgn="base">
        <a:lnSpc>
          <a:spcPts val="3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poS" pitchFamily="2" charset="0"/>
        </a:defRPr>
      </a:lvl9pPr>
    </p:titleStyle>
    <p:bodyStyle>
      <a:lvl1pPr marL="341313" indent="-34131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54013" indent="-16986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2pPr>
      <a:lvl3pPr marL="808038" indent="-179388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3pPr>
      <a:lvl4pPr marL="1262063" indent="-17621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4pPr>
      <a:lvl5pPr marL="1624013" indent="-182563" algn="l" rtl="0" eaLnBrk="0" fontAlgn="base" hangingPunct="0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0812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5384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29956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452813" indent="-182563" algn="l" rtl="0" fontAlgn="base">
        <a:lnSpc>
          <a:spcPct val="108000"/>
        </a:lnSpc>
        <a:spcBef>
          <a:spcPct val="0"/>
        </a:spcBef>
        <a:spcAft>
          <a:spcPct val="42000"/>
        </a:spcAft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PPTFootCol"/>
          <p:cNvPicPr>
            <a:picLocks noChangeArrowheads="1"/>
          </p:cNvPicPr>
          <p:nvPr userDrawn="1">
            <p:custDataLst>
              <p:tags r:id="rId1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80667"/>
            <a:ext cx="9144000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9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0" y="0"/>
            <a:ext cx="9144000" cy="592667"/>
          </a:xfrm>
          <a:prstGeom prst="rect">
            <a:avLst/>
          </a:prstGeom>
          <a:solidFill>
            <a:srgbClr val="153B63"/>
          </a:solidFill>
          <a:ln w="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e-DE" sz="2000" noProof="1">
              <a:solidFill>
                <a:srgbClr val="153B63"/>
              </a:solidFill>
            </a:endParaRPr>
          </a:p>
        </p:txBody>
      </p:sp>
      <p:pic>
        <p:nvPicPr>
          <p:cNvPr id="1028" name="Picture 12" descr="BOCOL"/>
          <p:cNvPicPr>
            <a:picLocks noChangeArrowheads="1"/>
          </p:cNvPicPr>
          <p:nvPr userDrawn="1">
            <p:custDataLst>
              <p:tags r:id="rId21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643" y="6279444"/>
            <a:ext cx="1959429" cy="45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Line 8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0" y="592667"/>
            <a:ext cx="9144000" cy="0"/>
          </a:xfrm>
          <a:prstGeom prst="line">
            <a:avLst/>
          </a:prstGeom>
          <a:noFill/>
          <a:ln w="9017">
            <a:solidFill>
              <a:srgbClr val="153B63"/>
            </a:solidFill>
            <a:round/>
            <a:headEnd/>
            <a:tailEnd/>
          </a:ln>
          <a:effectLst/>
        </p:spPr>
        <p:txBody>
          <a:bodyPr wrap="none" lIns="99487" tIns="49743" rIns="99487" bIns="49743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0" y="6180667"/>
            <a:ext cx="9144000" cy="0"/>
          </a:xfrm>
          <a:prstGeom prst="line">
            <a:avLst/>
          </a:prstGeom>
          <a:noFill/>
          <a:ln w="9017">
            <a:solidFill>
              <a:srgbClr val="DDDDE7"/>
            </a:solidFill>
            <a:round/>
            <a:headEnd/>
            <a:tailEnd/>
          </a:ln>
          <a:effectLst/>
        </p:spPr>
        <p:txBody>
          <a:bodyPr wrap="none" lIns="99487" tIns="49743" rIns="99487" bIns="49743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  <p:custDataLst>
              <p:tags r:id="rId24"/>
            </p:custDataLst>
          </p:nvPr>
        </p:nvSpPr>
        <p:spPr bwMode="auto">
          <a:xfrm>
            <a:off x="571500" y="592667"/>
            <a:ext cx="7837714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381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idx="1"/>
            <p:custDataLst>
              <p:tags r:id="rId25"/>
            </p:custDataLst>
          </p:nvPr>
        </p:nvSpPr>
        <p:spPr bwMode="auto">
          <a:xfrm>
            <a:off x="571500" y="1185334"/>
            <a:ext cx="7837714" cy="423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6908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26"/>
            </p:custDataLst>
          </p:nvPr>
        </p:nvSpPr>
        <p:spPr bwMode="auto">
          <a:xfrm>
            <a:off x="81643" y="6501694"/>
            <a:ext cx="408214" cy="211667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11000"/>
              </a:lnSpc>
              <a:spcBef>
                <a:spcPct val="0"/>
              </a:spcBef>
              <a:defRPr sz="1600" noProof="1">
                <a:solidFill>
                  <a:srgbClr val="707070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6D9DD488-ABBE-4F63-BADD-D6E9BFCEB89A}" type="slidenum">
              <a:rPr/>
              <a:pPr fontAlgn="base">
                <a:spcAft>
                  <a:spcPct val="0"/>
                </a:spcAft>
                <a:defRPr/>
              </a:pPr>
              <a:t>‹#›</a:t>
            </a:fld>
            <a:endParaRPr lang="de-DE"/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2286000" y="3123848"/>
            <a:ext cx="4572000" cy="6103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9487" tIns="49743" rIns="99487" bIns="49743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sz="1300" b="1">
                <a:solidFill>
                  <a:srgbClr val="FFFFFF"/>
                </a:solidFill>
              </a:rPr>
              <a:t>Personal- und Organisationsentwicklung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sz="1300" b="1">
                <a:solidFill>
                  <a:srgbClr val="FFFFFF"/>
                </a:solidFill>
              </a:rPr>
              <a:t>DS/HRD1, PEA1-Fe</a:t>
            </a:r>
          </a:p>
        </p:txBody>
      </p:sp>
    </p:spTree>
    <p:extLst>
      <p:ext uri="{BB962C8B-B14F-4D97-AF65-F5344CB8AC3E}">
        <p14:creationId xmlns:p14="http://schemas.microsoft.com/office/powerpoint/2010/main" val="52019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2pPr>
      <a:lvl3pPr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3pPr>
      <a:lvl4pPr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4pPr>
      <a:lvl5pPr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5pPr>
      <a:lvl6pPr marL="497434" algn="l" rtl="0" fontAlgn="base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6pPr>
      <a:lvl7pPr marL="994867" algn="l" rtl="0" fontAlgn="base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7pPr>
      <a:lvl8pPr marL="1492301" algn="l" rtl="0" fontAlgn="base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8pPr>
      <a:lvl9pPr marL="1989734" algn="l" rtl="0" fontAlgn="base">
        <a:lnSpc>
          <a:spcPct val="111000"/>
        </a:lnSpc>
        <a:spcBef>
          <a:spcPct val="0"/>
        </a:spcBef>
        <a:spcAft>
          <a:spcPct val="0"/>
        </a:spcAft>
        <a:defRPr sz="2900">
          <a:solidFill>
            <a:srgbClr val="000000"/>
          </a:solidFill>
          <a:latin typeface="Bosch Office Sans" pitchFamily="34" charset="0"/>
        </a:defRPr>
      </a:lvl9pPr>
    </p:titleStyle>
    <p:bodyStyle>
      <a:lvl1pPr marL="331622" indent="-331622"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65000"/>
        <a:buFont typeface="Wingdings" pitchFamily="2" charset="2"/>
        <a:buChar char="è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663245" indent="-207264"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2pPr>
      <a:lvl3pPr marL="994867" indent="-207264"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3pPr>
      <a:lvl4pPr marL="1326490" indent="-207264"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4pPr>
      <a:lvl5pPr marL="1658112" indent="-207264" algn="l" rtl="0" eaLnBrk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5pPr>
      <a:lvl6pPr marL="2155546" indent="-207264" algn="l" rtl="0" fontAlgn="base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6pPr>
      <a:lvl7pPr marL="2652979" indent="-207264" algn="l" rtl="0" fontAlgn="base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7pPr>
      <a:lvl8pPr marL="3150413" indent="-207264" algn="l" rtl="0" fontAlgn="base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8pPr>
      <a:lvl9pPr marL="3647846" indent="-207264" algn="l" rtl="0" fontAlgn="base">
        <a:lnSpc>
          <a:spcPct val="111000"/>
        </a:lnSpc>
        <a:spcBef>
          <a:spcPct val="0"/>
        </a:spcBef>
        <a:spcAft>
          <a:spcPct val="0"/>
        </a:spcAft>
        <a:buClr>
          <a:srgbClr val="425C8F"/>
        </a:buClr>
        <a:buSzPct val="50000"/>
        <a:buFont typeface="Wingdings" pitchFamily="2" charset="2"/>
        <a:buChar char="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434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4867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301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9734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168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4602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035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9469" algn="l" defTabSz="9948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9" Type="http://schemas.openxmlformats.org/officeDocument/2006/relationships/image" Target="../media/image15.jpeg"/><Relationship Id="rId3" Type="http://schemas.openxmlformats.org/officeDocument/2006/relationships/tags" Target="../tags/tag17.xml"/><Relationship Id="rId21" Type="http://schemas.openxmlformats.org/officeDocument/2006/relationships/tags" Target="../tags/tag35.xml"/><Relationship Id="rId34" Type="http://schemas.openxmlformats.org/officeDocument/2006/relationships/notesSlide" Target="../notesSlides/notesSlide2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tags" Target="../tags/tag39.xml"/><Relationship Id="rId33" Type="http://schemas.openxmlformats.org/officeDocument/2006/relationships/slideLayout" Target="../slideLayouts/slideLayout57.xml"/><Relationship Id="rId38" Type="http://schemas.openxmlformats.org/officeDocument/2006/relationships/image" Target="../media/image14.png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0" Type="http://schemas.openxmlformats.org/officeDocument/2006/relationships/tags" Target="../tags/tag34.xml"/><Relationship Id="rId29" Type="http://schemas.openxmlformats.org/officeDocument/2006/relationships/tags" Target="../tags/tag43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tags" Target="../tags/tag38.xml"/><Relationship Id="rId32" Type="http://schemas.openxmlformats.org/officeDocument/2006/relationships/tags" Target="../tags/tag46.xml"/><Relationship Id="rId37" Type="http://schemas.openxmlformats.org/officeDocument/2006/relationships/image" Target="../media/image13.jpeg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36" Type="http://schemas.openxmlformats.org/officeDocument/2006/relationships/image" Target="../media/image12.jpeg"/><Relationship Id="rId10" Type="http://schemas.openxmlformats.org/officeDocument/2006/relationships/tags" Target="../tags/tag24.xml"/><Relationship Id="rId19" Type="http://schemas.openxmlformats.org/officeDocument/2006/relationships/tags" Target="../tags/tag33.xml"/><Relationship Id="rId31" Type="http://schemas.openxmlformats.org/officeDocument/2006/relationships/tags" Target="../tags/tag45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Relationship Id="rId35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4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776"/>
            <a:ext cx="8229600" cy="463222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endParaRPr lang="ro-RO" dirty="0" smtClean="0">
              <a:latin typeface="Comic Sans MS"/>
              <a:ea typeface="Calibri"/>
              <a:cs typeface="Simplified Arabic Fixed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ro-RO" dirty="0" smtClean="0">
                <a:latin typeface="Comic Sans MS"/>
                <a:ea typeface="Calibri"/>
                <a:cs typeface="Simplified Arabic Fixed"/>
              </a:rPr>
              <a:t> </a:t>
            </a:r>
            <a:r>
              <a:rPr lang="en-US" dirty="0" smtClean="0">
                <a:latin typeface="Comic Sans MS"/>
                <a:ea typeface="Calibri"/>
                <a:cs typeface="Simplified Arabic Fixed"/>
              </a:rPr>
              <a:t>           </a:t>
            </a:r>
            <a:r>
              <a:rPr lang="ro-RO" b="1" dirty="0" smtClean="0">
                <a:latin typeface="Comic Sans MS"/>
                <a:ea typeface="Calibri"/>
                <a:cs typeface="Simplified Arabic Fixed"/>
              </a:rPr>
              <a:t>Î</a:t>
            </a:r>
            <a:r>
              <a:rPr lang="en-US" b="1" dirty="0" smtClean="0">
                <a:latin typeface="Comic Sans MS"/>
                <a:ea typeface="Calibri"/>
                <a:cs typeface="Simplified Arabic Fixed"/>
              </a:rPr>
              <a:t>NV</a:t>
            </a:r>
            <a:r>
              <a:rPr lang="ro-RO" b="1" dirty="0" smtClean="0">
                <a:latin typeface="Comic Sans MS"/>
                <a:ea typeface="Calibri"/>
                <a:cs typeface="Simplified Arabic Fixed"/>
              </a:rPr>
              <a:t>ĂȚĂMÂNTUL DUAL</a:t>
            </a: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endParaRPr lang="ro-RO" sz="2400" b="1" i="1" kern="0" dirty="0" smtClean="0">
              <a:latin typeface="Bookman Old Style" pitchFamily="18" charset="0"/>
              <a:cs typeface="Arial"/>
            </a:endParaRP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fr-FR" sz="2400" b="1" i="1" kern="0" dirty="0" err="1" smtClean="0">
                <a:latin typeface="Bookman Old Style" pitchFamily="18" charset="0"/>
                <a:cs typeface="Arial"/>
              </a:rPr>
              <a:t>Motto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: »Mai bine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să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predăm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 </a:t>
            </a: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fr-FR" sz="2400" b="1" i="1" kern="0" dirty="0" smtClean="0">
                <a:latin typeface="Bookman Old Style" pitchFamily="18" charset="0"/>
                <a:cs typeface="Arial"/>
              </a:rPr>
              <a:t>mai 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pu</a:t>
            </a:r>
            <a:r>
              <a:rPr lang="ro-RO" sz="2400" b="1" i="1" kern="0" dirty="0">
                <a:latin typeface="Bookman Old Style" pitchFamily="18" charset="0"/>
                <a:cs typeface="Arial"/>
              </a:rPr>
              <a:t>t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in dar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temeinic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,</a:t>
            </a: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fr-FR" sz="2400" b="1" i="1" kern="0" dirty="0" smtClean="0">
                <a:latin typeface="Bookman Old Style" pitchFamily="18" charset="0"/>
                <a:cs typeface="Arial"/>
              </a:rPr>
              <a:t>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decât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mult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 </a:t>
            </a:r>
            <a:r>
              <a:rPr lang="ro-RO" sz="2400" b="1" i="1" kern="0" dirty="0">
                <a:latin typeface="Bookman Old Style" pitchFamily="18" charset="0"/>
                <a:cs typeface="Arial"/>
              </a:rPr>
              <a:t>s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i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superficial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. »</a:t>
            </a: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fr-FR" sz="2400" b="1" i="1" kern="0" dirty="0" err="1">
                <a:latin typeface="Bookman Old Style" pitchFamily="18" charset="0"/>
                <a:cs typeface="Arial"/>
              </a:rPr>
              <a:t>Conf.univ.Pater</a:t>
            </a:r>
            <a:r>
              <a:rPr lang="fr-FR" sz="2400" b="1" i="1" kern="0" dirty="0">
                <a:latin typeface="Bookman Old Style" pitchFamily="18" charset="0"/>
                <a:cs typeface="Arial"/>
              </a:rPr>
              <a:t> </a:t>
            </a:r>
            <a:r>
              <a:rPr lang="fr-FR" sz="2400" b="1" i="1" kern="0" dirty="0" err="1">
                <a:latin typeface="Bookman Old Style" pitchFamily="18" charset="0"/>
                <a:cs typeface="Arial"/>
              </a:rPr>
              <a:t>Sorin</a:t>
            </a:r>
            <a:r>
              <a:rPr lang="en-US" sz="2400" b="1" kern="0" dirty="0">
                <a:latin typeface="Bookman Old Style" pitchFamily="18" charset="0"/>
                <a:cs typeface="Arial"/>
              </a:rPr>
              <a:t> </a:t>
            </a:r>
            <a:endParaRPr lang="ro-RO" sz="2800" b="1" kern="0" dirty="0">
              <a:latin typeface="Bookman Old Style" pitchFamily="18" charset="0"/>
              <a:cs typeface="Arial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2543175" algn="l"/>
              </a:tabLst>
            </a:pPr>
            <a:endParaRPr lang="en-US" sz="2800" dirty="0" smtClean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en-US" sz="2800" dirty="0" smtClean="0">
                <a:ea typeface="Calibri"/>
                <a:cs typeface="Times New Roman"/>
              </a:rPr>
              <a:t>AUTORI: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en-US" sz="2800" dirty="0" smtClean="0">
                <a:ea typeface="Calibri"/>
                <a:cs typeface="Times New Roman"/>
              </a:rPr>
              <a:t>DANIEL ARDELEAN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en-US" sz="2800" dirty="0" smtClean="0">
                <a:ea typeface="Calibri"/>
                <a:cs typeface="Times New Roman"/>
              </a:rPr>
              <a:t>CRISTIAN SUSAN</a:t>
            </a:r>
            <a:endParaRPr lang="ro-RO" sz="2800" dirty="0">
              <a:ea typeface="Calibri"/>
              <a:cs typeface="Times New Roman"/>
            </a:endParaRPr>
          </a:p>
          <a:p>
            <a:pPr marL="0" lvl="0" indent="0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ro-RO" sz="2000" b="1" kern="0" dirty="0">
                <a:solidFill>
                  <a:srgbClr val="FFFFFF"/>
                </a:solidFill>
                <a:latin typeface="Bookman Old Style" pitchFamily="18" charset="0"/>
                <a:cs typeface="Arial"/>
              </a:rPr>
              <a:t>Cerc pedagogic</a:t>
            </a: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ro-RO" sz="2000" b="1" kern="0" dirty="0" smtClean="0">
                <a:latin typeface="Bookman Old Style" pitchFamily="18" charset="0"/>
                <a:cs typeface="Arial"/>
              </a:rPr>
              <a:t>Hunedoara</a:t>
            </a:r>
            <a:endParaRPr lang="ro-RO" sz="2000" b="1" kern="0" dirty="0">
              <a:latin typeface="Bookman Old Style" pitchFamily="18" charset="0"/>
              <a:cs typeface="Arial"/>
            </a:endParaRPr>
          </a:p>
          <a:p>
            <a:pPr marL="0" lvl="0" indent="0" algn="r" fontAlgn="base">
              <a:lnSpc>
                <a:spcPct val="90000"/>
              </a:lnSpc>
              <a:spcAft>
                <a:spcPct val="0"/>
              </a:spcAft>
              <a:buClr>
                <a:srgbClr val="FF3399"/>
              </a:buClr>
              <a:buNone/>
            </a:pPr>
            <a:r>
              <a:rPr lang="ro-RO" sz="2000" b="1" kern="0" dirty="0" smtClean="0">
                <a:latin typeface="Bookman Old Style" pitchFamily="18" charset="0"/>
                <a:cs typeface="Arial"/>
              </a:rPr>
              <a:t>27 ian.2016</a:t>
            </a:r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8" y="1844777"/>
            <a:ext cx="2514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304800"/>
            <a:ext cx="7916862" cy="15621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folHlink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lvl="0"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LICEUL TEHNOLOGIC “CONSTANTIN BURSAN” HUNEDOARA</a:t>
            </a:r>
            <a:endParaRPr kumimoji="0" lang="de-DE" sz="3600" b="1" i="0" u="none" strike="noStrike" kern="0" cap="none" spc="0" normalizeH="0" baseline="0" noProof="0" dirty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79045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304800"/>
            <a:ext cx="8229600" cy="2362200"/>
          </a:xfrm>
          <a:prstGeom prst="rect">
            <a:avLst/>
          </a:prstGeom>
          <a:solidFill>
            <a:srgbClr val="FFFF99"/>
          </a:solidFill>
        </p:spPr>
        <p:txBody>
          <a:bodyPr anchor="ctr">
            <a:normAutofit fontScale="925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EXEMPLE DE BUNĂ PRACTICĂ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itchFamily="66" charset="0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Examenul</a:t>
            </a:r>
            <a:r>
              <a:rPr lang="en-US" sz="3600" b="1" kern="0" dirty="0" smtClean="0">
                <a:solidFill>
                  <a:sysClr val="windowText" lastClr="000000"/>
                </a:solidFill>
                <a:latin typeface="Comic Sans MS" pitchFamily="66" charset="0"/>
              </a:rPr>
              <a:t> de </a:t>
            </a:r>
            <a:r>
              <a:rPr lang="en-US" sz="3600" b="1" kern="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certificare</a:t>
            </a:r>
            <a:r>
              <a:rPr lang="en-US" sz="3600" b="1" kern="0" dirty="0" smtClean="0">
                <a:solidFill>
                  <a:sysClr val="windowText" lastClr="000000"/>
                </a:solidFill>
                <a:latin typeface="Comic Sans MS" pitchFamily="66" charset="0"/>
              </a:rPr>
              <a:t> a </a:t>
            </a:r>
            <a:r>
              <a:rPr lang="en-US" sz="3600" b="1" kern="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competen</a:t>
            </a:r>
            <a:r>
              <a:rPr lang="ro-RO" sz="3600" b="1" kern="0" dirty="0" smtClean="0">
                <a:solidFill>
                  <a:sysClr val="windowText" lastClr="000000"/>
                </a:solidFill>
                <a:latin typeface="Comic Sans MS" pitchFamily="66" charset="0"/>
              </a:rPr>
              <a:t>țe</a:t>
            </a:r>
            <a:r>
              <a:rPr lang="en-US" sz="3600" b="1" kern="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lor</a:t>
            </a:r>
            <a:r>
              <a:rPr lang="en-US" sz="3600" b="1" kern="0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sz="3600" b="1" kern="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profesionale</a:t>
            </a:r>
            <a:endParaRPr kumimoji="0" lang="de-DE" sz="3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5" name="Picture 2" descr="d:\Users\user\Desktop\CERC PEDAGOGIC\New folder\P325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14" y="3226211"/>
            <a:ext cx="41656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Users\user\Desktop\CERC PEDAGOGIC\New folder\P727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921411"/>
            <a:ext cx="3724343" cy="37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500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CERC PEDAGOGIC\CERC\DSC00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1894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CERC PEDAGOGIC\CERC\DSC008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312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084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CERC PEDAGOGIC\CERC\DSC008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498374"/>
            <a:ext cx="8077200" cy="60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810724"/>
      </p:ext>
    </p:extLst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CERC PEDAGOGIC\CERC\DSC008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77322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590800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</a:pPr>
            <a:r>
              <a:rPr lang="en-US" sz="2700" cap="all" dirty="0" smtClean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  <a:t/>
            </a:r>
            <a:br>
              <a:rPr lang="en-US" sz="2700" cap="all" dirty="0" smtClean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86200"/>
            <a:ext cx="8229600" cy="2239963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Wingdings"/>
              <a:buChar char=""/>
            </a:pPr>
            <a:r>
              <a:rPr lang="ro-RO" sz="2000" cap="all" dirty="0" smtClean="0">
                <a:latin typeface="Comic Sans MS"/>
                <a:ea typeface="Calibri"/>
                <a:cs typeface="Times New Roman"/>
              </a:rPr>
              <a:t>Aspecte </a:t>
            </a:r>
            <a:r>
              <a:rPr lang="ro-RO" sz="2000" cap="all" dirty="0">
                <a:latin typeface="Comic Sans MS"/>
                <a:ea typeface="Calibri"/>
                <a:cs typeface="Times New Roman"/>
              </a:rPr>
              <a:t>relevante ale sistemului german</a:t>
            </a:r>
            <a:endParaRPr lang="ro-RO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/>
              <a:buChar char=""/>
            </a:pPr>
            <a:r>
              <a:rPr lang="ro-RO" sz="2000" cap="all" dirty="0">
                <a:latin typeface="Comic Sans MS"/>
                <a:ea typeface="Calibri"/>
                <a:cs typeface="Times New Roman"/>
              </a:rPr>
              <a:t>Propuneri pentru introducerea unui sistem dual în România</a:t>
            </a:r>
            <a:endParaRPr lang="ro-RO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/>
              <a:buChar char=""/>
            </a:pPr>
            <a:r>
              <a:rPr lang="ro-RO" sz="2000" cap="all" dirty="0">
                <a:latin typeface="Comic Sans MS"/>
                <a:ea typeface="Calibri"/>
                <a:cs typeface="Times New Roman"/>
              </a:rPr>
              <a:t>Exemple de bune practici</a:t>
            </a:r>
            <a:endParaRPr lang="ro-RO" sz="2000" dirty="0">
              <a:ea typeface="Calibri"/>
              <a:cs typeface="Times New Roman"/>
            </a:endParaRPr>
          </a:p>
          <a:p>
            <a:endParaRPr lang="ro-RO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04800" y="152400"/>
            <a:ext cx="8382000" cy="3429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sz="2800" b="1" cap="all" dirty="0" smtClean="0">
              <a:solidFill>
                <a:prstClr val="black"/>
              </a:solidFill>
              <a:latin typeface="Comic Sans MS"/>
              <a:ea typeface="Calibri"/>
              <a:cs typeface="Times New Roman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2800" b="1" cap="all" dirty="0" smtClean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  <a:t>Seminarul </a:t>
            </a:r>
            <a:r>
              <a:rPr lang="ro-RO" sz="2800" b="1" cap="all" dirty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  <a:t>de formare a</a:t>
            </a:r>
            <a:br>
              <a:rPr lang="ro-RO" sz="2800" b="1" cap="all" dirty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</a:br>
            <a:r>
              <a:rPr lang="ro-RO" sz="2800" b="1" cap="all" dirty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  <a:t>profesorilor  în vederea implementării unui sistem dual în România</a:t>
            </a:r>
            <a:r>
              <a:rPr lang="ro-RO" sz="2800" b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o-RO" sz="2800" b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o-RO" sz="2800" b="1" cap="all" dirty="0">
                <a:solidFill>
                  <a:prstClr val="black"/>
                </a:solidFill>
                <a:latin typeface="Comic Sans MS"/>
                <a:ea typeface="Calibri"/>
                <a:cs typeface="Times New Roman"/>
              </a:rPr>
              <a:t>Esslingen 2015</a:t>
            </a:r>
            <a:r>
              <a:rPr lang="ro-RO" sz="2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o-RO" sz="2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982737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4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3665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Ministerul Economiei 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Ministerul Educației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Camera de Comerț, Camera de Meserii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Agenți economici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Institutul Federal de Educație și Formare Profesională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Școala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Societatea</a:t>
            </a:r>
            <a:endParaRPr lang="ro-RO" sz="2800" dirty="0">
              <a:ea typeface="Calibri"/>
              <a:cs typeface="Times New Roman"/>
            </a:endParaRPr>
          </a:p>
          <a:p>
            <a:endParaRPr lang="ro-RO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197077" y="228600"/>
            <a:ext cx="6573838" cy="1229519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4000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ACTORII IMPLICAȚI</a:t>
            </a:r>
            <a:r>
              <a:rPr lang="ro-RO" sz="36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o-RO" sz="36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219103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578" name="Gerade Verbindung 34"/>
          <p:cNvCxnSpPr>
            <a:cxnSpLocks noChangeShapeType="1"/>
          </p:cNvCxnSpPr>
          <p:nvPr/>
        </p:nvCxnSpPr>
        <p:spPr bwMode="auto">
          <a:xfrm>
            <a:off x="0" y="0"/>
            <a:ext cx="979714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7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8072" y="6589890"/>
            <a:ext cx="5932714" cy="21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800">
                <a:solidFill>
                  <a:srgbClr val="707070"/>
                </a:solidFill>
              </a:rPr>
              <a:t>Intern | DS/HRD PEA-Fe | Januar 2015 | © Robert Bosch GmbH 2011. Alle Rechte vorbehalten, auch bzgl. jeder Verfügung, Verwertung, Reproduktion, Bearbeitung, Weitergabe sowie für den Fall von Schutzrechtsanmeldungen.</a:t>
            </a:r>
          </a:p>
        </p:txBody>
      </p:sp>
      <p:sp>
        <p:nvSpPr>
          <p:cNvPr id="24580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500" y="0"/>
            <a:ext cx="6123214" cy="57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172" rIns="0" bIns="0" anchor="ctr"/>
          <a:lstStyle>
            <a:lvl1pPr>
              <a:defRPr sz="1200">
                <a:solidFill>
                  <a:schemeClr val="tx1"/>
                </a:solidFill>
                <a:latin typeface="Bosch Office Sans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Bosch Office Sans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9pPr>
          </a:lstStyle>
          <a:p>
            <a:pPr eaLnBrk="0" fontAlgn="base" hangingPunct="0">
              <a:lnSpc>
                <a:spcPct val="111000"/>
              </a:lnSpc>
              <a:spcBef>
                <a:spcPct val="0"/>
              </a:spcBef>
              <a:spcAft>
                <a:spcPct val="0"/>
              </a:spcAft>
            </a:pPr>
            <a:r>
              <a:rPr lang="ro-RO" sz="2000" b="1">
                <a:solidFill>
                  <a:srgbClr val="FFFFFF"/>
                </a:solidFill>
              </a:rPr>
              <a:t>Formare profesională</a:t>
            </a:r>
            <a:r>
              <a:rPr lang="de-DE" sz="2000" b="1">
                <a:solidFill>
                  <a:srgbClr val="FFFFFF"/>
                </a:solidFill>
              </a:rPr>
              <a:t> Feuerbach</a:t>
            </a:r>
          </a:p>
        </p:txBody>
      </p:sp>
      <p:pic>
        <p:nvPicPr>
          <p:cNvPr id="24581" name="Picture 4" descr="JUBILAEUM" hidden="1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3" y="6247696"/>
            <a:ext cx="731384" cy="321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39644" y="211668"/>
            <a:ext cx="1959429" cy="1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00">
              <a:solidFill>
                <a:srgbClr val="FFFFFF"/>
              </a:solidFill>
            </a:endParaRPr>
          </a:p>
        </p:txBody>
      </p:sp>
      <p:sp>
        <p:nvSpPr>
          <p:cNvPr id="24583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98072" y="6265333"/>
            <a:ext cx="5932714" cy="21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300">
                <a:solidFill>
                  <a:srgbClr val="000000"/>
                </a:solidFill>
              </a:rPr>
              <a:t>Diesel Systems</a:t>
            </a:r>
          </a:p>
        </p:txBody>
      </p:sp>
      <p:sp>
        <p:nvSpPr>
          <p:cNvPr id="24584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16786" y="6688669"/>
            <a:ext cx="27214" cy="13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000000"/>
              </a:solidFill>
            </a:endParaRPr>
          </a:p>
        </p:txBody>
      </p:sp>
      <p:sp>
        <p:nvSpPr>
          <p:cNvPr id="24585" name="Text Box 8" hidden="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1"/>
            <a:ext cx="0" cy="22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  <a:latin typeface="Bosch Office Sans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Bosch Office Sans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Bosch Office Sans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Bosch Office Sans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4586" name="Rectangle 9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>
          <a:xfrm>
            <a:off x="571500" y="592668"/>
            <a:ext cx="8320768" cy="592667"/>
          </a:xfrm>
          <a:noFill/>
        </p:spPr>
        <p:txBody>
          <a:bodyPr/>
          <a:lstStyle/>
          <a:p>
            <a:pPr eaLnBrk="1" hangingPunct="1"/>
            <a:r>
              <a:rPr lang="de-DE" smtClean="0">
                <a:solidFill>
                  <a:schemeClr val="tx1"/>
                </a:solidFill>
              </a:rPr>
              <a:t>Selec</a:t>
            </a:r>
            <a:r>
              <a:rPr lang="ro-RO" smtClean="0">
                <a:solidFill>
                  <a:schemeClr val="tx1"/>
                </a:solidFill>
              </a:rPr>
              <a:t>ție</a:t>
            </a:r>
            <a:r>
              <a:rPr lang="de-DE" smtClean="0">
                <a:solidFill>
                  <a:schemeClr val="tx1"/>
                </a:solidFill>
              </a:rPr>
              <a:t> </a:t>
            </a:r>
            <a:r>
              <a:rPr lang="ro-RO" smtClean="0">
                <a:solidFill>
                  <a:schemeClr val="tx1"/>
                </a:solidFill>
              </a:rPr>
              <a:t>și angajare</a:t>
            </a:r>
            <a:endParaRPr lang="de-DE" smtClean="0">
              <a:solidFill>
                <a:schemeClr val="tx1"/>
              </a:solidFill>
            </a:endParaRPr>
          </a:p>
        </p:txBody>
      </p:sp>
      <p:sp>
        <p:nvSpPr>
          <p:cNvPr id="24587" name="_s1032_____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0005" y="5431014"/>
            <a:ext cx="1862477" cy="656167"/>
          </a:xfrm>
          <a:prstGeom prst="cube">
            <a:avLst>
              <a:gd name="adj" fmla="val 10764"/>
            </a:avLst>
          </a:prstGeom>
          <a:solidFill>
            <a:srgbClr val="425C8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9475" tIns="49737" rIns="99475" bIns="49737" anchor="ctr"/>
          <a:lstStyle/>
          <a:p>
            <a:pPr algn="ctr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Contract</a:t>
            </a:r>
            <a:endParaRPr lang="de-DE" sz="1700" b="1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588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7045098" y="464784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475" tIns="49737" rIns="99475" bIns="49737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o-RO" sz="1300">
              <a:solidFill>
                <a:srgbClr val="000000"/>
              </a:solidFill>
            </a:endParaRPr>
          </a:p>
        </p:txBody>
      </p:sp>
      <p:grpSp>
        <p:nvGrpSpPr>
          <p:cNvPr id="24589" name="Group 12"/>
          <p:cNvGrpSpPr>
            <a:grpSpLocks/>
          </p:cNvGrpSpPr>
          <p:nvPr/>
        </p:nvGrpSpPr>
        <p:grpSpPr bwMode="auto">
          <a:xfrm>
            <a:off x="6500814" y="308683"/>
            <a:ext cx="2643188" cy="560917"/>
            <a:chOff x="3232" y="356"/>
            <a:chExt cx="1654" cy="363"/>
          </a:xfrm>
        </p:grpSpPr>
        <p:pic>
          <p:nvPicPr>
            <p:cNvPr id="24608" name="Picture 13" descr="RobertBoschHeadshot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2" y="356"/>
              <a:ext cx="359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9" name="Picture 14" descr="Bild Mann Database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0" y="356"/>
              <a:ext cx="49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0" name="Picture 15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1" y="356"/>
              <a:ext cx="46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1" name="Picture 16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356"/>
              <a:ext cx="358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90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20979" y="2234419"/>
            <a:ext cx="284249" cy="60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475" tIns="49737" rIns="99475" bIns="49737" anchor="ctr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de-DE" sz="1300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24591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51051" y="1188863"/>
            <a:ext cx="6019459" cy="640292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0BBD0"/>
            </a:solidFill>
            <a:miter lim="800000"/>
            <a:headEnd/>
            <a:tailEnd/>
          </a:ln>
        </p:spPr>
        <p:txBody>
          <a:bodyPr lIns="58744" tIns="49737" rIns="58744" bIns="49737" anchor="ctr"/>
          <a:lstStyle/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>
                <a:solidFill>
                  <a:srgbClr val="000000"/>
                </a:solidFill>
              </a:rPr>
              <a:t>Pentru toate meseriile</a:t>
            </a:r>
            <a:r>
              <a:rPr lang="de-DE" sz="1300">
                <a:solidFill>
                  <a:srgbClr val="000000"/>
                </a:solidFill>
              </a:rPr>
              <a:t>/</a:t>
            </a:r>
            <a:r>
              <a:rPr lang="ro-RO" sz="1300">
                <a:solidFill>
                  <a:srgbClr val="000000"/>
                </a:solidFill>
              </a:rPr>
              <a:t>cursurile universitare e posibilă numai candidatura </a:t>
            </a:r>
            <a:r>
              <a:rPr lang="de-DE" sz="1300">
                <a:solidFill>
                  <a:srgbClr val="000000"/>
                </a:solidFill>
              </a:rPr>
              <a:t>online: </a:t>
            </a:r>
            <a:br>
              <a:rPr lang="de-DE" sz="1300">
                <a:solidFill>
                  <a:srgbClr val="000000"/>
                </a:solidFill>
              </a:rPr>
            </a:br>
            <a:r>
              <a:rPr lang="de-DE" sz="1300" b="1">
                <a:solidFill>
                  <a:srgbClr val="000000"/>
                </a:solidFill>
              </a:rPr>
              <a:t>www.bosch-career.de</a:t>
            </a:r>
          </a:p>
        </p:txBody>
      </p:sp>
      <p:sp>
        <p:nvSpPr>
          <p:cNvPr id="24592" name="Rectangl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51051" y="2021417"/>
            <a:ext cx="6019459" cy="703792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0BBD0"/>
            </a:solidFill>
            <a:miter lim="800000"/>
            <a:headEnd/>
            <a:tailEnd/>
          </a:ln>
        </p:spPr>
        <p:txBody>
          <a:bodyPr lIns="58744" tIns="49737" rIns="58744" bIns="49737" anchor="ctr"/>
          <a:lstStyle/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Criterii de preselecție importante</a:t>
            </a:r>
            <a:r>
              <a:rPr lang="de-DE" sz="1300" b="1">
                <a:solidFill>
                  <a:srgbClr val="000000"/>
                </a:solidFill>
              </a:rPr>
              <a:t>:</a:t>
            </a:r>
            <a:r>
              <a:rPr lang="de-DE" sz="1300">
                <a:solidFill>
                  <a:srgbClr val="000000"/>
                </a:solidFill>
              </a:rPr>
              <a:t> Note</a:t>
            </a:r>
            <a:r>
              <a:rPr lang="ro-RO" sz="1300">
                <a:solidFill>
                  <a:srgbClr val="000000"/>
                </a:solidFill>
              </a:rPr>
              <a:t>le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ultimelor două certificate în special m</a:t>
            </a:r>
            <a:r>
              <a:rPr lang="de-DE" sz="1300">
                <a:solidFill>
                  <a:srgbClr val="000000"/>
                </a:solidFill>
              </a:rPr>
              <a:t>at</a:t>
            </a:r>
            <a:r>
              <a:rPr lang="ro-RO" sz="1300">
                <a:solidFill>
                  <a:srgbClr val="000000"/>
                </a:solidFill>
              </a:rPr>
              <a:t>e</a:t>
            </a:r>
            <a:r>
              <a:rPr lang="de-DE" sz="1300">
                <a:solidFill>
                  <a:srgbClr val="000000"/>
                </a:solidFill>
              </a:rPr>
              <a:t>mati</a:t>
            </a:r>
            <a:r>
              <a:rPr lang="ro-RO" sz="1300">
                <a:solidFill>
                  <a:srgbClr val="000000"/>
                </a:solidFill>
              </a:rPr>
              <a:t>că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germană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precum și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comportament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și cooperare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calificări suplimentare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motivarea de a munci</a:t>
            </a: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24593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51051" y="4512028"/>
            <a:ext cx="6019459" cy="640292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0BBD0"/>
            </a:solidFill>
            <a:miter lim="800000"/>
            <a:headEnd/>
            <a:tailEnd/>
          </a:ln>
        </p:spPr>
        <p:txBody>
          <a:bodyPr lIns="58744" tIns="49737" rIns="58744" bIns="49737" anchor="ctr"/>
          <a:lstStyle/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Două discuții de aprox. o jumătate de oră </a:t>
            </a:r>
            <a:r>
              <a:rPr lang="ro-RO" sz="1300">
                <a:solidFill>
                  <a:srgbClr val="000000"/>
                </a:solidFill>
              </a:rPr>
              <a:t>cu formatori și specialiști HR </a:t>
            </a:r>
            <a:r>
              <a:rPr lang="de-DE" sz="1300">
                <a:solidFill>
                  <a:srgbClr val="000000"/>
                </a:solidFill>
              </a:rPr>
              <a:t>(</a:t>
            </a:r>
            <a:r>
              <a:rPr lang="ro-RO" sz="1300">
                <a:solidFill>
                  <a:srgbClr val="000000"/>
                </a:solidFill>
              </a:rPr>
              <a:t>Conținu</a:t>
            </a:r>
            <a:r>
              <a:rPr lang="de-DE" sz="1300">
                <a:solidFill>
                  <a:srgbClr val="000000"/>
                </a:solidFill>
              </a:rPr>
              <a:t>t: </a:t>
            </a:r>
            <a:r>
              <a:rPr lang="ro-RO" sz="1300">
                <a:solidFill>
                  <a:srgbClr val="000000"/>
                </a:solidFill>
              </a:rPr>
              <a:t>motivare pentru muncă și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implicare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personalitate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competențe sociale</a:t>
            </a:r>
            <a:r>
              <a:rPr lang="de-DE" sz="130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4594" name="Rectangle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51051" y="5471585"/>
            <a:ext cx="6019459" cy="640292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0BBD0"/>
            </a:solidFill>
            <a:miter lim="800000"/>
            <a:headEnd/>
            <a:tailEnd/>
          </a:ln>
        </p:spPr>
        <p:txBody>
          <a:bodyPr lIns="58744" tIns="49737" rIns="58744" bIns="49737" anchor="ctr"/>
          <a:lstStyle/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Decizie prin formatori competenți și specialisți HR</a:t>
            </a:r>
            <a:r>
              <a:rPr lang="de-DE" sz="1300">
                <a:solidFill>
                  <a:srgbClr val="000000"/>
                </a:solidFill>
              </a:rPr>
              <a:t>; </a:t>
            </a:r>
            <a:br>
              <a:rPr lang="de-DE" sz="1300">
                <a:solidFill>
                  <a:srgbClr val="000000"/>
                </a:solidFill>
              </a:rPr>
            </a:br>
            <a:r>
              <a:rPr lang="ro-RO" sz="1300">
                <a:solidFill>
                  <a:srgbClr val="000000"/>
                </a:solidFill>
              </a:rPr>
              <a:t>informarea candidatului la telefon și întocmirea contractului </a:t>
            </a: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24595" name="Rectangle 2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951051" y="2883959"/>
            <a:ext cx="6019459" cy="143933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0BBD0"/>
            </a:solidFill>
            <a:miter lim="800000"/>
            <a:headEnd/>
            <a:tailEnd/>
          </a:ln>
        </p:spPr>
        <p:txBody>
          <a:bodyPr lIns="58744" tIns="49737" rIns="58744" bIns="49737" anchor="ctr"/>
          <a:lstStyle/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Test de aptitudini asistat de calculator</a:t>
            </a:r>
            <a:r>
              <a:rPr lang="de-DE" sz="1300" b="1">
                <a:solidFill>
                  <a:srgbClr val="000000"/>
                </a:solidFill>
              </a:rPr>
              <a:t>: </a:t>
            </a:r>
            <a:r>
              <a:rPr lang="ro-RO" sz="1300">
                <a:solidFill>
                  <a:srgbClr val="000000"/>
                </a:solidFill>
              </a:rPr>
              <a:t>m</a:t>
            </a:r>
            <a:r>
              <a:rPr lang="de-DE" sz="1300">
                <a:solidFill>
                  <a:srgbClr val="000000"/>
                </a:solidFill>
              </a:rPr>
              <a:t>ate, </a:t>
            </a:r>
            <a:r>
              <a:rPr lang="ro-RO" sz="1300">
                <a:solidFill>
                  <a:srgbClr val="000000"/>
                </a:solidFill>
              </a:rPr>
              <a:t>germană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gândire logică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memorie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concentrare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rapiditate</a:t>
            </a:r>
            <a:r>
              <a:rPr lang="de-DE" sz="1300">
                <a:solidFill>
                  <a:srgbClr val="000000"/>
                </a:solidFill>
              </a:rPr>
              <a:t> (</a:t>
            </a:r>
            <a:r>
              <a:rPr lang="ro-RO" sz="1300">
                <a:solidFill>
                  <a:srgbClr val="000000"/>
                </a:solidFill>
              </a:rPr>
              <a:t>Durata testului</a:t>
            </a:r>
            <a:r>
              <a:rPr lang="de-DE" sz="1300">
                <a:solidFill>
                  <a:srgbClr val="000000"/>
                </a:solidFill>
              </a:rPr>
              <a:t>: 1,5 h) </a:t>
            </a:r>
          </a:p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Prezentare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în fața grupului despre propria personalitate</a:t>
            </a:r>
            <a:r>
              <a:rPr lang="de-DE" sz="1300">
                <a:solidFill>
                  <a:srgbClr val="000000"/>
                </a:solidFill>
              </a:rPr>
              <a:t>, </a:t>
            </a:r>
            <a:r>
              <a:rPr lang="ro-RO" sz="1300">
                <a:solidFill>
                  <a:srgbClr val="000000"/>
                </a:solidFill>
              </a:rPr>
              <a:t>motivare pentru meserie </a:t>
            </a:r>
            <a:r>
              <a:rPr lang="de-DE" sz="1300">
                <a:solidFill>
                  <a:srgbClr val="000000"/>
                </a:solidFill>
              </a:rPr>
              <a:t>etc. (</a:t>
            </a:r>
            <a:r>
              <a:rPr lang="ro-RO" sz="1300">
                <a:solidFill>
                  <a:srgbClr val="000000"/>
                </a:solidFill>
              </a:rPr>
              <a:t>numai</a:t>
            </a:r>
            <a:r>
              <a:rPr lang="de-DE" sz="1300">
                <a:solidFill>
                  <a:srgbClr val="000000"/>
                </a:solidFill>
              </a:rPr>
              <a:t> OA, DH) </a:t>
            </a:r>
          </a:p>
          <a:p>
            <a:pPr eaLnBrk="0" fontAlgn="base" hangingPunct="0">
              <a:spcBef>
                <a:spcPct val="40000"/>
              </a:spcBef>
              <a:spcAft>
                <a:spcPct val="0"/>
              </a:spcAft>
            </a:pPr>
            <a:r>
              <a:rPr lang="ro-RO" sz="1300" b="1">
                <a:solidFill>
                  <a:srgbClr val="000000"/>
                </a:solidFill>
              </a:rPr>
              <a:t>Exercițiu în grup</a:t>
            </a:r>
            <a:r>
              <a:rPr lang="de-DE" sz="1300" b="1">
                <a:solidFill>
                  <a:srgbClr val="000000"/>
                </a:solidFill>
              </a:rPr>
              <a:t>:</a:t>
            </a:r>
            <a:r>
              <a:rPr lang="de-DE" sz="1300">
                <a:solidFill>
                  <a:srgbClr val="000000"/>
                </a:solidFill>
              </a:rPr>
              <a:t> </a:t>
            </a:r>
            <a:r>
              <a:rPr lang="ro-RO" sz="1300">
                <a:solidFill>
                  <a:srgbClr val="000000"/>
                </a:solidFill>
              </a:rPr>
              <a:t>reprezentarea convingătoare a unei soluții comune pentru anumite exerciții (mici)</a:t>
            </a:r>
            <a:endParaRPr lang="de-DE" sz="1300">
              <a:solidFill>
                <a:srgbClr val="000000"/>
              </a:solidFill>
            </a:endParaRPr>
          </a:p>
        </p:txBody>
      </p:sp>
      <p:sp>
        <p:nvSpPr>
          <p:cNvPr id="24596" name="AutoShape 2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5400000">
            <a:off x="-286253" y="3513543"/>
            <a:ext cx="3600097" cy="231321"/>
          </a:xfrm>
          <a:prstGeom prst="homePlate">
            <a:avLst>
              <a:gd name="adj" fmla="val 72813"/>
            </a:avLst>
          </a:prstGeom>
          <a:solidFill>
            <a:srgbClr val="B0BBD0"/>
          </a:solidFill>
          <a:ln w="9525" algn="ctr">
            <a:solidFill>
              <a:srgbClr val="738CB4"/>
            </a:solidFill>
            <a:miter lim="800000"/>
            <a:headEnd/>
            <a:tailEnd/>
          </a:ln>
        </p:spPr>
        <p:txBody>
          <a:bodyPr rot="10800000" vert="eaVert" lIns="99475" tIns="49737" rIns="99475" bIns="49737" anchor="ctr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1300">
              <a:solidFill>
                <a:srgbClr val="000000"/>
              </a:solidFill>
            </a:endParaRPr>
          </a:p>
        </p:txBody>
      </p:sp>
      <p:sp>
        <p:nvSpPr>
          <p:cNvPr id="24597" name="_s103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5929" y="2106085"/>
            <a:ext cx="1862478" cy="495653"/>
          </a:xfrm>
          <a:prstGeom prst="cube">
            <a:avLst>
              <a:gd name="adj" fmla="val 10764"/>
            </a:avLst>
          </a:prstGeom>
          <a:solidFill>
            <a:srgbClr val="425C8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9475" tIns="49737" rIns="99475" bIns="49737" anchor="ctr"/>
          <a:lstStyle/>
          <a:p>
            <a:pPr algn="ctr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Preselecția</a:t>
            </a:r>
            <a:endParaRPr lang="de-DE" sz="1700" b="1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598" name="Rectangle 25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71148" y="2868083"/>
            <a:ext cx="2161834" cy="2400653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B0BBD0"/>
            </a:solidFill>
            <a:miter lim="800000"/>
            <a:headEnd/>
            <a:tailEnd/>
          </a:ln>
        </p:spPr>
        <p:txBody>
          <a:bodyPr wrap="none" lIns="99475" tIns="49737" rIns="99475" bIns="49737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o-RO" sz="1300" b="1">
                <a:solidFill>
                  <a:srgbClr val="738CB4"/>
                </a:solidFill>
              </a:rPr>
              <a:t>Ziua selecției</a:t>
            </a:r>
            <a:endParaRPr lang="de-DE" sz="1300" b="1">
              <a:solidFill>
                <a:srgbClr val="738CB4"/>
              </a:solidFill>
            </a:endParaRPr>
          </a:p>
        </p:txBody>
      </p:sp>
      <p:sp>
        <p:nvSpPr>
          <p:cNvPr id="24599" name="AutoShape 2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80007" y="1157112"/>
            <a:ext cx="2160134" cy="846667"/>
          </a:xfrm>
          <a:prstGeom prst="flowChartMultidocument">
            <a:avLst/>
          </a:prstGeom>
          <a:solidFill>
            <a:srgbClr val="425C8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9475" tIns="49737" rIns="99475" bIns="49737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Candidatura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o</a:t>
            </a:r>
            <a:r>
              <a:rPr lang="de-DE" sz="1700" b="1">
                <a:solidFill>
                  <a:srgbClr val="FFFFFF"/>
                </a:solidFill>
                <a:latin typeface="Arial" charset="0"/>
              </a:rPr>
              <a:t>nline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700" b="1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600" name="AutoShape 2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5400000">
            <a:off x="1034017" y="4033006"/>
            <a:ext cx="959556" cy="231321"/>
          </a:xfrm>
          <a:prstGeom prst="homePlate">
            <a:avLst>
              <a:gd name="adj" fmla="val 26444"/>
            </a:avLst>
          </a:prstGeom>
          <a:solidFill>
            <a:srgbClr val="B0BBD0"/>
          </a:solidFill>
          <a:ln w="9525" algn="ctr">
            <a:solidFill>
              <a:srgbClr val="738CB4"/>
            </a:solidFill>
            <a:miter lim="800000"/>
            <a:headEnd/>
            <a:tailEnd/>
          </a:ln>
        </p:spPr>
        <p:txBody>
          <a:bodyPr rot="10800000" vert="eaVert" lIns="99475" tIns="49737" rIns="99475" bIns="49737" anchor="ctr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1300">
              <a:solidFill>
                <a:srgbClr val="000000"/>
              </a:solidFill>
            </a:endParaRPr>
          </a:p>
        </p:txBody>
      </p:sp>
      <p:sp>
        <p:nvSpPr>
          <p:cNvPr id="24601" name="_s1032__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25929" y="3236737"/>
            <a:ext cx="1862478" cy="657930"/>
          </a:xfrm>
          <a:prstGeom prst="cube">
            <a:avLst>
              <a:gd name="adj" fmla="val 10764"/>
            </a:avLst>
          </a:prstGeom>
          <a:solidFill>
            <a:srgbClr val="425C8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9475" tIns="49737" rIns="99475" bIns="49737" anchor="ctr"/>
          <a:lstStyle/>
          <a:p>
            <a:pPr algn="ctr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Test de aptitudini</a:t>
            </a:r>
            <a:endParaRPr lang="de-DE" sz="1700" b="1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602" name="_s1032___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25929" y="4469694"/>
            <a:ext cx="1862478" cy="656167"/>
          </a:xfrm>
          <a:prstGeom prst="cube">
            <a:avLst>
              <a:gd name="adj" fmla="val 10764"/>
            </a:avLst>
          </a:prstGeom>
          <a:solidFill>
            <a:srgbClr val="425C8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9475" tIns="49737" rIns="99475" bIns="49737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700" b="1">
                <a:solidFill>
                  <a:srgbClr val="FFFFFF"/>
                </a:solidFill>
                <a:latin typeface="Arial" charset="0"/>
              </a:rPr>
              <a:t>Interviuri</a:t>
            </a:r>
            <a:endParaRPr lang="de-DE" sz="1700" b="1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24603" name="AutoShape 30"/>
          <p:cNvCxnSpPr>
            <a:cxnSpLocks noChangeShapeType="1"/>
            <a:stCxn id="24601" idx="4"/>
            <a:endCxn id="24595" idx="1"/>
          </p:cNvCxnSpPr>
          <p:nvPr>
            <p:custDataLst>
              <p:tags r:id="rId25"/>
            </p:custDataLst>
          </p:nvPr>
        </p:nvCxnSpPr>
        <p:spPr bwMode="auto">
          <a:xfrm>
            <a:off x="2420372" y="3601861"/>
            <a:ext cx="530679" cy="1764"/>
          </a:xfrm>
          <a:prstGeom prst="straightConnector1">
            <a:avLst/>
          </a:prstGeom>
          <a:noFill/>
          <a:ln w="38100">
            <a:solidFill>
              <a:srgbClr val="738C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04" name="AutoShape 31"/>
          <p:cNvCxnSpPr>
            <a:cxnSpLocks noChangeShapeType="1"/>
            <a:stCxn id="24602" idx="4"/>
            <a:endCxn id="24593" idx="1"/>
          </p:cNvCxnSpPr>
          <p:nvPr>
            <p:custDataLst>
              <p:tags r:id="rId26"/>
            </p:custDataLst>
          </p:nvPr>
        </p:nvCxnSpPr>
        <p:spPr bwMode="auto">
          <a:xfrm>
            <a:off x="2420372" y="4833056"/>
            <a:ext cx="530679" cy="0"/>
          </a:xfrm>
          <a:prstGeom prst="straightConnector1">
            <a:avLst/>
          </a:prstGeom>
          <a:noFill/>
          <a:ln w="38100">
            <a:solidFill>
              <a:srgbClr val="738C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05" name="AutoShape 32"/>
          <p:cNvCxnSpPr>
            <a:cxnSpLocks noChangeShapeType="1"/>
            <a:stCxn id="24597" idx="4"/>
            <a:endCxn id="24592" idx="1"/>
          </p:cNvCxnSpPr>
          <p:nvPr>
            <p:custDataLst>
              <p:tags r:id="rId27"/>
            </p:custDataLst>
          </p:nvPr>
        </p:nvCxnSpPr>
        <p:spPr bwMode="auto">
          <a:xfrm flipV="1">
            <a:off x="2437380" y="2374194"/>
            <a:ext cx="513670" cy="7056"/>
          </a:xfrm>
          <a:prstGeom prst="straightConnector1">
            <a:avLst/>
          </a:prstGeom>
          <a:noFill/>
          <a:ln w="38100">
            <a:solidFill>
              <a:srgbClr val="738C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06" name="AutoShape 33"/>
          <p:cNvCxnSpPr>
            <a:cxnSpLocks noChangeShapeType="1"/>
            <a:stCxn id="24587" idx="4"/>
            <a:endCxn id="24594" idx="1"/>
          </p:cNvCxnSpPr>
          <p:nvPr>
            <p:custDataLst>
              <p:tags r:id="rId28"/>
            </p:custDataLst>
          </p:nvPr>
        </p:nvCxnSpPr>
        <p:spPr bwMode="auto">
          <a:xfrm flipV="1">
            <a:off x="2374448" y="5792611"/>
            <a:ext cx="576603" cy="1764"/>
          </a:xfrm>
          <a:prstGeom prst="straightConnector1">
            <a:avLst/>
          </a:prstGeom>
          <a:noFill/>
          <a:ln w="38100">
            <a:solidFill>
              <a:srgbClr val="738C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7" name="Foliennummernplatzhalter 34"/>
          <p:cNvSpPr>
            <a:spLocks noGrp="1"/>
          </p:cNvSpPr>
          <p:nvPr>
            <p:ph type="sldNum" sz="quarter" idx="10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Bosch Office Sans" pitchFamily="34" charset="0"/>
              </a:defRPr>
            </a:lvl1pPr>
            <a:lvl2pPr marL="808226" indent="-310856">
              <a:defRPr sz="1300">
                <a:solidFill>
                  <a:schemeClr val="tx1"/>
                </a:solidFill>
                <a:latin typeface="Bosch Office Sans" pitchFamily="34" charset="0"/>
              </a:defRPr>
            </a:lvl2pPr>
            <a:lvl3pPr marL="1243425" indent="-248685">
              <a:defRPr sz="1300">
                <a:solidFill>
                  <a:schemeClr val="tx1"/>
                </a:solidFill>
                <a:latin typeface="Bosch Office Sans" pitchFamily="34" charset="0"/>
              </a:defRPr>
            </a:lvl3pPr>
            <a:lvl4pPr marL="1740796" indent="-248685">
              <a:defRPr sz="1300">
                <a:solidFill>
                  <a:schemeClr val="tx1"/>
                </a:solidFill>
                <a:latin typeface="Bosch Office Sans" pitchFamily="34" charset="0"/>
              </a:defRPr>
            </a:lvl4pPr>
            <a:lvl5pPr marL="2238164" indent="-248685">
              <a:defRPr sz="1300">
                <a:solidFill>
                  <a:schemeClr val="tx1"/>
                </a:solidFill>
                <a:latin typeface="Bosch Office Sans" pitchFamily="34" charset="0"/>
              </a:defRPr>
            </a:lvl5pPr>
            <a:lvl6pPr marL="2735534" indent="-248685" eaLnBrk="0" fontAlgn="base" hangingPunct="0">
              <a:spcBef>
                <a:spcPct val="5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Bosch Office Sans" pitchFamily="34" charset="0"/>
              </a:defRPr>
            </a:lvl6pPr>
            <a:lvl7pPr marL="3232904" indent="-248685" eaLnBrk="0" fontAlgn="base" hangingPunct="0">
              <a:spcBef>
                <a:spcPct val="5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Bosch Office Sans" pitchFamily="34" charset="0"/>
              </a:defRPr>
            </a:lvl7pPr>
            <a:lvl8pPr marL="3730274" indent="-248685" eaLnBrk="0" fontAlgn="base" hangingPunct="0">
              <a:spcBef>
                <a:spcPct val="5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Bosch Office Sans" pitchFamily="34" charset="0"/>
              </a:defRPr>
            </a:lvl8pPr>
            <a:lvl9pPr marL="4227645" indent="-248685" eaLnBrk="0" fontAlgn="base" hangingPunct="0">
              <a:spcBef>
                <a:spcPct val="5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Bosch Office Sans" pitchFamily="34" charset="0"/>
              </a:defRPr>
            </a:lvl9pPr>
          </a:lstStyle>
          <a:p>
            <a:fld id="{2023D13C-96D4-4ADA-BC30-B06C748AC03D}" type="slidenum">
              <a:rPr sz="1600">
                <a:solidFill>
                  <a:srgbClr val="707070"/>
                </a:solidFill>
              </a:rPr>
              <a:pPr/>
              <a:t>5</a:t>
            </a:fld>
            <a:endParaRPr lang="ro-RO" sz="1600">
              <a:solidFill>
                <a:srgbClr val="70707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0673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el 1"/>
          <p:cNvSpPr>
            <a:spLocks noGrp="1"/>
          </p:cNvSpPr>
          <p:nvPr>
            <p:ph type="title"/>
          </p:nvPr>
        </p:nvSpPr>
        <p:spPr>
          <a:xfrm>
            <a:off x="360000" y="720000"/>
            <a:ext cx="8640000" cy="900000"/>
          </a:xfrm>
        </p:spPr>
        <p:txBody>
          <a:bodyPr>
            <a:noAutofit/>
          </a:bodyPr>
          <a:lstStyle/>
          <a:p>
            <a:r>
              <a:rPr lang="ro-RO" altLang="de-DE" sz="2400" noProof="0" dirty="0" smtClean="0"/>
              <a:t>Procedura de selectare a candidaţilor pentru</a:t>
            </a:r>
            <a:r>
              <a:rPr lang="de-DE" altLang="de-DE" sz="2400" noProof="0" dirty="0" smtClean="0"/>
              <a:t> </a:t>
            </a:r>
            <a:r>
              <a:rPr lang="ro-RO" altLang="de-DE" sz="2400" noProof="0" dirty="0" smtClean="0"/>
              <a:t>şcoala de ucenici</a:t>
            </a:r>
            <a:endParaRPr lang="ro-RO" sz="2400" noProof="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18800" y="1800000"/>
            <a:ext cx="9043199" cy="4726875"/>
            <a:chOff x="118800" y="1800000"/>
            <a:chExt cx="9043199" cy="4726875"/>
          </a:xfrm>
        </p:grpSpPr>
        <p:sp>
          <p:nvSpPr>
            <p:cNvPr id="13" name="Trapezoid 12"/>
            <p:cNvSpPr/>
            <p:nvPr/>
          </p:nvSpPr>
          <p:spPr>
            <a:xfrm rot="10800000">
              <a:off x="483593" y="2652564"/>
              <a:ext cx="3912527" cy="862887"/>
            </a:xfrm>
            <a:prstGeom prst="trapezoid">
              <a:avLst>
                <a:gd name="adj" fmla="val 4247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600" b="1">
                <a:solidFill>
                  <a:srgbClr val="FFFFFF"/>
                </a:solidFill>
              </a:endParaRPr>
            </a:p>
          </p:txBody>
        </p:sp>
        <p:sp>
          <p:nvSpPr>
            <p:cNvPr id="16" name="Trapezoid 15"/>
            <p:cNvSpPr/>
            <p:nvPr/>
          </p:nvSpPr>
          <p:spPr>
            <a:xfrm rot="10800000">
              <a:off x="843768" y="3520215"/>
              <a:ext cx="3179476" cy="865893"/>
            </a:xfrm>
            <a:prstGeom prst="trapezoid">
              <a:avLst>
                <a:gd name="adj" fmla="val 4247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600" b="1">
                <a:solidFill>
                  <a:srgbClr val="FFFFFF"/>
                </a:solidFill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 rot="10800000">
              <a:off x="1205251" y="4380653"/>
              <a:ext cx="2443871" cy="812644"/>
            </a:xfrm>
            <a:prstGeom prst="trapezoid">
              <a:avLst>
                <a:gd name="adj" fmla="val 4247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600" b="1">
                <a:solidFill>
                  <a:srgbClr val="FFFFFF"/>
                </a:solidFill>
              </a:endParaRPr>
            </a:p>
          </p:txBody>
        </p:sp>
        <p:sp>
          <p:nvSpPr>
            <p:cNvPr id="22" name="Trapezoid 21"/>
            <p:cNvSpPr/>
            <p:nvPr/>
          </p:nvSpPr>
          <p:spPr>
            <a:xfrm rot="10800000">
              <a:off x="1548000" y="5175835"/>
              <a:ext cx="1753502" cy="717929"/>
            </a:xfrm>
            <a:prstGeom prst="trapezoid">
              <a:avLst>
                <a:gd name="adj" fmla="val 4247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sz="1600" b="1">
                <a:solidFill>
                  <a:srgbClr val="FFFFFF"/>
                </a:solidFill>
              </a:endParaRPr>
            </a:p>
          </p:txBody>
        </p:sp>
        <p:cxnSp>
          <p:nvCxnSpPr>
            <p:cNvPr id="27" name="Gerade Verbindung 5"/>
            <p:cNvCxnSpPr>
              <a:cxnSpLocks noChangeShapeType="1"/>
            </p:cNvCxnSpPr>
            <p:nvPr>
              <p:custDataLst>
                <p:tags r:id="rId1"/>
              </p:custDataLst>
            </p:nvPr>
          </p:nvCxnSpPr>
          <p:spPr bwMode="auto">
            <a:xfrm flipV="1">
              <a:off x="4373999" y="2631600"/>
              <a:ext cx="4788000" cy="0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28" name="Gerade Verbindung 20"/>
            <p:cNvCxnSpPr>
              <a:cxnSpLocks noChangeShapeType="1"/>
            </p:cNvCxnSpPr>
            <p:nvPr>
              <p:custDataLst>
                <p:tags r:id="rId2"/>
              </p:custDataLst>
            </p:nvPr>
          </p:nvCxnSpPr>
          <p:spPr bwMode="auto">
            <a:xfrm flipV="1">
              <a:off x="4031999" y="3502800"/>
              <a:ext cx="5112000" cy="0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0" name="Gerade Verbindung 22"/>
            <p:cNvCxnSpPr>
              <a:cxnSpLocks noChangeShapeType="1"/>
            </p:cNvCxnSpPr>
            <p:nvPr>
              <p:custDataLst>
                <p:tags r:id="rId3"/>
              </p:custDataLst>
            </p:nvPr>
          </p:nvCxnSpPr>
          <p:spPr bwMode="auto">
            <a:xfrm flipV="1">
              <a:off x="3643199" y="4377600"/>
              <a:ext cx="5508000" cy="0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3" name="Gerade Verbindung 25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3297599" y="5176800"/>
              <a:ext cx="5832000" cy="0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4" name="Gerade Verbindung 25"/>
            <p:cNvCxnSpPr>
              <a:cxnSpLocks noChangeShapeType="1"/>
            </p:cNvCxnSpPr>
            <p:nvPr>
              <p:custDataLst>
                <p:tags r:id="rId5"/>
              </p:custDataLst>
            </p:nvPr>
          </p:nvCxnSpPr>
          <p:spPr bwMode="auto">
            <a:xfrm>
              <a:off x="2987999" y="5886000"/>
              <a:ext cx="6156000" cy="0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6" name="Gerade Verbindung 25"/>
            <p:cNvCxnSpPr>
              <a:cxnSpLocks noChangeShapeType="1"/>
            </p:cNvCxnSpPr>
            <p:nvPr>
              <p:custDataLst>
                <p:tags r:id="rId6"/>
              </p:custDataLst>
            </p:nvPr>
          </p:nvCxnSpPr>
          <p:spPr bwMode="auto">
            <a:xfrm>
              <a:off x="2700337" y="6525288"/>
              <a:ext cx="6444000" cy="1587"/>
            </a:xfrm>
            <a:prstGeom prst="lin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/>
          </p:spPr>
        </p:cxnSp>
        <p:sp>
          <p:nvSpPr>
            <p:cNvPr id="36878" name="Rechteck 39"/>
            <p:cNvSpPr>
              <a:spLocks noChangeArrowheads="1"/>
            </p:cNvSpPr>
            <p:nvPr/>
          </p:nvSpPr>
          <p:spPr bwMode="auto">
            <a:xfrm>
              <a:off x="4680000" y="1800000"/>
              <a:ext cx="4428000" cy="835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Testul on-line îl efectuaţi acasă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 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la dumne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a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voastră (pe calculator, lapt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o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p, tabletă et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c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). Necesită 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c</a:t>
              </a:r>
              <a:r>
                <a:rPr lang="ro-RO" altLang="de-DE" sz="1400" dirty="0" smtClean="0">
                  <a:solidFill>
                    <a:srgbClr val="000000"/>
                  </a:solidFill>
                  <a:cs typeface="Arial" charset="0"/>
                </a:rPr>
                <a:t>ca 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40 minute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 </a:t>
              </a:r>
            </a:p>
          </p:txBody>
        </p:sp>
        <p:sp>
          <p:nvSpPr>
            <p:cNvPr id="36879" name="Rechteck 40"/>
            <p:cNvSpPr>
              <a:spLocks noChangeArrowheads="1"/>
            </p:cNvSpPr>
            <p:nvPr/>
          </p:nvSpPr>
          <p:spPr bwMode="auto">
            <a:xfrm>
              <a:off x="4680000" y="2637500"/>
              <a:ext cx="4428000" cy="8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noAutofit/>
            </a:bodyPr>
            <a:lstStyle/>
            <a:p>
              <a:pPr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Testul la faţa locului se efectuează on-line, în </a:t>
              </a:r>
              <a:r>
                <a:rPr lang="ro-RO" altLang="de-DE" sz="1400" dirty="0" smtClean="0">
                  <a:solidFill>
                    <a:srgbClr val="000000"/>
                  </a:solidFill>
                  <a:cs typeface="Arial" charset="0"/>
                </a:rPr>
                <a:t>departamentul de 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formare respectiv, din cadrul 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Daimler AG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. Testul durează c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ca. 70 - 120 </a:t>
              </a:r>
              <a:r>
                <a:rPr lang="de-DE" altLang="de-DE" sz="1400" dirty="0" smtClean="0">
                  <a:solidFill>
                    <a:srgbClr val="000000"/>
                  </a:solidFill>
                  <a:cs typeface="Arial" charset="0"/>
                </a:rPr>
                <a:t>minute, 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în funcţie de pro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f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esia pentru care urm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e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ază să aibă loc 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f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ormarea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</a:t>
              </a:r>
            </a:p>
          </p:txBody>
        </p:sp>
        <p:sp>
          <p:nvSpPr>
            <p:cNvPr id="36880" name="Rechteck 41"/>
            <p:cNvSpPr>
              <a:spLocks noChangeArrowheads="1"/>
            </p:cNvSpPr>
            <p:nvPr/>
          </p:nvSpPr>
          <p:spPr bwMode="auto">
            <a:xfrm>
              <a:off x="4680000" y="3501100"/>
              <a:ext cx="4428000" cy="860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Aici se urmăreşte realizarea unei mai bune cunoaşteri persona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l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e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 </a:t>
              </a: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Acest lucru se realizează, de reg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u</a:t>
              </a: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lă, prin intermediul unei discuţii faţă în faţă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</a:t>
              </a:r>
            </a:p>
          </p:txBody>
        </p:sp>
        <p:sp>
          <p:nvSpPr>
            <p:cNvPr id="36881" name="Rechteck 42"/>
            <p:cNvSpPr>
              <a:spLocks noChangeArrowheads="1"/>
            </p:cNvSpPr>
            <p:nvPr/>
          </p:nvSpPr>
          <p:spPr bwMode="auto">
            <a:xfrm>
              <a:off x="4680000" y="4386109"/>
              <a:ext cx="4428000" cy="790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În această etapă se întocmeşte rezultatul final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</a:t>
              </a:r>
            </a:p>
          </p:txBody>
        </p:sp>
        <p:sp>
          <p:nvSpPr>
            <p:cNvPr id="36882" name="Rechteck 43"/>
            <p:cNvSpPr>
              <a:spLocks noChangeArrowheads="1"/>
            </p:cNvSpPr>
            <p:nvPr/>
          </p:nvSpPr>
          <p:spPr bwMode="auto">
            <a:xfrm>
              <a:off x="4680000" y="5193297"/>
              <a:ext cx="4428000" cy="689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În baza rezultatului general se adoptă o decizie cu privire la acordarea unui loc la ş</a:t>
              </a:r>
              <a:r>
                <a:rPr lang="de-DE" altLang="de-DE" sz="1400" dirty="0" smtClean="0">
                  <a:solidFill>
                    <a:srgbClr val="000000"/>
                  </a:solidFill>
                  <a:cs typeface="Arial" charset="0"/>
                </a:rPr>
                <a:t>coal</a:t>
              </a:r>
              <a:r>
                <a:rPr lang="ro-RO" altLang="de-DE" sz="1400" dirty="0" smtClean="0">
                  <a:solidFill>
                    <a:srgbClr val="000000"/>
                  </a:solidFill>
                  <a:cs typeface="Arial" charset="0"/>
                </a:rPr>
                <a:t>a</a:t>
              </a:r>
              <a:r>
                <a:rPr lang="de-DE" altLang="de-DE" sz="1400" dirty="0" smtClean="0">
                  <a:solidFill>
                    <a:srgbClr val="000000"/>
                  </a:solidFill>
                  <a:cs typeface="Arial" charset="0"/>
                </a:rPr>
                <a:t> 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de ucenici.</a:t>
              </a:r>
            </a:p>
          </p:txBody>
        </p:sp>
        <p:sp>
          <p:nvSpPr>
            <p:cNvPr id="36883" name="Rechteck 44"/>
            <p:cNvSpPr>
              <a:spLocks noChangeArrowheads="1"/>
            </p:cNvSpPr>
            <p:nvPr/>
          </p:nvSpPr>
          <p:spPr bwMode="auto">
            <a:xfrm>
              <a:off x="4680000" y="5893764"/>
              <a:ext cx="4428000" cy="631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altLang="de-DE" sz="1400" dirty="0">
                  <a:solidFill>
                    <a:srgbClr val="000000"/>
                  </a:solidFill>
                  <a:cs typeface="Arial" charset="0"/>
                </a:rPr>
                <a:t>Dacă decizia este pozitivă, vi se transmite contractul pentru şcoala de ucenici</a:t>
              </a:r>
              <a:r>
                <a:rPr lang="de-DE" altLang="de-DE" sz="1400" dirty="0">
                  <a:solidFill>
                    <a:srgbClr val="000000"/>
                  </a:solidFill>
                  <a:cs typeface="Arial" charset="0"/>
                </a:rPr>
                <a:t>.</a:t>
              </a:r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118800" y="1800000"/>
              <a:ext cx="4622541" cy="835768"/>
              <a:chOff x="108000" y="1501809"/>
              <a:chExt cx="4622541" cy="835768"/>
            </a:xfrm>
          </p:grpSpPr>
          <p:sp>
            <p:nvSpPr>
              <p:cNvPr id="10" name="Trapezoid 9"/>
              <p:cNvSpPr/>
              <p:nvPr/>
            </p:nvSpPr>
            <p:spPr>
              <a:xfrm rot="10800000">
                <a:off x="108000" y="1501809"/>
                <a:ext cx="4622541" cy="835768"/>
              </a:xfrm>
              <a:prstGeom prst="trapezoid">
                <a:avLst>
                  <a:gd name="adj" fmla="val 42477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 sz="16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6884" name="Text Box 21"/>
              <p:cNvSpPr txBox="1">
                <a:spLocks noChangeArrowheads="1"/>
              </p:cNvSpPr>
              <p:nvPr/>
            </p:nvSpPr>
            <p:spPr bwMode="auto">
              <a:xfrm>
                <a:off x="1596869" y="1739693"/>
                <a:ext cx="1655762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o-RO" sz="1600" b="1" dirty="0">
                    <a:solidFill>
                      <a:srgbClr val="FFFFFF"/>
                    </a:solidFill>
                    <a:cs typeface="Arial" charset="0"/>
                  </a:rPr>
                  <a:t>Test on-line</a:t>
                </a:r>
              </a:p>
            </p:txBody>
          </p:sp>
        </p:grpSp>
        <p:sp>
          <p:nvSpPr>
            <p:cNvPr id="36885" name="Text Box 22"/>
            <p:cNvSpPr txBox="1">
              <a:spLocks noChangeArrowheads="1"/>
            </p:cNvSpPr>
            <p:nvPr/>
          </p:nvSpPr>
          <p:spPr bwMode="auto">
            <a:xfrm>
              <a:off x="1413907" y="2886008"/>
              <a:ext cx="1836000" cy="3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sz="1600" b="1" dirty="0">
                  <a:solidFill>
                    <a:srgbClr val="FFFFFF"/>
                  </a:solidFill>
                  <a:cs typeface="Arial" charset="0"/>
                </a:rPr>
                <a:t>Test la faţa locului</a:t>
              </a:r>
            </a:p>
          </p:txBody>
        </p:sp>
        <p:sp>
          <p:nvSpPr>
            <p:cNvPr id="36886" name="Text Box 23"/>
            <p:cNvSpPr txBox="1">
              <a:spLocks noChangeArrowheads="1"/>
            </p:cNvSpPr>
            <p:nvPr/>
          </p:nvSpPr>
          <p:spPr bwMode="auto">
            <a:xfrm>
              <a:off x="1135113" y="3700749"/>
              <a:ext cx="2596783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sz="1600" b="1" dirty="0" smtClean="0">
                  <a:solidFill>
                    <a:srgbClr val="FFFFFF"/>
                  </a:solidFill>
                  <a:cs typeface="Arial" charset="0"/>
                </a:rPr>
                <a:t>Cunoaştere</a:t>
              </a:r>
              <a:r>
                <a:rPr lang="de-DE" sz="1600" b="1" dirty="0" smtClean="0">
                  <a:solidFill>
                    <a:srgbClr val="FFFFFF"/>
                  </a:solidFill>
                  <a:cs typeface="Arial" charset="0"/>
                </a:rPr>
                <a:t> </a:t>
              </a:r>
              <a:r>
                <a:rPr lang="ro-RO" sz="1600" b="1" dirty="0" smtClean="0">
                  <a:solidFill>
                    <a:srgbClr val="FFFFFF"/>
                  </a:solidFill>
                  <a:cs typeface="Arial" charset="0"/>
                </a:rPr>
                <a:t>personală</a:t>
              </a:r>
              <a:endParaRPr lang="ro-RO" sz="1600" b="1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6887" name="Text Box 24"/>
            <p:cNvSpPr txBox="1">
              <a:spLocks noChangeArrowheads="1"/>
            </p:cNvSpPr>
            <p:nvPr/>
          </p:nvSpPr>
          <p:spPr bwMode="auto">
            <a:xfrm>
              <a:off x="1605623" y="4534562"/>
              <a:ext cx="1655763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sz="1600" b="1" dirty="0">
                  <a:solidFill>
                    <a:srgbClr val="FFFFFF"/>
                  </a:solidFill>
                  <a:cs typeface="Arial" charset="0"/>
                </a:rPr>
                <a:t>Rezultat general</a:t>
              </a:r>
            </a:p>
          </p:txBody>
        </p:sp>
        <p:sp>
          <p:nvSpPr>
            <p:cNvPr id="36888" name="Text Box 25"/>
            <p:cNvSpPr txBox="1">
              <a:spLocks noChangeArrowheads="1"/>
            </p:cNvSpPr>
            <p:nvPr/>
          </p:nvSpPr>
          <p:spPr bwMode="auto">
            <a:xfrm>
              <a:off x="1793744" y="5282386"/>
              <a:ext cx="115252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o-RO" sz="1600" b="1" dirty="0">
                  <a:solidFill>
                    <a:srgbClr val="FFFFFF"/>
                  </a:solidFill>
                  <a:cs typeface="Arial" charset="0"/>
                </a:rPr>
                <a:t>Decizie</a:t>
              </a:r>
            </a:p>
          </p:txBody>
        </p:sp>
        <p:grpSp>
          <p:nvGrpSpPr>
            <p:cNvPr id="3" name="Gruppieren 2"/>
            <p:cNvGrpSpPr/>
            <p:nvPr/>
          </p:nvGrpSpPr>
          <p:grpSpPr>
            <a:xfrm>
              <a:off x="1843200" y="5882652"/>
              <a:ext cx="1143597" cy="642967"/>
              <a:chOff x="1835045" y="5594652"/>
              <a:chExt cx="1143597" cy="642967"/>
            </a:xfrm>
          </p:grpSpPr>
          <p:grpSp>
            <p:nvGrpSpPr>
              <p:cNvPr id="24" name="Gruppieren 23"/>
              <p:cNvGrpSpPr/>
              <p:nvPr/>
            </p:nvGrpSpPr>
            <p:grpSpPr>
              <a:xfrm>
                <a:off x="1835045" y="5594652"/>
                <a:ext cx="1143597" cy="642967"/>
                <a:chOff x="1739471" y="4095124"/>
                <a:chExt cx="1143597" cy="642967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5" name="Trapezoid 24"/>
                <p:cNvSpPr/>
                <p:nvPr/>
              </p:nvSpPr>
              <p:spPr>
                <a:xfrm rot="10800000">
                  <a:off x="1739471" y="4095124"/>
                  <a:ext cx="1143597" cy="642967"/>
                </a:xfrm>
                <a:prstGeom prst="trapezoid">
                  <a:avLst>
                    <a:gd name="adj" fmla="val 42477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 sz="1600" b="1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" name="Trapezoid 4"/>
                <p:cNvSpPr/>
                <p:nvPr/>
              </p:nvSpPr>
              <p:spPr>
                <a:xfrm>
                  <a:off x="1939601" y="4172132"/>
                  <a:ext cx="743338" cy="28074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20320" tIns="20320" rIns="20320" bIns="20320" spcCol="1270" anchor="b"/>
                <a:lstStyle/>
                <a:p>
                  <a:pPr algn="ctr" defTabSz="7112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de-DE" sz="1600" b="1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6889" name="Text Box 26"/>
              <p:cNvSpPr txBox="1">
                <a:spLocks noChangeArrowheads="1"/>
              </p:cNvSpPr>
              <p:nvPr/>
            </p:nvSpPr>
            <p:spPr bwMode="auto">
              <a:xfrm>
                <a:off x="2010844" y="5674590"/>
                <a:ext cx="79200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6000" tIns="36000" rIns="36000" bIns="36000" anchor="ctr" anchorCtr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o-RO" sz="1600" b="1" dirty="0">
                    <a:solidFill>
                      <a:srgbClr val="FFFFFF"/>
                    </a:solidFill>
                    <a:cs typeface="Arial" charset="0"/>
                  </a:rPr>
                  <a:t>Contract</a:t>
                </a: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1" y="-701"/>
            <a:ext cx="9160439" cy="693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1218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Construirea echipei de profesori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Analizarea planului cadru, stabilirea conținuturilor,structurarea temelor comune, așezarea logică a temelor în câmpurile de învățare, legăturile între câmpurile de învățare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Modul de parcurgere a c/mpurilor de învățare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Analiza elementelor de specialitate și/sau interdisciplinare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Organizarea predării( cine și ce predă)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Dezvoltarea situațiilor de învățare, ordinea și definirea lor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Proiectare didactică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Predare efectivă</a:t>
            </a:r>
            <a:endParaRPr lang="ro-RO" sz="2800" dirty="0">
              <a:ea typeface="Calibri"/>
              <a:cs typeface="Times New Roman"/>
            </a:endParaRPr>
          </a:p>
          <a:p>
            <a:r>
              <a:rPr lang="ro-RO" dirty="0">
                <a:latin typeface="Comic Sans MS"/>
                <a:ea typeface="Calibri"/>
                <a:cs typeface="Simplified Arabic Fixed"/>
              </a:rPr>
              <a:t>Evaluarea activității</a:t>
            </a:r>
            <a:endParaRPr lang="ro-RO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685800" y="381000"/>
            <a:ext cx="7620000" cy="10668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4000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CONSTRUIREA ACTIVITĂȚILOR LA CLASĂ</a:t>
            </a: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447700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0" y="847725"/>
            <a:ext cx="91440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57150" tIns="57150" rIns="57150" bIns="57150" anchor="ctr">
            <a:spAutoFit/>
          </a:bodyPr>
          <a:lstStyle/>
          <a:p>
            <a:pPr algn="ctr" defTabSz="912813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</a:pPr>
            <a:endParaRPr lang="en-US" sz="2400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628650" y="4857750"/>
            <a:ext cx="8097838" cy="900113"/>
          </a:xfrm>
          <a:prstGeom prst="rect">
            <a:avLst/>
          </a:prstGeom>
          <a:solidFill>
            <a:schemeClr val="accent1"/>
          </a:solidFill>
          <a:ln w="952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Şcoală primară </a:t>
            </a:r>
            <a:r>
              <a:rPr lang="de-DE" sz="16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/</a:t>
            </a:r>
            <a:r>
              <a:rPr lang="ro-RO" sz="16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4 </a:t>
            </a:r>
            <a:r>
              <a:rPr lang="ro-RO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clase</a:t>
            </a:r>
            <a:endParaRPr lang="de-DE" sz="2000" b="1" dirty="0">
              <a:solidFill>
                <a:srgbClr val="0033CC"/>
              </a:solidFill>
              <a:latin typeface="Arial" charset="0"/>
              <a:cs typeface="Arial" charset="0"/>
            </a:endParaRPr>
          </a:p>
        </p:txBody>
      </p:sp>
      <p:sp>
        <p:nvSpPr>
          <p:cNvPr id="41987" name="Line 4"/>
          <p:cNvSpPr>
            <a:spLocks noChangeShapeType="1"/>
          </p:cNvSpPr>
          <p:nvPr/>
        </p:nvSpPr>
        <p:spPr bwMode="auto">
          <a:xfrm flipV="1">
            <a:off x="539750" y="1079500"/>
            <a:ext cx="0" cy="5578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628650" y="5757863"/>
            <a:ext cx="80978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  <a:buSzPct val="80000"/>
              <a:buFont typeface="Wingdings" pitchFamily="2" charset="2"/>
              <a:buNone/>
            </a:pPr>
            <a:r>
              <a:rPr lang="ro-RO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Grădiniţă</a:t>
            </a: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 (</a:t>
            </a:r>
            <a:r>
              <a:rPr lang="ro-RO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participarea este benevolă</a:t>
            </a: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0" y="6297613"/>
            <a:ext cx="4492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41990" name="Line 7"/>
          <p:cNvSpPr>
            <a:spLocks noChangeShapeType="1"/>
          </p:cNvSpPr>
          <p:nvPr/>
        </p:nvSpPr>
        <p:spPr bwMode="auto">
          <a:xfrm flipH="1">
            <a:off x="449263" y="6477000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91" name="Rectangle 8"/>
          <p:cNvSpPr>
            <a:spLocks noChangeArrowheads="1"/>
          </p:cNvSpPr>
          <p:nvPr/>
        </p:nvSpPr>
        <p:spPr bwMode="auto">
          <a:xfrm>
            <a:off x="628650" y="2968625"/>
            <a:ext cx="2698750" cy="1889125"/>
          </a:xfrm>
          <a:prstGeom prst="rect">
            <a:avLst/>
          </a:prstGeom>
          <a:solidFill>
            <a:schemeClr val="accent1"/>
          </a:solidFill>
          <a:ln w="952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Liceu</a:t>
            </a:r>
            <a:endParaRPr lang="de-DE" sz="1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92" name="Rectangle 9"/>
          <p:cNvSpPr>
            <a:spLocks noChangeArrowheads="1"/>
          </p:cNvSpPr>
          <p:nvPr/>
        </p:nvSpPr>
        <p:spPr bwMode="auto">
          <a:xfrm>
            <a:off x="3327400" y="3417888"/>
            <a:ext cx="2698750" cy="1439862"/>
          </a:xfrm>
          <a:prstGeom prst="rect">
            <a:avLst/>
          </a:prstGeom>
          <a:solidFill>
            <a:schemeClr val="accent1"/>
          </a:solidFill>
          <a:ln w="952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Şcoală </a:t>
            </a:r>
            <a:r>
              <a:rPr lang="ro-RO" sz="1600" dirty="0">
                <a:solidFill>
                  <a:srgbClr val="000000"/>
                </a:solidFill>
                <a:latin typeface="Arial" charset="0"/>
                <a:cs typeface="Arial" charset="0"/>
              </a:rPr>
              <a:t>medie </a:t>
            </a: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reală</a:t>
            </a:r>
            <a:endParaRPr lang="de-DE" sz="16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(10 </a:t>
            </a:r>
            <a:r>
              <a:rPr lang="ro-RO" sz="1600" dirty="0">
                <a:solidFill>
                  <a:srgbClr val="000000"/>
                </a:solidFill>
                <a:latin typeface="Arial" charset="0"/>
                <a:cs typeface="Arial" charset="0"/>
              </a:rPr>
              <a:t>clase</a:t>
            </a: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)</a:t>
            </a:r>
            <a:endParaRPr lang="de-DE" sz="1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6027738" y="3687763"/>
            <a:ext cx="2698750" cy="1169987"/>
          </a:xfrm>
          <a:prstGeom prst="rect">
            <a:avLst/>
          </a:prstGeom>
          <a:solidFill>
            <a:srgbClr val="E3B949"/>
          </a:solidFill>
          <a:ln w="952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600" dirty="0">
                <a:solidFill>
                  <a:srgbClr val="000000"/>
                </a:solidFill>
                <a:latin typeface="Arial" charset="0"/>
                <a:cs typeface="Arial" charset="0"/>
              </a:rPr>
              <a:t>Şcoală </a:t>
            </a:r>
            <a:r>
              <a:rPr lang="ro-RO" sz="16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medie</a:t>
            </a:r>
            <a:endParaRPr lang="de-DE" sz="1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0" y="5576888"/>
            <a:ext cx="4492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6</a:t>
            </a:r>
          </a:p>
        </p:txBody>
      </p:sp>
      <p:sp>
        <p:nvSpPr>
          <p:cNvPr id="41995" name="Line 12"/>
          <p:cNvSpPr>
            <a:spLocks noChangeShapeType="1"/>
          </p:cNvSpPr>
          <p:nvPr/>
        </p:nvSpPr>
        <p:spPr bwMode="auto">
          <a:xfrm flipH="1">
            <a:off x="449263" y="5756275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1996" name="Rectangle 13"/>
          <p:cNvSpPr>
            <a:spLocks noChangeArrowheads="1"/>
          </p:cNvSpPr>
          <p:nvPr/>
        </p:nvSpPr>
        <p:spPr bwMode="auto">
          <a:xfrm>
            <a:off x="0" y="4678363"/>
            <a:ext cx="4492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10</a:t>
            </a:r>
          </a:p>
        </p:txBody>
      </p:sp>
      <p:sp>
        <p:nvSpPr>
          <p:cNvPr id="41997" name="Line 14"/>
          <p:cNvSpPr>
            <a:spLocks noChangeShapeType="1"/>
          </p:cNvSpPr>
          <p:nvPr/>
        </p:nvSpPr>
        <p:spPr bwMode="auto">
          <a:xfrm flipH="1">
            <a:off x="449263" y="4857750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41998" name="Group 15"/>
          <p:cNvGrpSpPr>
            <a:grpSpLocks/>
          </p:cNvGrpSpPr>
          <p:nvPr/>
        </p:nvGrpSpPr>
        <p:grpSpPr bwMode="auto">
          <a:xfrm>
            <a:off x="0" y="2787650"/>
            <a:ext cx="628650" cy="360363"/>
            <a:chOff x="0" y="1756"/>
            <a:chExt cx="396" cy="227"/>
          </a:xfrm>
        </p:grpSpPr>
        <p:sp>
          <p:nvSpPr>
            <p:cNvPr id="42031" name="Rectangle 16"/>
            <p:cNvSpPr>
              <a:spLocks noChangeArrowheads="1"/>
            </p:cNvSpPr>
            <p:nvPr/>
          </p:nvSpPr>
          <p:spPr bwMode="auto">
            <a:xfrm>
              <a:off x="0" y="1756"/>
              <a:ext cx="283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r" defTabSz="912813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60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18</a:t>
              </a:r>
            </a:p>
          </p:txBody>
        </p:sp>
        <p:sp>
          <p:nvSpPr>
            <p:cNvPr id="42032" name="Line 17"/>
            <p:cNvSpPr>
              <a:spLocks noChangeShapeType="1"/>
            </p:cNvSpPr>
            <p:nvPr/>
          </p:nvSpPr>
          <p:spPr bwMode="auto">
            <a:xfrm flipH="1">
              <a:off x="283" y="1870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41999" name="Line 18"/>
          <p:cNvSpPr>
            <a:spLocks noChangeShapeType="1"/>
          </p:cNvSpPr>
          <p:nvPr/>
        </p:nvSpPr>
        <p:spPr bwMode="auto">
          <a:xfrm flipH="1">
            <a:off x="449263" y="3417888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2000" name="Line 19"/>
          <p:cNvSpPr>
            <a:spLocks noChangeShapeType="1"/>
          </p:cNvSpPr>
          <p:nvPr/>
        </p:nvSpPr>
        <p:spPr bwMode="auto">
          <a:xfrm flipH="1">
            <a:off x="449263" y="3687763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2001" name="Rectangle 20"/>
          <p:cNvSpPr>
            <a:spLocks noChangeArrowheads="1"/>
          </p:cNvSpPr>
          <p:nvPr/>
        </p:nvSpPr>
        <p:spPr bwMode="auto">
          <a:xfrm>
            <a:off x="0" y="3508375"/>
            <a:ext cx="449263" cy="360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15</a:t>
            </a:r>
          </a:p>
        </p:txBody>
      </p:sp>
      <p:sp>
        <p:nvSpPr>
          <p:cNvPr id="42002" name="Rectangle 21"/>
          <p:cNvSpPr>
            <a:spLocks noChangeArrowheads="1"/>
          </p:cNvSpPr>
          <p:nvPr/>
        </p:nvSpPr>
        <p:spPr bwMode="auto">
          <a:xfrm>
            <a:off x="0" y="3238500"/>
            <a:ext cx="449263" cy="360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16</a:t>
            </a:r>
          </a:p>
        </p:txBody>
      </p:sp>
      <p:grpSp>
        <p:nvGrpSpPr>
          <p:cNvPr id="42003" name="Group 22"/>
          <p:cNvGrpSpPr>
            <a:grpSpLocks/>
          </p:cNvGrpSpPr>
          <p:nvPr/>
        </p:nvGrpSpPr>
        <p:grpSpPr bwMode="auto">
          <a:xfrm>
            <a:off x="0" y="1708150"/>
            <a:ext cx="628650" cy="360363"/>
            <a:chOff x="0" y="1756"/>
            <a:chExt cx="396" cy="227"/>
          </a:xfrm>
        </p:grpSpPr>
        <p:sp>
          <p:nvSpPr>
            <p:cNvPr id="42029" name="Rectangle 23"/>
            <p:cNvSpPr>
              <a:spLocks noChangeArrowheads="1"/>
            </p:cNvSpPr>
            <p:nvPr/>
          </p:nvSpPr>
          <p:spPr bwMode="auto">
            <a:xfrm>
              <a:off x="0" y="1756"/>
              <a:ext cx="283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r" defTabSz="912813" fontAlgn="base">
                <a:spcBef>
                  <a:spcPct val="0"/>
                </a:spcBef>
                <a:spcAft>
                  <a:spcPct val="0"/>
                </a:spcAft>
              </a:pPr>
              <a:r>
                <a:rPr lang="de-DE" sz="160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21</a:t>
              </a:r>
            </a:p>
          </p:txBody>
        </p:sp>
        <p:sp>
          <p:nvSpPr>
            <p:cNvPr id="42030" name="Line 24"/>
            <p:cNvSpPr>
              <a:spLocks noChangeShapeType="1"/>
            </p:cNvSpPr>
            <p:nvPr/>
          </p:nvSpPr>
          <p:spPr bwMode="auto">
            <a:xfrm flipH="1">
              <a:off x="283" y="1870"/>
              <a:ext cx="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6800" rIns="90000" bIns="4680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42004" name="Rectangle 25"/>
          <p:cNvSpPr>
            <a:spLocks noChangeArrowheads="1"/>
          </p:cNvSpPr>
          <p:nvPr/>
        </p:nvSpPr>
        <p:spPr bwMode="auto">
          <a:xfrm>
            <a:off x="0" y="989013"/>
            <a:ext cx="4492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r" defTabSz="912813" fontAlgn="base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23</a:t>
            </a:r>
          </a:p>
        </p:txBody>
      </p:sp>
      <p:sp>
        <p:nvSpPr>
          <p:cNvPr id="42005" name="Line 26"/>
          <p:cNvSpPr>
            <a:spLocks noChangeShapeType="1"/>
          </p:cNvSpPr>
          <p:nvPr/>
        </p:nvSpPr>
        <p:spPr bwMode="auto">
          <a:xfrm flipH="1">
            <a:off x="449263" y="1169988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2008" name="Rectangle 27"/>
          <p:cNvSpPr>
            <a:spLocks noChangeArrowheads="1"/>
          </p:cNvSpPr>
          <p:nvPr/>
        </p:nvSpPr>
        <p:spPr bwMode="auto">
          <a:xfrm>
            <a:off x="7016750" y="2338388"/>
            <a:ext cx="1979613" cy="7191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400" dirty="0">
                <a:solidFill>
                  <a:srgbClr val="000000"/>
                </a:solidFill>
                <a:cs typeface="Arial" charset="0"/>
              </a:rPr>
              <a:t>Şcoală de </a:t>
            </a:r>
            <a:r>
              <a:rPr lang="ro-RO" sz="1400" dirty="0" smtClean="0">
                <a:solidFill>
                  <a:srgbClr val="000000"/>
                </a:solidFill>
                <a:cs typeface="Arial" charset="0"/>
              </a:rPr>
              <a:t>ucenici</a:t>
            </a:r>
            <a:endParaRPr lang="de-DE" sz="14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2009" name="Rectangle 29"/>
          <p:cNvSpPr>
            <a:spLocks noChangeArrowheads="1"/>
          </p:cNvSpPr>
          <p:nvPr/>
        </p:nvSpPr>
        <p:spPr bwMode="auto">
          <a:xfrm>
            <a:off x="4948238" y="2338388"/>
            <a:ext cx="1979612" cy="7191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1400" dirty="0">
                <a:solidFill>
                  <a:srgbClr val="000000"/>
                </a:solidFill>
                <a:cs typeface="Arial" charset="0"/>
              </a:rPr>
              <a:t>Şcoală </a:t>
            </a:r>
            <a:r>
              <a:rPr lang="ro-RO" sz="1400" dirty="0" smtClean="0">
                <a:solidFill>
                  <a:srgbClr val="000000"/>
                </a:solidFill>
                <a:cs typeface="Arial" charset="0"/>
              </a:rPr>
              <a:t>tehnică</a:t>
            </a:r>
            <a:endParaRPr lang="de-DE" sz="14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637" name="Rectangle 8"/>
          <p:cNvSpPr>
            <a:spLocks noChangeArrowheads="1"/>
          </p:cNvSpPr>
          <p:nvPr/>
        </p:nvSpPr>
        <p:spPr bwMode="auto">
          <a:xfrm>
            <a:off x="358774" y="719138"/>
            <a:ext cx="864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431800">
            <a:noAutofit/>
          </a:bodyPr>
          <a:lstStyle/>
          <a:p>
            <a:pPr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o-RO" sz="2400" b="1" dirty="0">
                <a:solidFill>
                  <a:srgbClr val="3F9AC9"/>
                </a:solidFill>
                <a:cs typeface="Arial" charset="0"/>
              </a:rPr>
              <a:t>Sistemul educațional din Germania</a:t>
            </a:r>
            <a:endParaRPr lang="de-DE" sz="2400" b="1" dirty="0">
              <a:solidFill>
                <a:srgbClr val="3F9AC9"/>
              </a:solidFill>
              <a:cs typeface="Arial" charset="0"/>
            </a:endParaRPr>
          </a:p>
        </p:txBody>
      </p:sp>
      <p:cxnSp>
        <p:nvCxnSpPr>
          <p:cNvPr id="5" name="Gewinkelte Verbindung 4"/>
          <p:cNvCxnSpPr>
            <a:stCxn id="41993" idx="0"/>
            <a:endCxn id="42008" idx="2"/>
          </p:cNvCxnSpPr>
          <p:nvPr/>
        </p:nvCxnSpPr>
        <p:spPr bwMode="auto">
          <a:xfrm rot="5400000" flipH="1" flipV="1">
            <a:off x="7376716" y="3057922"/>
            <a:ext cx="630238" cy="629444"/>
          </a:xfrm>
          <a:prstGeom prst="bentConnector3">
            <a:avLst>
              <a:gd name="adj1" fmla="val 67324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" name="Gewinkelte Verbindung 6"/>
          <p:cNvCxnSpPr>
            <a:stCxn id="41993" idx="0"/>
            <a:endCxn id="42009" idx="2"/>
          </p:cNvCxnSpPr>
          <p:nvPr/>
        </p:nvCxnSpPr>
        <p:spPr bwMode="auto">
          <a:xfrm rot="16200000" flipV="1">
            <a:off x="6342460" y="2653109"/>
            <a:ext cx="630238" cy="1439069"/>
          </a:xfrm>
          <a:prstGeom prst="bentConnector3">
            <a:avLst>
              <a:gd name="adj1" fmla="val 67324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1" y="63499"/>
            <a:ext cx="9120239" cy="68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5382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9120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ro-RO" b="1" i="1" dirty="0">
                <a:latin typeface="Comic Sans MS"/>
                <a:ea typeface="Calibri"/>
                <a:cs typeface="Simplified Arabic Fixed"/>
              </a:rPr>
              <a:t>Școala profesională în sistem dual</a:t>
            </a:r>
            <a:r>
              <a:rPr lang="ro-RO" b="1" dirty="0">
                <a:latin typeface="Comic Sans MS"/>
                <a:ea typeface="Calibri"/>
                <a:cs typeface="Simplified Arabic Fixed"/>
              </a:rPr>
              <a:t>: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pe bază de </a:t>
            </a:r>
            <a:r>
              <a:rPr lang="ro-RO" u="sng" dirty="0">
                <a:latin typeface="Comic Sans MS"/>
                <a:ea typeface="Calibri"/>
                <a:cs typeface="Simplified Arabic Fixed"/>
              </a:rPr>
              <a:t>contracte de formare profesională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 cu agentul economic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u="sng" dirty="0">
                <a:latin typeface="Comic Sans MS"/>
                <a:ea typeface="Calibri"/>
                <a:cs typeface="Simplified Arabic Fixed"/>
              </a:rPr>
              <a:t>finalitate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-nivel 3 (CNC3)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u="sng" dirty="0">
                <a:latin typeface="Comic Sans MS"/>
                <a:ea typeface="Calibri"/>
                <a:cs typeface="Simplified Arabic Fixed"/>
              </a:rPr>
              <a:t>după absolvirea gimnaziului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: traseu de învățământ profesional de 3-3,5 ani, in funcție de calificare, în paralel cu menținerea actualului învățământ profesional de 3 ani organizat în sistem școlar.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u="sng" dirty="0">
                <a:latin typeface="Comic Sans MS"/>
                <a:ea typeface="Calibri"/>
                <a:cs typeface="Simplified Arabic Fixed"/>
              </a:rPr>
              <a:t>după învățământul obligatoriu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: 2-2,5 ani (pentru absolvenții de 10 clase care doresc să-și schimbe traseul educațional)</a:t>
            </a:r>
            <a:endParaRPr lang="ro-RO" sz="28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ro-RO" b="1" i="1" dirty="0">
                <a:latin typeface="Comic Sans MS"/>
                <a:ea typeface="Calibri"/>
                <a:cs typeface="Simplified Arabic Fixed"/>
              </a:rPr>
              <a:t>Continuarea studiilor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 pentru absolvenții de învățămât profesional în sistem dual: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u="sng" dirty="0">
                <a:latin typeface="Comic Sans MS"/>
                <a:ea typeface="Calibri"/>
                <a:cs typeface="Simplified Arabic Fixed"/>
              </a:rPr>
              <a:t>în prezent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 pentru înscrierea în ciclul superior al liceului 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ro-RO" u="sng" dirty="0">
                <a:latin typeface="Comic Sans MS"/>
                <a:ea typeface="Calibri"/>
                <a:cs typeface="Simplified Arabic Fixed"/>
              </a:rPr>
              <a:t>în perspectivă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 introducerea unui ciclu de pregătire liceu profesional, urmat de 2 ani de pregătire finalizați cu </a:t>
            </a:r>
            <a:r>
              <a:rPr lang="ro-RO" u="sng" dirty="0">
                <a:latin typeface="Comic Sans MS"/>
                <a:ea typeface="Calibri"/>
                <a:cs typeface="Simplified Arabic Fixed"/>
              </a:rPr>
              <a:t>bacalaureat profesional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 </a:t>
            </a:r>
            <a:endParaRPr lang="ro-RO" dirty="0" smtClean="0">
              <a:latin typeface="Comic Sans MS"/>
              <a:ea typeface="Calibri"/>
              <a:cs typeface="Simplified Arabic Fixed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 </a:t>
            </a:r>
            <a:r>
              <a:rPr lang="ro-RO" dirty="0" smtClean="0">
                <a:latin typeface="Comic Sans MS"/>
                <a:ea typeface="Calibri"/>
                <a:cs typeface="Simplified Arabic Fixed"/>
              </a:rPr>
              <a:t>  (</a:t>
            </a:r>
            <a:r>
              <a:rPr lang="ro-RO" dirty="0">
                <a:latin typeface="Comic Sans MS"/>
                <a:ea typeface="Calibri"/>
                <a:cs typeface="Simplified Arabic Fixed"/>
              </a:rPr>
              <a:t>CNC 4</a:t>
            </a:r>
            <a:r>
              <a:rPr lang="ro-RO" dirty="0" smtClean="0">
                <a:latin typeface="Comic Sans MS"/>
                <a:ea typeface="Calibri"/>
                <a:cs typeface="Simplified Arabic Fixed"/>
              </a:rPr>
              <a:t>).</a:t>
            </a:r>
          </a:p>
          <a:p>
            <a:pPr marL="0" lvl="0" indent="0" algn="just">
              <a:lnSpc>
                <a:spcPct val="115000"/>
              </a:lnSpc>
              <a:buNone/>
              <a:tabLst>
                <a:tab pos="2543175" algn="l"/>
              </a:tabLst>
            </a:pP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Completarea cadrului legal pentru definirea contractului de formare profesională în sistem dual:</a:t>
            </a:r>
            <a:endParaRPr lang="ro-RO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2543175" algn="l"/>
              </a:tabLst>
            </a:pP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externalizarea examenelor de de absolvire prin implicarea unei </a:t>
            </a:r>
            <a:r>
              <a:rPr lang="ro-RO" u="sng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instituții terțe neutre( camera de comerț)</a:t>
            </a:r>
            <a:endParaRPr lang="ro-RO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2543175" algn="l"/>
              </a:tabLst>
            </a:pP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introducerea examenului intermediar</a:t>
            </a:r>
            <a:endParaRPr lang="ro-RO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2543175" algn="l"/>
              </a:tabLst>
            </a:pP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introducerea unui </a:t>
            </a:r>
            <a:r>
              <a:rPr lang="ro-RO" u="sng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sistem de autorizare/acreditare</a:t>
            </a: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 a locurilor de practică</a:t>
            </a:r>
            <a:endParaRPr lang="ro-RO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2543175" algn="l"/>
              </a:tabLst>
            </a:pPr>
            <a:r>
              <a:rPr lang="ro-RO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înființarea unei instituții sau a unui departament în cadrul CNDIPT pentru </a:t>
            </a:r>
            <a:r>
              <a:rPr lang="ro-RO" u="sng" dirty="0">
                <a:solidFill>
                  <a:prstClr val="black"/>
                </a:solidFill>
                <a:latin typeface="Comic Sans MS"/>
                <a:ea typeface="Calibri"/>
                <a:cs typeface="Simplified Arabic Fixed"/>
              </a:rPr>
              <a:t>formarea contină a cadrelor didactice din VET</a:t>
            </a:r>
            <a:endParaRPr lang="ro-RO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543175" algn="l"/>
              </a:tabLst>
            </a:pPr>
            <a:r>
              <a:rPr lang="ro-RO" dirty="0">
                <a:latin typeface="Comic Sans MS"/>
                <a:ea typeface="Calibri"/>
                <a:cs typeface="Simplified Arabic Fixed"/>
              </a:rPr>
              <a:t> </a:t>
            </a:r>
            <a:endParaRPr lang="ro-RO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543175" algn="l"/>
              </a:tabLst>
            </a:pPr>
            <a:endParaRPr lang="ro-RO" sz="2800" dirty="0">
              <a:ea typeface="Calibri"/>
              <a:cs typeface="Times New Roman"/>
            </a:endParaRPr>
          </a:p>
          <a:p>
            <a:endParaRPr lang="ro-RO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524000" y="0"/>
            <a:ext cx="6781800" cy="762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2000" dirty="0">
                <a:solidFill>
                  <a:prstClr val="black"/>
                </a:solidFill>
                <a:latin typeface="Comic Sans MS" pitchFamily="66" charset="0"/>
                <a:ea typeface="+mj-ea"/>
                <a:cs typeface="+mj-cs"/>
              </a:rPr>
              <a:t>PROPUNERI PENTRU UN SISTEM DUAL ÎN ROMÂNIA</a:t>
            </a:r>
            <a:endParaRPr kumimoji="0" lang="de-DE" sz="2000" b="1" i="0" u="none" strike="noStrike" kern="0" cap="none" spc="0" normalizeH="0" baseline="0" noProof="0" dirty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688718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BoschBitmapHolder"/>
  <p:tag name="SHAPECLASSFILE" val="PPTFootCol.png"/>
  <p:tag name="SHAPECLASSPROTECTIONTYP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ChapterBoxColor;-2;-2;ChapterBox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box"/>
  <p:tag name="SHAPECLASSPROTECTIONTYP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BoschBitmap"/>
  <p:tag name="SHAPECLASSFILE" val="BOCOL.png"/>
  <p:tag name="SHAPECLASSPROTECTIONTYP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HeaderLineColor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Line"/>
  <p:tag name="SHAPECLASSPROTECTIONTYP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FooterLineColor;-2;FooterLine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FooterLine"/>
  <p:tag name="SHAPECLASSPROTECTIONTYP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PageNumberFontColor2;-2"/>
  <p:tag name="COLORSETCLASSNAME" val="ColorSet1"/>
  <p:tag name="SCRIPT" val="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PageBox"/>
  <p:tag name="SHAPECLASSPROTECTIONTYPE" val="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_1" val="RB_Fe_DS"/>
  <p:tag name="ML_2" val="BOSCH4_3.mcr"/>
  <p:tag name="FIELD.CHAPTER.CONTENT" val="Personal- und Organisationsentwicklung – DS/HRD1, PEA1-Fe"/>
  <p:tag name="FIELD.CHAPTER.VALUE" val="Personal- und Organisationsentwicklung – DS/HRD1, PEA1-Fe"/>
  <p:tag name="FIELD.DPT.CONTENT" val="DS/HRD PEA-Fe"/>
  <p:tag name="FIELD.DPT.VALUE" val="DS/HRD PEA-Fe | "/>
  <p:tag name="FIELDS.INITIALIZED" val="1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 BOX 4_SHAPECLASSPROTECTIONTYPE" val="31"/>
  <p:tag name="RECTANGLE 5_SHAPECLASSPROTECTIONTYPE" val="11"/>
  <p:tag name="RECTANGLE 6_SHAPECLASSPROTECTIONTYPE" val="15"/>
  <p:tag name="RECTANGLE 7_SHAPECLASSPROTECTIONTYPE" val="11"/>
  <p:tag name="PICTURE 8_SHAPECLASSPROTECTIONTYPE" val="15"/>
  <p:tag name="TEXT BOX 9_SHAPECLASSPROTECTIONTYPE" val="11"/>
  <p:tag name="RECTANGLE 2_SHAPECLASSPROTECTIONTYPE" val="0"/>
  <p:tag name="RECTANGLE 10_SHAPECLASSPROTECTIONTYPE" val="63"/>
  <p:tag name="RECTANGLE 3_SHAPECLASSPROTECTIONTYPE" val="0"/>
  <p:tag name="NBTXTC" val="Personal- und Organisationsentwicklung – DS/HRD1, PEA1-Fe"/>
  <p:tag name="AGTXC" val="Personal- und Organisationsentwicklung – DS/HRD1, PEA1-Fe"/>
  <p:tag name="AGID" val="0"/>
  <p:tag name="NBTXT" val="Ausbildung Feuerbach"/>
  <p:tag name="NBID" val="0"/>
  <p:tag name="AGTX" val="Personal- und Organisationsentwicklung – DS/HRD1, PEA1-Fe"/>
  <p:tag name="FIELD.REM_ANL.COMBOINDEX" val="-2"/>
  <p:tag name="FIELD.DPT.COMBOINDEX" val="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JUBILAEUM.png"/>
  <p:tag name="SHAPECLASSPROTECTIONTYP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ChapterBoxColor;-2;-2;ChapterBox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box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-1;LogoRightColor;White;White;-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lack426;White;-1;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-1;-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-1;-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-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BoschBitmap"/>
  <p:tag name="SHAPECLASSFILE" val="BOCOL.png"/>
  <p:tag name="SHAPECLASSPROTECTIONTYP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-1;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-1;-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Blue3;LogoRightColor;-1;-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-1;LogoRightColor;White;White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LogoRightColor;LogoRightColor;Blue4;LogoRightColor;Blue3;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-1;LogoRightColor;White;White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LogoRightColor;Blue3;LogoRightColor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-1;LogoRightColor;White;White;-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2;-1;LogoRightColor;White;White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lue3;LogoRightColor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HeaderLineColor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Line"/>
  <p:tag name="SHAPECLASSPROTECTIONTYPE" val="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lue3;LogoRightColor;-1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lue3;LogoRightColor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Blue3;LogoRightColor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D7wE5DZ3UKuc2cnHGDG1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WlDl1kZQEeXmLowtO91y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2EzjcxTJ0WqA9Ce7AasB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FooterLineColor;-2;FooterLine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FooterLine"/>
  <p:tag name="SHAPECLASSPROTECTIONTYPE" val="1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h7IZAHaUicZuSjTJci0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bw7.xOF02tLR22_L3rD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XuzwJIV40iUpps9bHvqu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" val="-2;-2;-2;-2;TitleFont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TitleBox"/>
  <p:tag name="SHAPECLASSPROTECTIONTYP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TextBox"/>
  <p:tag name="SHAPECLASSPROTECTIONTYPE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PageNumberFontColor2;-2"/>
  <p:tag name="COLORSETCLASSNAME" val="ColorSet1"/>
  <p:tag name="SCRIPT" val="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PageBox"/>
  <p:tag name="SHAPECLASSPROTECTIONTYPE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BoschBitmapHolder"/>
  <p:tag name="SHAPECLASSFILE" val="PPTFootCol.png"/>
  <p:tag name="SHAPECLASSPROTECTIONTYP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M-Präsentation">
  <a:themeElements>
    <a:clrScheme name="KM-Präsentation 1">
      <a:dk1>
        <a:srgbClr val="000000"/>
      </a:dk1>
      <a:lt1>
        <a:srgbClr val="FFFFC1"/>
      </a:lt1>
      <a:dk2>
        <a:srgbClr val="000000"/>
      </a:dk2>
      <a:lt2>
        <a:srgbClr val="C0C0C0"/>
      </a:lt2>
      <a:accent1>
        <a:srgbClr val="969696"/>
      </a:accent1>
      <a:accent2>
        <a:srgbClr val="0000FF"/>
      </a:accent2>
      <a:accent3>
        <a:srgbClr val="FFFFDD"/>
      </a:accent3>
      <a:accent4>
        <a:srgbClr val="000000"/>
      </a:accent4>
      <a:accent5>
        <a:srgbClr val="C9C9C9"/>
      </a:accent5>
      <a:accent6>
        <a:srgbClr val="0000E7"/>
      </a:accent6>
      <a:hlink>
        <a:srgbClr val="FF0000"/>
      </a:hlink>
      <a:folHlink>
        <a:srgbClr val="5F5F5F"/>
      </a:folHlink>
    </a:clrScheme>
    <a:fontScheme name="KM-Prä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KM-Präsentation 1">
        <a:dk1>
          <a:srgbClr val="000000"/>
        </a:dk1>
        <a:lt1>
          <a:srgbClr val="FFFFC1"/>
        </a:lt1>
        <a:dk2>
          <a:srgbClr val="000000"/>
        </a:dk2>
        <a:lt2>
          <a:srgbClr val="C0C0C0"/>
        </a:lt2>
        <a:accent1>
          <a:srgbClr val="969696"/>
        </a:accent1>
        <a:accent2>
          <a:srgbClr val="0000FF"/>
        </a:accent2>
        <a:accent3>
          <a:srgbClr val="FFFFDD"/>
        </a:accent3>
        <a:accent4>
          <a:srgbClr val="000000"/>
        </a:accent4>
        <a:accent5>
          <a:srgbClr val="C9C9C9"/>
        </a:accent5>
        <a:accent6>
          <a:srgbClr val="0000E7"/>
        </a:accent6>
        <a:hlink>
          <a:srgbClr val="FF00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$#8146DC77">
  <a:themeElements>
    <a:clrScheme name="$#8146DC77 1">
      <a:dk1>
        <a:srgbClr val="000000"/>
      </a:dk1>
      <a:lt1>
        <a:srgbClr val="FFFFFF"/>
      </a:lt1>
      <a:dk2>
        <a:srgbClr val="263F6A"/>
      </a:dk2>
      <a:lt2>
        <a:srgbClr val="3F9AC9"/>
      </a:lt2>
      <a:accent1>
        <a:srgbClr val="D2D4D6"/>
      </a:accent1>
      <a:accent2>
        <a:srgbClr val="76787A"/>
      </a:accent2>
      <a:accent3>
        <a:srgbClr val="FFFFFF"/>
      </a:accent3>
      <a:accent4>
        <a:srgbClr val="000000"/>
      </a:accent4>
      <a:accent5>
        <a:srgbClr val="E5E6E8"/>
      </a:accent5>
      <a:accent6>
        <a:srgbClr val="6A6C6E"/>
      </a:accent6>
      <a:hlink>
        <a:srgbClr val="AFB2B4"/>
      </a:hlink>
      <a:folHlink>
        <a:srgbClr val="DFE0E2"/>
      </a:folHlink>
    </a:clrScheme>
    <a:fontScheme name="$#8146DC77">
      <a:majorFont>
        <a:latin typeface="CorpoS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rpoS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rpoS" pitchFamily="2" charset="0"/>
          </a:defRPr>
        </a:defPPr>
      </a:lstStyle>
    </a:lnDef>
  </a:objectDefaults>
  <a:extraClrSchemeLst>
    <a:extraClrScheme>
      <a:clrScheme name="$#8146DC77 1">
        <a:dk1>
          <a:srgbClr val="000000"/>
        </a:dk1>
        <a:lt1>
          <a:srgbClr val="FFFFFF"/>
        </a:lt1>
        <a:dk2>
          <a:srgbClr val="263F6A"/>
        </a:dk2>
        <a:lt2>
          <a:srgbClr val="3F9AC9"/>
        </a:lt2>
        <a:accent1>
          <a:srgbClr val="D2D4D6"/>
        </a:accent1>
        <a:accent2>
          <a:srgbClr val="76787A"/>
        </a:accent2>
        <a:accent3>
          <a:srgbClr val="FFFFFF"/>
        </a:accent3>
        <a:accent4>
          <a:srgbClr val="000000"/>
        </a:accent4>
        <a:accent5>
          <a:srgbClr val="E5E6E8"/>
        </a:accent5>
        <a:accent6>
          <a:srgbClr val="6A6C6E"/>
        </a:accent6>
        <a:hlink>
          <a:srgbClr val="AFB2B4"/>
        </a:hlink>
        <a:folHlink>
          <a:srgbClr val="DFE0E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$#8146DC77">
  <a:themeElements>
    <a:clrScheme name="$#8146DC77 1">
      <a:dk1>
        <a:srgbClr val="000000"/>
      </a:dk1>
      <a:lt1>
        <a:srgbClr val="FFFFFF"/>
      </a:lt1>
      <a:dk2>
        <a:srgbClr val="263F6A"/>
      </a:dk2>
      <a:lt2>
        <a:srgbClr val="3F9AC9"/>
      </a:lt2>
      <a:accent1>
        <a:srgbClr val="D2D4D6"/>
      </a:accent1>
      <a:accent2>
        <a:srgbClr val="76787A"/>
      </a:accent2>
      <a:accent3>
        <a:srgbClr val="FFFFFF"/>
      </a:accent3>
      <a:accent4>
        <a:srgbClr val="000000"/>
      </a:accent4>
      <a:accent5>
        <a:srgbClr val="E5E6E8"/>
      </a:accent5>
      <a:accent6>
        <a:srgbClr val="6A6C6E"/>
      </a:accent6>
      <a:hlink>
        <a:srgbClr val="AFB2B4"/>
      </a:hlink>
      <a:folHlink>
        <a:srgbClr val="DFE0E2"/>
      </a:folHlink>
    </a:clrScheme>
    <a:fontScheme name="$#8146DC77">
      <a:majorFont>
        <a:latin typeface="CorpoS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rpoS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rpoS" pitchFamily="2" charset="0"/>
          </a:defRPr>
        </a:defPPr>
      </a:lstStyle>
    </a:lnDef>
  </a:objectDefaults>
  <a:extraClrSchemeLst>
    <a:extraClrScheme>
      <a:clrScheme name="$#8146DC77 1">
        <a:dk1>
          <a:srgbClr val="000000"/>
        </a:dk1>
        <a:lt1>
          <a:srgbClr val="FFFFFF"/>
        </a:lt1>
        <a:dk2>
          <a:srgbClr val="263F6A"/>
        </a:dk2>
        <a:lt2>
          <a:srgbClr val="3F9AC9"/>
        </a:lt2>
        <a:accent1>
          <a:srgbClr val="D2D4D6"/>
        </a:accent1>
        <a:accent2>
          <a:srgbClr val="76787A"/>
        </a:accent2>
        <a:accent3>
          <a:srgbClr val="FFFFFF"/>
        </a:accent3>
        <a:accent4>
          <a:srgbClr val="000000"/>
        </a:accent4>
        <a:accent5>
          <a:srgbClr val="E5E6E8"/>
        </a:accent5>
        <a:accent6>
          <a:srgbClr val="6A6C6E"/>
        </a:accent6>
        <a:hlink>
          <a:srgbClr val="AFB2B4"/>
        </a:hlink>
        <a:folHlink>
          <a:srgbClr val="DFE0E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53B63"/>
      </a:accent1>
      <a:accent2>
        <a:srgbClr val="425C8F"/>
      </a:accent2>
      <a:accent3>
        <a:srgbClr val="FFFFFF"/>
      </a:accent3>
      <a:accent4>
        <a:srgbClr val="000000"/>
      </a:accent4>
      <a:accent5>
        <a:srgbClr val="AAAFB7"/>
      </a:accent5>
      <a:accent6>
        <a:srgbClr val="3B5381"/>
      </a:accent6>
      <a:hlink>
        <a:srgbClr val="738CB4"/>
      </a:hlink>
      <a:folHlink>
        <a:srgbClr val="B0BBD0"/>
      </a:folHlink>
    </a:clrScheme>
    <a:fontScheme name="Standarddesign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sch Office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sch Office Sans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53B63"/>
        </a:accent1>
        <a:accent2>
          <a:srgbClr val="425C8F"/>
        </a:accent2>
        <a:accent3>
          <a:srgbClr val="FFFFFF"/>
        </a:accent3>
        <a:accent4>
          <a:srgbClr val="000000"/>
        </a:accent4>
        <a:accent5>
          <a:srgbClr val="AAAFB7"/>
        </a:accent5>
        <a:accent6>
          <a:srgbClr val="3B5381"/>
        </a:accent6>
        <a:hlink>
          <a:srgbClr val="738CB4"/>
        </a:hlink>
        <a:folHlink>
          <a:srgbClr val="B0BB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732</Words>
  <Application>Microsoft Office PowerPoint</Application>
  <PresentationFormat>On-screen Show (4:3)</PresentationFormat>
  <Paragraphs>111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Office Theme</vt:lpstr>
      <vt:lpstr>KM-Präsentation</vt:lpstr>
      <vt:lpstr>$#8146DC77</vt:lpstr>
      <vt:lpstr>1_$#8146DC77</vt:lpstr>
      <vt:lpstr>Standarddesign</vt:lpstr>
      <vt:lpstr>PowerPoint Presentation</vt:lpstr>
      <vt:lpstr> </vt:lpstr>
      <vt:lpstr>PowerPoint Presentation</vt:lpstr>
      <vt:lpstr>PowerPoint Presentation</vt:lpstr>
      <vt:lpstr>Selecție și angajare</vt:lpstr>
      <vt:lpstr>Procedura de selectare a candidaţilor pentru şcoala de ucenici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Seminarul de formare a profesorilor  în vederea implementării unui sistem dual în România Esslingen 2015 </dc:title>
  <dc:creator>user</dc:creator>
  <cp:lastModifiedBy>user</cp:lastModifiedBy>
  <cp:revision>19</cp:revision>
  <dcterms:created xsi:type="dcterms:W3CDTF">2006-08-16T00:00:00Z</dcterms:created>
  <dcterms:modified xsi:type="dcterms:W3CDTF">2016-02-03T14:33:21Z</dcterms:modified>
</cp:coreProperties>
</file>