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Lst>
  <p:sldSz cx="9144000" cy="6858000" type="screen4x3"/>
  <p:notesSz cx="6858000" cy="9144000"/>
  <p:defaultTextStyle>
    <a:defPPr>
      <a:defRPr lang="ro-RO"/>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2" d="100"/>
          <a:sy n="72" d="100"/>
        </p:scale>
        <p:origin x="-1314" y="-102"/>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ight Triangle 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Freeform 7"/>
          <p:cNvSpPr/>
          <p:nvPr/>
        </p:nvSpPr>
        <p:spPr>
          <a:xfrm>
            <a:off x="-1588" y="-1588"/>
            <a:ext cx="9145588" cy="6859588"/>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a:xfrm rot="19140000">
            <a:off x="817112" y="1730403"/>
            <a:ext cx="5648623" cy="1204306"/>
          </a:xfrm>
        </p:spPr>
        <p:txBody>
          <a:bodyPr bIns="9144" anchor="b"/>
          <a:lstStyle>
            <a:lvl1pPr>
              <a:defRPr sz="3200"/>
            </a:lvl1pPr>
          </a:lstStyle>
          <a:p>
            <a:r>
              <a:rPr lang="en-US" smtClean="0"/>
              <a:t>Click to edit Master title style</a:t>
            </a:r>
            <a:endParaRPr lang="en-US" dirty="0"/>
          </a:p>
        </p:txBody>
      </p:sp>
      <p:sp>
        <p:nvSpPr>
          <p:cNvPr id="3" name="Subtitle 2"/>
          <p:cNvSpPr>
            <a:spLocks noGrp="1"/>
          </p:cNvSpPr>
          <p:nvPr>
            <p:ph type="subTitle" idx="1"/>
          </p:nvPr>
        </p:nvSpPr>
        <p:spPr>
          <a:xfrm rot="19140000">
            <a:off x="1212277" y="2470925"/>
            <a:ext cx="6511131" cy="329259"/>
          </a:xfrm>
        </p:spPr>
        <p:txBody>
          <a:bodyPr tIns="9144">
            <a:normAutofit/>
          </a:bodyPr>
          <a:lstStyle>
            <a:lvl1pPr marL="0" indent="0" algn="l">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smtClean="0"/>
              <a:t>Click to edit Master subtitle style</a:t>
            </a:r>
            <a:endParaRPr lang="en-US" dirty="0"/>
          </a:p>
        </p:txBody>
      </p:sp>
      <p:sp>
        <p:nvSpPr>
          <p:cNvPr id="6" name="Date Placeholder 3"/>
          <p:cNvSpPr>
            <a:spLocks noGrp="1"/>
          </p:cNvSpPr>
          <p:nvPr>
            <p:ph type="dt" sz="half" idx="10"/>
          </p:nvPr>
        </p:nvSpPr>
        <p:spPr/>
        <p:txBody>
          <a:bodyPr/>
          <a:lstStyle>
            <a:lvl1pPr>
              <a:defRPr/>
            </a:lvl1pPr>
          </a:lstStyle>
          <a:p>
            <a:pPr>
              <a:defRPr/>
            </a:pPr>
            <a:fld id="{E14C457E-C353-4974-9933-1D883D561B0E}" type="datetimeFigureOut">
              <a:rPr lang="ro-RO"/>
              <a:pPr>
                <a:defRPr/>
              </a:pPr>
              <a:t>27.09.2017</a:t>
            </a:fld>
            <a:endParaRPr lang="ro-RO"/>
          </a:p>
        </p:txBody>
      </p:sp>
      <p:sp>
        <p:nvSpPr>
          <p:cNvPr id="7" name="Footer Placeholder 4"/>
          <p:cNvSpPr>
            <a:spLocks noGrp="1"/>
          </p:cNvSpPr>
          <p:nvPr>
            <p:ph type="ftr" sz="quarter" idx="11"/>
          </p:nvPr>
        </p:nvSpPr>
        <p:spPr/>
        <p:txBody>
          <a:bodyPr/>
          <a:lstStyle>
            <a:lvl1pPr>
              <a:defRPr/>
            </a:lvl1pPr>
          </a:lstStyle>
          <a:p>
            <a:pPr>
              <a:defRPr/>
            </a:pPr>
            <a:endParaRPr lang="ro-RO"/>
          </a:p>
        </p:txBody>
      </p:sp>
      <p:sp>
        <p:nvSpPr>
          <p:cNvPr id="8" name="Slide Number Placeholder 5"/>
          <p:cNvSpPr>
            <a:spLocks noGrp="1"/>
          </p:cNvSpPr>
          <p:nvPr>
            <p:ph type="sldNum" sz="quarter" idx="12"/>
          </p:nvPr>
        </p:nvSpPr>
        <p:spPr/>
        <p:txBody>
          <a:bodyPr/>
          <a:lstStyle>
            <a:lvl1pPr>
              <a:defRPr/>
            </a:lvl1pPr>
          </a:lstStyle>
          <a:p>
            <a:pPr>
              <a:defRPr/>
            </a:pPr>
            <a:fld id="{032FB11F-CB4D-484D-8B00-40890149384C}" type="slidenum">
              <a:rPr lang="ro-RO"/>
              <a:pPr>
                <a:defRPr/>
              </a:pPr>
              <a:t>‹#›</a:t>
            </a:fld>
            <a:endParaRPr lang="ro-RO"/>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F8EE60C8-2153-485C-8316-CAE64F5A350F}" type="datetimeFigureOut">
              <a:rPr lang="ro-RO"/>
              <a:pPr>
                <a:defRPr/>
              </a:pPr>
              <a:t>27.09.2017</a:t>
            </a:fld>
            <a:endParaRPr lang="ro-RO"/>
          </a:p>
        </p:txBody>
      </p:sp>
      <p:sp>
        <p:nvSpPr>
          <p:cNvPr id="5" name="Footer Placeholder 4"/>
          <p:cNvSpPr>
            <a:spLocks noGrp="1"/>
          </p:cNvSpPr>
          <p:nvPr>
            <p:ph type="ftr" sz="quarter" idx="11"/>
          </p:nvPr>
        </p:nvSpPr>
        <p:spPr/>
        <p:txBody>
          <a:bodyPr/>
          <a:lstStyle>
            <a:lvl1pPr>
              <a:defRPr/>
            </a:lvl1pPr>
          </a:lstStyle>
          <a:p>
            <a:pPr>
              <a:defRPr/>
            </a:pPr>
            <a:endParaRPr lang="ro-RO"/>
          </a:p>
        </p:txBody>
      </p:sp>
      <p:sp>
        <p:nvSpPr>
          <p:cNvPr id="6" name="Slide Number Placeholder 5"/>
          <p:cNvSpPr>
            <a:spLocks noGrp="1"/>
          </p:cNvSpPr>
          <p:nvPr>
            <p:ph type="sldNum" sz="quarter" idx="12"/>
          </p:nvPr>
        </p:nvSpPr>
        <p:spPr>
          <a:ln/>
        </p:spPr>
        <p:txBody>
          <a:bodyPr/>
          <a:lstStyle>
            <a:lvl1pPr>
              <a:defRPr/>
            </a:lvl1pPr>
          </a:lstStyle>
          <a:p>
            <a:pPr>
              <a:defRPr/>
            </a:pPr>
            <a:fld id="{1FFF8252-903F-463A-AF97-2AF02191D8D7}" type="slidenum">
              <a:rPr lang="ro-RO"/>
              <a:pPr>
                <a:defRPr/>
              </a:pPr>
              <a:t>‹#›</a:t>
            </a:fld>
            <a:endParaRPr lang="ro-RO"/>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4678362"/>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9"/>
            <a:ext cx="6019800" cy="46783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F4538540-8788-4DC3-941E-281A5C5D9635}" type="datetimeFigureOut">
              <a:rPr lang="ro-RO"/>
              <a:pPr>
                <a:defRPr/>
              </a:pPr>
              <a:t>27.09.2017</a:t>
            </a:fld>
            <a:endParaRPr lang="ro-RO"/>
          </a:p>
        </p:txBody>
      </p:sp>
      <p:sp>
        <p:nvSpPr>
          <p:cNvPr id="5" name="Footer Placeholder 4"/>
          <p:cNvSpPr>
            <a:spLocks noGrp="1"/>
          </p:cNvSpPr>
          <p:nvPr>
            <p:ph type="ftr" sz="quarter" idx="11"/>
          </p:nvPr>
        </p:nvSpPr>
        <p:spPr/>
        <p:txBody>
          <a:bodyPr/>
          <a:lstStyle>
            <a:lvl1pPr>
              <a:defRPr/>
            </a:lvl1pPr>
          </a:lstStyle>
          <a:p>
            <a:pPr>
              <a:defRPr/>
            </a:pPr>
            <a:endParaRPr lang="ro-RO"/>
          </a:p>
        </p:txBody>
      </p:sp>
      <p:sp>
        <p:nvSpPr>
          <p:cNvPr id="6" name="Slide Number Placeholder 5"/>
          <p:cNvSpPr>
            <a:spLocks noGrp="1"/>
          </p:cNvSpPr>
          <p:nvPr>
            <p:ph type="sldNum" sz="quarter" idx="12"/>
          </p:nvPr>
        </p:nvSpPr>
        <p:spPr>
          <a:ln/>
        </p:spPr>
        <p:txBody>
          <a:bodyPr/>
          <a:lstStyle>
            <a:lvl1pPr>
              <a:defRPr/>
            </a:lvl1pPr>
          </a:lstStyle>
          <a:p>
            <a:pPr>
              <a:defRPr/>
            </a:pPr>
            <a:fld id="{727AAFB2-562D-4FDB-BCC5-5A286F6ED7EE}" type="slidenum">
              <a:rPr lang="ro-RO"/>
              <a:pPr>
                <a:defRPr/>
              </a:pPr>
              <a:t>‹#›</a:t>
            </a:fld>
            <a:endParaRPr lang="ro-RO"/>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5463927B-70A5-4A75-8D69-E2592B1B67BE}" type="datetimeFigureOut">
              <a:rPr lang="ro-RO"/>
              <a:pPr>
                <a:defRPr/>
              </a:pPr>
              <a:t>27.09.2017</a:t>
            </a:fld>
            <a:endParaRPr lang="ro-RO"/>
          </a:p>
        </p:txBody>
      </p:sp>
      <p:sp>
        <p:nvSpPr>
          <p:cNvPr id="5" name="Footer Placeholder 4"/>
          <p:cNvSpPr>
            <a:spLocks noGrp="1"/>
          </p:cNvSpPr>
          <p:nvPr>
            <p:ph type="ftr" sz="quarter" idx="11"/>
          </p:nvPr>
        </p:nvSpPr>
        <p:spPr/>
        <p:txBody>
          <a:bodyPr/>
          <a:lstStyle>
            <a:lvl1pPr>
              <a:defRPr/>
            </a:lvl1pPr>
          </a:lstStyle>
          <a:p>
            <a:pPr>
              <a:defRPr/>
            </a:pPr>
            <a:endParaRPr lang="ro-RO"/>
          </a:p>
        </p:txBody>
      </p:sp>
      <p:sp>
        <p:nvSpPr>
          <p:cNvPr id="6" name="Slide Number Placeholder 5"/>
          <p:cNvSpPr>
            <a:spLocks noGrp="1"/>
          </p:cNvSpPr>
          <p:nvPr>
            <p:ph type="sldNum" sz="quarter" idx="12"/>
          </p:nvPr>
        </p:nvSpPr>
        <p:spPr>
          <a:ln/>
        </p:spPr>
        <p:txBody>
          <a:bodyPr/>
          <a:lstStyle>
            <a:lvl1pPr>
              <a:defRPr/>
            </a:lvl1pPr>
          </a:lstStyle>
          <a:p>
            <a:pPr>
              <a:defRPr/>
            </a:pPr>
            <a:fld id="{C55D7FD6-6EC6-493F-BF81-FE4747C353F2}" type="slidenum">
              <a:rPr lang="ro-RO"/>
              <a:pPr>
                <a:defRPr/>
              </a:pPr>
              <a:t>‹#›</a:t>
            </a:fld>
            <a:endParaRPr lang="ro-RO"/>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Freeform 7"/>
          <p:cNvSpPr/>
          <p:nvPr/>
        </p:nvSpPr>
        <p:spPr>
          <a:xfrm>
            <a:off x="-1588" y="-1588"/>
            <a:ext cx="9145588" cy="6859588"/>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Right Triangle 6"/>
          <p:cNvSpPr/>
          <p:nvPr/>
        </p:nvSpPr>
        <p:spPr>
          <a:xfrm>
            <a:off x="0" y="2647950"/>
            <a:ext cx="3571875" cy="4210050"/>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title"/>
          </p:nvPr>
        </p:nvSpPr>
        <p:spPr>
          <a:xfrm rot="19140000">
            <a:off x="819399" y="1726737"/>
            <a:ext cx="5650992" cy="1207509"/>
          </a:xfrm>
        </p:spPr>
        <p:txBody>
          <a:bodyPr bIns="9144" anchor="b"/>
          <a:lstStyle>
            <a:lvl1pPr algn="l">
              <a:defRPr kumimoji="0" lang="en-US" sz="3200" b="0" i="0" u="none" strike="noStrike" kern="1200" cap="all" spc="0" normalizeH="0" baseline="0" noProof="0" dirty="0" smtClean="0">
                <a:ln>
                  <a:noFill/>
                </a:ln>
                <a:solidFill>
                  <a:schemeClr val="tx1"/>
                </a:solidFill>
                <a:effectLst/>
                <a:uLnTx/>
                <a:uFillTx/>
                <a:latin typeface="+mj-lt"/>
                <a:ea typeface="+mj-ea"/>
                <a:cs typeface="+mj-cs"/>
              </a:defRPr>
            </a:lvl1pPr>
          </a:lstStyle>
          <a:p>
            <a:pPr lvl="0"/>
            <a:r>
              <a:rPr lang="en-US" smtClean="0"/>
              <a:t>Click to edit Master title style</a:t>
            </a:r>
            <a:endParaRPr lang="en-US" dirty="0"/>
          </a:p>
        </p:txBody>
      </p:sp>
      <p:sp>
        <p:nvSpPr>
          <p:cNvPr id="3" name="Text Placeholder 2"/>
          <p:cNvSpPr>
            <a:spLocks noGrp="1"/>
          </p:cNvSpPr>
          <p:nvPr>
            <p:ph type="body" idx="1"/>
          </p:nvPr>
        </p:nvSpPr>
        <p:spPr>
          <a:xfrm rot="19140000">
            <a:off x="1216152" y="2468304"/>
            <a:ext cx="6510528" cy="329184"/>
          </a:xfrm>
        </p:spPr>
        <p:txBody>
          <a:bodyPr>
            <a:normAutofit/>
          </a:bodyPr>
          <a:lstStyle>
            <a:lvl1pPr marL="0" indent="0">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Date Placeholder 3"/>
          <p:cNvSpPr>
            <a:spLocks noGrp="1"/>
          </p:cNvSpPr>
          <p:nvPr>
            <p:ph type="dt" sz="half" idx="10"/>
          </p:nvPr>
        </p:nvSpPr>
        <p:spPr/>
        <p:txBody>
          <a:bodyPr/>
          <a:lstStyle>
            <a:lvl1pPr>
              <a:defRPr/>
            </a:lvl1pPr>
          </a:lstStyle>
          <a:p>
            <a:pPr>
              <a:defRPr/>
            </a:pPr>
            <a:fld id="{6AB56050-B6B4-45F8-90E3-593CF0B7881F}" type="datetimeFigureOut">
              <a:rPr lang="ro-RO"/>
              <a:pPr>
                <a:defRPr/>
              </a:pPr>
              <a:t>27.09.2017</a:t>
            </a:fld>
            <a:endParaRPr lang="ro-RO"/>
          </a:p>
        </p:txBody>
      </p:sp>
      <p:sp>
        <p:nvSpPr>
          <p:cNvPr id="7" name="Footer Placeholder 4"/>
          <p:cNvSpPr>
            <a:spLocks noGrp="1"/>
          </p:cNvSpPr>
          <p:nvPr>
            <p:ph type="ftr" sz="quarter" idx="11"/>
          </p:nvPr>
        </p:nvSpPr>
        <p:spPr/>
        <p:txBody>
          <a:bodyPr/>
          <a:lstStyle>
            <a:lvl1pPr>
              <a:defRPr/>
            </a:lvl1pPr>
          </a:lstStyle>
          <a:p>
            <a:pPr>
              <a:defRPr/>
            </a:pPr>
            <a:endParaRPr lang="ro-RO"/>
          </a:p>
        </p:txBody>
      </p:sp>
      <p:sp>
        <p:nvSpPr>
          <p:cNvPr id="8" name="Slide Number Placeholder 5"/>
          <p:cNvSpPr>
            <a:spLocks noGrp="1"/>
          </p:cNvSpPr>
          <p:nvPr>
            <p:ph type="sldNum" sz="quarter" idx="12"/>
          </p:nvPr>
        </p:nvSpPr>
        <p:spPr/>
        <p:txBody>
          <a:bodyPr/>
          <a:lstStyle>
            <a:lvl1pPr>
              <a:defRPr/>
            </a:lvl1pPr>
          </a:lstStyle>
          <a:p>
            <a:pPr>
              <a:defRPr/>
            </a:pPr>
            <a:fld id="{93EC53DD-0718-4AEF-8C33-34715E6434C9}" type="slidenum">
              <a:rPr lang="ro-RO"/>
              <a:pPr>
                <a:defRPr/>
              </a:pPr>
              <a:t>‹#›</a:t>
            </a:fld>
            <a:endParaRPr lang="ro-RO"/>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22960"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00016"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Title 7"/>
          <p:cNvSpPr>
            <a:spLocks noGrp="1"/>
          </p:cNvSpPr>
          <p:nvPr>
            <p:ph type="title"/>
          </p:nvPr>
        </p:nvSpPr>
        <p:spPr/>
        <p:txBody>
          <a:bodyPr/>
          <a:lstStyle/>
          <a:p>
            <a:r>
              <a:rPr lang="en-US" smtClean="0"/>
              <a:t>Click to edit Master title style</a:t>
            </a:r>
            <a:endParaRPr lang="en-US"/>
          </a:p>
        </p:txBody>
      </p:sp>
      <p:sp>
        <p:nvSpPr>
          <p:cNvPr id="5" name="Date Placeholder 3"/>
          <p:cNvSpPr>
            <a:spLocks noGrp="1"/>
          </p:cNvSpPr>
          <p:nvPr>
            <p:ph type="dt" sz="half" idx="10"/>
          </p:nvPr>
        </p:nvSpPr>
        <p:spPr/>
        <p:txBody>
          <a:bodyPr/>
          <a:lstStyle>
            <a:lvl1pPr>
              <a:defRPr/>
            </a:lvl1pPr>
          </a:lstStyle>
          <a:p>
            <a:pPr>
              <a:defRPr/>
            </a:pPr>
            <a:fld id="{200A1224-C81C-4E79-BB2A-C5C3A09ECDCC}" type="datetimeFigureOut">
              <a:rPr lang="ro-RO"/>
              <a:pPr>
                <a:defRPr/>
              </a:pPr>
              <a:t>27.09.2017</a:t>
            </a:fld>
            <a:endParaRPr lang="ro-RO"/>
          </a:p>
        </p:txBody>
      </p:sp>
      <p:sp>
        <p:nvSpPr>
          <p:cNvPr id="6" name="Footer Placeholder 4"/>
          <p:cNvSpPr>
            <a:spLocks noGrp="1"/>
          </p:cNvSpPr>
          <p:nvPr>
            <p:ph type="ftr" sz="quarter" idx="11"/>
          </p:nvPr>
        </p:nvSpPr>
        <p:spPr/>
        <p:txBody>
          <a:bodyPr/>
          <a:lstStyle>
            <a:lvl1pPr>
              <a:defRPr/>
            </a:lvl1pPr>
          </a:lstStyle>
          <a:p>
            <a:pPr>
              <a:defRPr/>
            </a:pPr>
            <a:endParaRPr lang="ro-RO"/>
          </a:p>
        </p:txBody>
      </p:sp>
      <p:sp>
        <p:nvSpPr>
          <p:cNvPr id="7" name="Slide Number Placeholder 5"/>
          <p:cNvSpPr>
            <a:spLocks noGrp="1"/>
          </p:cNvSpPr>
          <p:nvPr>
            <p:ph type="sldNum" sz="quarter" idx="12"/>
          </p:nvPr>
        </p:nvSpPr>
        <p:spPr>
          <a:ln/>
        </p:spPr>
        <p:txBody>
          <a:bodyPr/>
          <a:lstStyle>
            <a:lvl1pPr>
              <a:defRPr/>
            </a:lvl1pPr>
          </a:lstStyle>
          <a:p>
            <a:pPr>
              <a:defRPr/>
            </a:pPr>
            <a:fld id="{86BC4ECC-BE62-4245-9F52-0A97158A7215}" type="slidenum">
              <a:rPr lang="ro-RO"/>
              <a:pPr>
                <a:defRPr/>
              </a:pPr>
              <a:t>‹#›</a:t>
            </a:fld>
            <a:endParaRPr lang="ro-RO"/>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822960"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19150"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00016"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00016"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lvl1pPr>
              <a:defRPr/>
            </a:lvl1pPr>
          </a:lstStyle>
          <a:p>
            <a:pPr>
              <a:defRPr/>
            </a:pPr>
            <a:fld id="{437DCE03-1F23-4788-91D2-82D15A53B4F8}" type="datetimeFigureOut">
              <a:rPr lang="ro-RO"/>
              <a:pPr>
                <a:defRPr/>
              </a:pPr>
              <a:t>27.09.2017</a:t>
            </a:fld>
            <a:endParaRPr lang="ro-RO"/>
          </a:p>
        </p:txBody>
      </p:sp>
      <p:sp>
        <p:nvSpPr>
          <p:cNvPr id="8" name="Footer Placeholder 4"/>
          <p:cNvSpPr>
            <a:spLocks noGrp="1"/>
          </p:cNvSpPr>
          <p:nvPr>
            <p:ph type="ftr" sz="quarter" idx="11"/>
          </p:nvPr>
        </p:nvSpPr>
        <p:spPr/>
        <p:txBody>
          <a:bodyPr/>
          <a:lstStyle>
            <a:lvl1pPr>
              <a:defRPr/>
            </a:lvl1pPr>
          </a:lstStyle>
          <a:p>
            <a:pPr>
              <a:defRPr/>
            </a:pPr>
            <a:endParaRPr lang="ro-RO"/>
          </a:p>
        </p:txBody>
      </p:sp>
      <p:sp>
        <p:nvSpPr>
          <p:cNvPr id="9" name="Slide Number Placeholder 5"/>
          <p:cNvSpPr>
            <a:spLocks noGrp="1"/>
          </p:cNvSpPr>
          <p:nvPr>
            <p:ph type="sldNum" sz="quarter" idx="12"/>
          </p:nvPr>
        </p:nvSpPr>
        <p:spPr>
          <a:ln/>
        </p:spPr>
        <p:txBody>
          <a:bodyPr/>
          <a:lstStyle>
            <a:lvl1pPr>
              <a:defRPr/>
            </a:lvl1pPr>
          </a:lstStyle>
          <a:p>
            <a:pPr>
              <a:defRPr/>
            </a:pPr>
            <a:fld id="{21377FEE-2154-4E71-AF07-630CEA1E81A1}" type="slidenum">
              <a:rPr lang="ro-RO"/>
              <a:pPr>
                <a:defRPr/>
              </a:pPr>
              <a:t>‹#›</a:t>
            </a:fld>
            <a:endParaRPr lang="ro-RO"/>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17FF7819-99DD-4CAC-B0B3-AF9E1C7A78FF}" type="datetimeFigureOut">
              <a:rPr lang="ro-RO"/>
              <a:pPr>
                <a:defRPr/>
              </a:pPr>
              <a:t>27.09.2017</a:t>
            </a:fld>
            <a:endParaRPr lang="ro-RO"/>
          </a:p>
        </p:txBody>
      </p:sp>
      <p:sp>
        <p:nvSpPr>
          <p:cNvPr id="4" name="Footer Placeholder 4"/>
          <p:cNvSpPr>
            <a:spLocks noGrp="1"/>
          </p:cNvSpPr>
          <p:nvPr>
            <p:ph type="ftr" sz="quarter" idx="11"/>
          </p:nvPr>
        </p:nvSpPr>
        <p:spPr/>
        <p:txBody>
          <a:bodyPr/>
          <a:lstStyle>
            <a:lvl1pPr>
              <a:defRPr/>
            </a:lvl1pPr>
          </a:lstStyle>
          <a:p>
            <a:pPr>
              <a:defRPr/>
            </a:pPr>
            <a:endParaRPr lang="ro-RO"/>
          </a:p>
        </p:txBody>
      </p:sp>
      <p:sp>
        <p:nvSpPr>
          <p:cNvPr id="5" name="Slide Number Placeholder 5"/>
          <p:cNvSpPr>
            <a:spLocks noGrp="1"/>
          </p:cNvSpPr>
          <p:nvPr>
            <p:ph type="sldNum" sz="quarter" idx="12"/>
          </p:nvPr>
        </p:nvSpPr>
        <p:spPr>
          <a:ln/>
        </p:spPr>
        <p:txBody>
          <a:bodyPr/>
          <a:lstStyle>
            <a:lvl1pPr>
              <a:defRPr/>
            </a:lvl1pPr>
          </a:lstStyle>
          <a:p>
            <a:pPr>
              <a:defRPr/>
            </a:pPr>
            <a:fld id="{954EE477-B7DF-4568-B9A3-915B4A125140}" type="slidenum">
              <a:rPr lang="ro-RO"/>
              <a:pPr>
                <a:defRPr/>
              </a:pPr>
              <a:t>‹#›</a:t>
            </a:fld>
            <a:endParaRPr lang="ro-RO"/>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2352CBAB-DF79-479C-8A09-0E73FE1F3F5F}" type="datetimeFigureOut">
              <a:rPr lang="ro-RO"/>
              <a:pPr>
                <a:defRPr/>
              </a:pPr>
              <a:t>27.09.2017</a:t>
            </a:fld>
            <a:endParaRPr lang="ro-RO"/>
          </a:p>
        </p:txBody>
      </p:sp>
      <p:sp>
        <p:nvSpPr>
          <p:cNvPr id="3" name="Footer Placeholder 4"/>
          <p:cNvSpPr>
            <a:spLocks noGrp="1"/>
          </p:cNvSpPr>
          <p:nvPr>
            <p:ph type="ftr" sz="quarter" idx="11"/>
          </p:nvPr>
        </p:nvSpPr>
        <p:spPr/>
        <p:txBody>
          <a:bodyPr/>
          <a:lstStyle>
            <a:lvl1pPr>
              <a:defRPr/>
            </a:lvl1pPr>
          </a:lstStyle>
          <a:p>
            <a:pPr>
              <a:defRPr/>
            </a:pPr>
            <a:endParaRPr lang="ro-RO"/>
          </a:p>
        </p:txBody>
      </p:sp>
      <p:sp>
        <p:nvSpPr>
          <p:cNvPr id="4" name="Slide Number Placeholder 5"/>
          <p:cNvSpPr>
            <a:spLocks noGrp="1"/>
          </p:cNvSpPr>
          <p:nvPr>
            <p:ph type="sldNum" sz="quarter" idx="12"/>
          </p:nvPr>
        </p:nvSpPr>
        <p:spPr>
          <a:ln/>
        </p:spPr>
        <p:txBody>
          <a:bodyPr/>
          <a:lstStyle>
            <a:lvl1pPr>
              <a:defRPr/>
            </a:lvl1pPr>
          </a:lstStyle>
          <a:p>
            <a:pPr>
              <a:defRPr/>
            </a:pPr>
            <a:fld id="{3318CB7F-22D5-400D-9045-E7646025B0CD}" type="slidenum">
              <a:rPr lang="ro-RO"/>
              <a:pPr>
                <a:defRPr/>
              </a:pPr>
              <a:t>‹#›</a:t>
            </a:fld>
            <a:endParaRPr lang="ro-RO"/>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Right Triangle 1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ight Triangle 17"/>
          <p:cNvSpPr/>
          <p:nvPr/>
        </p:nvSpPr>
        <p:spPr>
          <a:xfrm rot="5400000">
            <a:off x="433388" y="-433388"/>
            <a:ext cx="6858000" cy="7724775"/>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title"/>
          </p:nvPr>
        </p:nvSpPr>
        <p:spPr>
          <a:xfrm rot="19140000">
            <a:off x="784930" y="1576103"/>
            <a:ext cx="5212080" cy="1089427"/>
          </a:xfrm>
        </p:spPr>
        <p:txBody>
          <a:bodyPr bIns="0" anchor="b"/>
          <a:lstStyle>
            <a:lvl1pPr algn="l">
              <a:defRPr kumimoji="0" lang="en-US" sz="2800" b="0" i="0" u="none" strike="noStrike" kern="1200" cap="all" spc="0" normalizeH="0" baseline="0" noProof="0" dirty="0" smtClean="0">
                <a:ln>
                  <a:noFill/>
                </a:ln>
                <a:solidFill>
                  <a:srgbClr val="FFFFFF"/>
                </a:solidFill>
                <a:effectLst/>
                <a:uLnTx/>
                <a:uFillTx/>
                <a:latin typeface="+mj-lt"/>
                <a:ea typeface="+mj-ea"/>
                <a:cs typeface="+mj-cs"/>
              </a:defRPr>
            </a:lvl1pPr>
          </a:lstStyle>
          <a:p>
            <a:pPr lvl="0"/>
            <a:r>
              <a:rPr lang="en-US" smtClean="0"/>
              <a:t>Click to edit Master title style</a:t>
            </a:r>
            <a:endParaRPr lang="en-US" dirty="0"/>
          </a:p>
        </p:txBody>
      </p:sp>
      <p:sp>
        <p:nvSpPr>
          <p:cNvPr id="3" name="Content Placeholder 2"/>
          <p:cNvSpPr>
            <a:spLocks noGrp="1"/>
          </p:cNvSpPr>
          <p:nvPr>
            <p:ph idx="1"/>
          </p:nvPr>
        </p:nvSpPr>
        <p:spPr>
          <a:xfrm>
            <a:off x="4749552" y="2618912"/>
            <a:ext cx="3807779" cy="332468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rot="19140000">
            <a:off x="1297954" y="2253385"/>
            <a:ext cx="5794760" cy="623314"/>
          </a:xfrm>
        </p:spPr>
        <p:txBody>
          <a:bodyPr>
            <a:normAutofit/>
          </a:bodyPr>
          <a:lstStyle>
            <a:lvl1pPr marL="0" indent="0">
              <a:buNone/>
              <a:defRPr lang="en-US" sz="1400" b="1" kern="1200" dirty="0" smtClean="0">
                <a:solidFill>
                  <a:srgbClr val="FFFFFF"/>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Date Placeholder 4"/>
          <p:cNvSpPr>
            <a:spLocks noGrp="1"/>
          </p:cNvSpPr>
          <p:nvPr>
            <p:ph type="dt" sz="half" idx="10"/>
          </p:nvPr>
        </p:nvSpPr>
        <p:spPr/>
        <p:txBody>
          <a:bodyPr/>
          <a:lstStyle>
            <a:lvl1pPr>
              <a:defRPr/>
            </a:lvl1pPr>
          </a:lstStyle>
          <a:p>
            <a:pPr>
              <a:defRPr/>
            </a:pPr>
            <a:fld id="{F77F5B11-3EA4-4D50-87E7-4F68ADE4BABD}" type="datetimeFigureOut">
              <a:rPr lang="ro-RO"/>
              <a:pPr>
                <a:defRPr/>
              </a:pPr>
              <a:t>27.09.2017</a:t>
            </a:fld>
            <a:endParaRPr lang="ro-RO"/>
          </a:p>
        </p:txBody>
      </p:sp>
      <p:sp>
        <p:nvSpPr>
          <p:cNvPr id="8" name="Footer Placeholder 5"/>
          <p:cNvSpPr>
            <a:spLocks noGrp="1"/>
          </p:cNvSpPr>
          <p:nvPr>
            <p:ph type="ftr" sz="quarter" idx="11"/>
          </p:nvPr>
        </p:nvSpPr>
        <p:spPr/>
        <p:txBody>
          <a:bodyPr/>
          <a:lstStyle>
            <a:lvl1pPr>
              <a:defRPr>
                <a:solidFill>
                  <a:schemeClr val="tx2"/>
                </a:solidFill>
              </a:defRPr>
            </a:lvl1pPr>
          </a:lstStyle>
          <a:p>
            <a:pPr>
              <a:defRPr/>
            </a:pPr>
            <a:endParaRPr lang="ro-RO"/>
          </a:p>
        </p:txBody>
      </p:sp>
      <p:sp>
        <p:nvSpPr>
          <p:cNvPr id="9" name="Slide Number Placeholder 6"/>
          <p:cNvSpPr>
            <a:spLocks noGrp="1"/>
          </p:cNvSpPr>
          <p:nvPr>
            <p:ph type="sldNum" sz="quarter" idx="12"/>
          </p:nvPr>
        </p:nvSpPr>
        <p:spPr>
          <a:ln>
            <a:solidFill>
              <a:schemeClr val="tx2"/>
            </a:solidFill>
          </a:ln>
        </p:spPr>
        <p:txBody>
          <a:bodyPr/>
          <a:lstStyle>
            <a:lvl1pPr>
              <a:defRPr>
                <a:solidFill>
                  <a:schemeClr val="tx2"/>
                </a:solidFill>
              </a:defRPr>
            </a:lvl1pPr>
          </a:lstStyle>
          <a:p>
            <a:pPr>
              <a:defRPr/>
            </a:pPr>
            <a:fld id="{E348216D-EB30-42FD-B1E5-C45AF3023824}" type="slidenum">
              <a:rPr lang="ro-RO"/>
              <a:pPr>
                <a:defRPr/>
              </a:pPr>
              <a:t>‹#›</a:t>
            </a:fld>
            <a:endParaRPr lang="ro-RO"/>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Right Triangle 8"/>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Freeform 9"/>
          <p:cNvSpPr/>
          <p:nvPr/>
        </p:nvSpPr>
        <p:spPr>
          <a:xfrm>
            <a:off x="0" y="5048250"/>
            <a:ext cx="3571875" cy="1809750"/>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1809750 h 1809750"/>
              <a:gd name="connsiteX1" fmla="*/ 1895475 w 3571875"/>
              <a:gd name="connsiteY1" fmla="*/ 0 h 1809750"/>
              <a:gd name="connsiteX2" fmla="*/ 3571875 w 3571875"/>
              <a:gd name="connsiteY2" fmla="*/ 1809750 h 1809750"/>
              <a:gd name="connsiteX3" fmla="*/ 0 w 3571875"/>
              <a:gd name="connsiteY3" fmla="*/ 1809750 h 1809750"/>
              <a:gd name="connsiteX0" fmla="*/ 0 w 3571875"/>
              <a:gd name="connsiteY0" fmla="*/ 1809750 h 1809750"/>
              <a:gd name="connsiteX1" fmla="*/ 2038350 w 3571875"/>
              <a:gd name="connsiteY1" fmla="*/ 0 h 1809750"/>
              <a:gd name="connsiteX2" fmla="*/ 3571875 w 3571875"/>
              <a:gd name="connsiteY2" fmla="*/ 1809750 h 1809750"/>
              <a:gd name="connsiteX3" fmla="*/ 0 w 3571875"/>
              <a:gd name="connsiteY3" fmla="*/ 1809750 h 1809750"/>
            </a:gdLst>
            <a:ahLst/>
            <a:cxnLst>
              <a:cxn ang="0">
                <a:pos x="connsiteX0" y="connsiteY0"/>
              </a:cxn>
              <a:cxn ang="0">
                <a:pos x="connsiteX1" y="connsiteY1"/>
              </a:cxn>
              <a:cxn ang="0">
                <a:pos x="connsiteX2" y="connsiteY2"/>
              </a:cxn>
              <a:cxn ang="0">
                <a:pos x="connsiteX3" y="connsiteY3"/>
              </a:cxn>
            </a:cxnLst>
            <a:rect l="l" t="t" r="r" b="b"/>
            <a:pathLst>
              <a:path w="3571875" h="1809750">
                <a:moveTo>
                  <a:pt x="0" y="1809750"/>
                </a:moveTo>
                <a:lnTo>
                  <a:pt x="2038350" y="0"/>
                </a:lnTo>
                <a:lnTo>
                  <a:pt x="3571875" y="1809750"/>
                </a:lnTo>
                <a:lnTo>
                  <a:pt x="0" y="1809750"/>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 name="Picture Placeholder 10"/>
          <p:cNvSpPr>
            <a:spLocks noGrp="1"/>
          </p:cNvSpPr>
          <p:nvPr>
            <p:ph type="pic" sz="quarter" idx="14"/>
          </p:nvPr>
        </p:nvSpPr>
        <p:spPr>
          <a:xfrm>
            <a:off x="2028825" y="0"/>
            <a:ext cx="7115175" cy="6858000"/>
          </a:xfrm>
          <a:custGeom>
            <a:avLst/>
            <a:gdLst>
              <a:gd name="connsiteX0" fmla="*/ 0 w 7104888"/>
              <a:gd name="connsiteY0" fmla="*/ 0 h 6858000"/>
              <a:gd name="connsiteX1" fmla="*/ 7104888 w 7104888"/>
              <a:gd name="connsiteY1" fmla="*/ 0 h 6858000"/>
              <a:gd name="connsiteX2" fmla="*/ 7104888 w 7104888"/>
              <a:gd name="connsiteY2" fmla="*/ 6858000 h 6858000"/>
              <a:gd name="connsiteX3" fmla="*/ 0 w 7104888"/>
              <a:gd name="connsiteY3" fmla="*/ 6858000 h 6858000"/>
              <a:gd name="connsiteX4" fmla="*/ 0 w 7104888"/>
              <a:gd name="connsiteY4" fmla="*/ 0 h 6858000"/>
              <a:gd name="connsiteX0" fmla="*/ 0 w 7104888"/>
              <a:gd name="connsiteY0" fmla="*/ 0 h 6858000"/>
              <a:gd name="connsiteX1" fmla="*/ 5695188 w 7104888"/>
              <a:gd name="connsiteY1" fmla="*/ 0 h 6858000"/>
              <a:gd name="connsiteX2" fmla="*/ 7104888 w 7104888"/>
              <a:gd name="connsiteY2" fmla="*/ 0 h 6858000"/>
              <a:gd name="connsiteX3" fmla="*/ 7104888 w 7104888"/>
              <a:gd name="connsiteY3" fmla="*/ 6858000 h 6858000"/>
              <a:gd name="connsiteX4" fmla="*/ 0 w 7104888"/>
              <a:gd name="connsiteY4" fmla="*/ 6858000 h 6858000"/>
              <a:gd name="connsiteX5" fmla="*/ 0 w 7104888"/>
              <a:gd name="connsiteY5"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0287 w 7115175"/>
              <a:gd name="connsiteY4" fmla="*/ 6858000 h 6858000"/>
              <a:gd name="connsiteX5" fmla="*/ 0 w 7115175"/>
              <a:gd name="connsiteY5" fmla="*/ 5048250 h 6858000"/>
              <a:gd name="connsiteX6" fmla="*/ 10287 w 7115175"/>
              <a:gd name="connsiteY6"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10287 w 7115175"/>
              <a:gd name="connsiteY5" fmla="*/ 6858000 h 6858000"/>
              <a:gd name="connsiteX6" fmla="*/ 0 w 7115175"/>
              <a:gd name="connsiteY6" fmla="*/ 5048250 h 6858000"/>
              <a:gd name="connsiteX7" fmla="*/ 10287 w 7115175"/>
              <a:gd name="connsiteY7"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 name="connsiteX6" fmla="*/ 10287 w 7115175"/>
              <a:gd name="connsiteY6" fmla="*/ 0 h 6858000"/>
              <a:gd name="connsiteX0" fmla="*/ 0 w 7115175"/>
              <a:gd name="connsiteY0" fmla="*/ 504825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15175" h="6858000">
                <a:moveTo>
                  <a:pt x="0" y="5048250"/>
                </a:moveTo>
                <a:lnTo>
                  <a:pt x="5705475" y="0"/>
                </a:lnTo>
                <a:lnTo>
                  <a:pt x="7115175" y="0"/>
                </a:lnTo>
                <a:lnTo>
                  <a:pt x="7115175" y="6858000"/>
                </a:lnTo>
                <a:lnTo>
                  <a:pt x="1533526" y="6848475"/>
                </a:lnTo>
                <a:lnTo>
                  <a:pt x="0" y="5048250"/>
                </a:lnTo>
                <a:close/>
              </a:path>
            </a:pathLst>
          </a:custGeom>
          <a:solidFill>
            <a:schemeClr val="accent3">
              <a:alpha val="80000"/>
            </a:schemeClr>
          </a:solidFill>
        </p:spPr>
        <p:txBody>
          <a:bodyPr rIns="182880" rtlCol="0" anchor="ctr">
            <a:normAutofit/>
          </a:bodyPr>
          <a:lstStyle>
            <a:lvl1pPr algn="r">
              <a:defRPr/>
            </a:lvl1pPr>
          </a:lstStyle>
          <a:p>
            <a:pPr lvl="0"/>
            <a:r>
              <a:rPr lang="en-US" noProof="0" smtClean="0"/>
              <a:t>Click icon to add picture</a:t>
            </a:r>
            <a:endParaRPr lang="en-US" noProof="0" dirty="0"/>
          </a:p>
        </p:txBody>
      </p:sp>
      <p:sp>
        <p:nvSpPr>
          <p:cNvPr id="2" name="Title 1"/>
          <p:cNvSpPr>
            <a:spLocks noGrp="1"/>
          </p:cNvSpPr>
          <p:nvPr>
            <p:ph type="title"/>
          </p:nvPr>
        </p:nvSpPr>
        <p:spPr>
          <a:xfrm rot="19140000">
            <a:off x="671197" y="1717501"/>
            <a:ext cx="5486400" cy="867444"/>
          </a:xfrm>
        </p:spPr>
        <p:txBody>
          <a:bodyPr anchor="b"/>
          <a:lstStyle>
            <a:lvl1pPr algn="l">
              <a:defRPr sz="2800" b="0">
                <a:latin typeface="+mj-lt"/>
              </a:defRPr>
            </a:lvl1pPr>
          </a:lstStyle>
          <a:p>
            <a:r>
              <a:rPr lang="en-US" smtClean="0"/>
              <a:t>Click to edit Master title style</a:t>
            </a:r>
            <a:endParaRPr lang="en-US" dirty="0"/>
          </a:p>
        </p:txBody>
      </p:sp>
      <p:sp>
        <p:nvSpPr>
          <p:cNvPr id="4" name="Text Placeholder 3"/>
          <p:cNvSpPr>
            <a:spLocks noGrp="1"/>
          </p:cNvSpPr>
          <p:nvPr>
            <p:ph type="body" sz="half" idx="2"/>
          </p:nvPr>
        </p:nvSpPr>
        <p:spPr>
          <a:xfrm rot="19140000">
            <a:off x="1143479" y="2180529"/>
            <a:ext cx="6096545" cy="740664"/>
          </a:xfrm>
        </p:spPr>
        <p:txBody>
          <a:bodyPr/>
          <a:lstStyle>
            <a:lvl1pPr marL="0" indent="0">
              <a:buNone/>
              <a:defRPr sz="14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Date Placeholder 4"/>
          <p:cNvSpPr>
            <a:spLocks noGrp="1"/>
          </p:cNvSpPr>
          <p:nvPr>
            <p:ph type="dt" sz="half" idx="15"/>
          </p:nvPr>
        </p:nvSpPr>
        <p:spPr/>
        <p:txBody>
          <a:bodyPr/>
          <a:lstStyle>
            <a:lvl1pPr>
              <a:defRPr/>
            </a:lvl1pPr>
          </a:lstStyle>
          <a:p>
            <a:pPr>
              <a:defRPr/>
            </a:pPr>
            <a:fld id="{F03B0C8C-678F-4DC9-88B4-CF4A0BBC4E0E}" type="datetimeFigureOut">
              <a:rPr lang="ro-RO"/>
              <a:pPr>
                <a:defRPr/>
              </a:pPr>
              <a:t>27.09.2017</a:t>
            </a:fld>
            <a:endParaRPr lang="ro-RO"/>
          </a:p>
        </p:txBody>
      </p:sp>
      <p:sp>
        <p:nvSpPr>
          <p:cNvPr id="8" name="Footer Placeholder 5"/>
          <p:cNvSpPr>
            <a:spLocks noGrp="1"/>
          </p:cNvSpPr>
          <p:nvPr>
            <p:ph type="ftr" sz="quarter" idx="16"/>
          </p:nvPr>
        </p:nvSpPr>
        <p:spPr/>
        <p:txBody>
          <a:bodyPr/>
          <a:lstStyle>
            <a:lvl1pPr>
              <a:defRPr/>
            </a:lvl1pPr>
          </a:lstStyle>
          <a:p>
            <a:pPr>
              <a:defRPr/>
            </a:pPr>
            <a:endParaRPr lang="ro-RO"/>
          </a:p>
        </p:txBody>
      </p:sp>
      <p:sp>
        <p:nvSpPr>
          <p:cNvPr id="9" name="Slide Number Placeholder 6"/>
          <p:cNvSpPr>
            <a:spLocks noGrp="1"/>
          </p:cNvSpPr>
          <p:nvPr>
            <p:ph type="sldNum" sz="quarter" idx="17"/>
          </p:nvPr>
        </p:nvSpPr>
        <p:spPr/>
        <p:txBody>
          <a:bodyPr/>
          <a:lstStyle>
            <a:lvl1pPr>
              <a:defRPr/>
            </a:lvl1pPr>
          </a:lstStyle>
          <a:p>
            <a:pPr>
              <a:defRPr/>
            </a:pPr>
            <a:fld id="{FEC732C2-3EC9-46B4-AEDD-A2DA91CDF557}" type="slidenum">
              <a:rPr lang="ro-RO"/>
              <a:pPr>
                <a:defRPr/>
              </a:pPr>
              <a:t>‹#›</a:t>
            </a:fld>
            <a:endParaRPr lang="ro-RO"/>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Freeform 6"/>
          <p:cNvSpPr/>
          <p:nvPr/>
        </p:nvSpPr>
        <p:spPr>
          <a:xfrm>
            <a:off x="-3175" y="5051425"/>
            <a:ext cx="3575050" cy="1806575"/>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4210050 h 4210050"/>
              <a:gd name="connsiteX1" fmla="*/ 0 w 3571875"/>
              <a:gd name="connsiteY1" fmla="*/ 0 h 4210050"/>
              <a:gd name="connsiteX2" fmla="*/ 2028825 w 3571875"/>
              <a:gd name="connsiteY2" fmla="*/ 23883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050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812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76450 w 3571875"/>
              <a:gd name="connsiteY2" fmla="*/ 22740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245519 w 3571875"/>
              <a:gd name="connsiteY2" fmla="*/ 2405063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38350 w 3571875"/>
              <a:gd name="connsiteY2" fmla="*/ 2405063 h 4210050"/>
              <a:gd name="connsiteX3" fmla="*/ 3571875 w 3571875"/>
              <a:gd name="connsiteY3" fmla="*/ 4210050 h 4210050"/>
              <a:gd name="connsiteX4" fmla="*/ 0 w 3571875"/>
              <a:gd name="connsiteY4" fmla="*/ 4210050 h 4210050"/>
              <a:gd name="connsiteX0" fmla="*/ 0 w 3571875"/>
              <a:gd name="connsiteY0" fmla="*/ 2433637 h 2433637"/>
              <a:gd name="connsiteX1" fmla="*/ 257175 w 3571875"/>
              <a:gd name="connsiteY1" fmla="*/ 0 h 2433637"/>
              <a:gd name="connsiteX2" fmla="*/ 2038350 w 3571875"/>
              <a:gd name="connsiteY2" fmla="*/ 628650 h 2433637"/>
              <a:gd name="connsiteX3" fmla="*/ 3571875 w 3571875"/>
              <a:gd name="connsiteY3" fmla="*/ 2433637 h 2433637"/>
              <a:gd name="connsiteX4" fmla="*/ 0 w 3571875"/>
              <a:gd name="connsiteY4" fmla="*/ 2433637 h 2433637"/>
              <a:gd name="connsiteX0" fmla="*/ 2382 w 3574257"/>
              <a:gd name="connsiteY0" fmla="*/ 1807368 h 1807368"/>
              <a:gd name="connsiteX1" fmla="*/ 0 w 3574257"/>
              <a:gd name="connsiteY1" fmla="*/ 0 h 1807368"/>
              <a:gd name="connsiteX2" fmla="*/ 2040732 w 3574257"/>
              <a:gd name="connsiteY2" fmla="*/ 2381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24051 w 3574257"/>
              <a:gd name="connsiteY2" fmla="*/ 307181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40682 w 3574257"/>
              <a:gd name="connsiteY2" fmla="*/ 450057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57351 w 3574257"/>
              <a:gd name="connsiteY2" fmla="*/ 2309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0732 w 3574257"/>
              <a:gd name="connsiteY2" fmla="*/ 23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774032 w 3574257"/>
              <a:gd name="connsiteY2" fmla="*/ 161925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69294 w 3574257"/>
              <a:gd name="connsiteY2" fmla="*/ 2143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819275 w 3574257"/>
              <a:gd name="connsiteY2" fmla="*/ 200026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5494 w 3574257"/>
              <a:gd name="connsiteY2" fmla="*/ 1 h 1807368"/>
              <a:gd name="connsiteX3" fmla="*/ 3574257 w 3574257"/>
              <a:gd name="connsiteY3" fmla="*/ 1807368 h 1807368"/>
              <a:gd name="connsiteX4" fmla="*/ 2382 w 3574257"/>
              <a:gd name="connsiteY4" fmla="*/ 1807368 h 18073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4257" h="1807368">
                <a:moveTo>
                  <a:pt x="2382" y="1807368"/>
                </a:moveTo>
                <a:lnTo>
                  <a:pt x="0" y="0"/>
                </a:lnTo>
                <a:lnTo>
                  <a:pt x="2045494" y="1"/>
                </a:lnTo>
                <a:lnTo>
                  <a:pt x="3574257" y="1807368"/>
                </a:lnTo>
                <a:lnTo>
                  <a:pt x="2382" y="18073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Freeform 7"/>
          <p:cNvSpPr/>
          <p:nvPr/>
        </p:nvSpPr>
        <p:spPr>
          <a:xfrm>
            <a:off x="-1588" y="5051425"/>
            <a:ext cx="9145588" cy="180657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 name="connsiteX0" fmla="*/ 0 w 3352800"/>
              <a:gd name="connsiteY0" fmla="*/ 2002631 h 2002631"/>
              <a:gd name="connsiteX1" fmla="*/ 754045 w 3352800"/>
              <a:gd name="connsiteY1" fmla="*/ 146832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26618 h 526618"/>
              <a:gd name="connsiteX1" fmla="*/ 980611 w 3352800"/>
              <a:gd name="connsiteY1" fmla="*/ 9368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6888 h 526888"/>
              <a:gd name="connsiteX1" fmla="*/ 744735 w 3352800"/>
              <a:gd name="connsiteY1" fmla="*/ 0 h 526888"/>
              <a:gd name="connsiteX2" fmla="*/ 3352800 w 3352800"/>
              <a:gd name="connsiteY2" fmla="*/ 270 h 526888"/>
              <a:gd name="connsiteX3" fmla="*/ 3352800 w 3352800"/>
              <a:gd name="connsiteY3" fmla="*/ 526888 h 526888"/>
              <a:gd name="connsiteX4" fmla="*/ 0 w 3352800"/>
              <a:gd name="connsiteY4" fmla="*/ 526888 h 526888"/>
              <a:gd name="connsiteX0" fmla="*/ 0 w 3352800"/>
              <a:gd name="connsiteY0" fmla="*/ 526618 h 526618"/>
              <a:gd name="connsiteX1" fmla="*/ 811948 w 3352800"/>
              <a:gd name="connsiteY1" fmla="*/ 6092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7584 h 527584"/>
              <a:gd name="connsiteX1" fmla="*/ 751718 w 3352800"/>
              <a:gd name="connsiteY1" fmla="*/ 0 h 527584"/>
              <a:gd name="connsiteX2" fmla="*/ 3352800 w 3352800"/>
              <a:gd name="connsiteY2" fmla="*/ 966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241069 w 3352800"/>
              <a:gd name="connsiteY2" fmla="*/ 94144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 name="connsiteX0" fmla="*/ 0 w 3352800"/>
              <a:gd name="connsiteY0" fmla="*/ 527313 h 527313"/>
              <a:gd name="connsiteX1" fmla="*/ 900984 w 3352800"/>
              <a:gd name="connsiteY1" fmla="*/ 97774 h 527313"/>
              <a:gd name="connsiteX2" fmla="*/ 3352800 w 3352800"/>
              <a:gd name="connsiteY2" fmla="*/ 0 h 527313"/>
              <a:gd name="connsiteX3" fmla="*/ 3352800 w 3352800"/>
              <a:gd name="connsiteY3" fmla="*/ 527313 h 527313"/>
              <a:gd name="connsiteX4" fmla="*/ 0 w 3352800"/>
              <a:gd name="connsiteY4" fmla="*/ 527313 h 527313"/>
              <a:gd name="connsiteX0" fmla="*/ 0 w 3352800"/>
              <a:gd name="connsiteY0" fmla="*/ 527584 h 527584"/>
              <a:gd name="connsiteX1" fmla="*/ 748227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527584">
                <a:moveTo>
                  <a:pt x="0" y="527584"/>
                </a:moveTo>
                <a:lnTo>
                  <a:pt x="748227" y="0"/>
                </a:lnTo>
                <a:lnTo>
                  <a:pt x="3352800" y="271"/>
                </a:lnTo>
                <a:lnTo>
                  <a:pt x="3352800" y="527584"/>
                </a:lnTo>
                <a:lnTo>
                  <a:pt x="0" y="527584"/>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Placeholder 1"/>
          <p:cNvSpPr>
            <a:spLocks noGrp="1"/>
          </p:cNvSpPr>
          <p:nvPr>
            <p:ph type="title"/>
          </p:nvPr>
        </p:nvSpPr>
        <p:spPr>
          <a:xfrm>
            <a:off x="822325" y="365125"/>
            <a:ext cx="7521575" cy="549275"/>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1029" name="Text Placeholder 2"/>
          <p:cNvSpPr>
            <a:spLocks noGrp="1"/>
          </p:cNvSpPr>
          <p:nvPr>
            <p:ph type="body" idx="1"/>
          </p:nvPr>
        </p:nvSpPr>
        <p:spPr bwMode="auto">
          <a:xfrm>
            <a:off x="822325" y="1100138"/>
            <a:ext cx="7521575" cy="35798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rot="19140000">
            <a:off x="201613" y="5870575"/>
            <a:ext cx="2176462" cy="201613"/>
          </a:xfrm>
          <a:prstGeom prst="rect">
            <a:avLst/>
          </a:prstGeom>
        </p:spPr>
        <p:txBody>
          <a:bodyPr vert="horz" lIns="91440" tIns="45720" rIns="91440" bIns="45720" rtlCol="0" anchor="ctr"/>
          <a:lstStyle>
            <a:lvl1pPr algn="l" fontAlgn="auto">
              <a:spcBef>
                <a:spcPts val="0"/>
              </a:spcBef>
              <a:spcAft>
                <a:spcPts val="0"/>
              </a:spcAft>
              <a:defRPr sz="1200">
                <a:solidFill>
                  <a:srgbClr val="FFFFFF"/>
                </a:solidFill>
                <a:latin typeface="+mn-lt"/>
              </a:defRPr>
            </a:lvl1pPr>
          </a:lstStyle>
          <a:p>
            <a:pPr>
              <a:defRPr/>
            </a:pPr>
            <a:fld id="{E4C09EB9-D6B3-43BA-BB4F-C3FE9E122A3A}" type="datetimeFigureOut">
              <a:rPr lang="ro-RO"/>
              <a:pPr>
                <a:defRPr/>
              </a:pPr>
              <a:t>27.09.2017</a:t>
            </a:fld>
            <a:endParaRPr lang="ro-RO"/>
          </a:p>
        </p:txBody>
      </p:sp>
      <p:sp>
        <p:nvSpPr>
          <p:cNvPr id="5" name="Footer Placeholder 4"/>
          <p:cNvSpPr>
            <a:spLocks noGrp="1"/>
          </p:cNvSpPr>
          <p:nvPr>
            <p:ph type="ftr" sz="quarter" idx="3"/>
          </p:nvPr>
        </p:nvSpPr>
        <p:spPr>
          <a:xfrm>
            <a:off x="3517900" y="6284913"/>
            <a:ext cx="4724400" cy="274637"/>
          </a:xfrm>
          <a:prstGeom prst="rect">
            <a:avLst/>
          </a:prstGeom>
        </p:spPr>
        <p:txBody>
          <a:bodyPr vert="horz" lIns="91440" tIns="45720" rIns="91440" bIns="45720" rtlCol="0" anchor="ctr"/>
          <a:lstStyle>
            <a:lvl1pPr algn="r" fontAlgn="auto">
              <a:spcBef>
                <a:spcPts val="0"/>
              </a:spcBef>
              <a:spcAft>
                <a:spcPts val="0"/>
              </a:spcAft>
              <a:defRPr sz="1000" cap="all" spc="200" baseline="0">
                <a:solidFill>
                  <a:srgbClr val="FFFFFF"/>
                </a:solidFill>
                <a:latin typeface="+mn-lt"/>
              </a:defRPr>
            </a:lvl1pPr>
          </a:lstStyle>
          <a:p>
            <a:pPr>
              <a:defRPr/>
            </a:pPr>
            <a:endParaRPr lang="ro-RO"/>
          </a:p>
        </p:txBody>
      </p:sp>
      <p:sp>
        <p:nvSpPr>
          <p:cNvPr id="6" name="Slide Number Placeholder 5"/>
          <p:cNvSpPr>
            <a:spLocks noGrp="1"/>
          </p:cNvSpPr>
          <p:nvPr>
            <p:ph type="sldNum" sz="quarter" idx="4"/>
          </p:nvPr>
        </p:nvSpPr>
        <p:spPr>
          <a:xfrm>
            <a:off x="8401050" y="6170613"/>
            <a:ext cx="503238" cy="503237"/>
          </a:xfrm>
          <a:prstGeom prst="ellipse">
            <a:avLst/>
          </a:prstGeom>
          <a:ln w="19050">
            <a:solidFill>
              <a:srgbClr val="FFFFFF"/>
            </a:solidFill>
          </a:ln>
        </p:spPr>
        <p:txBody>
          <a:bodyPr vert="horz" lIns="9144" tIns="9144" rIns="9144" bIns="9144" rtlCol="0" anchor="ctr">
            <a:normAutofit/>
          </a:bodyPr>
          <a:lstStyle>
            <a:lvl1pPr algn="ctr" fontAlgn="auto">
              <a:spcBef>
                <a:spcPts val="0"/>
              </a:spcBef>
              <a:spcAft>
                <a:spcPts val="0"/>
              </a:spcAft>
              <a:defRPr sz="1650">
                <a:solidFill>
                  <a:srgbClr val="FFFFFF"/>
                </a:solidFill>
                <a:latin typeface="+mn-lt"/>
              </a:defRPr>
            </a:lvl1pPr>
          </a:lstStyle>
          <a:p>
            <a:pPr>
              <a:defRPr/>
            </a:pPr>
            <a:fld id="{B3DE3BAF-EF3E-4605-B88F-8199782AEAE2}" type="slidenum">
              <a:rPr lang="ro-RO"/>
              <a:pPr>
                <a:defRPr/>
              </a:pPr>
              <a:t>‹#›</a:t>
            </a:fld>
            <a:endParaRPr lang="ro-RO"/>
          </a:p>
        </p:txBody>
      </p:sp>
    </p:spTree>
  </p:cSld>
  <p:clrMap bg1="lt1" tx1="dk1" bg2="lt2" tx2="dk2" accent1="accent1" accent2="accent2" accent3="accent3" accent4="accent4" accent5="accent5" accent6="accent6" hlink="hlink" folHlink="folHlink"/>
  <p:sldLayoutIdLst>
    <p:sldLayoutId id="2147483708" r:id="rId1"/>
    <p:sldLayoutId id="2147483701" r:id="rId2"/>
    <p:sldLayoutId id="2147483709" r:id="rId3"/>
    <p:sldLayoutId id="2147483702" r:id="rId4"/>
    <p:sldLayoutId id="2147483703" r:id="rId5"/>
    <p:sldLayoutId id="2147483704" r:id="rId6"/>
    <p:sldLayoutId id="2147483705" r:id="rId7"/>
    <p:sldLayoutId id="2147483710" r:id="rId8"/>
    <p:sldLayoutId id="2147483711" r:id="rId9"/>
    <p:sldLayoutId id="2147483706" r:id="rId10"/>
    <p:sldLayoutId id="2147483707" r:id="rId11"/>
  </p:sldLayoutIdLst>
  <p:txStyles>
    <p:titleStyle>
      <a:lvl1pPr algn="l" rtl="0" eaLnBrk="0" fontAlgn="base" hangingPunct="0">
        <a:spcBef>
          <a:spcPct val="0"/>
        </a:spcBef>
        <a:spcAft>
          <a:spcPct val="0"/>
        </a:spcAft>
        <a:defRPr sz="2800" kern="1200" cap="all">
          <a:solidFill>
            <a:schemeClr val="tx1"/>
          </a:solidFill>
          <a:latin typeface="+mj-lt"/>
          <a:ea typeface="+mj-ea"/>
          <a:cs typeface="+mj-cs"/>
        </a:defRPr>
      </a:lvl1pPr>
      <a:lvl2pPr algn="l" rtl="0" eaLnBrk="0" fontAlgn="base" hangingPunct="0">
        <a:spcBef>
          <a:spcPct val="0"/>
        </a:spcBef>
        <a:spcAft>
          <a:spcPct val="0"/>
        </a:spcAft>
        <a:defRPr sz="2800">
          <a:solidFill>
            <a:schemeClr val="tx1"/>
          </a:solidFill>
          <a:latin typeface="Franklin Gothic Medium" pitchFamily="34" charset="0"/>
        </a:defRPr>
      </a:lvl2pPr>
      <a:lvl3pPr algn="l" rtl="0" eaLnBrk="0" fontAlgn="base" hangingPunct="0">
        <a:spcBef>
          <a:spcPct val="0"/>
        </a:spcBef>
        <a:spcAft>
          <a:spcPct val="0"/>
        </a:spcAft>
        <a:defRPr sz="2800">
          <a:solidFill>
            <a:schemeClr val="tx1"/>
          </a:solidFill>
          <a:latin typeface="Franklin Gothic Medium" pitchFamily="34" charset="0"/>
        </a:defRPr>
      </a:lvl3pPr>
      <a:lvl4pPr algn="l" rtl="0" eaLnBrk="0" fontAlgn="base" hangingPunct="0">
        <a:spcBef>
          <a:spcPct val="0"/>
        </a:spcBef>
        <a:spcAft>
          <a:spcPct val="0"/>
        </a:spcAft>
        <a:defRPr sz="2800">
          <a:solidFill>
            <a:schemeClr val="tx1"/>
          </a:solidFill>
          <a:latin typeface="Franklin Gothic Medium" pitchFamily="34" charset="0"/>
        </a:defRPr>
      </a:lvl4pPr>
      <a:lvl5pPr algn="l" rtl="0" eaLnBrk="0" fontAlgn="base" hangingPunct="0">
        <a:spcBef>
          <a:spcPct val="0"/>
        </a:spcBef>
        <a:spcAft>
          <a:spcPct val="0"/>
        </a:spcAft>
        <a:defRPr sz="2800">
          <a:solidFill>
            <a:schemeClr val="tx1"/>
          </a:solidFill>
          <a:latin typeface="Franklin Gothic Medium" pitchFamily="34" charset="0"/>
        </a:defRPr>
      </a:lvl5pPr>
      <a:lvl6pPr marL="457200" algn="l" rtl="0" fontAlgn="base">
        <a:spcBef>
          <a:spcPct val="0"/>
        </a:spcBef>
        <a:spcAft>
          <a:spcPct val="0"/>
        </a:spcAft>
        <a:defRPr sz="2800">
          <a:solidFill>
            <a:schemeClr val="tx1"/>
          </a:solidFill>
          <a:latin typeface="Franklin Gothic Medium" pitchFamily="34" charset="0"/>
        </a:defRPr>
      </a:lvl6pPr>
      <a:lvl7pPr marL="914400" algn="l" rtl="0" fontAlgn="base">
        <a:spcBef>
          <a:spcPct val="0"/>
        </a:spcBef>
        <a:spcAft>
          <a:spcPct val="0"/>
        </a:spcAft>
        <a:defRPr sz="2800">
          <a:solidFill>
            <a:schemeClr val="tx1"/>
          </a:solidFill>
          <a:latin typeface="Franklin Gothic Medium" pitchFamily="34" charset="0"/>
        </a:defRPr>
      </a:lvl7pPr>
      <a:lvl8pPr marL="1371600" algn="l" rtl="0" fontAlgn="base">
        <a:spcBef>
          <a:spcPct val="0"/>
        </a:spcBef>
        <a:spcAft>
          <a:spcPct val="0"/>
        </a:spcAft>
        <a:defRPr sz="2800">
          <a:solidFill>
            <a:schemeClr val="tx1"/>
          </a:solidFill>
          <a:latin typeface="Franklin Gothic Medium" pitchFamily="34" charset="0"/>
        </a:defRPr>
      </a:lvl8pPr>
      <a:lvl9pPr marL="1828800" algn="l" rtl="0" fontAlgn="base">
        <a:spcBef>
          <a:spcPct val="0"/>
        </a:spcBef>
        <a:spcAft>
          <a:spcPct val="0"/>
        </a:spcAft>
        <a:defRPr sz="2800">
          <a:solidFill>
            <a:schemeClr val="tx1"/>
          </a:solidFill>
          <a:latin typeface="Franklin Gothic Medium" pitchFamily="34" charset="0"/>
        </a:defRPr>
      </a:lvl9pPr>
    </p:titleStyle>
    <p:bodyStyle>
      <a:lvl1pPr marL="342900" indent="-342900" algn="l" rtl="0" eaLnBrk="0" fontAlgn="base" hangingPunct="0">
        <a:spcBef>
          <a:spcPts val="800"/>
        </a:spcBef>
        <a:spcAft>
          <a:spcPct val="0"/>
        </a:spcAft>
        <a:buFont typeface="Arial" charset="0"/>
        <a:defRPr sz="1600" b="1" kern="1200">
          <a:solidFill>
            <a:schemeClr val="tx1"/>
          </a:solidFill>
          <a:latin typeface="+mn-lt"/>
          <a:ea typeface="+mn-ea"/>
          <a:cs typeface="+mn-cs"/>
        </a:defRPr>
      </a:lvl1pPr>
      <a:lvl2pPr marL="173038" indent="-173038" algn="l" rtl="0" eaLnBrk="0" fontAlgn="base" hangingPunct="0">
        <a:spcBef>
          <a:spcPts val="300"/>
        </a:spcBef>
        <a:spcAft>
          <a:spcPct val="0"/>
        </a:spcAft>
        <a:buClr>
          <a:schemeClr val="accent2"/>
        </a:buClr>
        <a:buFont typeface="Wingdings" pitchFamily="2" charset="2"/>
        <a:buChar char="§"/>
        <a:defRPr sz="1600" kern="1200">
          <a:solidFill>
            <a:schemeClr val="tx1"/>
          </a:solidFill>
          <a:latin typeface="+mn-lt"/>
          <a:ea typeface="+mn-ea"/>
          <a:cs typeface="+mn-cs"/>
        </a:defRPr>
      </a:lvl2pPr>
      <a:lvl3pPr marL="401638" indent="-163513" algn="l" rtl="0" eaLnBrk="0" fontAlgn="base" hangingPunct="0">
        <a:spcBef>
          <a:spcPts val="300"/>
        </a:spcBef>
        <a:spcAft>
          <a:spcPct val="0"/>
        </a:spcAft>
        <a:buClr>
          <a:schemeClr val="accent2"/>
        </a:buClr>
        <a:buFont typeface="Wingdings" pitchFamily="2" charset="2"/>
        <a:buChar char="§"/>
        <a:defRPr sz="1600" kern="1200">
          <a:solidFill>
            <a:schemeClr val="tx1"/>
          </a:solidFill>
          <a:latin typeface="+mn-lt"/>
          <a:ea typeface="+mn-ea"/>
          <a:cs typeface="+mn-cs"/>
        </a:defRPr>
      </a:lvl3pPr>
      <a:lvl4pPr marL="630238" indent="-163513" algn="l" rtl="0" eaLnBrk="0" fontAlgn="base" hangingPunct="0">
        <a:spcBef>
          <a:spcPts val="300"/>
        </a:spcBef>
        <a:spcAft>
          <a:spcPct val="0"/>
        </a:spcAft>
        <a:buClr>
          <a:schemeClr val="accent2"/>
        </a:buClr>
        <a:buFont typeface="Wingdings" pitchFamily="2" charset="2"/>
        <a:buChar char="§"/>
        <a:defRPr sz="1600" kern="1200">
          <a:solidFill>
            <a:schemeClr val="tx1"/>
          </a:solidFill>
          <a:latin typeface="+mn-lt"/>
          <a:ea typeface="+mn-ea"/>
          <a:cs typeface="+mn-cs"/>
        </a:defRPr>
      </a:lvl4pPr>
      <a:lvl5pPr marL="858838" indent="-173038" algn="l" rtl="0" eaLnBrk="0" fontAlgn="base" hangingPunct="0">
        <a:spcBef>
          <a:spcPts val="300"/>
        </a:spcBef>
        <a:spcAft>
          <a:spcPct val="0"/>
        </a:spcAft>
        <a:buClr>
          <a:schemeClr val="accent2"/>
        </a:buClr>
        <a:buFont typeface="Wingdings" pitchFamily="2" charset="2"/>
        <a:buChar char="§"/>
        <a:defRPr sz="1600" kern="1200">
          <a:solidFill>
            <a:schemeClr val="tx1"/>
          </a:solidFill>
          <a:latin typeface="+mn-lt"/>
          <a:ea typeface="+mn-ea"/>
          <a:cs typeface="+mn-cs"/>
        </a:defRPr>
      </a:lvl5pPr>
      <a:lvl6pPr marL="1097280" indent="-173736"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6pPr>
      <a:lvl7pPr marL="13533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7pPr>
      <a:lvl8pPr marL="15819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8pPr>
      <a:lvl9pPr marL="1792224"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image" Target="../media/image7.jpeg"/></Relationships>
</file>

<file path=ppt/slides/_rels/slide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itle 1"/>
          <p:cNvSpPr>
            <a:spLocks noGrp="1"/>
          </p:cNvSpPr>
          <p:nvPr>
            <p:ph type="ctrTitle"/>
          </p:nvPr>
        </p:nvSpPr>
        <p:spPr bwMode="auto">
          <a:xfrm rot="19140000">
            <a:off x="890588" y="1533525"/>
            <a:ext cx="5648325" cy="1204913"/>
          </a:xfrm>
        </p:spPr>
        <p:txBody>
          <a:bodyPr wrap="square" numCol="1" anchorCtr="0" compatLnSpc="1">
            <a:prstTxWarp prst="textNoShape">
              <a:avLst/>
            </a:prstTxWarp>
          </a:bodyPr>
          <a:lstStyle/>
          <a:p>
            <a:pPr eaLnBrk="1" hangingPunct="1"/>
            <a:r>
              <a:rPr lang="ro-RO" cap="none" smtClean="0"/>
              <a:t>CONSFATUIRI JUDE</a:t>
            </a:r>
            <a:r>
              <a:rPr lang="ro-RO" cap="none" smtClean="0">
                <a:latin typeface="Arial" charset="0"/>
              </a:rPr>
              <a:t>Ţ</a:t>
            </a:r>
            <a:r>
              <a:rPr lang="ro-RO" cap="none" smtClean="0"/>
              <a:t>ENE</a:t>
            </a:r>
            <a:br>
              <a:rPr lang="ro-RO" cap="none" smtClean="0"/>
            </a:br>
            <a:r>
              <a:rPr lang="ro-RO" cap="none" smtClean="0"/>
              <a:t>EDUCA</a:t>
            </a:r>
            <a:r>
              <a:rPr lang="ro-RO" cap="none" smtClean="0">
                <a:latin typeface="Arial" charset="0"/>
              </a:rPr>
              <a:t>Ţ</a:t>
            </a:r>
            <a:r>
              <a:rPr lang="ro-RO" cap="none" smtClean="0"/>
              <a:t>IE TIMPURIE</a:t>
            </a:r>
          </a:p>
        </p:txBody>
      </p:sp>
      <p:sp>
        <p:nvSpPr>
          <p:cNvPr id="3" name="Subtitle 2"/>
          <p:cNvSpPr>
            <a:spLocks noGrp="1"/>
          </p:cNvSpPr>
          <p:nvPr>
            <p:ph type="subTitle" idx="1"/>
          </p:nvPr>
        </p:nvSpPr>
        <p:spPr>
          <a:xfrm rot="19140000">
            <a:off x="1212850" y="2470150"/>
            <a:ext cx="6510338" cy="330200"/>
          </a:xfrm>
        </p:spPr>
        <p:txBody>
          <a:bodyPr/>
          <a:lstStyle/>
          <a:p>
            <a:pPr eaLnBrk="1" hangingPunct="1">
              <a:lnSpc>
                <a:spcPct val="90000"/>
              </a:lnSpc>
              <a:defRPr/>
            </a:pPr>
            <a:r>
              <a:rPr lang="ro-RO" sz="1200" cap="none">
                <a:ea typeface="Tunga" pitchFamily="2"/>
              </a:rPr>
              <a:t>INSPECTOR </a:t>
            </a:r>
            <a:r>
              <a:rPr lang="ro-RO" sz="1200" cap="none">
                <a:latin typeface="Arial" charset="0"/>
                <a:ea typeface="Tunga" pitchFamily="2"/>
              </a:rPr>
              <a:t>Ş</a:t>
            </a:r>
            <a:r>
              <a:rPr lang="ro-RO" sz="1200" cap="none">
                <a:ea typeface="Tunga" pitchFamily="2"/>
              </a:rPr>
              <a:t>COLAR, PROF. GABRIELA BERBECEANU </a:t>
            </a:r>
          </a:p>
        </p:txBody>
      </p:sp>
      <p:sp>
        <p:nvSpPr>
          <p:cNvPr id="13315" name="Rectangle 3"/>
          <p:cNvSpPr>
            <a:spLocks noChangeArrowheads="1"/>
          </p:cNvSpPr>
          <p:nvPr/>
        </p:nvSpPr>
        <p:spPr bwMode="auto">
          <a:xfrm>
            <a:off x="3098800" y="5516563"/>
            <a:ext cx="6011863" cy="923925"/>
          </a:xfrm>
          <a:prstGeom prst="rect">
            <a:avLst/>
          </a:prstGeom>
          <a:noFill/>
          <a:ln w="9525">
            <a:noFill/>
            <a:miter lim="800000"/>
            <a:headEnd/>
            <a:tailEnd/>
          </a:ln>
        </p:spPr>
        <p:txBody>
          <a:bodyPr>
            <a:spAutoFit/>
          </a:bodyPr>
          <a:lstStyle/>
          <a:p>
            <a:pPr hangingPunct="0"/>
            <a:r>
              <a:rPr lang="ro-RO" b="1" i="1">
                <a:latin typeface="Franklin Gothic Book" pitchFamily="34" charset="0"/>
              </a:rPr>
              <a:t>Ce putem învăța... învățându-l pe celălalt</a:t>
            </a:r>
            <a:endParaRPr lang="ro-RO">
              <a:latin typeface="Franklin Gothic Book" pitchFamily="34" charset="0"/>
            </a:endParaRPr>
          </a:p>
          <a:p>
            <a:pPr hangingPunct="0"/>
            <a:r>
              <a:rPr lang="ro-RO">
                <a:latin typeface="Franklin Gothic Book" pitchFamily="34" charset="0"/>
              </a:rPr>
              <a:t>                 (C.Cucoș, 19 iunie 2017)</a:t>
            </a:r>
          </a:p>
          <a:p>
            <a:pPr hangingPunct="0"/>
            <a:r>
              <a:rPr lang="ro-RO">
                <a:latin typeface="Franklin Gothic Book" pitchFamily="34" charset="0"/>
              </a:rPr>
              <a:t> </a:t>
            </a:r>
          </a:p>
        </p:txBody>
      </p:sp>
      <p:pic>
        <p:nvPicPr>
          <p:cNvPr id="13316" name="Picture 2" descr="Imagine similară"/>
          <p:cNvPicPr>
            <a:picLocks noChangeAspect="1" noChangeArrowheads="1"/>
          </p:cNvPicPr>
          <p:nvPr/>
        </p:nvPicPr>
        <p:blipFill>
          <a:blip r:embed="rId2"/>
          <a:srcRect/>
          <a:stretch>
            <a:fillRect/>
          </a:stretch>
        </p:blipFill>
        <p:spPr bwMode="auto">
          <a:xfrm>
            <a:off x="5645150" y="1916113"/>
            <a:ext cx="3313113" cy="3313112"/>
          </a:xfrm>
          <a:prstGeom prst="rect">
            <a:avLst/>
          </a:prstGeom>
          <a:noFill/>
          <a:ln w="9525">
            <a:noFill/>
            <a:miter lim="800000"/>
            <a:headEnd/>
            <a:tailEnd/>
          </a:ln>
        </p:spPr>
      </p:pic>
      <p:pic>
        <p:nvPicPr>
          <p:cNvPr id="13317" name="Picture 4" descr="Imagini pentru fluturi decorativi"/>
          <p:cNvPicPr>
            <a:picLocks noChangeAspect="1" noChangeArrowheads="1"/>
          </p:cNvPicPr>
          <p:nvPr/>
        </p:nvPicPr>
        <p:blipFill>
          <a:blip r:embed="rId3"/>
          <a:srcRect/>
          <a:stretch>
            <a:fillRect/>
          </a:stretch>
        </p:blipFill>
        <p:spPr bwMode="auto">
          <a:xfrm>
            <a:off x="395288" y="260350"/>
            <a:ext cx="2447925" cy="2370138"/>
          </a:xfrm>
          <a:prstGeom prst="rect">
            <a:avLst/>
          </a:prstGeom>
          <a:noFill/>
          <a:ln w="9525">
            <a:noFill/>
            <a:miter lim="800000"/>
            <a:headEnd/>
            <a:tailEnd/>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179388" y="620713"/>
            <a:ext cx="8713787" cy="5970587"/>
          </a:xfrm>
          <a:prstGeom prst="rect">
            <a:avLst/>
          </a:prstGeom>
          <a:noFill/>
          <a:ln w="9525">
            <a:noFill/>
            <a:miter lim="800000"/>
            <a:headEnd/>
            <a:tailEnd/>
          </a:ln>
        </p:spPr>
        <p:txBody>
          <a:bodyPr>
            <a:spAutoFit/>
          </a:bodyPr>
          <a:lstStyle/>
          <a:p>
            <a:pPr algn="ctr" hangingPunct="0"/>
            <a:r>
              <a:rPr lang="ro-RO" sz="2000" b="1">
                <a:latin typeface="Franklin Gothic Book" pitchFamily="34" charset="0"/>
              </a:rPr>
              <a:t>Programe și proiecte educaționale în învățământul preșcolar, </a:t>
            </a:r>
            <a:endParaRPr lang="ro-RO" sz="2000">
              <a:latin typeface="Franklin Gothic Book" pitchFamily="34" charset="0"/>
            </a:endParaRPr>
          </a:p>
          <a:p>
            <a:pPr algn="ctr" hangingPunct="0"/>
            <a:r>
              <a:rPr lang="ro-RO" sz="2000" b="1">
                <a:latin typeface="Franklin Gothic Book" pitchFamily="34" charset="0"/>
              </a:rPr>
              <a:t>în anul școlar 2017 - 2018</a:t>
            </a:r>
            <a:endParaRPr lang="ro-RO" sz="2000">
              <a:latin typeface="Franklin Gothic Book" pitchFamily="34" charset="0"/>
            </a:endParaRPr>
          </a:p>
          <a:p>
            <a:pPr hangingPunct="0"/>
            <a:r>
              <a:rPr lang="ro-RO">
                <a:latin typeface="Franklin Gothic Book" pitchFamily="34" charset="0"/>
              </a:rPr>
              <a:t> </a:t>
            </a:r>
          </a:p>
          <a:p>
            <a:pPr hangingPunct="0"/>
            <a:r>
              <a:rPr lang="ro-RO">
                <a:latin typeface="Franklin Gothic Book" pitchFamily="34" charset="0"/>
              </a:rPr>
              <a:t> </a:t>
            </a:r>
          </a:p>
          <a:p>
            <a:pPr hangingPunct="0"/>
            <a:r>
              <a:rPr lang="ro-RO">
                <a:latin typeface="Franklin Gothic Book" pitchFamily="34" charset="0"/>
              </a:rPr>
              <a:t>Multe dintre </a:t>
            </a:r>
            <a:r>
              <a:rPr lang="ro-RO" b="1">
                <a:latin typeface="Franklin Gothic Book" pitchFamily="34" charset="0"/>
              </a:rPr>
              <a:t>programele/proiectele educaţionale</a:t>
            </a:r>
            <a:r>
              <a:rPr lang="ro-RO">
                <a:latin typeface="Franklin Gothic Book" pitchFamily="34" charset="0"/>
              </a:rPr>
              <a:t> iniţiate şi derulate în anii anteriori îşi continuă activităţile şi, ca atare, vor necesita corelarea cu calendarul activităţilor şcolare şi extraşcolare din an şi un plus de responsabilitate din partea tuturor actorilor. Acelaşi lucru este necesar şi pentru programele/proiectele nou lansate. În cele ce urmează prezentăm lista acestora:</a:t>
            </a:r>
          </a:p>
          <a:p>
            <a:pPr hangingPunct="0"/>
            <a:r>
              <a:rPr lang="ro-RO">
                <a:latin typeface="Franklin Gothic Book" pitchFamily="34" charset="0"/>
              </a:rPr>
              <a:t> </a:t>
            </a:r>
          </a:p>
          <a:p>
            <a:pPr hangingPunct="0"/>
            <a:r>
              <a:rPr lang="ro-RO">
                <a:latin typeface="Franklin Gothic Book" pitchFamily="34" charset="0"/>
              </a:rPr>
              <a:t>Programul educațional naţional de educaţie a părinţilor „</a:t>
            </a:r>
            <a:r>
              <a:rPr lang="ro-RO" b="1" i="1">
                <a:latin typeface="Franklin Gothic Book" pitchFamily="34" charset="0"/>
              </a:rPr>
              <a:t>Educaţi aşa</a:t>
            </a:r>
            <a:r>
              <a:rPr lang="ro-RO">
                <a:latin typeface="Franklin Gothic Book" pitchFamily="34" charset="0"/>
              </a:rPr>
              <a:t>” (Fundaţia Copiii Noştri şi MEN);</a:t>
            </a:r>
          </a:p>
          <a:p>
            <a:pPr hangingPunct="0"/>
            <a:endParaRPr lang="ro-RO">
              <a:latin typeface="Franklin Gothic Book" pitchFamily="34" charset="0"/>
            </a:endParaRPr>
          </a:p>
          <a:p>
            <a:pPr hangingPunct="0"/>
            <a:r>
              <a:rPr lang="ro-RO">
                <a:latin typeface="Franklin Gothic Book" pitchFamily="34" charset="0"/>
              </a:rPr>
              <a:t>Programul educațional naţional de stimulare a interesului pentru lectură „</a:t>
            </a:r>
            <a:r>
              <a:rPr lang="ro-RO" b="1" i="1">
                <a:latin typeface="Franklin Gothic Book" pitchFamily="34" charset="0"/>
              </a:rPr>
              <a:t>Să citim pentru mileniul trei</a:t>
            </a:r>
            <a:r>
              <a:rPr lang="ro-RO">
                <a:latin typeface="Franklin Gothic Book" pitchFamily="34" charset="0"/>
              </a:rPr>
              <a:t>” (MEN, ISJ-uri, grădiniţe, comunităţi locale);</a:t>
            </a:r>
          </a:p>
          <a:p>
            <a:pPr hangingPunct="0"/>
            <a:endParaRPr lang="ro-RO">
              <a:latin typeface="Franklin Gothic Book" pitchFamily="34" charset="0"/>
            </a:endParaRPr>
          </a:p>
          <a:p>
            <a:pPr hangingPunct="0"/>
            <a:r>
              <a:rPr lang="ro-RO">
                <a:latin typeface="Franklin Gothic Book" pitchFamily="34" charset="0"/>
              </a:rPr>
              <a:t>Programul educațional naţional de educaţie ecologică „</a:t>
            </a:r>
            <a:r>
              <a:rPr lang="ro-RO" b="1" i="1">
                <a:latin typeface="Franklin Gothic Book" pitchFamily="34" charset="0"/>
              </a:rPr>
              <a:t>Ecogrădiniţa</a:t>
            </a:r>
            <a:r>
              <a:rPr lang="ro-RO">
                <a:latin typeface="Franklin Gothic Book" pitchFamily="34" charset="0"/>
              </a:rPr>
              <a:t>” (MEN, ISJ-uri, grădiniţe, comunităţi locale);</a:t>
            </a:r>
          </a:p>
          <a:p>
            <a:pPr hangingPunct="0"/>
            <a:endParaRPr lang="ro-RO">
              <a:latin typeface="Franklin Gothic Book" pitchFamily="34" charset="0"/>
            </a:endParaRPr>
          </a:p>
          <a:p>
            <a:pPr hangingPunct="0"/>
            <a:r>
              <a:rPr lang="ro-RO">
                <a:latin typeface="Franklin Gothic Book" pitchFamily="34" charset="0"/>
              </a:rPr>
              <a:t>Programul educațional naţional de stimulare a interesului pentru educaţie fizică şi sport „</a:t>
            </a:r>
            <a:r>
              <a:rPr lang="ro-RO" b="1" i="1">
                <a:latin typeface="Franklin Gothic Book" pitchFamily="34" charset="0"/>
              </a:rPr>
              <a:t>Kalokagathia</a:t>
            </a:r>
            <a:r>
              <a:rPr lang="ro-RO">
                <a:latin typeface="Franklin Gothic Book" pitchFamily="34" charset="0"/>
              </a:rPr>
              <a:t>” (MEN, ISJ-uri, grădiniţe, comunităţi locale);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1"/>
          <p:cNvSpPr>
            <a:spLocks noChangeArrowheads="1"/>
          </p:cNvSpPr>
          <p:nvPr/>
        </p:nvSpPr>
        <p:spPr bwMode="auto">
          <a:xfrm>
            <a:off x="395288" y="476250"/>
            <a:ext cx="8497887" cy="5910263"/>
          </a:xfrm>
          <a:prstGeom prst="rect">
            <a:avLst/>
          </a:prstGeom>
          <a:noFill/>
          <a:ln w="9525">
            <a:noFill/>
            <a:miter lim="800000"/>
            <a:headEnd/>
            <a:tailEnd/>
          </a:ln>
        </p:spPr>
        <p:txBody>
          <a:bodyPr>
            <a:spAutoFit/>
          </a:bodyPr>
          <a:lstStyle/>
          <a:p>
            <a:pPr hangingPunct="0"/>
            <a:r>
              <a:rPr lang="ro-RO">
                <a:latin typeface="Franklin Gothic Book" pitchFamily="34" charset="0"/>
              </a:rPr>
              <a:t>Programele educaționale „</a:t>
            </a:r>
            <a:r>
              <a:rPr lang="ro-RO" b="1" i="1">
                <a:latin typeface="Franklin Gothic Book" pitchFamily="34" charset="0"/>
              </a:rPr>
              <a:t>Educaţia incluzivă în grădiniţe</a:t>
            </a:r>
            <a:r>
              <a:rPr lang="ro-RO">
                <a:latin typeface="Franklin Gothic Book" pitchFamily="34" charset="0"/>
              </a:rPr>
              <a:t>” și „</a:t>
            </a:r>
            <a:r>
              <a:rPr lang="ro-RO" b="1" i="1">
                <a:latin typeface="Franklin Gothic Book" pitchFamily="34" charset="0"/>
              </a:rPr>
              <a:t>Pași spre educația incluzivă în grădiniță</a:t>
            </a:r>
            <a:r>
              <a:rPr lang="ro-RO">
                <a:latin typeface="Franklin Gothic Book" pitchFamily="34" charset="0"/>
              </a:rPr>
              <a:t>”  (Asociaţia RENINCO, UNICEF, MEN, ISJ-uri);</a:t>
            </a:r>
          </a:p>
          <a:p>
            <a:pPr hangingPunct="0"/>
            <a:endParaRPr lang="ro-RO">
              <a:latin typeface="Franklin Gothic Book" pitchFamily="34" charset="0"/>
            </a:endParaRPr>
          </a:p>
          <a:p>
            <a:pPr hangingPunct="0"/>
            <a:r>
              <a:rPr lang="en-US">
                <a:latin typeface="Franklin Gothic Book" pitchFamily="34" charset="0"/>
              </a:rPr>
              <a:t>Programul educațional pentru nivelul antepreșcolar „</a:t>
            </a:r>
            <a:r>
              <a:rPr lang="en-US" b="1" i="1">
                <a:latin typeface="Franklin Gothic Book" pitchFamily="34" charset="0"/>
              </a:rPr>
              <a:t>Centre multifuncționale</a:t>
            </a:r>
            <a:r>
              <a:rPr lang="en-US">
                <a:latin typeface="Franklin Gothic Book" pitchFamily="34" charset="0"/>
              </a:rPr>
              <a:t>” (Step by Step, UNICEF, MEN, ISJ-uri);</a:t>
            </a:r>
            <a:endParaRPr lang="ro-RO">
              <a:latin typeface="Franklin Gothic Book" pitchFamily="34" charset="0"/>
            </a:endParaRPr>
          </a:p>
          <a:p>
            <a:pPr hangingPunct="0"/>
            <a:endParaRPr lang="ro-RO">
              <a:latin typeface="Franklin Gothic Book" pitchFamily="34" charset="0"/>
            </a:endParaRPr>
          </a:p>
          <a:p>
            <a:pPr hangingPunct="0"/>
            <a:r>
              <a:rPr lang="ro-RO">
                <a:latin typeface="Franklin Gothic Book" pitchFamily="34" charset="0"/>
              </a:rPr>
              <a:t>Proiect educaţional de promovare a educației pentru participare „</a:t>
            </a:r>
            <a:r>
              <a:rPr lang="ro-RO" b="1" i="1">
                <a:latin typeface="Franklin Gothic Book" pitchFamily="34" charset="0"/>
              </a:rPr>
              <a:t>Dezvoltarea abilităților socio-emoționale la copiii cu vârste de la 3 la 7 ani</a:t>
            </a:r>
            <a:r>
              <a:rPr lang="ro-RO">
                <a:latin typeface="Franklin Gothic Book" pitchFamily="34" charset="0"/>
              </a:rPr>
              <a:t>” (MEN, UNICEF, Asociația de părinți Căsuța cu povești Bistrița, ISJ-uri);</a:t>
            </a:r>
          </a:p>
          <a:p>
            <a:pPr hangingPunct="0"/>
            <a:endParaRPr lang="ro-RO">
              <a:latin typeface="Franklin Gothic Book" pitchFamily="34" charset="0"/>
            </a:endParaRPr>
          </a:p>
          <a:p>
            <a:pPr hangingPunct="0"/>
            <a:r>
              <a:rPr lang="fr-FR">
                <a:latin typeface="Franklin Gothic Book" pitchFamily="34" charset="0"/>
              </a:rPr>
              <a:t>Proiect educațional ”</a:t>
            </a:r>
            <a:r>
              <a:rPr lang="fr-FR" b="1" i="1">
                <a:latin typeface="Franklin Gothic Book" pitchFamily="34" charset="0"/>
              </a:rPr>
              <a:t>Meseria de părinte</a:t>
            </a:r>
            <a:r>
              <a:rPr lang="fr-FR">
                <a:latin typeface="Franklin Gothic Book" pitchFamily="34" charset="0"/>
              </a:rPr>
              <a:t>” (MEN, ISJ Prahova, alte ISJ-uri) ;</a:t>
            </a:r>
            <a:endParaRPr lang="ro-RO">
              <a:latin typeface="Franklin Gothic Book" pitchFamily="34" charset="0"/>
            </a:endParaRPr>
          </a:p>
          <a:p>
            <a:pPr hangingPunct="0"/>
            <a:endParaRPr lang="ro-RO">
              <a:latin typeface="Franklin Gothic Book" pitchFamily="34" charset="0"/>
            </a:endParaRPr>
          </a:p>
          <a:p>
            <a:pPr hangingPunct="0"/>
            <a:r>
              <a:rPr lang="ro-RO">
                <a:latin typeface="Franklin Gothic Book" pitchFamily="34" charset="0"/>
              </a:rPr>
              <a:t>Proiect educațional „</a:t>
            </a:r>
            <a:r>
              <a:rPr lang="ro-RO" b="1" i="1">
                <a:latin typeface="Franklin Gothic Book" pitchFamily="34" charset="0"/>
              </a:rPr>
              <a:t>Incluziunea socială prin furnizare de servicii sociale integrate la nivelul comunității – componenta educație timpurie</a:t>
            </a:r>
            <a:r>
              <a:rPr lang="ro-RO">
                <a:latin typeface="Franklin Gothic Book" pitchFamily="34" charset="0"/>
              </a:rPr>
              <a:t>” (UNICEF, CEDP Step by Step, MEN, ISJ Bacău, primăriile și grădinițele din cele 45 de comunități din jud.Bacău) ;</a:t>
            </a:r>
          </a:p>
          <a:p>
            <a:pPr hangingPunct="0"/>
            <a:endParaRPr lang="ro-RO">
              <a:latin typeface="Franklin Gothic Book" pitchFamily="34" charset="0"/>
            </a:endParaRPr>
          </a:p>
          <a:p>
            <a:pPr hangingPunct="0"/>
            <a:r>
              <a:rPr lang="ro-RO">
                <a:latin typeface="Franklin Gothic Book" pitchFamily="34" charset="0"/>
              </a:rPr>
              <a:t>Proiect educațional </a:t>
            </a:r>
            <a:r>
              <a:rPr lang="fr-FR">
                <a:latin typeface="Franklin Gothic Book" pitchFamily="34" charset="0"/>
              </a:rPr>
              <a:t>”</a:t>
            </a:r>
            <a:r>
              <a:rPr lang="fr-FR" b="1" i="1">
                <a:latin typeface="Franklin Gothic Book" pitchFamily="34" charset="0"/>
              </a:rPr>
              <a:t>De la joc la educație financiară</a:t>
            </a:r>
            <a:r>
              <a:rPr lang="fr-FR">
                <a:latin typeface="Franklin Gothic Book" pitchFamily="34" charset="0"/>
              </a:rPr>
              <a:t>” (MEN, BCR, APPE, InfoMedia Pro,ISJ-uri). </a:t>
            </a:r>
            <a:endParaRPr lang="ro-RO">
              <a:latin typeface="Franklin Gothic Book" pitchFamily="34" charset="0"/>
            </a:endParaRPr>
          </a:p>
          <a:p>
            <a:pPr hangingPunct="0"/>
            <a:r>
              <a:rPr lang="ro-RO">
                <a:latin typeface="Franklin Gothic Book" pitchFamily="34" charset="0"/>
              </a:rPr>
              <a:t> </a:t>
            </a:r>
          </a:p>
          <a:p>
            <a:pPr hangingPunct="0"/>
            <a:r>
              <a:rPr lang="ro-RO">
                <a:latin typeface="Franklin Gothic Book" pitchFamily="34" charset="0"/>
              </a:rPr>
              <a:t>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itle 1"/>
          <p:cNvSpPr>
            <a:spLocks noGrp="1"/>
          </p:cNvSpPr>
          <p:nvPr>
            <p:ph type="title"/>
          </p:nvPr>
        </p:nvSpPr>
        <p:spPr bwMode="auto"/>
        <p:txBody>
          <a:bodyPr wrap="square" numCol="1" anchorCtr="0" compatLnSpc="1">
            <a:prstTxWarp prst="textNoShape">
              <a:avLst/>
            </a:prstTxWarp>
          </a:bodyPr>
          <a:lstStyle/>
          <a:p>
            <a:pPr algn="ctr" eaLnBrk="1" hangingPunct="1"/>
            <a:r>
              <a:rPr lang="ro-RO" cap="none" smtClean="0"/>
              <a:t>PUNCTE SLABE DESCOPERITE </a:t>
            </a:r>
            <a:r>
              <a:rPr lang="ro-RO" cap="none" smtClean="0">
                <a:latin typeface="Arial" charset="0"/>
              </a:rPr>
              <a:t>Î</a:t>
            </a:r>
            <a:r>
              <a:rPr lang="ro-RO" cap="none" smtClean="0"/>
              <a:t>N INSPEC</a:t>
            </a:r>
            <a:r>
              <a:rPr lang="ro-RO" cap="none" smtClean="0">
                <a:latin typeface="Arial" charset="0"/>
              </a:rPr>
              <a:t>Ţ</a:t>
            </a:r>
            <a:r>
              <a:rPr lang="ro-RO" cap="none" smtClean="0"/>
              <a:t>IILE DE SPECIALITATE </a:t>
            </a:r>
            <a:r>
              <a:rPr lang="ro-RO" b="1" cap="none" smtClean="0">
                <a:latin typeface="Arial" charset="0"/>
              </a:rPr>
              <a:t>Ş</a:t>
            </a:r>
            <a:r>
              <a:rPr lang="ro-RO" cap="none" smtClean="0"/>
              <a:t>I TEMATICE</a:t>
            </a:r>
          </a:p>
        </p:txBody>
      </p:sp>
      <p:sp>
        <p:nvSpPr>
          <p:cNvPr id="24578" name="Content Placeholder 2"/>
          <p:cNvSpPr>
            <a:spLocks noGrp="1"/>
          </p:cNvSpPr>
          <p:nvPr>
            <p:ph idx="1"/>
          </p:nvPr>
        </p:nvSpPr>
        <p:spPr>
          <a:xfrm>
            <a:off x="822325" y="1100138"/>
            <a:ext cx="7521575" cy="5137150"/>
          </a:xfrm>
        </p:spPr>
        <p:txBody>
          <a:bodyPr/>
          <a:lstStyle/>
          <a:p>
            <a:pPr eaLnBrk="1" hangingPunct="1">
              <a:buFont typeface="Arial" charset="0"/>
              <a:buAutoNum type="arabicPeriod"/>
            </a:pPr>
            <a:r>
              <a:rPr lang="ro-RO" smtClean="0"/>
              <a:t>PLANIFIC</a:t>
            </a:r>
            <a:r>
              <a:rPr lang="ro-RO" smtClean="0">
                <a:latin typeface="Arial" charset="0"/>
              </a:rPr>
              <a:t>Ă</a:t>
            </a:r>
            <a:r>
              <a:rPr lang="ro-RO" smtClean="0"/>
              <a:t>RI </a:t>
            </a:r>
            <a:r>
              <a:rPr lang="ro-RO" smtClean="0">
                <a:latin typeface="Arial" charset="0"/>
              </a:rPr>
              <a:t>Ş</a:t>
            </a:r>
            <a:r>
              <a:rPr lang="ro-RO" smtClean="0"/>
              <a:t>I PROIECTE luate de pe internet, neparticularizate pe caracteristicile de v</a:t>
            </a:r>
            <a:r>
              <a:rPr lang="ro-RO" smtClean="0">
                <a:latin typeface="Arial" charset="0"/>
              </a:rPr>
              <a:t>â</a:t>
            </a:r>
            <a:r>
              <a:rPr lang="ro-RO" smtClean="0"/>
              <a:t>rst</a:t>
            </a:r>
            <a:r>
              <a:rPr lang="ro-RO" smtClean="0">
                <a:latin typeface="Arial" charset="0"/>
              </a:rPr>
              <a:t>ă</a:t>
            </a:r>
            <a:r>
              <a:rPr lang="ro-RO" smtClean="0"/>
              <a:t> </a:t>
            </a:r>
            <a:r>
              <a:rPr lang="ro-RO" smtClean="0">
                <a:latin typeface="Arial" charset="0"/>
              </a:rPr>
              <a:t>ş</a:t>
            </a:r>
            <a:r>
              <a:rPr lang="ro-RO" smtClean="0"/>
              <a:t>i individuale ale pre</a:t>
            </a:r>
            <a:r>
              <a:rPr lang="ro-RO" smtClean="0">
                <a:latin typeface="Arial" charset="0"/>
              </a:rPr>
              <a:t>ş</a:t>
            </a:r>
            <a:r>
              <a:rPr lang="ro-RO" smtClean="0"/>
              <a:t>colarilor din grup</a:t>
            </a:r>
            <a:r>
              <a:rPr lang="ro-RO" smtClean="0">
                <a:latin typeface="Arial" charset="0"/>
              </a:rPr>
              <a:t>ă</a:t>
            </a:r>
            <a:r>
              <a:rPr lang="ro-RO" smtClean="0"/>
              <a:t>;</a:t>
            </a:r>
          </a:p>
          <a:p>
            <a:pPr eaLnBrk="1" hangingPunct="1">
              <a:buFont typeface="Arial" charset="0"/>
              <a:buAutoNum type="arabicPeriod"/>
            </a:pPr>
            <a:r>
              <a:rPr lang="ro-RO" smtClean="0"/>
              <a:t>COMISII METODICE desf</a:t>
            </a:r>
            <a:r>
              <a:rPr lang="ro-RO" smtClean="0">
                <a:latin typeface="Arial" charset="0"/>
              </a:rPr>
              <a:t>ăş</a:t>
            </a:r>
            <a:r>
              <a:rPr lang="ro-RO" smtClean="0"/>
              <a:t>urate </a:t>
            </a:r>
            <a:r>
              <a:rPr lang="ro-RO" smtClean="0">
                <a:latin typeface="Arial" charset="0"/>
              </a:rPr>
              <a:t>ş</a:t>
            </a:r>
            <a:r>
              <a:rPr lang="ro-RO" smtClean="0"/>
              <a:t>i organizate </a:t>
            </a:r>
            <a:r>
              <a:rPr lang="ro-RO" smtClean="0">
                <a:latin typeface="Arial" charset="0"/>
              </a:rPr>
              <a:t>î</a:t>
            </a:r>
            <a:r>
              <a:rPr lang="ro-RO" smtClean="0"/>
              <a:t>mpreun</a:t>
            </a:r>
            <a:r>
              <a:rPr lang="ro-RO" smtClean="0">
                <a:latin typeface="Arial" charset="0"/>
              </a:rPr>
              <a:t>ă</a:t>
            </a:r>
            <a:r>
              <a:rPr lang="ro-RO" smtClean="0"/>
              <a:t> cu </a:t>
            </a:r>
            <a:r>
              <a:rPr lang="ro-RO" smtClean="0">
                <a:latin typeface="Arial" charset="0"/>
              </a:rPr>
              <a:t>î</a:t>
            </a:r>
            <a:r>
              <a:rPr lang="ro-RO" smtClean="0"/>
              <a:t>nv</a:t>
            </a:r>
            <a:r>
              <a:rPr lang="ro-RO" smtClean="0">
                <a:latin typeface="Arial" charset="0"/>
              </a:rPr>
              <a:t>ăţă</a:t>
            </a:r>
            <a:r>
              <a:rPr lang="ro-RO" smtClean="0"/>
              <a:t>torii</a:t>
            </a:r>
            <a:r>
              <a:rPr lang="en-US" smtClean="0"/>
              <a:t> ( acolo unde NU sunt minim 3 educatoare/unitate, se </a:t>
            </a:r>
            <a:r>
              <a:rPr lang="ro-RO" smtClean="0">
                <a:latin typeface="Arial" charset="0"/>
              </a:rPr>
              <a:t>încheie un protocol de colaborare cu altă unitate de învăţământ preşcolar- art 65 ROFUIP)</a:t>
            </a:r>
            <a:r>
              <a:rPr lang="ro-RO" smtClean="0"/>
              <a:t>;</a:t>
            </a:r>
          </a:p>
          <a:p>
            <a:pPr eaLnBrk="1" hangingPunct="1">
              <a:buFont typeface="Arial" charset="0"/>
              <a:buAutoNum type="arabicPeriod"/>
            </a:pPr>
            <a:r>
              <a:rPr lang="ro-RO" smtClean="0"/>
              <a:t>Cadre didactice debutante care nu au nici un tip de proiect educa</a:t>
            </a:r>
            <a:r>
              <a:rPr lang="ro-RO" smtClean="0">
                <a:latin typeface="Arial" charset="0"/>
              </a:rPr>
              <a:t>ţ</a:t>
            </a:r>
            <a:r>
              <a:rPr lang="ro-RO" smtClean="0"/>
              <a:t>ional ini</a:t>
            </a:r>
            <a:r>
              <a:rPr lang="ro-RO" smtClean="0">
                <a:latin typeface="Arial" charset="0"/>
              </a:rPr>
              <a:t>ţ</a:t>
            </a:r>
            <a:r>
              <a:rPr lang="ro-RO" smtClean="0"/>
              <a:t>iat (excursii, vizite, serb</a:t>
            </a:r>
            <a:r>
              <a:rPr lang="ro-RO" smtClean="0">
                <a:latin typeface="Arial" charset="0"/>
              </a:rPr>
              <a:t>ă</a:t>
            </a:r>
            <a:r>
              <a:rPr lang="ro-RO" smtClean="0"/>
              <a:t>ri, parteneriate etc);</a:t>
            </a:r>
          </a:p>
          <a:p>
            <a:pPr eaLnBrk="1" hangingPunct="1">
              <a:buFont typeface="Arial" charset="0"/>
              <a:buAutoNum type="arabicPeriod"/>
            </a:pPr>
            <a:r>
              <a:rPr lang="ro-RO" smtClean="0"/>
              <a:t>Reviste </a:t>
            </a:r>
            <a:r>
              <a:rPr lang="ro-RO" smtClean="0">
                <a:latin typeface="Arial" charset="0"/>
              </a:rPr>
              <a:t>ş</a:t>
            </a:r>
            <a:r>
              <a:rPr lang="ro-RO" smtClean="0"/>
              <a:t>i alte materiale expuse </a:t>
            </a:r>
            <a:r>
              <a:rPr lang="ro-RO" smtClean="0">
                <a:latin typeface="Arial" charset="0"/>
              </a:rPr>
              <a:t>î</a:t>
            </a:r>
            <a:r>
              <a:rPr lang="ro-RO" smtClean="0"/>
              <a:t>n gr</a:t>
            </a:r>
            <a:r>
              <a:rPr lang="ro-RO" smtClean="0">
                <a:latin typeface="Arial" charset="0"/>
              </a:rPr>
              <a:t>ă</a:t>
            </a:r>
            <a:r>
              <a:rPr lang="ro-RO" smtClean="0"/>
              <a:t>dini</a:t>
            </a:r>
            <a:r>
              <a:rPr lang="ro-RO" smtClean="0">
                <a:latin typeface="Arial" charset="0"/>
              </a:rPr>
              <a:t>ţ</a:t>
            </a:r>
            <a:r>
              <a:rPr lang="ro-RO" smtClean="0"/>
              <a:t>e pentru v</a:t>
            </a:r>
            <a:r>
              <a:rPr lang="ro-RO" smtClean="0">
                <a:latin typeface="Arial" charset="0"/>
              </a:rPr>
              <a:t>â</a:t>
            </a:r>
            <a:r>
              <a:rPr lang="ro-RO" smtClean="0"/>
              <a:t>nzare;</a:t>
            </a:r>
          </a:p>
          <a:p>
            <a:pPr eaLnBrk="1" hangingPunct="1">
              <a:buFont typeface="Arial" charset="0"/>
              <a:buAutoNum type="arabicPeriod"/>
            </a:pPr>
            <a:r>
              <a:rPr lang="ro-RO" smtClean="0"/>
              <a:t>Cadre didactice care aleg s</a:t>
            </a:r>
            <a:r>
              <a:rPr lang="ro-RO" smtClean="0">
                <a:latin typeface="Arial" charset="0"/>
              </a:rPr>
              <a:t>ă</a:t>
            </a:r>
            <a:r>
              <a:rPr lang="ro-RO" smtClean="0"/>
              <a:t> desf</a:t>
            </a:r>
            <a:r>
              <a:rPr lang="ro-RO" smtClean="0">
                <a:latin typeface="Arial" charset="0"/>
              </a:rPr>
              <a:t>ăş</a:t>
            </a:r>
            <a:r>
              <a:rPr lang="ro-RO" smtClean="0"/>
              <a:t>oare doar anumite proiecte tematice sau activit</a:t>
            </a:r>
            <a:r>
              <a:rPr lang="ro-RO" smtClean="0">
                <a:latin typeface="Arial" charset="0"/>
              </a:rPr>
              <a:t>ăţ</a:t>
            </a:r>
            <a:r>
              <a:rPr lang="ro-RO" smtClean="0"/>
              <a:t>i extra</a:t>
            </a:r>
            <a:r>
              <a:rPr lang="ro-RO" smtClean="0">
                <a:latin typeface="Arial" charset="0"/>
              </a:rPr>
              <a:t>ş</a:t>
            </a:r>
            <a:r>
              <a:rPr lang="ro-RO" smtClean="0"/>
              <a:t>colare, </a:t>
            </a:r>
            <a:r>
              <a:rPr lang="ro-RO" smtClean="0">
                <a:latin typeface="Arial" charset="0"/>
              </a:rPr>
              <a:t>î</a:t>
            </a:r>
            <a:r>
              <a:rPr lang="ro-RO" smtClean="0"/>
              <a:t>n baza unor interese personale, </a:t>
            </a:r>
            <a:r>
              <a:rPr lang="ro-RO" smtClean="0">
                <a:latin typeface="Arial" charset="0"/>
              </a:rPr>
              <a:t>î</a:t>
            </a:r>
            <a:r>
              <a:rPr lang="ro-RO" smtClean="0"/>
              <a:t>nc</a:t>
            </a:r>
            <a:r>
              <a:rPr lang="ro-RO" smtClean="0">
                <a:latin typeface="Arial" charset="0"/>
              </a:rPr>
              <a:t>ă</a:t>
            </a:r>
            <a:r>
              <a:rPr lang="ro-RO" smtClean="0"/>
              <a:t>lc</a:t>
            </a:r>
            <a:r>
              <a:rPr lang="ro-RO" smtClean="0">
                <a:latin typeface="Arial" charset="0"/>
              </a:rPr>
              <a:t>â</a:t>
            </a:r>
            <a:r>
              <a:rPr lang="ro-RO" smtClean="0"/>
              <a:t>nd egalitatea de </a:t>
            </a:r>
            <a:r>
              <a:rPr lang="ro-RO" smtClean="0">
                <a:latin typeface="Arial" charset="0"/>
              </a:rPr>
              <a:t>ş</a:t>
            </a:r>
            <a:r>
              <a:rPr lang="ro-RO" smtClean="0"/>
              <a:t>anse a copiilor la educa</a:t>
            </a:r>
            <a:r>
              <a:rPr lang="ro-RO" smtClean="0">
                <a:latin typeface="Arial" charset="0"/>
              </a:rPr>
              <a:t>ţ</a:t>
            </a:r>
            <a:r>
              <a:rPr lang="ro-RO" smtClean="0"/>
              <a:t>ie; </a:t>
            </a:r>
          </a:p>
          <a:p>
            <a:pPr eaLnBrk="1" hangingPunct="1">
              <a:buFont typeface="Arial" charset="0"/>
              <a:buAutoNum type="arabicPeriod"/>
            </a:pPr>
            <a:r>
              <a:rPr lang="ro-RO" smtClean="0">
                <a:latin typeface="Arial" charset="0"/>
              </a:rPr>
              <a:t>Î</a:t>
            </a:r>
            <a:r>
              <a:rPr lang="ro-RO" smtClean="0"/>
              <a:t>NC</a:t>
            </a:r>
            <a:r>
              <a:rPr lang="ro-RO" smtClean="0">
                <a:latin typeface="Arial" charset="0"/>
              </a:rPr>
              <a:t>Ă</a:t>
            </a:r>
            <a:r>
              <a:rPr lang="ro-RO" smtClean="0"/>
              <a:t>LCAREA PROGRAMULUI : solicit</a:t>
            </a:r>
            <a:r>
              <a:rPr lang="ro-RO" smtClean="0">
                <a:latin typeface="Arial" charset="0"/>
              </a:rPr>
              <a:t>ă</a:t>
            </a:r>
            <a:r>
              <a:rPr lang="ro-RO" smtClean="0"/>
              <a:t> p</a:t>
            </a:r>
            <a:r>
              <a:rPr lang="ro-RO" smtClean="0">
                <a:latin typeface="Arial" charset="0"/>
              </a:rPr>
              <a:t>ă</a:t>
            </a:r>
            <a:r>
              <a:rPr lang="ro-RO" smtClean="0"/>
              <a:t>rin</a:t>
            </a:r>
            <a:r>
              <a:rPr lang="ro-RO" smtClean="0">
                <a:latin typeface="Arial" charset="0"/>
              </a:rPr>
              <a:t>ţ</a:t>
            </a:r>
            <a:r>
              <a:rPr lang="ro-RO" smtClean="0"/>
              <a:t>ilor s</a:t>
            </a:r>
            <a:r>
              <a:rPr lang="ro-RO" smtClean="0">
                <a:latin typeface="Arial" charset="0"/>
              </a:rPr>
              <a:t>ă</a:t>
            </a:r>
            <a:r>
              <a:rPr lang="ro-RO" smtClean="0"/>
              <a:t> ia copiii de la gr</a:t>
            </a:r>
            <a:r>
              <a:rPr lang="ro-RO" smtClean="0">
                <a:latin typeface="Arial" charset="0"/>
              </a:rPr>
              <a:t>ă</a:t>
            </a:r>
            <a:r>
              <a:rPr lang="ro-RO" smtClean="0"/>
              <a:t>dini</a:t>
            </a:r>
            <a:r>
              <a:rPr lang="ro-RO" smtClean="0">
                <a:latin typeface="Arial" charset="0"/>
              </a:rPr>
              <a:t>ţă</a:t>
            </a:r>
            <a:r>
              <a:rPr lang="ro-RO" smtClean="0"/>
              <a:t> </a:t>
            </a:r>
            <a:r>
              <a:rPr lang="ro-RO" smtClean="0">
                <a:latin typeface="Arial" charset="0"/>
              </a:rPr>
              <a:t>î</a:t>
            </a:r>
            <a:r>
              <a:rPr lang="ro-RO" smtClean="0"/>
              <a:t>nainte de ora 12 (la pn) sau permit pre</a:t>
            </a:r>
            <a:r>
              <a:rPr lang="ro-RO" smtClean="0">
                <a:latin typeface="Arial" charset="0"/>
              </a:rPr>
              <a:t>ş</a:t>
            </a:r>
            <a:r>
              <a:rPr lang="ro-RO" smtClean="0"/>
              <a:t>colarilor s</a:t>
            </a:r>
            <a:r>
              <a:rPr lang="ro-RO" smtClean="0">
                <a:latin typeface="Arial" charset="0"/>
              </a:rPr>
              <a:t>ă</a:t>
            </a:r>
            <a:r>
              <a:rPr lang="ro-RO" smtClean="0"/>
              <a:t> plece </a:t>
            </a:r>
            <a:r>
              <a:rPr lang="ro-RO" smtClean="0">
                <a:latin typeface="Arial" charset="0"/>
              </a:rPr>
              <a:t>î</a:t>
            </a:r>
            <a:r>
              <a:rPr lang="ro-RO" smtClean="0"/>
              <a:t>mpreun</a:t>
            </a:r>
            <a:r>
              <a:rPr lang="ro-RO" smtClean="0">
                <a:latin typeface="Arial" charset="0"/>
              </a:rPr>
              <a:t>ă</a:t>
            </a:r>
            <a:r>
              <a:rPr lang="ro-RO" smtClean="0"/>
              <a:t> cu fra</a:t>
            </a:r>
            <a:r>
              <a:rPr lang="ro-RO" smtClean="0">
                <a:latin typeface="Arial" charset="0"/>
              </a:rPr>
              <a:t>ţ</a:t>
            </a:r>
            <a:r>
              <a:rPr lang="ro-RO" smtClean="0"/>
              <a:t>ii/surorile mai mari </a:t>
            </a:r>
            <a:r>
              <a:rPr lang="ro-RO" smtClean="0">
                <a:latin typeface="Arial" charset="0"/>
              </a:rPr>
              <a:t>î</a:t>
            </a:r>
            <a:r>
              <a:rPr lang="ro-RO" smtClean="0"/>
              <a:t>nainte de finalul programului gr</a:t>
            </a:r>
            <a:r>
              <a:rPr lang="ro-RO" smtClean="0">
                <a:latin typeface="Arial" charset="0"/>
              </a:rPr>
              <a:t>ă</a:t>
            </a:r>
            <a:r>
              <a:rPr lang="ro-RO" smtClean="0"/>
              <a:t>dini</a:t>
            </a:r>
            <a:r>
              <a:rPr lang="ro-RO" smtClean="0">
                <a:latin typeface="Arial" charset="0"/>
              </a:rPr>
              <a:t>ţ</a:t>
            </a:r>
            <a:r>
              <a:rPr lang="ro-RO" smtClean="0"/>
              <a:t>ei;</a:t>
            </a:r>
          </a:p>
          <a:p>
            <a:pPr eaLnBrk="1" hangingPunct="1">
              <a:buFont typeface="Arial" charset="0"/>
              <a:buAutoNum type="arabicPeriod"/>
            </a:pPr>
            <a:endParaRPr lang="ro-RO" smtClean="0"/>
          </a:p>
          <a:p>
            <a:pPr eaLnBrk="1" hangingPunct="1">
              <a:buFont typeface="Arial" charset="0"/>
              <a:buAutoNum type="arabicPeriod"/>
            </a:pPr>
            <a:endParaRPr lang="ro-RO" smtClean="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Title 1"/>
          <p:cNvSpPr>
            <a:spLocks noGrp="1"/>
          </p:cNvSpPr>
          <p:nvPr>
            <p:ph type="title"/>
          </p:nvPr>
        </p:nvSpPr>
        <p:spPr bwMode="auto"/>
        <p:txBody>
          <a:bodyPr wrap="square" numCol="1" anchorCtr="0" compatLnSpc="1">
            <a:prstTxWarp prst="textNoShape">
              <a:avLst/>
            </a:prstTxWarp>
          </a:bodyPr>
          <a:lstStyle/>
          <a:p>
            <a:pPr algn="ctr" eaLnBrk="1" hangingPunct="1"/>
            <a:r>
              <a:rPr lang="ro-RO" b="1" cap="none" smtClean="0">
                <a:latin typeface="Franklin Gothic Book" pitchFamily="34" charset="0"/>
              </a:rPr>
              <a:t>PROVOCAREA METODICĂ A ACESTUI AN ŞCOLAR</a:t>
            </a:r>
            <a:r>
              <a:rPr lang="ro-RO" cap="none" smtClean="0">
                <a:latin typeface="Franklin Gothic Book" pitchFamily="34" charset="0"/>
              </a:rPr>
              <a:t>:</a:t>
            </a:r>
          </a:p>
        </p:txBody>
      </p:sp>
      <p:sp>
        <p:nvSpPr>
          <p:cNvPr id="25602" name="Content Placeholder 2"/>
          <p:cNvSpPr>
            <a:spLocks noGrp="1"/>
          </p:cNvSpPr>
          <p:nvPr>
            <p:ph idx="1"/>
          </p:nvPr>
        </p:nvSpPr>
        <p:spPr/>
        <p:txBody>
          <a:bodyPr/>
          <a:lstStyle/>
          <a:p>
            <a:pPr eaLnBrk="1" hangingPunct="1"/>
            <a:r>
              <a:rPr lang="ro-RO" sz="2000" smtClean="0"/>
              <a:t>                </a:t>
            </a:r>
          </a:p>
          <a:p>
            <a:pPr algn="ctr" eaLnBrk="1" hangingPunct="1"/>
            <a:r>
              <a:rPr lang="ro-RO" sz="2000" smtClean="0"/>
              <a:t> </a:t>
            </a:r>
          </a:p>
          <a:p>
            <a:pPr algn="ctr" eaLnBrk="1" hangingPunct="1"/>
            <a:r>
              <a:rPr lang="ro-RO" sz="2000" smtClean="0"/>
              <a:t>REVIZUIREA CURRICULUM-ULUI</a:t>
            </a:r>
            <a:r>
              <a:rPr lang="ro-RO" smtClean="0"/>
              <a:t>:</a:t>
            </a:r>
          </a:p>
          <a:p>
            <a:pPr algn="ctr" eaLnBrk="1" hangingPunct="1"/>
            <a:endParaRPr lang="ro-RO" smtClean="0"/>
          </a:p>
          <a:p>
            <a:pPr algn="ctr" eaLnBrk="1" hangingPunct="1"/>
            <a:r>
              <a:rPr lang="ro-RO" smtClean="0"/>
              <a:t> un curriculum care pleacă de la DOMENIILE DE DEZVOLTARE şi nu de la ACTIVITĂŢILE EXPERIENŢIALE!</a:t>
            </a:r>
          </a:p>
          <a:p>
            <a:pPr algn="ctr" eaLnBrk="1" hangingPunct="1"/>
            <a:endParaRPr lang="ro-RO" smtClean="0"/>
          </a:p>
          <a:p>
            <a:pPr algn="ctr" eaLnBrk="1" hangingPunct="1"/>
            <a:r>
              <a:rPr lang="ro-RO" smtClean="0"/>
              <a:t>Pilotare din semestrul II</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ro-RO" dirty="0" smtClean="0"/>
              <a:t>RECOMANDAREA MEA!!!</a:t>
            </a:r>
            <a:endParaRPr lang="ro-RO" dirty="0"/>
          </a:p>
        </p:txBody>
      </p:sp>
      <p:sp>
        <p:nvSpPr>
          <p:cNvPr id="26626" name="Content Placeholder 2"/>
          <p:cNvSpPr>
            <a:spLocks noGrp="1"/>
          </p:cNvSpPr>
          <p:nvPr>
            <p:ph idx="1"/>
          </p:nvPr>
        </p:nvSpPr>
        <p:spPr>
          <a:xfrm>
            <a:off x="822325" y="1100138"/>
            <a:ext cx="7521575" cy="384175"/>
          </a:xfrm>
        </p:spPr>
        <p:txBody>
          <a:bodyPr/>
          <a:lstStyle/>
          <a:p>
            <a:pPr eaLnBrk="1" hangingPunct="1"/>
            <a:r>
              <a:rPr lang="ro-RO" smtClean="0"/>
              <a:t>POVESTIREA EDUCATOAREI/POVEŞTILE CREATE să se desfăşoare activ!</a:t>
            </a:r>
          </a:p>
          <a:p>
            <a:pPr eaLnBrk="1" hangingPunct="1"/>
            <a:endParaRPr lang="ro-RO" smtClean="0"/>
          </a:p>
        </p:txBody>
      </p:sp>
      <p:pic>
        <p:nvPicPr>
          <p:cNvPr id="26627" name="Picture 2" descr="C:\Users\gabi\Downloads\20170921_115548.jpg"/>
          <p:cNvPicPr>
            <a:picLocks noChangeAspect="1" noChangeArrowheads="1"/>
          </p:cNvPicPr>
          <p:nvPr/>
        </p:nvPicPr>
        <p:blipFill>
          <a:blip r:embed="rId2"/>
          <a:srcRect/>
          <a:stretch>
            <a:fillRect/>
          </a:stretch>
        </p:blipFill>
        <p:spPr bwMode="auto">
          <a:xfrm>
            <a:off x="2195513" y="1454150"/>
            <a:ext cx="4860925" cy="2733675"/>
          </a:xfrm>
          <a:prstGeom prst="rect">
            <a:avLst/>
          </a:prstGeom>
          <a:noFill/>
          <a:ln w="9525">
            <a:noFill/>
            <a:miter lim="800000"/>
            <a:headEnd/>
            <a:tailEnd/>
          </a:ln>
        </p:spPr>
      </p:pic>
      <p:pic>
        <p:nvPicPr>
          <p:cNvPr id="26628" name="Picture 3" descr="C:\Users\gabi\Downloads\20170921_115405.jpg"/>
          <p:cNvPicPr>
            <a:picLocks noChangeAspect="1" noChangeArrowheads="1"/>
          </p:cNvPicPr>
          <p:nvPr/>
        </p:nvPicPr>
        <p:blipFill>
          <a:blip r:embed="rId3"/>
          <a:srcRect/>
          <a:stretch>
            <a:fillRect/>
          </a:stretch>
        </p:blipFill>
        <p:spPr bwMode="auto">
          <a:xfrm>
            <a:off x="6156325" y="1400175"/>
            <a:ext cx="2738438" cy="4868863"/>
          </a:xfrm>
          <a:prstGeom prst="rect">
            <a:avLst/>
          </a:prstGeom>
          <a:noFill/>
          <a:ln w="9525">
            <a:noFill/>
            <a:miter lim="800000"/>
            <a:headEnd/>
            <a:tailEnd/>
          </a:ln>
        </p:spPr>
      </p:pic>
      <p:pic>
        <p:nvPicPr>
          <p:cNvPr id="26629" name="Picture 4" descr="C:\Users\gabi\Downloads\20170921_115028.jpg"/>
          <p:cNvPicPr>
            <a:picLocks noChangeAspect="1" noChangeArrowheads="1"/>
          </p:cNvPicPr>
          <p:nvPr/>
        </p:nvPicPr>
        <p:blipFill>
          <a:blip r:embed="rId4"/>
          <a:srcRect/>
          <a:stretch>
            <a:fillRect/>
          </a:stretch>
        </p:blipFill>
        <p:spPr bwMode="auto">
          <a:xfrm>
            <a:off x="3471863" y="4187825"/>
            <a:ext cx="4456112" cy="2508250"/>
          </a:xfrm>
          <a:prstGeom prst="rect">
            <a:avLst/>
          </a:prstGeom>
          <a:noFill/>
          <a:ln w="9525">
            <a:noFill/>
            <a:miter lim="800000"/>
            <a:headEnd/>
            <a:tailEnd/>
          </a:ln>
        </p:spPr>
      </p:pic>
      <p:pic>
        <p:nvPicPr>
          <p:cNvPr id="26630" name="Picture 6" descr="C:\Users\gabi\Downloads\20170412_100822.jpg"/>
          <p:cNvPicPr>
            <a:picLocks noChangeAspect="1" noChangeArrowheads="1"/>
          </p:cNvPicPr>
          <p:nvPr/>
        </p:nvPicPr>
        <p:blipFill>
          <a:blip r:embed="rId5"/>
          <a:srcRect/>
          <a:stretch>
            <a:fillRect/>
          </a:stretch>
        </p:blipFill>
        <p:spPr bwMode="auto">
          <a:xfrm>
            <a:off x="495300" y="1454150"/>
            <a:ext cx="2997200" cy="5329238"/>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Title 1"/>
          <p:cNvSpPr>
            <a:spLocks noGrp="1"/>
          </p:cNvSpPr>
          <p:nvPr>
            <p:ph type="title"/>
          </p:nvPr>
        </p:nvSpPr>
        <p:spPr bwMode="auto"/>
        <p:txBody>
          <a:bodyPr wrap="square" numCol="1" anchorCtr="0" compatLnSpc="1">
            <a:prstTxWarp prst="textNoShape">
              <a:avLst/>
            </a:prstTxWarp>
          </a:bodyPr>
          <a:lstStyle/>
          <a:p>
            <a:pPr eaLnBrk="1" hangingPunct="1"/>
            <a:r>
              <a:rPr lang="ro-RO" cap="none" smtClean="0"/>
              <a:t>POVESTEA ÎN FĂINĂ</a:t>
            </a:r>
          </a:p>
        </p:txBody>
      </p:sp>
      <p:pic>
        <p:nvPicPr>
          <p:cNvPr id="27650" name="Picture 2" descr="C:\Users\gabi\Downloads\20170921_115548.jpg"/>
          <p:cNvPicPr>
            <a:picLocks noGrp="1" noChangeAspect="1" noChangeArrowheads="1"/>
          </p:cNvPicPr>
          <p:nvPr>
            <p:ph idx="1"/>
          </p:nvPr>
        </p:nvPicPr>
        <p:blipFill>
          <a:blip r:embed="rId2"/>
          <a:srcRect/>
          <a:stretch>
            <a:fillRect/>
          </a:stretch>
        </p:blipFill>
        <p:spPr>
          <a:xfrm>
            <a:off x="971550" y="860425"/>
            <a:ext cx="7261225" cy="4081463"/>
          </a:xfrm>
        </p:spPr>
      </p:pic>
      <p:sp>
        <p:nvSpPr>
          <p:cNvPr id="27651" name="TextBox 4"/>
          <p:cNvSpPr txBox="1">
            <a:spLocks noChangeArrowheads="1"/>
          </p:cNvSpPr>
          <p:nvPr/>
        </p:nvSpPr>
        <p:spPr bwMode="auto">
          <a:xfrm>
            <a:off x="1979613" y="5445125"/>
            <a:ext cx="6480175" cy="915988"/>
          </a:xfrm>
          <a:prstGeom prst="rect">
            <a:avLst/>
          </a:prstGeom>
          <a:noFill/>
          <a:ln w="9525">
            <a:noFill/>
            <a:miter lim="800000"/>
            <a:headEnd/>
            <a:tailEnd/>
          </a:ln>
        </p:spPr>
        <p:txBody>
          <a:bodyPr>
            <a:spAutoFit/>
          </a:bodyPr>
          <a:lstStyle/>
          <a:p>
            <a:r>
              <a:rPr lang="ro-RO" b="1">
                <a:latin typeface="Franklin Gothic Book" pitchFamily="34" charset="0"/>
              </a:rPr>
              <a:t>Pe o pungă/sac de gunoi se aşează siluetele povestirii. Peste ele se cerne făină, apoi se ridică siluetele în concordanţă cu firul epic al poveştii.</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ro-RO" dirty="0" smtClean="0"/>
              <a:t>COVORUL POVESTITOR:</a:t>
            </a:r>
            <a:endParaRPr lang="ro-RO" dirty="0"/>
          </a:p>
        </p:txBody>
      </p:sp>
      <p:sp>
        <p:nvSpPr>
          <p:cNvPr id="28674" name="TextBox 3"/>
          <p:cNvSpPr txBox="1">
            <a:spLocks noChangeArrowheads="1"/>
          </p:cNvSpPr>
          <p:nvPr/>
        </p:nvSpPr>
        <p:spPr bwMode="auto">
          <a:xfrm>
            <a:off x="1331913" y="5373688"/>
            <a:ext cx="6985000" cy="915987"/>
          </a:xfrm>
          <a:prstGeom prst="rect">
            <a:avLst/>
          </a:prstGeom>
          <a:noFill/>
          <a:ln w="9525">
            <a:noFill/>
            <a:miter lim="800000"/>
            <a:headEnd/>
            <a:tailEnd/>
          </a:ln>
        </p:spPr>
        <p:txBody>
          <a:bodyPr>
            <a:spAutoFit/>
          </a:bodyPr>
          <a:lstStyle/>
          <a:p>
            <a:r>
              <a:rPr lang="ro-RO" b="1">
                <a:latin typeface="Franklin Gothic Book" pitchFamily="34" charset="0"/>
              </a:rPr>
              <a:t>Din materiale textile se „construieşte” scena poveştii. Se folosesc păpuşi de teatru sau siluete care se pot prinde cu scai. Covorul poate avea buzunare din care se scot siluetele</a:t>
            </a:r>
            <a:r>
              <a:rPr lang="ro-RO">
                <a:latin typeface="Franklin Gothic Book" pitchFamily="34" charset="0"/>
              </a:rPr>
              <a:t>.</a:t>
            </a:r>
          </a:p>
        </p:txBody>
      </p:sp>
      <p:pic>
        <p:nvPicPr>
          <p:cNvPr id="28675" name="Picture 3" descr="C:\Users\gabi\Downloads\20170921_115025.jpg"/>
          <p:cNvPicPr>
            <a:picLocks noChangeAspect="1" noChangeArrowheads="1"/>
          </p:cNvPicPr>
          <p:nvPr/>
        </p:nvPicPr>
        <p:blipFill>
          <a:blip r:embed="rId2"/>
          <a:srcRect/>
          <a:stretch>
            <a:fillRect/>
          </a:stretch>
        </p:blipFill>
        <p:spPr bwMode="auto">
          <a:xfrm>
            <a:off x="755650" y="985838"/>
            <a:ext cx="7859713" cy="4422775"/>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itle 1"/>
          <p:cNvSpPr>
            <a:spLocks noGrp="1"/>
          </p:cNvSpPr>
          <p:nvPr>
            <p:ph type="title"/>
          </p:nvPr>
        </p:nvSpPr>
        <p:spPr bwMode="auto"/>
        <p:txBody>
          <a:bodyPr wrap="square" numCol="1" anchorCtr="0" compatLnSpc="1">
            <a:prstTxWarp prst="textNoShape">
              <a:avLst/>
            </a:prstTxWarp>
          </a:bodyPr>
          <a:lstStyle/>
          <a:p>
            <a:pPr eaLnBrk="1" hangingPunct="1"/>
            <a:r>
              <a:rPr lang="ro-RO" cap="none" smtClean="0"/>
              <a:t>ŞORŢUL  POVESTITOR:</a:t>
            </a:r>
          </a:p>
        </p:txBody>
      </p:sp>
      <p:pic>
        <p:nvPicPr>
          <p:cNvPr id="29698" name="Picture 2"/>
          <p:cNvPicPr>
            <a:picLocks noGrp="1" noChangeAspect="1" noChangeArrowheads="1"/>
          </p:cNvPicPr>
          <p:nvPr>
            <p:ph idx="1"/>
          </p:nvPr>
        </p:nvPicPr>
        <p:blipFill>
          <a:blip r:embed="rId2"/>
          <a:srcRect/>
          <a:stretch>
            <a:fillRect/>
          </a:stretch>
        </p:blipFill>
        <p:spPr>
          <a:xfrm>
            <a:off x="611188" y="836613"/>
            <a:ext cx="3313112" cy="5886450"/>
          </a:xfrm>
        </p:spPr>
      </p:pic>
      <p:pic>
        <p:nvPicPr>
          <p:cNvPr id="29699" name="Picture 3" descr="C:\Users\gabi\Downloads\20170921_115402.jpg"/>
          <p:cNvPicPr>
            <a:picLocks noChangeAspect="1" noChangeArrowheads="1"/>
          </p:cNvPicPr>
          <p:nvPr/>
        </p:nvPicPr>
        <p:blipFill>
          <a:blip r:embed="rId3"/>
          <a:srcRect/>
          <a:stretch>
            <a:fillRect/>
          </a:stretch>
        </p:blipFill>
        <p:spPr bwMode="auto">
          <a:xfrm>
            <a:off x="4667250" y="333375"/>
            <a:ext cx="3565525" cy="6335713"/>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itle 1"/>
          <p:cNvSpPr>
            <a:spLocks noGrp="1"/>
          </p:cNvSpPr>
          <p:nvPr>
            <p:ph type="title"/>
          </p:nvPr>
        </p:nvSpPr>
        <p:spPr bwMode="auto"/>
        <p:txBody>
          <a:bodyPr wrap="square" numCol="1" anchorCtr="0" compatLnSpc="1">
            <a:prstTxWarp prst="textNoShape">
              <a:avLst/>
            </a:prstTxWarp>
          </a:bodyPr>
          <a:lstStyle/>
          <a:p>
            <a:pPr eaLnBrk="1" hangingPunct="1"/>
            <a:r>
              <a:rPr lang="ro-RO" cap="none" smtClean="0"/>
              <a:t>CUTIA CĂLĂTOARE:</a:t>
            </a:r>
          </a:p>
        </p:txBody>
      </p:sp>
      <p:sp>
        <p:nvSpPr>
          <p:cNvPr id="30722" name="Content Placeholder 2"/>
          <p:cNvSpPr>
            <a:spLocks noGrp="1"/>
          </p:cNvSpPr>
          <p:nvPr>
            <p:ph idx="1"/>
          </p:nvPr>
        </p:nvSpPr>
        <p:spPr/>
        <p:txBody>
          <a:bodyPr/>
          <a:lstStyle/>
          <a:p>
            <a:pPr algn="ctr" eaLnBrk="1" hangingPunct="1">
              <a:lnSpc>
                <a:spcPct val="90000"/>
              </a:lnSpc>
            </a:pPr>
            <a:r>
              <a:rPr lang="ro-RO" sz="2000" smtClean="0"/>
              <a:t>O cutie decorată în conformitate cu proiectul tematic/tema săptămânală care conţine toate materiale şi mijloacele didactice utilizate în desfăşurarea acestuia:</a:t>
            </a:r>
          </a:p>
          <a:p>
            <a:pPr algn="ctr" eaLnBrk="1" hangingPunct="1">
              <a:lnSpc>
                <a:spcPct val="90000"/>
              </a:lnSpc>
            </a:pPr>
            <a:endParaRPr lang="ro-RO" sz="2000" smtClean="0"/>
          </a:p>
          <a:p>
            <a:pPr eaLnBrk="1" hangingPunct="1">
              <a:lnSpc>
                <a:spcPct val="90000"/>
              </a:lnSpc>
              <a:buFontTx/>
              <a:buChar char="-"/>
            </a:pPr>
            <a:r>
              <a:rPr lang="ro-RO" sz="2000" smtClean="0"/>
              <a:t>Fişe de lucru;</a:t>
            </a:r>
          </a:p>
          <a:p>
            <a:pPr eaLnBrk="1" hangingPunct="1">
              <a:lnSpc>
                <a:spcPct val="90000"/>
              </a:lnSpc>
              <a:buFontTx/>
              <a:buChar char="-"/>
            </a:pPr>
            <a:r>
              <a:rPr lang="ro-RO" sz="2000" smtClean="0"/>
              <a:t>Harta proiectului;</a:t>
            </a:r>
          </a:p>
          <a:p>
            <a:pPr eaLnBrk="1" hangingPunct="1">
              <a:lnSpc>
                <a:spcPct val="90000"/>
              </a:lnSpc>
              <a:buFontTx/>
              <a:buChar char="-"/>
            </a:pPr>
            <a:r>
              <a:rPr lang="ro-RO" sz="2000" smtClean="0"/>
              <a:t>Cd-uri;</a:t>
            </a:r>
          </a:p>
          <a:p>
            <a:pPr eaLnBrk="1" hangingPunct="1">
              <a:lnSpc>
                <a:spcPct val="90000"/>
              </a:lnSpc>
              <a:buFontTx/>
              <a:buChar char="-"/>
            </a:pPr>
            <a:r>
              <a:rPr lang="ro-RO" sz="2000" smtClean="0"/>
              <a:t>Materiale din natura;</a:t>
            </a:r>
          </a:p>
          <a:p>
            <a:pPr eaLnBrk="1" hangingPunct="1">
              <a:lnSpc>
                <a:spcPct val="90000"/>
              </a:lnSpc>
              <a:buFontTx/>
              <a:buChar char="-"/>
            </a:pPr>
            <a:r>
              <a:rPr lang="ro-RO" sz="2000" smtClean="0"/>
              <a:t>Enciclopedii;</a:t>
            </a:r>
          </a:p>
          <a:p>
            <a:pPr eaLnBrk="1" hangingPunct="1">
              <a:lnSpc>
                <a:spcPct val="90000"/>
              </a:lnSpc>
              <a:buFontTx/>
              <a:buChar char="-"/>
            </a:pPr>
            <a:r>
              <a:rPr lang="ro-RO" sz="2000" smtClean="0"/>
              <a:t>Etc.</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ro-RO" dirty="0" smtClean="0"/>
              <a:t>TEORIA CELOR 100 DE LIMBAJE SIMBOLICE</a:t>
            </a:r>
            <a:endParaRPr lang="ro-RO" dirty="0"/>
          </a:p>
        </p:txBody>
      </p:sp>
      <p:sp>
        <p:nvSpPr>
          <p:cNvPr id="31746" name="Content Placeholder 2"/>
          <p:cNvSpPr>
            <a:spLocks noGrp="1"/>
          </p:cNvSpPr>
          <p:nvPr>
            <p:ph idx="1"/>
          </p:nvPr>
        </p:nvSpPr>
        <p:spPr/>
        <p:txBody>
          <a:bodyPr/>
          <a:lstStyle/>
          <a:p>
            <a:pPr algn="ctr" eaLnBrk="1" hangingPunct="1"/>
            <a:r>
              <a:rPr lang="ro-RO" sz="2400" smtClean="0"/>
              <a:t>Loris Malaguzzi, creatorul modelului educaţional Reggio Emilia (numele oraşului său natal din nordul Italiei) a iniţiat şi promovat „teoria celor 100 de limbaje ale copilului” – teorie care se remarcă prin substanţa conţinutului, eficacitatea în procesul de dezvoltare a copilului şi influenţa majoră pe care o are în modul cum este organizat spaţiul unei grădiniţe, cum sunt selectate materialele cu care se lucrează şi cum este proiectată învăţarea.</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eaLnBrk="1" fontAlgn="auto">
              <a:spcAft>
                <a:spcPts val="0"/>
              </a:spcAft>
              <a:defRPr/>
            </a:pPr>
            <a:r>
              <a:rPr lang="ro-RO" sz="2000" b="1" dirty="0" smtClean="0"/>
              <a:t/>
            </a:r>
            <a:br>
              <a:rPr lang="ro-RO" sz="2000" b="1" dirty="0" smtClean="0"/>
            </a:br>
            <a:r>
              <a:rPr lang="ro-RO" sz="2000" b="1" dirty="0"/>
              <a:t/>
            </a:r>
            <a:br>
              <a:rPr lang="ro-RO" sz="2000" b="1" dirty="0"/>
            </a:br>
            <a:r>
              <a:rPr lang="ro-RO" sz="2000" b="1" dirty="0" smtClean="0"/>
              <a:t>PRIORITĂȚI </a:t>
            </a:r>
            <a:r>
              <a:rPr lang="ro-RO" sz="2000" b="1" dirty="0"/>
              <a:t>ALE EDUCAȚIEI </a:t>
            </a:r>
            <a:r>
              <a:rPr lang="ro-RO" sz="2000" dirty="0"/>
              <a:t/>
            </a:r>
            <a:br>
              <a:rPr lang="ro-RO" sz="2000" dirty="0"/>
            </a:br>
            <a:r>
              <a:rPr lang="ro-RO" sz="2000" b="1" dirty="0"/>
              <a:t>PENTRU ANUL ȘCOLAR 2017-2018 *</a:t>
            </a:r>
            <a:r>
              <a:rPr lang="ro-RO" sz="2000" dirty="0"/>
              <a:t/>
            </a:r>
            <a:br>
              <a:rPr lang="ro-RO" sz="2000" dirty="0"/>
            </a:br>
            <a:r>
              <a:rPr lang="ro-RO" sz="2000" b="1" dirty="0"/>
              <a:t> </a:t>
            </a:r>
            <a:r>
              <a:rPr lang="ro-RO" sz="2000" dirty="0"/>
              <a:t/>
            </a:r>
            <a:br>
              <a:rPr lang="ro-RO" sz="2000" dirty="0"/>
            </a:br>
            <a:endParaRPr lang="ro-RO" sz="2000" dirty="0"/>
          </a:p>
        </p:txBody>
      </p:sp>
      <p:sp>
        <p:nvSpPr>
          <p:cNvPr id="3" name="Content Placeholder 2"/>
          <p:cNvSpPr>
            <a:spLocks noGrp="1"/>
          </p:cNvSpPr>
          <p:nvPr>
            <p:ph idx="1"/>
          </p:nvPr>
        </p:nvSpPr>
        <p:spPr>
          <a:xfrm>
            <a:off x="539750" y="1100138"/>
            <a:ext cx="7804150" cy="5353050"/>
          </a:xfrm>
        </p:spPr>
        <p:txBody>
          <a:bodyPr rtlCol="0">
            <a:normAutofit fontScale="92500" lnSpcReduction="10000"/>
          </a:bodyPr>
          <a:lstStyle/>
          <a:p>
            <a:pPr algn="ctr" eaLnBrk="1" fontAlgn="auto">
              <a:spcAft>
                <a:spcPts val="0"/>
              </a:spcAft>
              <a:buFont typeface="Arial" pitchFamily="34" charset="0"/>
              <a:buNone/>
              <a:defRPr/>
            </a:pPr>
            <a:r>
              <a:rPr lang="ro-RO" dirty="0"/>
              <a:t>LA NIVEL NAŢIONAL și JUDEȚEAN</a:t>
            </a:r>
          </a:p>
          <a:p>
            <a:pPr algn="ctr" eaLnBrk="1" fontAlgn="auto">
              <a:spcAft>
                <a:spcPts val="0"/>
              </a:spcAft>
              <a:buFont typeface="Arial" pitchFamily="34" charset="0"/>
              <a:buNone/>
              <a:defRPr/>
            </a:pPr>
            <a:r>
              <a:rPr lang="ro-RO" dirty="0"/>
              <a:t> </a:t>
            </a:r>
          </a:p>
          <a:p>
            <a:pPr eaLnBrk="1" fontAlgn="auto" hangingPunct="1">
              <a:spcAft>
                <a:spcPts val="0"/>
              </a:spcAft>
              <a:buFont typeface="Arial" pitchFamily="34" charset="0"/>
              <a:buNone/>
              <a:defRPr/>
            </a:pPr>
            <a:r>
              <a:rPr lang="ro-RO" dirty="0"/>
              <a:t>Prezentarea planului anual de implementare a </a:t>
            </a:r>
            <a:r>
              <a:rPr lang="ro-RO" i="1" dirty="0"/>
              <a:t>Strategiei privind reducerea părăsirii timpurii a școlii</a:t>
            </a:r>
            <a:r>
              <a:rPr lang="ro-RO" dirty="0"/>
              <a:t> (HG nr.417/2015);</a:t>
            </a:r>
          </a:p>
          <a:p>
            <a:pPr eaLnBrk="1" fontAlgn="auto" hangingPunct="1">
              <a:spcAft>
                <a:spcPts val="0"/>
              </a:spcAft>
              <a:buFont typeface="Arial" pitchFamily="34" charset="0"/>
              <a:buNone/>
              <a:defRPr/>
            </a:pPr>
            <a:r>
              <a:rPr lang="ro-RO" dirty="0"/>
              <a:t> </a:t>
            </a:r>
          </a:p>
          <a:p>
            <a:pPr eaLnBrk="1" fontAlgn="auto" hangingPunct="1">
              <a:spcAft>
                <a:spcPts val="0"/>
              </a:spcAft>
              <a:buFont typeface="Arial" pitchFamily="34" charset="0"/>
              <a:buNone/>
              <a:defRPr/>
            </a:pPr>
            <a:r>
              <a:rPr lang="ro-RO" dirty="0"/>
              <a:t>Diseminarea informațiilor privind stadiul revizuirii</a:t>
            </a:r>
            <a:r>
              <a:rPr lang="ro-RO" i="1" dirty="0"/>
              <a:t> Strategiei naționale în domeniul educației timpurii</a:t>
            </a:r>
            <a:r>
              <a:rPr lang="ro-RO" dirty="0"/>
              <a:t> (cu sprijin UNICEF) și perspectiva unor înnoiri curriculare, o compatibilizare cu demersurile înregistrate la nivel internaţional, unde se vorbeşte de o „reformă continuă” sau de „permanentizarea” reformelor, ca urmare a schimbărilor sociale, economice, tehnologice; </a:t>
            </a:r>
          </a:p>
          <a:p>
            <a:pPr eaLnBrk="1" fontAlgn="auto">
              <a:spcAft>
                <a:spcPts val="0"/>
              </a:spcAft>
              <a:buFont typeface="Arial" pitchFamily="34" charset="0"/>
              <a:buNone/>
              <a:defRPr/>
            </a:pPr>
            <a:r>
              <a:rPr lang="ro-RO" dirty="0"/>
              <a:t> </a:t>
            </a:r>
          </a:p>
          <a:p>
            <a:pPr eaLnBrk="1" fontAlgn="auto" hangingPunct="1">
              <a:spcAft>
                <a:spcPts val="0"/>
              </a:spcAft>
              <a:buFont typeface="Arial" pitchFamily="34" charset="0"/>
              <a:buNone/>
              <a:defRPr/>
            </a:pPr>
            <a:r>
              <a:rPr lang="ro-RO" dirty="0"/>
              <a:t>Elaborarea și implementarea de programe/proiecte/activități de abilitare curriculară, cu accent pe: proiectare curriculară, evaluarea la grupă, individualizarea învățării, educația incluzivă, joc şi metodologia didactică;</a:t>
            </a:r>
          </a:p>
          <a:p>
            <a:pPr eaLnBrk="1" fontAlgn="auto">
              <a:spcAft>
                <a:spcPts val="0"/>
              </a:spcAft>
              <a:buFont typeface="Arial" pitchFamily="34" charset="0"/>
              <a:buNone/>
              <a:defRPr/>
            </a:pPr>
            <a:r>
              <a:rPr lang="ro-RO" dirty="0"/>
              <a:t> </a:t>
            </a:r>
          </a:p>
          <a:p>
            <a:pPr eaLnBrk="1" fontAlgn="auto">
              <a:spcAft>
                <a:spcPts val="0"/>
              </a:spcAft>
              <a:buFont typeface="Arial" pitchFamily="34" charset="0"/>
              <a:buNone/>
              <a:defRPr/>
            </a:pPr>
            <a:r>
              <a:rPr lang="ro-RO" dirty="0"/>
              <a:t>Activități de monitorizare și consiliere, în scopul îmbunătățirii calității educației (la nivelul inspectoratului școlar județean și la nivel național). În acest sens, atenţia inspectorilor şcolari va trebui orientată spre monitorizarea tuturor demersurilor, activităţilor, proiectelor, programelor care se derulează în fiecare instituţie preşcolară, astfel încât să fie în măsură să realizeze o bună diagnoză şi o prognoză relevantă pentru segmentul educaţional pe care îl coordonează.</a:t>
            </a:r>
          </a:p>
          <a:p>
            <a:pPr eaLnBrk="1" fontAlgn="auto" hangingPunct="1">
              <a:spcAft>
                <a:spcPts val="0"/>
              </a:spcAft>
              <a:buFont typeface="Arial" pitchFamily="34" charset="0"/>
              <a:buNone/>
              <a:defRPr/>
            </a:pPr>
            <a:endParaRPr lang="ro-RO"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eaLnBrk="1" fontAlgn="auto" hangingPunct="1">
              <a:spcAft>
                <a:spcPts val="0"/>
              </a:spcAft>
              <a:defRPr/>
            </a:pPr>
            <a:r>
              <a:rPr lang="ro-RO" dirty="0" smtClean="0"/>
              <a:t>CARE SUNT LIMBAJELE SIMBOLICE ALE UNUI COPIL?</a:t>
            </a:r>
            <a:endParaRPr lang="ro-RO" dirty="0"/>
          </a:p>
        </p:txBody>
      </p:sp>
      <p:sp>
        <p:nvSpPr>
          <p:cNvPr id="32770" name="Content Placeholder 2"/>
          <p:cNvSpPr>
            <a:spLocks noGrp="1"/>
          </p:cNvSpPr>
          <p:nvPr>
            <p:ph idx="1"/>
          </p:nvPr>
        </p:nvSpPr>
        <p:spPr>
          <a:xfrm>
            <a:off x="822325" y="1100138"/>
            <a:ext cx="7521575" cy="5137150"/>
          </a:xfrm>
        </p:spPr>
        <p:txBody>
          <a:bodyPr/>
          <a:lstStyle/>
          <a:p>
            <a:pPr algn="ctr" eaLnBrk="1" hangingPunct="1"/>
            <a:r>
              <a:rPr lang="ro-RO" sz="2000" smtClean="0"/>
              <a:t>Malagguzi descrie copiii ca având 100 de căi de a gândi şi învăţa, prin muncă, la fel de bine ca şi prin joacă. Acestea sunt considerate limbaje simbolice, care includ:</a:t>
            </a:r>
          </a:p>
          <a:p>
            <a:pPr algn="ctr" eaLnBrk="1" hangingPunct="1">
              <a:buFontTx/>
              <a:buChar char="-"/>
            </a:pPr>
            <a:r>
              <a:rPr lang="ro-RO" sz="2000" smtClean="0"/>
              <a:t>desenul;</a:t>
            </a:r>
          </a:p>
          <a:p>
            <a:pPr algn="ctr" eaLnBrk="1" hangingPunct="1">
              <a:buFontTx/>
              <a:buChar char="-"/>
            </a:pPr>
            <a:r>
              <a:rPr lang="ro-RO" sz="2000" smtClean="0"/>
              <a:t>Sculptura;</a:t>
            </a:r>
          </a:p>
          <a:p>
            <a:pPr algn="ctr" eaLnBrk="1" hangingPunct="1">
              <a:buFontTx/>
              <a:buChar char="-"/>
            </a:pPr>
            <a:r>
              <a:rPr lang="ro-RO" sz="2000" smtClean="0"/>
              <a:t>Pictura;</a:t>
            </a:r>
          </a:p>
          <a:p>
            <a:pPr algn="ctr" eaLnBrk="1" hangingPunct="1">
              <a:buFontTx/>
              <a:buChar char="-"/>
            </a:pPr>
            <a:r>
              <a:rPr lang="ro-RO" sz="2000" smtClean="0"/>
              <a:t>Modelajul;</a:t>
            </a:r>
          </a:p>
          <a:p>
            <a:pPr algn="ctr" eaLnBrk="1" hangingPunct="1">
              <a:buFontTx/>
              <a:buChar char="-"/>
            </a:pPr>
            <a:r>
              <a:rPr lang="ro-RO" sz="2000" smtClean="0"/>
              <a:t>Scrisul;</a:t>
            </a:r>
          </a:p>
          <a:p>
            <a:pPr algn="ctr" eaLnBrk="1" hangingPunct="1">
              <a:buFontTx/>
              <a:buChar char="-"/>
            </a:pPr>
            <a:r>
              <a:rPr lang="ro-RO" sz="2000" smtClean="0"/>
              <a:t>Vorbirea;</a:t>
            </a:r>
          </a:p>
          <a:p>
            <a:pPr algn="ctr" eaLnBrk="1" hangingPunct="1">
              <a:buFontTx/>
              <a:buChar char="-"/>
            </a:pPr>
            <a:r>
              <a:rPr lang="ro-RO" sz="2000" smtClean="0"/>
              <a:t>Mişcarea;</a:t>
            </a:r>
          </a:p>
          <a:p>
            <a:pPr algn="ctr" eaLnBrk="1" hangingPunct="1">
              <a:buFontTx/>
              <a:buChar char="-"/>
            </a:pPr>
            <a:r>
              <a:rPr lang="ro-RO" sz="2000" smtClean="0"/>
              <a:t>Cântecul;</a:t>
            </a:r>
          </a:p>
          <a:p>
            <a:pPr algn="ctr" eaLnBrk="1" hangingPunct="1">
              <a:buFontTx/>
              <a:buChar char="-"/>
            </a:pPr>
            <a:r>
              <a:rPr lang="ro-RO" sz="2000" smtClean="0"/>
              <a:t>Arta dramatică;</a:t>
            </a:r>
          </a:p>
          <a:p>
            <a:pPr algn="ctr" eaLnBrk="1" hangingPunct="1">
              <a:buFontTx/>
              <a:buChar char="-"/>
            </a:pPr>
            <a:r>
              <a:rPr lang="ro-RO" sz="2000" smtClean="0"/>
              <a:t>Etc.</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TextBox 1"/>
          <p:cNvSpPr txBox="1">
            <a:spLocks noChangeArrowheads="1"/>
          </p:cNvSpPr>
          <p:nvPr/>
        </p:nvSpPr>
        <p:spPr bwMode="auto">
          <a:xfrm>
            <a:off x="611188" y="1052513"/>
            <a:ext cx="7921625" cy="4838700"/>
          </a:xfrm>
          <a:prstGeom prst="rect">
            <a:avLst/>
          </a:prstGeom>
          <a:noFill/>
          <a:ln w="9525">
            <a:noFill/>
            <a:miter lim="800000"/>
            <a:headEnd/>
            <a:tailEnd/>
          </a:ln>
        </p:spPr>
        <p:txBody>
          <a:bodyPr>
            <a:spAutoFit/>
          </a:bodyPr>
          <a:lstStyle/>
          <a:p>
            <a:r>
              <a:rPr lang="ro-RO" sz="2400">
                <a:latin typeface="Franklin Gothic Book" pitchFamily="34" charset="0"/>
              </a:rPr>
              <a:t>    Sunt căi de comunicare prin care copiii învaţă şi prin care îşi exprimă cunoştinţele şi emoţiile.</a:t>
            </a:r>
          </a:p>
          <a:p>
            <a:r>
              <a:rPr lang="ro-RO" sz="2400">
                <a:latin typeface="Franklin Gothic Book" pitchFamily="34" charset="0"/>
              </a:rPr>
              <a:t>     Cele 100 de limbaje simbolice reprezintă numeroase faţete ale potenţialului unui copil, abilităţile lui de a se minuna şi de a investiga.</a:t>
            </a:r>
          </a:p>
          <a:p>
            <a:r>
              <a:rPr lang="ro-RO" sz="2400">
                <a:latin typeface="Franklin Gothic Book" pitchFamily="34" charset="0"/>
              </a:rPr>
              <a:t>     Cele 100 de limbaje ne amintesc de faptul că există multiple căi de A VEDEA şi multiple căi de A FI.</a:t>
            </a:r>
          </a:p>
          <a:p>
            <a:r>
              <a:rPr lang="ro-RO" sz="2400">
                <a:latin typeface="Franklin Gothic Book" pitchFamily="34" charset="0"/>
              </a:rPr>
              <a:t>      Copiii sunt încurajaţi să înveţe despre ei înşişi şi despre lumea înconjurătoare prin investigare şi exploatare. Ceea ce  pare fascinant în abordarea Reggio este şi importanţa observaţiei şi ascultării. Să oprim motoarele şi să-i observăm pe copii cum ne comunică prin toate aceste 100 de limbaje.</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ro-RO" dirty="0" smtClean="0"/>
              <a:t>CONCLUZIE:</a:t>
            </a:r>
            <a:endParaRPr lang="ro-RO" dirty="0"/>
          </a:p>
        </p:txBody>
      </p:sp>
      <p:sp>
        <p:nvSpPr>
          <p:cNvPr id="34818" name="Content Placeholder 2"/>
          <p:cNvSpPr>
            <a:spLocks noGrp="1"/>
          </p:cNvSpPr>
          <p:nvPr>
            <p:ph idx="1"/>
          </p:nvPr>
        </p:nvSpPr>
        <p:spPr/>
        <p:txBody>
          <a:bodyPr/>
          <a:lstStyle/>
          <a:p>
            <a:pPr eaLnBrk="1" hangingPunct="1">
              <a:lnSpc>
                <a:spcPct val="90000"/>
              </a:lnSpc>
            </a:pPr>
            <a:r>
              <a:rPr lang="ro-RO" smtClean="0"/>
              <a:t>             </a:t>
            </a:r>
          </a:p>
          <a:p>
            <a:pPr eaLnBrk="1" hangingPunct="1">
              <a:lnSpc>
                <a:spcPct val="90000"/>
              </a:lnSpc>
            </a:pPr>
            <a:r>
              <a:rPr lang="ro-RO" sz="2000" smtClean="0"/>
              <a:t>            Teoria celor 100 de limbaje respectă programa naţională, dar considerăm că posibilitatea de a structura curriculum-ul emergent, atunci când un copil o cere, este o necesitate sănătoasă şi de bun simţ. Este ceva ce datorăm copiilor noştri.</a:t>
            </a:r>
          </a:p>
          <a:p>
            <a:pPr eaLnBrk="1" hangingPunct="1">
              <a:lnSpc>
                <a:spcPct val="90000"/>
              </a:lnSpc>
            </a:pPr>
            <a:endParaRPr lang="ro-RO" sz="2000" smtClean="0"/>
          </a:p>
          <a:p>
            <a:pPr eaLnBrk="1" hangingPunct="1">
              <a:lnSpc>
                <a:spcPct val="90000"/>
              </a:lnSpc>
            </a:pPr>
            <a:endParaRPr lang="ro-RO" sz="2000" smtClean="0"/>
          </a:p>
          <a:p>
            <a:pPr algn="ctr" eaLnBrk="1" hangingPunct="1">
              <a:lnSpc>
                <a:spcPct val="90000"/>
              </a:lnSpc>
            </a:pPr>
            <a:r>
              <a:rPr lang="ro-RO" sz="2000" smtClean="0"/>
              <a:t>„You learn something every day if you pay attention”</a:t>
            </a:r>
          </a:p>
          <a:p>
            <a:pPr algn="ctr" eaLnBrk="1" hangingPunct="1">
              <a:lnSpc>
                <a:spcPct val="90000"/>
              </a:lnSpc>
            </a:pPr>
            <a:r>
              <a:rPr lang="ro-RO" sz="2000" smtClean="0"/>
              <a:t> Ray LeBlond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00113" y="404813"/>
            <a:ext cx="7519987" cy="549275"/>
          </a:xfrm>
        </p:spPr>
        <p:txBody>
          <a:bodyPr/>
          <a:lstStyle/>
          <a:p>
            <a:pPr algn="ctr" eaLnBrk="1" fontAlgn="auto" hangingPunct="1">
              <a:spcAft>
                <a:spcPts val="0"/>
              </a:spcAft>
              <a:defRPr/>
            </a:pPr>
            <a:r>
              <a:rPr lang="ro-RO" sz="3200" dirty="0" smtClean="0"/>
              <a:t>SUGESTII DE IMPLEMENTARE:</a:t>
            </a:r>
            <a:endParaRPr lang="ro-RO" sz="3200" dirty="0"/>
          </a:p>
        </p:txBody>
      </p:sp>
      <p:sp>
        <p:nvSpPr>
          <p:cNvPr id="35842" name="Content Placeholder 2"/>
          <p:cNvSpPr>
            <a:spLocks noGrp="1"/>
          </p:cNvSpPr>
          <p:nvPr>
            <p:ph idx="1"/>
          </p:nvPr>
        </p:nvSpPr>
        <p:spPr/>
        <p:txBody>
          <a:bodyPr/>
          <a:lstStyle/>
          <a:p>
            <a:pPr eaLnBrk="1" hangingPunct="1">
              <a:buFont typeface="Arial" charset="0"/>
              <a:buAutoNum type="arabicPeriod"/>
            </a:pPr>
            <a:endParaRPr lang="ro-RO" sz="2200" smtClean="0"/>
          </a:p>
          <a:p>
            <a:pPr eaLnBrk="1" hangingPunct="1">
              <a:buFont typeface="Arial" charset="0"/>
              <a:buAutoNum type="arabicPeriod"/>
            </a:pPr>
            <a:r>
              <a:rPr lang="ro-RO" sz="2200" smtClean="0"/>
              <a:t>POVEŞTILE CREATE: (în echipe)</a:t>
            </a:r>
          </a:p>
          <a:p>
            <a:pPr eaLnBrk="1" hangingPunct="1"/>
            <a:endParaRPr lang="ro-RO" sz="2200" smtClean="0"/>
          </a:p>
          <a:p>
            <a:pPr eaLnBrk="1" hangingPunct="1">
              <a:buFont typeface="Arial" charset="0"/>
              <a:buChar char="•"/>
            </a:pPr>
            <a:r>
              <a:rPr lang="ro-RO" sz="2200" smtClean="0"/>
              <a:t>„Povestea mea în culoare ROŞIE/ALBASTRĂ/GALBENĂ…” Se dă fiecărei echipe câte o culoare cu solicitarea de a crea o poveste.</a:t>
            </a:r>
          </a:p>
          <a:p>
            <a:pPr eaLnBrk="1" hangingPunct="1">
              <a:buFont typeface="Arial" charset="0"/>
              <a:buChar char="•"/>
            </a:pPr>
            <a:r>
              <a:rPr lang="ro-RO" sz="2200" smtClean="0"/>
              <a:t>„Poveşti, emoţii şi culoare” – ghiocei veseli, narcise triste, lalele furioase, zambile speriate etc. </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ro-RO" dirty="0" smtClean="0"/>
              <a:t>2. LUMEA ARTELOR:</a:t>
            </a:r>
            <a:endParaRPr lang="ro-RO" dirty="0"/>
          </a:p>
        </p:txBody>
      </p:sp>
      <p:sp>
        <p:nvSpPr>
          <p:cNvPr id="36866" name="Content Placeholder 2"/>
          <p:cNvSpPr>
            <a:spLocks noGrp="1"/>
          </p:cNvSpPr>
          <p:nvPr>
            <p:ph idx="1"/>
          </p:nvPr>
        </p:nvSpPr>
        <p:spPr/>
        <p:txBody>
          <a:bodyPr/>
          <a:lstStyle/>
          <a:p>
            <a:pPr eaLnBrk="1" hangingPunct="1">
              <a:buFont typeface="Arial" charset="0"/>
              <a:buAutoNum type="arabicPeriod"/>
            </a:pPr>
            <a:r>
              <a:rPr lang="ro-RO" smtClean="0"/>
              <a:t>PORTRET (pictură): Se pleacă de la lucrările unor artişti celebrii. </a:t>
            </a:r>
          </a:p>
          <a:p>
            <a:pPr eaLnBrk="1" hangingPunct="1"/>
            <a:r>
              <a:rPr lang="ro-RO" smtClean="0"/>
              <a:t>Ex. Grigorescu – „Fetiţa în roşu” şi Tonitza „Fetiţa cu codiţe” </a:t>
            </a:r>
          </a:p>
        </p:txBody>
      </p:sp>
      <p:pic>
        <p:nvPicPr>
          <p:cNvPr id="36867" name="Picture 2" descr="C:\Users\gabi\Downloads\IMG-20170922-WA0014.jpg"/>
          <p:cNvPicPr>
            <a:picLocks noChangeAspect="1" noChangeArrowheads="1"/>
          </p:cNvPicPr>
          <p:nvPr/>
        </p:nvPicPr>
        <p:blipFill>
          <a:blip r:embed="rId2"/>
          <a:srcRect/>
          <a:stretch>
            <a:fillRect/>
          </a:stretch>
        </p:blipFill>
        <p:spPr bwMode="auto">
          <a:xfrm>
            <a:off x="4859338" y="1773238"/>
            <a:ext cx="3706812" cy="4940300"/>
          </a:xfrm>
          <a:prstGeom prst="rect">
            <a:avLst/>
          </a:prstGeom>
          <a:noFill/>
          <a:ln w="9525">
            <a:noFill/>
            <a:miter lim="800000"/>
            <a:headEnd/>
            <a:tailEnd/>
          </a:ln>
        </p:spPr>
      </p:pic>
      <p:sp>
        <p:nvSpPr>
          <p:cNvPr id="4" name="Rectangle 3"/>
          <p:cNvSpPr/>
          <p:nvPr/>
        </p:nvSpPr>
        <p:spPr>
          <a:xfrm>
            <a:off x="827088" y="3933825"/>
            <a:ext cx="3529012" cy="22812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o-RO">
                <a:solidFill>
                  <a:srgbClr val="FFFFFF"/>
                </a:solidFill>
              </a:rPr>
              <a:t>3. SCULPTURĂ: se prezintă copiilor 2-3 opere celebre şi simple, se prepară pasta din ziare mărunţite şi aracet, se alege un suport, se îmbracă în pastă, apoi se lasă la uscat. A doua zi se pictează.</a:t>
            </a:r>
          </a:p>
        </p:txBody>
      </p:sp>
      <p:sp>
        <p:nvSpPr>
          <p:cNvPr id="5" name="Oval 4"/>
          <p:cNvSpPr/>
          <p:nvPr/>
        </p:nvSpPr>
        <p:spPr>
          <a:xfrm>
            <a:off x="250825" y="1916113"/>
            <a:ext cx="3816350" cy="16351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o-RO">
                <a:solidFill>
                  <a:srgbClr val="FFFFFF"/>
                </a:solidFill>
              </a:rPr>
              <a:t>2. AUTOPORTRET: o poză de-a lor alb/negru pe care o pictează.</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eaLnBrk="1" fontAlgn="auto" hangingPunct="1">
              <a:spcAft>
                <a:spcPts val="0"/>
              </a:spcAft>
              <a:defRPr/>
            </a:pPr>
            <a:r>
              <a:rPr lang="ro-RO" sz="6600" dirty="0" smtClean="0"/>
              <a:t/>
            </a:r>
            <a:br>
              <a:rPr lang="ro-RO" sz="6600" dirty="0" smtClean="0"/>
            </a:br>
            <a:r>
              <a:rPr lang="ro-RO" sz="6600" dirty="0" smtClean="0"/>
              <a:t>C.L.I.L.</a:t>
            </a:r>
            <a:endParaRPr lang="ro-RO" sz="6600" dirty="0"/>
          </a:p>
        </p:txBody>
      </p:sp>
      <p:sp>
        <p:nvSpPr>
          <p:cNvPr id="37890" name="Content Placeholder 2"/>
          <p:cNvSpPr>
            <a:spLocks noGrp="1"/>
          </p:cNvSpPr>
          <p:nvPr>
            <p:ph idx="1"/>
          </p:nvPr>
        </p:nvSpPr>
        <p:spPr/>
        <p:txBody>
          <a:bodyPr/>
          <a:lstStyle/>
          <a:p>
            <a:pPr algn="ctr" eaLnBrk="1" hangingPunct="1">
              <a:lnSpc>
                <a:spcPct val="90000"/>
              </a:lnSpc>
            </a:pPr>
            <a:endParaRPr lang="ro-RO" sz="4000" smtClean="0"/>
          </a:p>
          <a:p>
            <a:pPr algn="ctr" eaLnBrk="1" hangingPunct="1">
              <a:lnSpc>
                <a:spcPct val="90000"/>
              </a:lnSpc>
            </a:pPr>
            <a:r>
              <a:rPr lang="ro-RO" sz="1800" smtClean="0"/>
              <a:t>ÎNVĂŢAREA INTEGRATĂ A CONŢINUTULUI ŞI LIMBII</a:t>
            </a:r>
          </a:p>
          <a:p>
            <a:pPr algn="ctr" eaLnBrk="1" hangingPunct="1">
              <a:lnSpc>
                <a:spcPct val="90000"/>
              </a:lnSpc>
            </a:pPr>
            <a:endParaRPr lang="ro-RO" sz="4000" smtClean="0"/>
          </a:p>
          <a:p>
            <a:pPr algn="ctr" eaLnBrk="1" hangingPunct="1">
              <a:lnSpc>
                <a:spcPct val="90000"/>
              </a:lnSpc>
            </a:pPr>
            <a:r>
              <a:rPr lang="ro-RO" sz="4000" smtClean="0"/>
              <a:t>EDUCAŢIA BILINGVĂ ÎN ÎNVĂŢĂMÂNTUL PREŞCOLAR</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ro-RO" dirty="0" smtClean="0"/>
              <a:t>CE ESTE C.L.I.L.?</a:t>
            </a:r>
            <a:endParaRPr lang="ro-RO" dirty="0"/>
          </a:p>
        </p:txBody>
      </p:sp>
      <p:sp>
        <p:nvSpPr>
          <p:cNvPr id="38914" name="Content Placeholder 2"/>
          <p:cNvSpPr>
            <a:spLocks noGrp="1"/>
          </p:cNvSpPr>
          <p:nvPr>
            <p:ph idx="1"/>
          </p:nvPr>
        </p:nvSpPr>
        <p:spPr>
          <a:xfrm>
            <a:off x="822325" y="1100138"/>
            <a:ext cx="7521575" cy="5281612"/>
          </a:xfrm>
        </p:spPr>
        <p:txBody>
          <a:bodyPr/>
          <a:lstStyle/>
          <a:p>
            <a:pPr eaLnBrk="1" hangingPunct="1">
              <a:lnSpc>
                <a:spcPct val="90000"/>
              </a:lnSpc>
            </a:pPr>
            <a:r>
              <a:rPr lang="ro-RO" sz="1700" smtClean="0"/>
              <a:t>O metodologie didactică puţin cunoscută publicului larg de predare a unei limbi străine (engleza, în mod special).</a:t>
            </a:r>
          </a:p>
          <a:p>
            <a:pPr eaLnBrk="1" hangingPunct="1">
              <a:lnSpc>
                <a:spcPct val="90000"/>
              </a:lnSpc>
            </a:pPr>
            <a:r>
              <a:rPr lang="ro-RO" sz="1700" smtClean="0"/>
              <a:t>Este important să se pună în aplicare conţinutul şi predarea limbilor străine prin intermediul celor mai noi tehnologii. CLIL include aşa-numitele </a:t>
            </a:r>
            <a:r>
              <a:rPr lang="ro-RO" sz="1700" i="1" smtClean="0"/>
              <a:t>susţineri, suporturi </a:t>
            </a:r>
            <a:r>
              <a:rPr lang="ro-RO" sz="1700" smtClean="0"/>
              <a:t>sau </a:t>
            </a:r>
            <a:r>
              <a:rPr lang="ro-RO" sz="1700" i="1" smtClean="0"/>
              <a:t>elemente de sprijin </a:t>
            </a:r>
            <a:r>
              <a:rPr lang="ro-RO" sz="1700" smtClean="0"/>
              <a:t>(scaffolding în limba engleză), ajutând preşcolarii cu pictograme şi alte resurse pentru a simplifica conţinutul şi a-l face mai uşor de înţeles. </a:t>
            </a:r>
          </a:p>
          <a:p>
            <a:pPr eaLnBrk="1" hangingPunct="1">
              <a:lnSpc>
                <a:spcPct val="90000"/>
              </a:lnSpc>
            </a:pPr>
            <a:r>
              <a:rPr lang="ro-RO" sz="1700" smtClean="0"/>
              <a:t>În prezent, multiculturalismul în educaţie este o realitate.</a:t>
            </a:r>
          </a:p>
          <a:p>
            <a:pPr eaLnBrk="1" hangingPunct="1">
              <a:lnSpc>
                <a:spcPct val="90000"/>
              </a:lnSpc>
            </a:pPr>
            <a:r>
              <a:rPr lang="ro-RO" sz="1700" smtClean="0"/>
              <a:t>În instituţiile de învăţământ publice/de stat, predarea limbii engleze la grădiniţă nu este o parte a curriculumului de bază. Cu toate astea, în majoritatea grădiniţelor se predă limba engleză sub forma unor activităţi opţionale desfăşurate de cadrele didactice specializate sau de către profesori.</a:t>
            </a:r>
          </a:p>
          <a:p>
            <a:pPr eaLnBrk="1" hangingPunct="1">
              <a:lnSpc>
                <a:spcPct val="90000"/>
              </a:lnSpc>
            </a:pPr>
            <a:r>
              <a:rPr lang="ro-RO" sz="1700" smtClean="0"/>
              <a:t>Predarea limbii engleze la această vârstă fragedă este esenţială şi cu siguranţă diferită faţă de modul în care se predă elevilor mai mari.</a:t>
            </a:r>
          </a:p>
          <a:p>
            <a:pPr eaLnBrk="1" hangingPunct="1">
              <a:lnSpc>
                <a:spcPct val="90000"/>
              </a:lnSpc>
            </a:pPr>
            <a:r>
              <a:rPr lang="ro-RO" sz="1700" smtClean="0"/>
              <a:t>Predarea limbii engleze la preşcolari implică jocuri, muzică şi mişcare. Preşcolarii învaţă cuvinte simple prin intermediul jocurilor, cântecelor şi imaginilor, dansează în ritmul cântecelor în limba engleză şi repetă versurile. </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Content Placeholder 2"/>
          <p:cNvSpPr>
            <a:spLocks noGrp="1"/>
          </p:cNvSpPr>
          <p:nvPr>
            <p:ph idx="1"/>
          </p:nvPr>
        </p:nvSpPr>
        <p:spPr>
          <a:xfrm>
            <a:off x="822325" y="549275"/>
            <a:ext cx="7521575" cy="6048375"/>
          </a:xfrm>
        </p:spPr>
        <p:txBody>
          <a:bodyPr/>
          <a:lstStyle/>
          <a:p>
            <a:pPr eaLnBrk="1" hangingPunct="1"/>
            <a:r>
              <a:rPr lang="ro-RO" sz="2000" smtClean="0"/>
              <a:t>În grădiniţă, obiectivul studierii unei limbi străine nu este acela de a învăţa cât mai multe cuvinte posibile, ci acela de a se familiariza cu ceva diferit şi de a dezvolta o atitudine pozitivă pentru învăţare.</a:t>
            </a:r>
          </a:p>
          <a:p>
            <a:pPr eaLnBrk="1" hangingPunct="1"/>
            <a:r>
              <a:rPr lang="ro-RO" sz="2000" smtClean="0"/>
              <a:t>Principiul de funcţionare al grădiniţei subliniază semnificaţia şi importanţa unei educaţii de calitate încă de la vârste fragede. Copiii folosesc tehnologia de la vârsta preşcolară, astfel ei cunosc destule cuvinte în limba engleză.</a:t>
            </a:r>
          </a:p>
          <a:p>
            <a:pPr eaLnBrk="1" hangingPunct="1"/>
            <a:r>
              <a:rPr lang="ro-RO" sz="2000" smtClean="0"/>
              <a:t>Este foarte important pentru ei să iubească o limbă străină de la început, pentru că va fi o piatră de temelie pentru tot restul vieţii lor.</a:t>
            </a:r>
          </a:p>
          <a:p>
            <a:pPr eaLnBrk="1" hangingPunct="1"/>
            <a:r>
              <a:rPr lang="ro-RO" sz="2000" smtClean="0"/>
              <a:t>CONCLUZIE: prin punerea în aplicare a educaţiei bilingve în grădiniţe, există o mulţime de rezultate pozitive. Copiii se distrează, se bucură de originalitatea procedurilor folosite în activităţi şi au o atitudine pozitivă faţă de învăţarea limbii străine.</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Content Placeholder 2"/>
          <p:cNvSpPr>
            <a:spLocks noGrp="1"/>
          </p:cNvSpPr>
          <p:nvPr>
            <p:ph idx="1"/>
          </p:nvPr>
        </p:nvSpPr>
        <p:spPr>
          <a:xfrm>
            <a:off x="822325" y="1100138"/>
            <a:ext cx="7521575" cy="5208587"/>
          </a:xfrm>
        </p:spPr>
        <p:txBody>
          <a:bodyPr/>
          <a:lstStyle/>
          <a:p>
            <a:pPr eaLnBrk="1" hangingPunct="1">
              <a:lnSpc>
                <a:spcPct val="80000"/>
              </a:lnSpc>
            </a:pPr>
            <a:r>
              <a:rPr lang="ro-RO" sz="2200" smtClean="0"/>
              <a:t>Nivelul de pregătire lingvistică al profesorilor prescolari ar trebui să fie între B1 şi C2.</a:t>
            </a:r>
          </a:p>
          <a:p>
            <a:pPr eaLnBrk="1" hangingPunct="1">
              <a:lnSpc>
                <a:spcPct val="80000"/>
              </a:lnSpc>
            </a:pPr>
            <a:r>
              <a:rPr lang="ro-RO" sz="2200" b="0" smtClean="0"/>
              <a:t>CLIL implică un efort constant din partea profesorului de a stăpâni atât conţinutul, cât şi limba. </a:t>
            </a:r>
          </a:p>
          <a:p>
            <a:pPr eaLnBrk="1" hangingPunct="1">
              <a:lnSpc>
                <a:spcPct val="80000"/>
              </a:lnSpc>
            </a:pPr>
            <a:r>
              <a:rPr lang="ro-RO" sz="2200" b="0" smtClean="0"/>
              <a:t>Există numeroase modele de implementare, care sunt incluse sub „umbrela” CLIL.</a:t>
            </a:r>
          </a:p>
          <a:p>
            <a:pPr eaLnBrk="1" hangingPunct="1">
              <a:lnSpc>
                <a:spcPct val="80000"/>
              </a:lnSpc>
            </a:pPr>
            <a:r>
              <a:rPr lang="ro-RO" sz="2200" b="0" smtClean="0"/>
              <a:t>CLIL promovează o abordare naturală şi holistică, iar preşcolarii învaţă prin experienţe şi sarcini de învăţare reale. Conform lui Mehisto şi colaboratorii (2008, pag. 13-18), modelele tipice de implementare a educaţiei bilingve la nivelul preşcolar sunt </a:t>
            </a:r>
            <a:r>
              <a:rPr lang="ro-RO" sz="2200" b="0" i="1" smtClean="0"/>
              <a:t>duşurile/aversele lingvis</a:t>
            </a:r>
            <a:r>
              <a:rPr lang="ro-RO" sz="2200" b="0" smtClean="0"/>
              <a:t>tice (language showers) şi </a:t>
            </a:r>
            <a:r>
              <a:rPr lang="ro-RO" sz="2200" b="0" i="1" smtClean="0"/>
              <a:t>imersiunea timpurie totală</a:t>
            </a:r>
            <a:r>
              <a:rPr lang="ro-RO" sz="2200" b="0" smtClean="0"/>
              <a:t>.  </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Content Placeholder 2"/>
          <p:cNvSpPr>
            <a:spLocks noGrp="1"/>
          </p:cNvSpPr>
          <p:nvPr>
            <p:ph idx="1"/>
          </p:nvPr>
        </p:nvSpPr>
        <p:spPr>
          <a:xfrm>
            <a:off x="822325" y="1100138"/>
            <a:ext cx="7521575" cy="4921250"/>
          </a:xfrm>
        </p:spPr>
        <p:txBody>
          <a:bodyPr/>
          <a:lstStyle/>
          <a:p>
            <a:pPr eaLnBrk="1" hangingPunct="1"/>
            <a:r>
              <a:rPr lang="ro-RO" sz="1800" i="1" smtClean="0"/>
              <a:t>Duşurile de limbă </a:t>
            </a:r>
            <a:r>
              <a:rPr lang="ro-RO" sz="1800" b="0" smtClean="0"/>
              <a:t>sunt lecţii/activităţi de zi cu zi. Acestea au o durată de 30-60 de minute zilnic, folosind jocuri, poezii, cântece, imagini, poveşti animate pentru copii, manipularea obiectelor/jucăriilor, mişcare. </a:t>
            </a:r>
          </a:p>
          <a:p>
            <a:pPr eaLnBrk="1" hangingPunct="1"/>
            <a:r>
              <a:rPr lang="ro-RO" sz="1800" i="1" smtClean="0"/>
              <a:t>Duşurile de limbă î</a:t>
            </a:r>
            <a:r>
              <a:rPr lang="ro-RO" sz="1800" b="0" smtClean="0"/>
              <a:t>n învăţământul preşcolar sunt destinate stimulării utilizării în mod natural a limbii străine şi abordării pozitive în ceea ce priveşte învăţarea acesteia. Preşcolarii prezintă o atitudine pozitivă în învăţarea limbilor străine.</a:t>
            </a:r>
          </a:p>
          <a:p>
            <a:pPr eaLnBrk="1" hangingPunct="1"/>
            <a:r>
              <a:rPr lang="ro-RO" sz="1800" b="0" i="1" smtClean="0"/>
              <a:t>În CLIL </a:t>
            </a:r>
            <a:r>
              <a:rPr lang="ro-RO" sz="1800" b="0" smtClean="0"/>
              <a:t>aspectele unei bune pedagogii sunt aplicate într-o bună manieră. Datorită provocărilor de a învăţa printr-o limbă adiţională, multe aspecte ale bunei pedagogii necesită elemente de sprijin îmbogăţite şi detaliate. O gamă largă de cunoştinţe şi competenţe referitoare la metodologie şi evaluare sunt integrate în scopul de a crea experienţe de învăţare semnificative în scopul susţinerii preşcolarilor.</a:t>
            </a:r>
            <a:endParaRPr lang="ro-RO" sz="1800" i="1" smtClean="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1"/>
          <p:cNvSpPr>
            <a:spLocks noChangeArrowheads="1"/>
          </p:cNvSpPr>
          <p:nvPr/>
        </p:nvSpPr>
        <p:spPr bwMode="auto">
          <a:xfrm>
            <a:off x="190500" y="192088"/>
            <a:ext cx="8713788" cy="5078412"/>
          </a:xfrm>
          <a:prstGeom prst="rect">
            <a:avLst/>
          </a:prstGeom>
          <a:noFill/>
          <a:ln w="9525">
            <a:noFill/>
            <a:miter lim="800000"/>
            <a:headEnd/>
            <a:tailEnd/>
          </a:ln>
        </p:spPr>
        <p:txBody>
          <a:bodyPr>
            <a:spAutoFit/>
          </a:bodyPr>
          <a:lstStyle/>
          <a:p>
            <a:pPr algn="ctr" hangingPunct="0"/>
            <a:r>
              <a:rPr lang="ro-RO" b="1">
                <a:latin typeface="Franklin Gothic Book" pitchFamily="34" charset="0"/>
              </a:rPr>
              <a:t>LA NIVELUL UNITĂŢILOR DE ÎNVĂŢĂMÂNT</a:t>
            </a:r>
            <a:endParaRPr lang="ro-RO">
              <a:latin typeface="Franklin Gothic Book" pitchFamily="34" charset="0"/>
            </a:endParaRPr>
          </a:p>
          <a:p>
            <a:pPr algn="ctr" hangingPunct="0"/>
            <a:r>
              <a:rPr lang="ro-RO" b="1">
                <a:latin typeface="Franklin Gothic Book" pitchFamily="34" charset="0"/>
              </a:rPr>
              <a:t> </a:t>
            </a:r>
            <a:endParaRPr lang="ro-RO">
              <a:latin typeface="Franklin Gothic Book" pitchFamily="34" charset="0"/>
            </a:endParaRPr>
          </a:p>
          <a:p>
            <a:r>
              <a:rPr lang="ro-RO">
                <a:latin typeface="Franklin Gothic Book" pitchFamily="34" charset="0"/>
              </a:rPr>
              <a:t>Fiecare instituţie preşcolară – cu personalitate juridică sau afiliată, de stat sau particulară, cu orar normal sau prelungit, cu mai multe sau cu mai puţine grupe, din mediul rural sau din mediul urban – trebuie să adopte măsuri în scopul asigurării unei educații de calitate, vizând următoarele aspecte:</a:t>
            </a:r>
          </a:p>
          <a:p>
            <a:pPr hangingPunct="0"/>
            <a:r>
              <a:rPr lang="ro-RO">
                <a:latin typeface="Franklin Gothic Book" pitchFamily="34" charset="0"/>
              </a:rPr>
              <a:t>- organizarea și desfășurarea procesului instructiv-educativ, cu accent pe respectarea reglementărilor în vigoare (ROFUIP și curriculumul național în vigoare), precum și pe respectarea specificului dezvoltării copilului, prin joc, interacţiuni multiple şi adecvate, într-un ambient prietenos, stimulativ în învăţare, frumos şi curat; </a:t>
            </a:r>
          </a:p>
          <a:p>
            <a:pPr hangingPunct="0"/>
            <a:r>
              <a:rPr lang="ro-RO">
                <a:latin typeface="Franklin Gothic Book" pitchFamily="34" charset="0"/>
              </a:rPr>
              <a:t>- tratarea diferențiată și individualizarea predării - învățării – evaluării, astfel încât să se asigure progresul școlar al tuturor copiilor antepreșcolari și preșcolari din grădinițe, fără a neglija rolul jocului în dezvoltarea lor armonioasă;</a:t>
            </a:r>
          </a:p>
          <a:p>
            <a:pPr hangingPunct="0"/>
            <a:r>
              <a:rPr lang="ro-RO">
                <a:latin typeface="Franklin Gothic Book" pitchFamily="34" charset="0"/>
              </a:rPr>
              <a:t>- parcurgerea integrală a programei școlare, în vederea atingerii standardelor </a:t>
            </a:r>
          </a:p>
          <a:p>
            <a:pPr hangingPunct="0"/>
            <a:r>
              <a:rPr lang="ro-RO">
                <a:latin typeface="Franklin Gothic Book" pitchFamily="34" charset="0"/>
              </a:rPr>
              <a:t>naționale, prevăzute în Reperele fundamentale în învăţarea şi dezvoltarea timpurie </a:t>
            </a:r>
          </a:p>
          <a:p>
            <a:pPr hangingPunct="0"/>
            <a:r>
              <a:rPr lang="ro-RO">
                <a:latin typeface="Franklin Gothic Book" pitchFamily="34" charset="0"/>
              </a:rPr>
              <a:t>a copilului;</a:t>
            </a:r>
          </a:p>
          <a:p>
            <a:pPr hangingPunct="0"/>
            <a:endParaRPr lang="ro-RO">
              <a:latin typeface="Franklin Gothic Book" pitchFamily="34"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Title 1"/>
          <p:cNvSpPr>
            <a:spLocks noGrp="1"/>
          </p:cNvSpPr>
          <p:nvPr>
            <p:ph type="title"/>
          </p:nvPr>
        </p:nvSpPr>
        <p:spPr bwMode="auto"/>
        <p:txBody>
          <a:bodyPr wrap="square" numCol="1" anchorCtr="0" compatLnSpc="1">
            <a:prstTxWarp prst="textNoShape">
              <a:avLst/>
            </a:prstTxWarp>
          </a:bodyPr>
          <a:lstStyle/>
          <a:p>
            <a:pPr algn="ctr" eaLnBrk="1" hangingPunct="1"/>
            <a:r>
              <a:rPr lang="ro-RO" cap="none" smtClean="0"/>
              <a:t>ETAPELE ACHIZIŢIEI LIMBII ENGLEZE CA O A DOUA LIMBĂ</a:t>
            </a:r>
          </a:p>
        </p:txBody>
      </p:sp>
      <p:sp>
        <p:nvSpPr>
          <p:cNvPr id="43010" name="Content Placeholder 2"/>
          <p:cNvSpPr>
            <a:spLocks noGrp="1"/>
          </p:cNvSpPr>
          <p:nvPr>
            <p:ph idx="1"/>
          </p:nvPr>
        </p:nvSpPr>
        <p:spPr>
          <a:xfrm>
            <a:off x="822325" y="1100138"/>
            <a:ext cx="7521575" cy="5065712"/>
          </a:xfrm>
        </p:spPr>
        <p:txBody>
          <a:bodyPr/>
          <a:lstStyle/>
          <a:p>
            <a:pPr eaLnBrk="1" hangingPunct="1"/>
            <a:r>
              <a:rPr lang="ro-RO" sz="2000" smtClean="0"/>
              <a:t>PASUL 1: PERIOADA DE TĂCERE</a:t>
            </a:r>
          </a:p>
          <a:p>
            <a:pPr eaLnBrk="1" hangingPunct="1"/>
            <a:r>
              <a:rPr lang="ro-RO" sz="2000" b="0" smtClean="0"/>
              <a:t>Copiii recepţionează cea de-a doua limbă, dar nu o vorbesc. Această perioadă de cele mai multe ori durează 6 săptămâni sau mai mult, depinde de copil. Foarte mulţi preşcolari sunt expuşi la a învăţa o limbă străină prin poezii, cântece, filme animate. La această vârstă nu-i forţa să spună cuvinte noi şi să vorbească! Foloseşte partea vizuală şi cere copiilor să indice prin poze sau fapte, fără a folosi limbajul verbal. Spune şi arată obiectele (spune THIS IS A CAR! Şi arată-le în pictogramă o maşină sau o jucărie)</a:t>
            </a:r>
          </a:p>
          <a:p>
            <a:pPr eaLnBrk="1" hangingPunct="1"/>
            <a:r>
              <a:rPr lang="ro-RO" sz="2000" b="0" smtClean="0"/>
              <a:t>Alte forme de expunere a copiilor la limba străină:</a:t>
            </a:r>
          </a:p>
          <a:p>
            <a:pPr eaLnBrk="1" hangingPunct="1"/>
            <a:r>
              <a:rPr lang="ro-RO" sz="2000" b="0" smtClean="0"/>
              <a:t>-     Ascultaţi CD-uri cu muzică şi poezii în limba străină;</a:t>
            </a:r>
          </a:p>
          <a:p>
            <a:pPr eaLnBrk="1" hangingPunct="1">
              <a:buFontTx/>
              <a:buChar char="-"/>
            </a:pPr>
            <a:r>
              <a:rPr lang="ro-RO" sz="2000" b="0" smtClean="0"/>
              <a:t>Vizionaţi filme scurte;</a:t>
            </a:r>
          </a:p>
          <a:p>
            <a:pPr eaLnBrk="1" hangingPunct="1">
              <a:buFontTx/>
              <a:buChar char="-"/>
            </a:pPr>
            <a:r>
              <a:rPr lang="ro-RO" sz="2000" b="0" smtClean="0"/>
              <a:t>Vizionaţi desene animate;</a:t>
            </a:r>
          </a:p>
          <a:p>
            <a:pPr eaLnBrk="1" hangingPunct="1">
              <a:buFontTx/>
              <a:buChar char="-"/>
            </a:pPr>
            <a:r>
              <a:rPr lang="ro-RO" sz="2000" b="0" smtClean="0"/>
              <a:t>Vizionaţi poveşti scurte; </a:t>
            </a:r>
            <a:r>
              <a:rPr lang="ro-RO" sz="2000" smtClean="0"/>
              <a:t> </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ro-RO" dirty="0" smtClean="0"/>
              <a:t>PASUL 2:</a:t>
            </a:r>
            <a:endParaRPr lang="ro-RO" dirty="0"/>
          </a:p>
        </p:txBody>
      </p:sp>
      <p:sp>
        <p:nvSpPr>
          <p:cNvPr id="44034" name="Content Placeholder 2"/>
          <p:cNvSpPr>
            <a:spLocks noGrp="1"/>
          </p:cNvSpPr>
          <p:nvPr>
            <p:ph idx="1"/>
          </p:nvPr>
        </p:nvSpPr>
        <p:spPr>
          <a:xfrm>
            <a:off x="822325" y="1100138"/>
            <a:ext cx="7521575" cy="5281612"/>
          </a:xfrm>
        </p:spPr>
        <p:txBody>
          <a:bodyPr/>
          <a:lstStyle/>
          <a:p>
            <a:pPr eaLnBrk="1" hangingPunct="1"/>
            <a:r>
              <a:rPr lang="ro-RO" sz="2000" b="0" smtClean="0"/>
              <a:t>Încearcă să le spui copiilor ce au de făcut prin propoziţii scurte:</a:t>
            </a:r>
          </a:p>
          <a:p>
            <a:pPr eaLnBrk="1" hangingPunct="1">
              <a:buFontTx/>
              <a:buChar char="-"/>
            </a:pPr>
            <a:r>
              <a:rPr lang="ro-RO" sz="2000" b="0" smtClean="0"/>
              <a:t>Ridică-te! Stai jos! – Stand up! Sit down!</a:t>
            </a:r>
          </a:p>
          <a:p>
            <a:pPr eaLnBrk="1" hangingPunct="1">
              <a:buFontTx/>
              <a:buChar char="-"/>
            </a:pPr>
            <a:r>
              <a:rPr lang="ro-RO" sz="2000" b="0" smtClean="0"/>
              <a:t>Închide uşa! – Shut the door!</a:t>
            </a:r>
          </a:p>
          <a:p>
            <a:pPr eaLnBrk="1" hangingPunct="1">
              <a:buFontTx/>
              <a:buChar char="-"/>
            </a:pPr>
            <a:r>
              <a:rPr lang="ro-RO" sz="2000" b="0" smtClean="0"/>
              <a:t>Uită-te la mine! – Look at me!</a:t>
            </a:r>
          </a:p>
          <a:p>
            <a:pPr eaLnBrk="1" hangingPunct="1">
              <a:buFontTx/>
              <a:buChar char="-"/>
            </a:pPr>
            <a:r>
              <a:rPr lang="ro-RO" sz="2000" b="0" smtClean="0"/>
              <a:t>Vă rog să faceţi linişte! – Silence, please!</a:t>
            </a:r>
          </a:p>
          <a:p>
            <a:pPr eaLnBrk="1" hangingPunct="1">
              <a:buFontTx/>
              <a:buChar char="-"/>
            </a:pPr>
            <a:r>
              <a:rPr lang="ro-RO" sz="2000" b="0" smtClean="0"/>
              <a:t>Coloraţi! – Colour!</a:t>
            </a:r>
          </a:p>
          <a:p>
            <a:pPr eaLnBrk="1" hangingPunct="1">
              <a:buFontTx/>
              <a:buChar char="-"/>
            </a:pPr>
            <a:r>
              <a:rPr lang="ro-RO" sz="2000" b="0" smtClean="0"/>
              <a:t>Să cântăm! – Let*s sing!</a:t>
            </a:r>
          </a:p>
          <a:p>
            <a:pPr eaLnBrk="1" hangingPunct="1">
              <a:buFontTx/>
              <a:buChar char="-"/>
            </a:pPr>
            <a:r>
              <a:rPr lang="ro-RO" sz="2000" b="0" smtClean="0"/>
              <a:t>Pictaţi! – Paint!</a:t>
            </a:r>
          </a:p>
          <a:p>
            <a:pPr eaLnBrk="1" hangingPunct="1"/>
            <a:r>
              <a:rPr lang="ro-RO" sz="2000" b="0" smtClean="0"/>
              <a:t>Foloseşte gesturi (limbajul corpului) în activităţi pentru a consolida învăţarea limbii străine (degetul mare ridicat înseamnă foarte bine, degetul arătător la buze – linişte), spune şi arată ce înseamnă : </a:t>
            </a:r>
            <a:r>
              <a:rPr lang="ro-RO" sz="2000" b="0" i="1" smtClean="0"/>
              <a:t>Spală-te pe mâini! Wash your hands</a:t>
            </a:r>
            <a:r>
              <a:rPr lang="ro-RO" sz="2000" b="0" smtClean="0"/>
              <a:t>! – şi prefă-te că te speli pe mâini; arătându-le şi vorbind, ei vor absorbi foarte uşor noua informaţie</a:t>
            </a:r>
            <a:r>
              <a:rPr lang="ro-RO" sz="1800" b="0" smtClean="0"/>
              <a:t>.</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ro-RO" dirty="0" smtClean="0"/>
              <a:t>PASUL 3:</a:t>
            </a:r>
            <a:endParaRPr lang="ro-RO" dirty="0"/>
          </a:p>
        </p:txBody>
      </p:sp>
      <p:sp>
        <p:nvSpPr>
          <p:cNvPr id="45058" name="Content Placeholder 2"/>
          <p:cNvSpPr>
            <a:spLocks noGrp="1"/>
          </p:cNvSpPr>
          <p:nvPr>
            <p:ph idx="1"/>
          </p:nvPr>
        </p:nvSpPr>
        <p:spPr>
          <a:xfrm>
            <a:off x="822325" y="1100138"/>
            <a:ext cx="7521575" cy="5281612"/>
          </a:xfrm>
        </p:spPr>
        <p:txBody>
          <a:bodyPr/>
          <a:lstStyle/>
          <a:p>
            <a:pPr eaLnBrk="1" hangingPunct="1"/>
            <a:r>
              <a:rPr lang="ro-RO" sz="1800" b="0" smtClean="0"/>
              <a:t>Expune copiii la cuvinte noi din vocabularul de bază. La începutul evoluţiei celei de-a doua limbi străine, copiii încep să vorbească folosind cuvinte şi fraze scurte, dar baza rămâne să accentuezi copilul în a repeta cuvintele noi. Introdu diferite teme copiilor, precum:</a:t>
            </a:r>
          </a:p>
          <a:p>
            <a:pPr eaLnBrk="1" hangingPunct="1">
              <a:buFontTx/>
              <a:buChar char="-"/>
            </a:pPr>
            <a:r>
              <a:rPr lang="ro-RO" sz="1800" b="0" smtClean="0"/>
              <a:t>Numere (1-10) – Numbers</a:t>
            </a:r>
          </a:p>
          <a:p>
            <a:pPr eaLnBrk="1" hangingPunct="1">
              <a:buFontTx/>
              <a:buChar char="-"/>
            </a:pPr>
            <a:r>
              <a:rPr lang="ro-RO" sz="1800" b="0" smtClean="0"/>
              <a:t>Culori – Colours</a:t>
            </a:r>
          </a:p>
          <a:p>
            <a:pPr eaLnBrk="1" hangingPunct="1">
              <a:buFontTx/>
              <a:buChar char="-"/>
            </a:pPr>
            <a:r>
              <a:rPr lang="ro-RO" sz="1800" b="0" smtClean="0"/>
              <a:t>Adjective – Adjectives</a:t>
            </a:r>
          </a:p>
          <a:p>
            <a:pPr eaLnBrk="1" hangingPunct="1">
              <a:buFontTx/>
              <a:buChar char="-"/>
            </a:pPr>
            <a:r>
              <a:rPr lang="ro-RO" sz="1800" b="0" smtClean="0"/>
              <a:t>Corpul omenesc – Human Body</a:t>
            </a:r>
          </a:p>
          <a:p>
            <a:pPr eaLnBrk="1" hangingPunct="1">
              <a:buFontTx/>
              <a:buChar char="-"/>
            </a:pPr>
            <a:r>
              <a:rPr lang="ro-RO" sz="1800" b="0" smtClean="0"/>
              <a:t>Emoţii – Emotions</a:t>
            </a:r>
          </a:p>
          <a:p>
            <a:pPr eaLnBrk="1" hangingPunct="1">
              <a:buFontTx/>
              <a:buChar char="-"/>
            </a:pPr>
            <a:r>
              <a:rPr lang="ro-RO" sz="1800" b="0" smtClean="0"/>
              <a:t>Vreme – Weather</a:t>
            </a:r>
          </a:p>
          <a:p>
            <a:pPr eaLnBrk="1" hangingPunct="1">
              <a:buFontTx/>
              <a:buChar char="-"/>
            </a:pPr>
            <a:r>
              <a:rPr lang="ro-RO" sz="1800" b="0" smtClean="0"/>
              <a:t>Jucării – Toys</a:t>
            </a:r>
          </a:p>
          <a:p>
            <a:pPr eaLnBrk="1" hangingPunct="1">
              <a:buFontTx/>
              <a:buChar char="-"/>
            </a:pPr>
            <a:r>
              <a:rPr lang="ro-RO" sz="1800" b="0" smtClean="0"/>
              <a:t>Îmbrăcăminte – Clothes</a:t>
            </a:r>
          </a:p>
          <a:p>
            <a:pPr eaLnBrk="1" hangingPunct="1">
              <a:buFontTx/>
              <a:buChar char="-"/>
            </a:pPr>
            <a:r>
              <a:rPr lang="ro-RO" sz="1800" b="0" smtClean="0"/>
              <a:t>Animale – Animals</a:t>
            </a:r>
          </a:p>
          <a:p>
            <a:pPr eaLnBrk="1" hangingPunct="1">
              <a:buFontTx/>
              <a:buChar char="-"/>
            </a:pPr>
            <a:r>
              <a:rPr lang="ro-RO" sz="1800" b="0" smtClean="0"/>
              <a:t>Legume şi fructe – Vegetables and Fruit</a:t>
            </a:r>
          </a:p>
          <a:p>
            <a:pPr eaLnBrk="1" hangingPunct="1">
              <a:buFontTx/>
              <a:buChar char="-"/>
            </a:pPr>
            <a:endParaRPr lang="ro-RO" sz="1800" b="0" smtClean="0"/>
          </a:p>
          <a:p>
            <a:pPr eaLnBrk="1" hangingPunct="1">
              <a:buFontTx/>
              <a:buChar char="-"/>
            </a:pPr>
            <a:endParaRPr lang="ro-RO" sz="1800" b="0" smtClean="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ro-RO" dirty="0" smtClean="0"/>
              <a:t>PASUL 4:</a:t>
            </a:r>
            <a:endParaRPr lang="ro-RO" dirty="0"/>
          </a:p>
        </p:txBody>
      </p:sp>
      <p:sp>
        <p:nvSpPr>
          <p:cNvPr id="46082" name="Content Placeholder 2"/>
          <p:cNvSpPr>
            <a:spLocks noGrp="1"/>
          </p:cNvSpPr>
          <p:nvPr>
            <p:ph idx="1"/>
          </p:nvPr>
        </p:nvSpPr>
        <p:spPr/>
        <p:txBody>
          <a:bodyPr/>
          <a:lstStyle/>
          <a:p>
            <a:pPr eaLnBrk="1" hangingPunct="1"/>
            <a:r>
              <a:rPr lang="ro-RO" sz="2800" b="0" smtClean="0"/>
              <a:t>Repetă cu preşcolarii în timpul zilei petrecut la grădiniţă şi solicită părinţii să facă acelaşi lucru acasă. Copiii vor începe să înţeleagă, să devină familiari cu limba străină. Copiii vor învăţa treptat cuvintele care denumesc obiectele din camera de joacă, rutina zilnică. Solicită copiii să-ţi arate pictogramele şi să încerce să pronunţe cuvintele noi. </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ro-RO" dirty="0" smtClean="0"/>
              <a:t>PASUL 5:</a:t>
            </a:r>
            <a:endParaRPr lang="ro-RO" dirty="0"/>
          </a:p>
        </p:txBody>
      </p:sp>
      <p:sp>
        <p:nvSpPr>
          <p:cNvPr id="47106" name="Content Placeholder 2"/>
          <p:cNvSpPr>
            <a:spLocks noGrp="1"/>
          </p:cNvSpPr>
          <p:nvPr>
            <p:ph idx="1"/>
          </p:nvPr>
        </p:nvSpPr>
        <p:spPr>
          <a:xfrm>
            <a:off x="822325" y="908050"/>
            <a:ext cx="7521575" cy="5545138"/>
          </a:xfrm>
        </p:spPr>
        <p:txBody>
          <a:bodyPr/>
          <a:lstStyle/>
          <a:p>
            <a:pPr eaLnBrk="1" hangingPunct="1"/>
            <a:r>
              <a:rPr lang="ro-RO" b="0" smtClean="0"/>
              <a:t>Nu este nevoie să explici copiilor de grădiniţă gramatica, dar trebuie să foloseşti gramatica pentru a fi percepută de ei în mod corect. Copiii trebuie să ştie diferenţa între pronumele „el” (he) şi „ea” (she), cât şi între „singular” şi „plural”; cuvintele trebuie folosite corect gramatical. Este bine, pe cât posibil, ca totul să fie simplu şi scurt, ca de exemplu:</a:t>
            </a:r>
          </a:p>
          <a:p>
            <a:pPr eaLnBrk="1" hangingPunct="1">
              <a:buFontTx/>
              <a:buChar char="-"/>
            </a:pPr>
            <a:r>
              <a:rPr lang="ro-RO" b="0" smtClean="0"/>
              <a:t>Să conjuge verbele TO BE si TO HAVE GOT – I am Lily. I have got a toy. You are Tom. She is Mary.</a:t>
            </a:r>
          </a:p>
          <a:p>
            <a:pPr eaLnBrk="1" hangingPunct="1">
              <a:buFontTx/>
              <a:buChar char="-"/>
            </a:pPr>
            <a:r>
              <a:rPr lang="ro-RO" b="0" smtClean="0"/>
              <a:t>Pronume si verbe</a:t>
            </a:r>
          </a:p>
          <a:p>
            <a:pPr eaLnBrk="1" hangingPunct="1">
              <a:buFontTx/>
              <a:buChar char="-"/>
            </a:pPr>
            <a:r>
              <a:rPr lang="ro-RO" b="0" smtClean="0"/>
              <a:t>Adjective</a:t>
            </a:r>
          </a:p>
          <a:p>
            <a:pPr eaLnBrk="1" hangingPunct="1">
              <a:buFontTx/>
              <a:buChar char="-"/>
            </a:pPr>
            <a:r>
              <a:rPr lang="ro-RO" b="0" smtClean="0"/>
              <a:t>Conjucţii</a:t>
            </a:r>
          </a:p>
          <a:p>
            <a:pPr eaLnBrk="1" hangingPunct="1">
              <a:buFontTx/>
              <a:buChar char="-"/>
            </a:pPr>
            <a:r>
              <a:rPr lang="ro-RO" b="0" smtClean="0"/>
              <a:t>Întrebări cu răspunsuri pozitive şi negative (Yes, I am! No, I am not!)</a:t>
            </a:r>
          </a:p>
          <a:p>
            <a:pPr eaLnBrk="1" hangingPunct="1"/>
            <a:r>
              <a:rPr lang="ro-RO" b="0" smtClean="0"/>
              <a:t>Încurajează copiii să îşi asume responsabilitatea în activităţile grupei, să „citească” imaginile, să se joace, să realizeze tetru de păpuşi, să cânte şi să recite poezii. Lasă copiii să demonstreze ce au învăţat, îi va încuraja şi se vor simţi competenţi.</a:t>
            </a:r>
          </a:p>
          <a:p>
            <a:pPr eaLnBrk="1" hangingPunct="1"/>
            <a:r>
              <a:rPr lang="ro-RO" b="0" smtClean="0"/>
              <a:t>Alege activităţi adecvate, cum ar fi: activităţi plastice şi lucru manual, activităţi muzicale, gimnastică şi sport, teatru de păpuşi sau cu umbre, poveşti reale sau create.</a:t>
            </a:r>
          </a:p>
          <a:p>
            <a:pPr eaLnBrk="1" hangingPunct="1"/>
            <a:r>
              <a:rPr lang="ro-RO" b="0" smtClean="0"/>
              <a:t>Formulează o propoziţie şi adu modificări propoziţiei solicitând copiilor să repete. </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Title 1"/>
          <p:cNvSpPr>
            <a:spLocks noGrp="1"/>
          </p:cNvSpPr>
          <p:nvPr>
            <p:ph type="title"/>
          </p:nvPr>
        </p:nvSpPr>
        <p:spPr bwMode="auto"/>
        <p:txBody>
          <a:bodyPr wrap="square" numCol="1" anchorCtr="0" compatLnSpc="1">
            <a:prstTxWarp prst="textNoShape">
              <a:avLst/>
            </a:prstTxWarp>
          </a:bodyPr>
          <a:lstStyle/>
          <a:p>
            <a:pPr algn="ctr" eaLnBrk="1" hangingPunct="1"/>
            <a:r>
              <a:rPr lang="ro-RO" cap="none" smtClean="0"/>
              <a:t>DE-A LUNGUL TUTUROR PAŞILOR:</a:t>
            </a:r>
          </a:p>
        </p:txBody>
      </p:sp>
      <p:sp>
        <p:nvSpPr>
          <p:cNvPr id="48130" name="Content Placeholder 2"/>
          <p:cNvSpPr>
            <a:spLocks noGrp="1"/>
          </p:cNvSpPr>
          <p:nvPr>
            <p:ph idx="1"/>
          </p:nvPr>
        </p:nvSpPr>
        <p:spPr>
          <a:xfrm>
            <a:off x="822325" y="1100138"/>
            <a:ext cx="7521575" cy="5208587"/>
          </a:xfrm>
        </p:spPr>
        <p:txBody>
          <a:bodyPr/>
          <a:lstStyle/>
          <a:p>
            <a:pPr eaLnBrk="1" hangingPunct="1"/>
            <a:r>
              <a:rPr lang="ro-RO" sz="1700" b="0" smtClean="0"/>
              <a:t>Foloseşte zilnic expresii în grupă, construieşte o atmosferă activă pentru copii. Este recomandabil ca aceste expresii, dacă este posibil, să fie acompaniate de gesturi. Asigură-te că utilizezi următoarele expresii:</a:t>
            </a:r>
          </a:p>
          <a:p>
            <a:pPr eaLnBrk="1" hangingPunct="1">
              <a:buFont typeface="Arial" charset="0"/>
              <a:buChar char="•"/>
            </a:pPr>
            <a:r>
              <a:rPr lang="ro-RO" sz="1700" smtClean="0"/>
              <a:t>Formule de salut şi despărţire </a:t>
            </a:r>
            <a:r>
              <a:rPr lang="ro-RO" sz="1700" b="0" smtClean="0"/>
              <a:t>(Hello! Good morning! Good Bye! Bye, have a nice day! Enjoy your day! See you tomorrow!);</a:t>
            </a:r>
          </a:p>
          <a:p>
            <a:pPr eaLnBrk="1" hangingPunct="1">
              <a:buFont typeface="Arial" charset="0"/>
              <a:buChar char="•"/>
            </a:pPr>
            <a:r>
              <a:rPr lang="ro-RO" sz="1700" smtClean="0"/>
              <a:t>Reacţii spontane </a:t>
            </a:r>
            <a:r>
              <a:rPr lang="ro-RO" sz="1700" b="0" smtClean="0"/>
              <a:t>(Listen! Look! Pau attention! Watch out!)</a:t>
            </a:r>
          </a:p>
          <a:p>
            <a:pPr eaLnBrk="1" hangingPunct="1">
              <a:buFont typeface="Arial" charset="0"/>
              <a:buChar char="•"/>
            </a:pPr>
            <a:r>
              <a:rPr lang="ro-RO" sz="1700" smtClean="0"/>
              <a:t>Cere copiilor să facă ceva </a:t>
            </a:r>
            <a:r>
              <a:rPr lang="ro-RO" sz="1700" b="0" smtClean="0"/>
              <a:t>(Repeat after me! Can you repeat, please? Work in groups! Work in pairs! Get togher in groups of four! Speak louder!)</a:t>
            </a:r>
          </a:p>
          <a:p>
            <a:pPr eaLnBrk="1" hangingPunct="1">
              <a:buFont typeface="Arial" charset="0"/>
              <a:buChar char="•"/>
            </a:pPr>
            <a:r>
              <a:rPr lang="ro-RO" sz="1700" smtClean="0"/>
              <a:t>Expresii de încurajare </a:t>
            </a:r>
            <a:r>
              <a:rPr lang="ro-RO" sz="1700" b="0" smtClean="0"/>
              <a:t>(Well done! Very well! Good job! Wonderful! Go ahead!)</a:t>
            </a:r>
          </a:p>
          <a:p>
            <a:pPr eaLnBrk="1" hangingPunct="1">
              <a:buFont typeface="Arial" charset="0"/>
              <a:buChar char="•"/>
            </a:pPr>
            <a:r>
              <a:rPr lang="ro-RO" sz="1700" smtClean="0"/>
              <a:t>Organizează conţinutul, timpul şi mediul </a:t>
            </a:r>
            <a:r>
              <a:rPr lang="ro-RO" sz="1700" b="0" smtClean="0"/>
              <a:t>( Let*s start our class. Today, we are going to…I*m going count if you are all in the classroom. Who is not here? What date is it today?/ What*s the weather loke today?)</a:t>
            </a:r>
          </a:p>
          <a:p>
            <a:pPr eaLnBrk="1" hangingPunct="1">
              <a:buFont typeface="Arial" charset="0"/>
              <a:buChar char="•"/>
            </a:pPr>
            <a:r>
              <a:rPr lang="ro-RO" sz="1700" smtClean="0"/>
              <a:t>Arată simpatie </a:t>
            </a:r>
            <a:r>
              <a:rPr lang="ro-RO" sz="1700" b="0" smtClean="0"/>
              <a:t>( Try again! Once again! Say it again! Relax!)</a:t>
            </a:r>
          </a:p>
          <a:p>
            <a:pPr eaLnBrk="1" hangingPunct="1">
              <a:buFont typeface="Arial" charset="0"/>
              <a:buChar char="•"/>
            </a:pPr>
            <a:r>
              <a:rPr lang="ro-RO" sz="1700" smtClean="0"/>
              <a:t>Verifică dacă preşcolarii au înţeles </a:t>
            </a:r>
            <a:r>
              <a:rPr lang="ro-RO" sz="1700" b="0" smtClean="0"/>
              <a:t>(Do you understand me? Is it claer? How do you say…in English?)</a:t>
            </a:r>
          </a:p>
          <a:p>
            <a:pPr eaLnBrk="1" hangingPunct="1"/>
            <a:endParaRPr lang="ro-RO" sz="1500" b="0" smtClean="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Content Placeholder 2"/>
          <p:cNvSpPr>
            <a:spLocks noGrp="1"/>
          </p:cNvSpPr>
          <p:nvPr>
            <p:ph idx="1"/>
          </p:nvPr>
        </p:nvSpPr>
        <p:spPr/>
        <p:txBody>
          <a:bodyPr/>
          <a:lstStyle/>
          <a:p>
            <a:pPr eaLnBrk="1" hangingPunct="1"/>
            <a:r>
              <a:rPr lang="ro-RO" sz="4000" smtClean="0"/>
              <a:t>Vă mulţumesc pentru atenţie!</a:t>
            </a:r>
          </a:p>
          <a:p>
            <a:pPr eaLnBrk="1" hangingPunct="1"/>
            <a:r>
              <a:rPr lang="ro-RO" sz="4000" smtClean="0"/>
              <a:t>Un an şcolar plin de realizări!</a:t>
            </a:r>
          </a:p>
        </p:txBody>
      </p:sp>
      <p:pic>
        <p:nvPicPr>
          <p:cNvPr id="49154" name="Picture 2"/>
          <p:cNvPicPr>
            <a:picLocks noChangeAspect="1" noChangeArrowheads="1"/>
          </p:cNvPicPr>
          <p:nvPr/>
        </p:nvPicPr>
        <p:blipFill>
          <a:blip r:embed="rId2"/>
          <a:srcRect/>
          <a:stretch>
            <a:fillRect/>
          </a:stretch>
        </p:blipFill>
        <p:spPr bwMode="auto">
          <a:xfrm>
            <a:off x="877888" y="2708275"/>
            <a:ext cx="7356475" cy="3425825"/>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1"/>
          <p:cNvSpPr>
            <a:spLocks noChangeArrowheads="1"/>
          </p:cNvSpPr>
          <p:nvPr/>
        </p:nvSpPr>
        <p:spPr bwMode="auto">
          <a:xfrm>
            <a:off x="287338" y="188913"/>
            <a:ext cx="8677275" cy="6186487"/>
          </a:xfrm>
          <a:prstGeom prst="rect">
            <a:avLst/>
          </a:prstGeom>
          <a:noFill/>
          <a:ln w="9525">
            <a:noFill/>
            <a:miter lim="800000"/>
            <a:headEnd/>
            <a:tailEnd/>
          </a:ln>
        </p:spPr>
        <p:txBody>
          <a:bodyPr>
            <a:spAutoFit/>
          </a:bodyPr>
          <a:lstStyle/>
          <a:p>
            <a:pPr hangingPunct="0"/>
            <a:r>
              <a:rPr lang="ro-RO">
                <a:latin typeface="Franklin Gothic Book" pitchFamily="34" charset="0"/>
              </a:rPr>
              <a:t>- evaluarea continuă a copiilor cu scopul motivării lor, orientării și optimizării procesului de învățare; realizarea unui proces (al evaluării) firesc, prin metode standard şi complementare şi prin joc, fără a supune copiii unui stres inutil, fără excesul de fişe şi de teste şi fără a lua în considerare funcţiile generale procesului, în integralitatea lor (diagnostică, prognostică, de selecţie, de cercetare, motivaţională şi de orientare).</a:t>
            </a:r>
          </a:p>
          <a:p>
            <a:pPr hangingPunct="0"/>
            <a:r>
              <a:rPr lang="ro-RO">
                <a:latin typeface="Franklin Gothic Book" pitchFamily="34" charset="0"/>
              </a:rPr>
              <a:t>- reducerea absenteismului prin cooptarea membrilor comunităţii sau prin crearea, pe plan judeţean sau local, a unor echipe de sprijin (care să identifice problemele cu care se confruntă copiii la un moment dat, motivele acestor probleme etc. şi care să fie determinați pentru a găsi soluţii și pentru a le pune în practică);</a:t>
            </a:r>
          </a:p>
          <a:p>
            <a:pPr hangingPunct="0"/>
            <a:r>
              <a:rPr lang="ro-RO">
                <a:latin typeface="Franklin Gothic Book" pitchFamily="34" charset="0"/>
              </a:rPr>
              <a:t>- promovarea de programe și proiecte educaționale, naționale și internaționale, care aduc beneficii pe termen mediu şi lung celor implicaţi – copii, părinţi, cadre didactice;</a:t>
            </a:r>
          </a:p>
          <a:p>
            <a:pPr hangingPunct="0"/>
            <a:r>
              <a:rPr lang="ro-RO">
                <a:latin typeface="Franklin Gothic Book" pitchFamily="34" charset="0"/>
              </a:rPr>
              <a:t>- promovarea unui parteneriat educațional real și viabil, cu implicarea tuturor actorilor educaționali, la iniţiativa conducerii unităţilor şi a cadrelor didactice.</a:t>
            </a:r>
          </a:p>
          <a:p>
            <a:pPr hangingPunct="0"/>
            <a:r>
              <a:rPr lang="ro-RO">
                <a:latin typeface="Franklin Gothic Book" pitchFamily="34" charset="0"/>
              </a:rPr>
              <a:t> </a:t>
            </a:r>
          </a:p>
          <a:p>
            <a:pPr hangingPunct="0"/>
            <a:endParaRPr lang="ro-RO">
              <a:latin typeface="Franklin Gothic Book" pitchFamily="34" charset="0"/>
            </a:endParaRPr>
          </a:p>
          <a:p>
            <a:pPr hangingPunct="0"/>
            <a:endParaRPr lang="ro-RO">
              <a:latin typeface="Franklin Gothic Book" pitchFamily="34" charset="0"/>
            </a:endParaRPr>
          </a:p>
          <a:p>
            <a:pPr hangingPunct="0"/>
            <a:r>
              <a:rPr lang="ro-RO" b="1">
                <a:latin typeface="Franklin Gothic Book" pitchFamily="34" charset="0"/>
              </a:rPr>
              <a:t>*</a:t>
            </a:r>
            <a:r>
              <a:rPr lang="ro-RO" i="1">
                <a:latin typeface="Franklin Gothic Book" pitchFamily="34" charset="0"/>
              </a:rPr>
              <a:t>de utilizat în elaborarea planului managerial al inspectorului/a PDI de la nivelul unității de învățământ, a rapoartelor privind disciplina/specialitatea, a unor programe de formare etc.</a:t>
            </a:r>
            <a:endParaRPr lang="ro-RO">
              <a:latin typeface="Franklin Gothic Book" pitchFamily="34" charset="0"/>
            </a:endParaRPr>
          </a:p>
          <a:p>
            <a:pPr hangingPunct="0"/>
            <a:r>
              <a:rPr lang="ro-RO" b="1">
                <a:latin typeface="Franklin Gothic Book" pitchFamily="34" charset="0"/>
              </a:rPr>
              <a:t> </a:t>
            </a:r>
            <a:endParaRPr lang="ro-RO">
              <a:latin typeface="Franklin Gothic Book"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1"/>
          <p:cNvSpPr>
            <a:spLocks noChangeArrowheads="1"/>
          </p:cNvSpPr>
          <p:nvPr/>
        </p:nvSpPr>
        <p:spPr bwMode="auto">
          <a:xfrm>
            <a:off x="323850" y="333375"/>
            <a:ext cx="8424863" cy="5816600"/>
          </a:xfrm>
          <a:prstGeom prst="rect">
            <a:avLst/>
          </a:prstGeom>
          <a:noFill/>
          <a:ln w="9525">
            <a:noFill/>
            <a:miter lim="800000"/>
            <a:headEnd/>
            <a:tailEnd/>
          </a:ln>
        </p:spPr>
        <p:txBody>
          <a:bodyPr>
            <a:spAutoFit/>
          </a:bodyPr>
          <a:lstStyle/>
          <a:p>
            <a:pPr algn="ctr" hangingPunct="0"/>
            <a:endParaRPr lang="ro-RO" sz="2400" b="1">
              <a:latin typeface="Franklin Gothic Book" pitchFamily="34" charset="0"/>
            </a:endParaRPr>
          </a:p>
          <a:p>
            <a:pPr algn="ctr" hangingPunct="0"/>
            <a:r>
              <a:rPr lang="fr-CA" sz="2400" b="1">
                <a:latin typeface="Franklin Gothic Book" pitchFamily="34" charset="0"/>
              </a:rPr>
              <a:t>Reglementări, documente școlare și curriculare </a:t>
            </a:r>
            <a:r>
              <a:rPr lang="fr-CA" b="1">
                <a:latin typeface="Franklin Gothic Book" pitchFamily="34" charset="0"/>
              </a:rPr>
              <a:t>*</a:t>
            </a:r>
            <a:endParaRPr lang="ro-RO">
              <a:latin typeface="Franklin Gothic Book" pitchFamily="34" charset="0"/>
            </a:endParaRPr>
          </a:p>
          <a:p>
            <a:pPr algn="ctr" hangingPunct="0"/>
            <a:endParaRPr lang="ro-RO" b="1">
              <a:latin typeface="Franklin Gothic Book" pitchFamily="34" charset="0"/>
            </a:endParaRPr>
          </a:p>
          <a:p>
            <a:pPr algn="ctr" hangingPunct="0"/>
            <a:r>
              <a:rPr lang="fr-CA" b="1">
                <a:latin typeface="Franklin Gothic Book" pitchFamily="34" charset="0"/>
              </a:rPr>
              <a:t> </a:t>
            </a:r>
            <a:endParaRPr lang="ro-RO">
              <a:latin typeface="Franklin Gothic Book" pitchFamily="34" charset="0"/>
            </a:endParaRPr>
          </a:p>
          <a:p>
            <a:r>
              <a:rPr lang="ro-RO" b="1" i="1">
                <a:latin typeface="Franklin Gothic Book" pitchFamily="34" charset="0"/>
              </a:rPr>
              <a:t>1. Curriculumul pentru învățământul preșcolar </a:t>
            </a:r>
            <a:r>
              <a:rPr lang="ro-RO">
                <a:latin typeface="Franklin Gothic Book" pitchFamily="34" charset="0"/>
              </a:rPr>
              <a:t>(OM nr.5233/2008 și noul curriculum pentru educație timpurie, în măsura în care va fi aprobată pilotarea acestuia);</a:t>
            </a:r>
          </a:p>
          <a:p>
            <a:r>
              <a:rPr lang="ro-RO" b="1" i="1">
                <a:latin typeface="Franklin Gothic Book" pitchFamily="34" charset="0"/>
              </a:rPr>
              <a:t>2. Reperele fundamentale în învăţarea şi dezvoltarea timpurie a copiilor cu vârsta cuprinsă între naştere şi 7 an</a:t>
            </a:r>
            <a:r>
              <a:rPr lang="ro-RO" i="1">
                <a:latin typeface="Franklin Gothic Book" pitchFamily="34" charset="0"/>
              </a:rPr>
              <a:t>i </a:t>
            </a:r>
            <a:r>
              <a:rPr lang="ro-RO">
                <a:latin typeface="Franklin Gothic Book" pitchFamily="34" charset="0"/>
              </a:rPr>
              <a:t>(OM  nr.3851 /2010);</a:t>
            </a:r>
          </a:p>
          <a:p>
            <a:r>
              <a:rPr lang="ro-RO" b="1" i="1">
                <a:latin typeface="Franklin Gothic Book" pitchFamily="34" charset="0"/>
              </a:rPr>
              <a:t>3. Standarde de  calitate pentru învățământul preșcolar </a:t>
            </a:r>
            <a:r>
              <a:rPr lang="ro-RO">
                <a:latin typeface="Franklin Gothic Book" pitchFamily="34" charset="0"/>
              </a:rPr>
              <a:t>(OM  nr.4</a:t>
            </a:r>
            <a:r>
              <a:rPr lang="fr-FR">
                <a:latin typeface="Franklin Gothic Book" pitchFamily="34" charset="0"/>
              </a:rPr>
              <a:t>688/2012 </a:t>
            </a:r>
            <a:r>
              <a:rPr lang="ro-RO">
                <a:latin typeface="Franklin Gothic Book" pitchFamily="34" charset="0"/>
              </a:rPr>
              <a:t>);</a:t>
            </a:r>
          </a:p>
          <a:p>
            <a:r>
              <a:rPr lang="ro-RO" b="1" i="1">
                <a:latin typeface="Franklin Gothic Book" pitchFamily="34" charset="0"/>
              </a:rPr>
              <a:t>4. Metodologia de organizare şi funcţionare a creşelor şi a altor  unităţi de educaţie timpurie antepreşcolară </a:t>
            </a:r>
            <a:r>
              <a:rPr lang="ro-RO">
                <a:latin typeface="Franklin Gothic Book" pitchFamily="34" charset="0"/>
              </a:rPr>
              <a:t>(HG nr.1252/2012);</a:t>
            </a:r>
          </a:p>
          <a:p>
            <a:r>
              <a:rPr lang="ro-RO" b="1" i="1">
                <a:latin typeface="Franklin Gothic Book" pitchFamily="34" charset="0"/>
              </a:rPr>
              <a:t>5. </a:t>
            </a:r>
            <a:r>
              <a:rPr lang="pt-BR" b="1" i="1">
                <a:latin typeface="Franklin Gothic Book" pitchFamily="34" charset="0"/>
              </a:rPr>
              <a:t>Regulamentul de organizare și funcționare a unităților de  învățământ preuniversitar</a:t>
            </a:r>
            <a:r>
              <a:rPr lang="pt-BR" b="1">
                <a:latin typeface="Franklin Gothic Book" pitchFamily="34" charset="0"/>
              </a:rPr>
              <a:t> </a:t>
            </a:r>
            <a:r>
              <a:rPr lang="pt-BR">
                <a:latin typeface="Franklin Gothic Book" pitchFamily="34" charset="0"/>
              </a:rPr>
              <a:t>(OM nr.5079/2016)</a:t>
            </a:r>
            <a:r>
              <a:rPr lang="pt-BR" i="1">
                <a:latin typeface="Franklin Gothic Book" pitchFamily="34" charset="0"/>
              </a:rPr>
              <a:t>;</a:t>
            </a:r>
            <a:endParaRPr lang="ro-RO">
              <a:latin typeface="Franklin Gothic Book" pitchFamily="34" charset="0"/>
            </a:endParaRPr>
          </a:p>
          <a:p>
            <a:r>
              <a:rPr lang="ro-RO" i="1">
                <a:latin typeface="Franklin Gothic Book" pitchFamily="34" charset="0"/>
              </a:rPr>
              <a:t>6. Nota MEN nr.28.259/2000 privind </a:t>
            </a:r>
            <a:r>
              <a:rPr lang="ro-RO" b="1" i="1">
                <a:latin typeface="Franklin Gothic Book" pitchFamily="34" charset="0"/>
              </a:rPr>
              <a:t>documentele de evidenţă a activităţii educatoarelor din învăţământul preuniversitar</a:t>
            </a:r>
            <a:r>
              <a:rPr lang="ro-RO" i="1">
                <a:latin typeface="Franklin Gothic Book" pitchFamily="34" charset="0"/>
              </a:rPr>
              <a:t> (</a:t>
            </a:r>
            <a:r>
              <a:rPr lang="ro-RO">
                <a:latin typeface="Franklin Gothic Book" pitchFamily="34" charset="0"/>
              </a:rPr>
              <a:t>ref.la</a:t>
            </a:r>
            <a:r>
              <a:rPr lang="ro-RO" i="1">
                <a:latin typeface="Franklin Gothic Book" pitchFamily="34" charset="0"/>
              </a:rPr>
              <a:t>Condica de prezenţă şi evidenţă a activităţii educatoarei</a:t>
            </a:r>
            <a:r>
              <a:rPr lang="ro-RO">
                <a:latin typeface="Franklin Gothic Book" pitchFamily="34" charset="0"/>
              </a:rPr>
              <a:t>întâlnită și cu denumirea de</a:t>
            </a:r>
            <a:r>
              <a:rPr lang="ro-RO" i="1">
                <a:latin typeface="Franklin Gothic Book" pitchFamily="34" charset="0"/>
              </a:rPr>
              <a:t> Caietul educatoarei)</a:t>
            </a:r>
            <a:r>
              <a:rPr lang="pt-BR" i="1">
                <a:latin typeface="Franklin Gothic Book" pitchFamily="34" charset="0"/>
              </a:rPr>
              <a:t>;</a:t>
            </a:r>
            <a:endParaRPr lang="ro-RO">
              <a:latin typeface="Franklin Gothic Book" pitchFamily="34" charset="0"/>
            </a:endParaRPr>
          </a:p>
          <a:p>
            <a:r>
              <a:rPr lang="ro-RO" i="1">
                <a:latin typeface="Franklin Gothic Book" pitchFamily="34" charset="0"/>
              </a:rPr>
              <a:t>7. Adresa MEN nr. 40.377/2000 </a:t>
            </a:r>
            <a:r>
              <a:rPr lang="ro-RO" b="1" i="1">
                <a:latin typeface="Franklin Gothic Book" pitchFamily="34" charset="0"/>
              </a:rPr>
              <a:t>privind documentele de evidenţă a activităţii educatoarelor din învăţământul preuniversitar care lucrează la grupele cu predare în limba minorităţilor naţionale</a:t>
            </a:r>
            <a:r>
              <a:rPr lang="ro-RO" i="1">
                <a:latin typeface="Franklin Gothic Book" pitchFamily="34" charset="0"/>
              </a:rPr>
              <a:t>;</a:t>
            </a:r>
            <a:endParaRPr lang="ro-RO">
              <a:latin typeface="Franklin Gothic Book"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1"/>
          <p:cNvSpPr>
            <a:spLocks noChangeArrowheads="1"/>
          </p:cNvSpPr>
          <p:nvPr/>
        </p:nvSpPr>
        <p:spPr bwMode="auto">
          <a:xfrm>
            <a:off x="179388" y="260350"/>
            <a:ext cx="8616950" cy="6464300"/>
          </a:xfrm>
          <a:prstGeom prst="rect">
            <a:avLst/>
          </a:prstGeom>
          <a:noFill/>
          <a:ln w="9525">
            <a:noFill/>
            <a:miter lim="800000"/>
            <a:headEnd/>
            <a:tailEnd/>
          </a:ln>
        </p:spPr>
        <p:txBody>
          <a:bodyPr>
            <a:spAutoFit/>
          </a:bodyPr>
          <a:lstStyle/>
          <a:p>
            <a:r>
              <a:rPr lang="ro-RO" i="1">
                <a:latin typeface="Franklin Gothic Book" pitchFamily="34" charset="0"/>
              </a:rPr>
              <a:t>8. Adresa MECTS nr.46.267/2010 privind </a:t>
            </a:r>
            <a:r>
              <a:rPr lang="ro-RO" b="1" i="1">
                <a:latin typeface="Franklin Gothic Book" pitchFamily="34" charset="0"/>
              </a:rPr>
              <a:t>activitățile specifice funcției de diriginte </a:t>
            </a:r>
            <a:r>
              <a:rPr lang="ro-RO" i="1">
                <a:latin typeface="Franklin Gothic Book" pitchFamily="34" charset="0"/>
              </a:rPr>
              <a:t>în învățământul preșcolar;</a:t>
            </a:r>
            <a:endParaRPr lang="ro-RO">
              <a:latin typeface="Franklin Gothic Book" pitchFamily="34" charset="0"/>
            </a:endParaRPr>
          </a:p>
          <a:p>
            <a:r>
              <a:rPr lang="ro-RO" i="1">
                <a:latin typeface="Franklin Gothic Book" pitchFamily="34" charset="0"/>
              </a:rPr>
              <a:t>9. Ordinul 4576/2017 privind </a:t>
            </a:r>
            <a:r>
              <a:rPr lang="ro-RO" b="1" i="1">
                <a:latin typeface="Franklin Gothic Book" pitchFamily="34" charset="0"/>
              </a:rPr>
              <a:t>adoptarea unor măsuri pentru elaborarea, evaluarea, avizarea, aprobarea și utilizarea auxiliarelor didactice, auxiliarelor curriculare și a mijloacelor de învățământ;</a:t>
            </a:r>
            <a:endParaRPr lang="ro-RO" b="1">
              <a:latin typeface="Franklin Gothic Book" pitchFamily="34" charset="0"/>
            </a:endParaRPr>
          </a:p>
          <a:p>
            <a:r>
              <a:rPr lang="ro-RO" i="1">
                <a:latin typeface="Franklin Gothic Book" pitchFamily="34" charset="0"/>
              </a:rPr>
              <a:t>10. </a:t>
            </a:r>
            <a:r>
              <a:rPr lang="en-US" b="1" i="1">
                <a:latin typeface="Franklin Gothic Book" pitchFamily="34" charset="0"/>
              </a:rPr>
              <a:t>Setul de instrumente pentru stimularea, monitorizarea și aprecierea pregătirii pentru școală a copilului preșcolar;</a:t>
            </a:r>
            <a:endParaRPr lang="ro-RO" b="1">
              <a:latin typeface="Franklin Gothic Book" pitchFamily="34" charset="0"/>
            </a:endParaRPr>
          </a:p>
          <a:p>
            <a:r>
              <a:rPr lang="ro-RO" i="1">
                <a:latin typeface="Franklin Gothic Book" pitchFamily="34" charset="0"/>
              </a:rPr>
              <a:t>11. </a:t>
            </a:r>
            <a:r>
              <a:rPr lang="ro-RO" b="1" i="1">
                <a:latin typeface="Franklin Gothic Book" pitchFamily="34" charset="0"/>
              </a:rPr>
              <a:t>Caietul de observații cu privire la dezvoltarea copiilor </a:t>
            </a:r>
            <a:r>
              <a:rPr lang="ro-RO">
                <a:latin typeface="Franklin Gothic Book" pitchFamily="34" charset="0"/>
              </a:rPr>
              <a:t>(caietul în care se notează aspecte care ţin de dezvoltarea copilului, pe măsură ce acestea sunt observate de către educatoare, în diferite contexte).</a:t>
            </a:r>
          </a:p>
          <a:p>
            <a:endParaRPr lang="ro-RO">
              <a:latin typeface="Franklin Gothic Book" pitchFamily="34" charset="0"/>
            </a:endParaRPr>
          </a:p>
          <a:p>
            <a:endParaRPr lang="ro-RO">
              <a:latin typeface="Franklin Gothic Book" pitchFamily="34" charset="0"/>
            </a:endParaRPr>
          </a:p>
          <a:p>
            <a:pPr hangingPunct="0"/>
            <a:r>
              <a:rPr lang="en-US">
                <a:latin typeface="Franklin Gothic Book" pitchFamily="34" charset="0"/>
              </a:rPr>
              <a:t>* NOTĂ : Lista de reglementări și documente școlare și curriculare nu este una exhaustivă și nu exonerează cadrele didactice de obligația de a cunoaște legislația și reglementările specifice în vigoare. Inspectorii şcolari de specialitate vor verifica, periodic, gradul de cunoaştere şi modul de aplicare ale acestor reglemementări şi documente. O atenţie deosebită va fi acordată, atât de inspectorii şcolari de specialitate, cât şi de directori, alcătuirii planificării calendaristice (din </a:t>
            </a:r>
            <a:r>
              <a:rPr lang="en-US" i="1">
                <a:latin typeface="Franklin Gothic Book" pitchFamily="34" charset="0"/>
              </a:rPr>
              <a:t>Caietul educatoarei), </a:t>
            </a:r>
            <a:r>
              <a:rPr lang="en-US">
                <a:latin typeface="Franklin Gothic Book" pitchFamily="34" charset="0"/>
              </a:rPr>
              <a:t>verificându-se dacă aceasta a fost concepută de cadrul didactic sau, în cazul în care a fost preluată integral de pe site-uri profesionale (tip </a:t>
            </a:r>
            <a:r>
              <a:rPr lang="en-US" i="1">
                <a:latin typeface="Franklin Gothic Book" pitchFamily="34" charset="0"/>
              </a:rPr>
              <a:t>Didactic.ro</a:t>
            </a:r>
            <a:r>
              <a:rPr lang="en-US">
                <a:latin typeface="Franklin Gothic Book" pitchFamily="34" charset="0"/>
              </a:rPr>
              <a:t>) sau din diverse alte materiale publicate în ultimii ani, dacă a fost prelucrată şi adaptată grupei de preşcolari şi resurselor de care dispune grupa/unitatea de învăţământ.</a:t>
            </a:r>
            <a:endParaRPr lang="ro-RO">
              <a:latin typeface="Franklin Gothic Book"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1"/>
          <p:cNvSpPr>
            <a:spLocks noChangeArrowheads="1"/>
          </p:cNvSpPr>
          <p:nvPr/>
        </p:nvSpPr>
        <p:spPr bwMode="auto">
          <a:xfrm>
            <a:off x="468313" y="476250"/>
            <a:ext cx="7991475" cy="5910263"/>
          </a:xfrm>
          <a:prstGeom prst="rect">
            <a:avLst/>
          </a:prstGeom>
          <a:noFill/>
          <a:ln w="9525">
            <a:noFill/>
            <a:miter lim="800000"/>
            <a:headEnd/>
            <a:tailEnd/>
          </a:ln>
        </p:spPr>
        <p:txBody>
          <a:bodyPr>
            <a:spAutoFit/>
          </a:bodyPr>
          <a:lstStyle/>
          <a:p>
            <a:pPr algn="ctr" hangingPunct="0"/>
            <a:r>
              <a:rPr lang="ro-RO" b="1">
                <a:latin typeface="Franklin Gothic Book" pitchFamily="34" charset="0"/>
              </a:rPr>
              <a:t>Teme de interes pentru cercuri pedagogice și activități metodice</a:t>
            </a:r>
            <a:endParaRPr lang="ro-RO">
              <a:latin typeface="Franklin Gothic Book" pitchFamily="34" charset="0"/>
            </a:endParaRPr>
          </a:p>
          <a:p>
            <a:pPr algn="ctr" hangingPunct="0"/>
            <a:r>
              <a:rPr lang="ro-RO" b="1">
                <a:latin typeface="Franklin Gothic Book" pitchFamily="34" charset="0"/>
              </a:rPr>
              <a:t>în anul școlar 2017-2018</a:t>
            </a:r>
          </a:p>
          <a:p>
            <a:pPr algn="ctr" hangingPunct="0"/>
            <a:endParaRPr lang="ro-RO">
              <a:latin typeface="Franklin Gothic Book" pitchFamily="34" charset="0"/>
            </a:endParaRPr>
          </a:p>
          <a:p>
            <a:pPr hangingPunct="0"/>
            <a:r>
              <a:rPr lang="ro-RO" b="1">
                <a:latin typeface="Franklin Gothic Book" pitchFamily="34" charset="0"/>
              </a:rPr>
              <a:t> </a:t>
            </a:r>
            <a:r>
              <a:rPr lang="ro-RO" u="sng">
                <a:latin typeface="Franklin Gothic Book" pitchFamily="34" charset="0"/>
              </a:rPr>
              <a:t>Temele abordate în anii anteriori trebuie să rămână în atenția cadrelor didactice și în acest an școlar</a:t>
            </a:r>
            <a:r>
              <a:rPr lang="ro-RO">
                <a:latin typeface="Franklin Gothic Book" pitchFamily="34" charset="0"/>
              </a:rPr>
              <a:t>, ca exemple de practici reuşite şi ca puncte de discuție și de reflecție în cadrul activităților metodice săptămânale. </a:t>
            </a:r>
          </a:p>
          <a:p>
            <a:pPr hangingPunct="0"/>
            <a:r>
              <a:rPr lang="ro-RO">
                <a:latin typeface="Franklin Gothic Book" pitchFamily="34" charset="0"/>
              </a:rPr>
              <a:t>Iată câteva dintre aceste teme:</a:t>
            </a:r>
          </a:p>
          <a:p>
            <a:pPr hangingPunct="0"/>
            <a:endParaRPr lang="ro-RO">
              <a:latin typeface="Franklin Gothic Book" pitchFamily="34" charset="0"/>
            </a:endParaRPr>
          </a:p>
          <a:p>
            <a:pPr algn="ctr"/>
            <a:r>
              <a:rPr lang="ro-RO" i="1">
                <a:latin typeface="Franklin Gothic Book" pitchFamily="34" charset="0"/>
              </a:rPr>
              <a:t>Educația outdoor – istoric și forme de manifestare;</a:t>
            </a:r>
            <a:endParaRPr lang="ro-RO">
              <a:latin typeface="Franklin Gothic Book" pitchFamily="34" charset="0"/>
            </a:endParaRPr>
          </a:p>
          <a:p>
            <a:pPr algn="ctr"/>
            <a:r>
              <a:rPr lang="ro-RO" i="1">
                <a:latin typeface="Franklin Gothic Book" pitchFamily="34" charset="0"/>
              </a:rPr>
              <a:t>Visible learning – pași spre o învățare autentică;</a:t>
            </a:r>
            <a:endParaRPr lang="ro-RO">
              <a:latin typeface="Franklin Gothic Book" pitchFamily="34" charset="0"/>
            </a:endParaRPr>
          </a:p>
          <a:p>
            <a:pPr algn="ctr"/>
            <a:r>
              <a:rPr lang="ro-RO" i="1">
                <a:latin typeface="Franklin Gothic Book" pitchFamily="34" charset="0"/>
              </a:rPr>
              <a:t>Educația incluzivă – de la cunoașterea conceptului și a principiilor de bază până la împărtășirea  bunelor practici</a:t>
            </a:r>
            <a:endParaRPr lang="ro-RO">
              <a:latin typeface="Franklin Gothic Book" pitchFamily="34" charset="0"/>
            </a:endParaRPr>
          </a:p>
          <a:p>
            <a:pPr algn="ctr"/>
            <a:r>
              <a:rPr lang="ro-RO" i="1">
                <a:latin typeface="Franklin Gothic Book" pitchFamily="34" charset="0"/>
              </a:rPr>
              <a:t>Dezvoltarea socio-emoțională a copiilor preșcolari;</a:t>
            </a:r>
            <a:endParaRPr lang="ro-RO">
              <a:latin typeface="Franklin Gothic Book" pitchFamily="34" charset="0"/>
            </a:endParaRPr>
          </a:p>
          <a:p>
            <a:pPr algn="ctr" hangingPunct="0"/>
            <a:r>
              <a:rPr lang="vi-VN" i="1"/>
              <a:t>Învăţarea</a:t>
            </a:r>
            <a:r>
              <a:rPr lang="ro-RO" i="1">
                <a:latin typeface="Franklin Gothic Book" pitchFamily="34" charset="0"/>
              </a:rPr>
              <a:t> colaborativă;</a:t>
            </a:r>
            <a:endParaRPr lang="ro-RO">
              <a:latin typeface="Franklin Gothic Book" pitchFamily="34" charset="0"/>
            </a:endParaRPr>
          </a:p>
          <a:p>
            <a:pPr algn="ctr" hangingPunct="0"/>
            <a:r>
              <a:rPr lang="ro-RO" i="1">
                <a:latin typeface="Franklin Gothic Book" pitchFamily="34" charset="0"/>
              </a:rPr>
              <a:t>Metodele interactive de grup;</a:t>
            </a:r>
            <a:endParaRPr lang="ro-RO">
              <a:latin typeface="Franklin Gothic Book" pitchFamily="34" charset="0"/>
            </a:endParaRPr>
          </a:p>
          <a:p>
            <a:pPr algn="ctr" hangingPunct="0"/>
            <a:r>
              <a:rPr lang="ro-RO" i="1">
                <a:latin typeface="Franklin Gothic Book" pitchFamily="34" charset="0"/>
              </a:rPr>
              <a:t>Activitățile integrate;</a:t>
            </a:r>
            <a:endParaRPr lang="ro-RO">
              <a:latin typeface="Franklin Gothic Book" pitchFamily="34" charset="0"/>
            </a:endParaRPr>
          </a:p>
          <a:p>
            <a:pPr algn="ctr" hangingPunct="0"/>
            <a:r>
              <a:rPr lang="ro-RO" i="1">
                <a:latin typeface="Franklin Gothic Book" pitchFamily="34" charset="0"/>
              </a:rPr>
              <a:t>Metoda proiectelor în învățământul preșcolar;</a:t>
            </a:r>
            <a:endParaRPr lang="ro-RO">
              <a:latin typeface="Franklin Gothic Book" pitchFamily="34" charset="0"/>
            </a:endParaRPr>
          </a:p>
          <a:p>
            <a:pPr algn="ctr" hangingPunct="0"/>
            <a:r>
              <a:rPr lang="ro-RO" i="1">
                <a:latin typeface="Franklin Gothic Book" pitchFamily="34" charset="0"/>
              </a:rPr>
              <a:t>Planul Dalton;</a:t>
            </a:r>
            <a:endParaRPr lang="ro-RO">
              <a:latin typeface="Franklin Gothic Book" pitchFamily="34" charset="0"/>
            </a:endParaRPr>
          </a:p>
          <a:p>
            <a:pPr algn="ctr" hangingPunct="0"/>
            <a:r>
              <a:rPr lang="ro-RO" i="1">
                <a:latin typeface="Franklin Gothic Book" pitchFamily="34" charset="0"/>
              </a:rPr>
              <a:t>Integrarea serviciilor de educaţie şi îngrijire în unităţile de educaţie timpurie antepreşcolară.</a:t>
            </a:r>
            <a:endParaRPr lang="ro-RO">
              <a:latin typeface="Franklin Gothic Book" pitchFamily="34" charset="0"/>
            </a:endParaRPr>
          </a:p>
          <a:p>
            <a:pPr algn="ctr" hangingPunct="0"/>
            <a:endParaRPr lang="ro-RO">
              <a:latin typeface="Franklin Gothic Book"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1"/>
          <p:cNvSpPr>
            <a:spLocks noChangeArrowheads="1"/>
          </p:cNvSpPr>
          <p:nvPr/>
        </p:nvSpPr>
        <p:spPr bwMode="auto">
          <a:xfrm>
            <a:off x="323850" y="58738"/>
            <a:ext cx="8208963" cy="4954587"/>
          </a:xfrm>
          <a:prstGeom prst="rect">
            <a:avLst/>
          </a:prstGeom>
          <a:noFill/>
          <a:ln w="9525">
            <a:noFill/>
            <a:miter lim="800000"/>
            <a:headEnd/>
            <a:tailEnd/>
          </a:ln>
        </p:spPr>
        <p:txBody>
          <a:bodyPr>
            <a:spAutoFit/>
          </a:bodyPr>
          <a:lstStyle/>
          <a:p>
            <a:pPr algn="ctr" hangingPunct="0"/>
            <a:r>
              <a:rPr lang="ro-RO" b="1">
                <a:latin typeface="Franklin Gothic Book" pitchFamily="34" charset="0"/>
              </a:rPr>
              <a:t>Teme noi recomandate:</a:t>
            </a:r>
            <a:endParaRPr lang="ro-RO">
              <a:latin typeface="Franklin Gothic Book" pitchFamily="34" charset="0"/>
            </a:endParaRPr>
          </a:p>
          <a:p>
            <a:pPr algn="ctr" hangingPunct="0"/>
            <a:r>
              <a:rPr lang="ro-RO" b="1">
                <a:latin typeface="Franklin Gothic Book" pitchFamily="34" charset="0"/>
              </a:rPr>
              <a:t> </a:t>
            </a:r>
            <a:endParaRPr lang="ro-RO">
              <a:latin typeface="Franklin Gothic Book" pitchFamily="34" charset="0"/>
            </a:endParaRPr>
          </a:p>
          <a:p>
            <a:pPr algn="ctr" hangingPunct="0"/>
            <a:r>
              <a:rPr lang="ro-RO" sz="2000" i="1">
                <a:latin typeface="Franklin Gothic Book" pitchFamily="34" charset="0"/>
              </a:rPr>
              <a:t>Copilul în lumea ştiinţelor sau cum satisfacem curiozităţile şi nevoile de învăţare ale copilului în perioada educaţiei timpurii</a:t>
            </a:r>
            <a:endParaRPr lang="ro-RO" sz="2000">
              <a:latin typeface="Franklin Gothic Book" pitchFamily="34" charset="0"/>
            </a:endParaRPr>
          </a:p>
          <a:p>
            <a:pPr algn="ctr" hangingPunct="0"/>
            <a:r>
              <a:rPr lang="ro-RO" sz="2000" i="1">
                <a:latin typeface="Franklin Gothic Book" pitchFamily="34" charset="0"/>
              </a:rPr>
              <a:t>Frumosul, armonia, sunetul şi ritmul – ca valori ale artelor, cultivate de  la vârstele timpurii</a:t>
            </a:r>
            <a:endParaRPr lang="ro-RO" sz="2000">
              <a:latin typeface="Franklin Gothic Book" pitchFamily="34" charset="0"/>
            </a:endParaRPr>
          </a:p>
          <a:p>
            <a:pPr algn="ctr" hangingPunct="0"/>
            <a:r>
              <a:rPr lang="it-IT" sz="2000" i="1">
                <a:latin typeface="Franklin Gothic Book" pitchFamily="34" charset="0"/>
              </a:rPr>
              <a:t>Stilurile senzoriale şi implicarea lor în învăţare în preşcolaritate</a:t>
            </a:r>
            <a:endParaRPr lang="ro-RO" sz="2000">
              <a:latin typeface="Franklin Gothic Book" pitchFamily="34" charset="0"/>
            </a:endParaRPr>
          </a:p>
          <a:p>
            <a:pPr algn="ctr" hangingPunct="0"/>
            <a:r>
              <a:rPr lang="ro-RO" sz="2000" i="1">
                <a:latin typeface="Franklin Gothic Book" pitchFamily="34" charset="0"/>
              </a:rPr>
              <a:t>Tehnici, metode sau strategii complexe utilizate în învățarea experiențială în grădiniță și rezultate obținute</a:t>
            </a:r>
            <a:endParaRPr lang="ro-RO" sz="2000">
              <a:latin typeface="Franklin Gothic Book" pitchFamily="34" charset="0"/>
            </a:endParaRPr>
          </a:p>
          <a:p>
            <a:pPr algn="ctr" hangingPunct="0"/>
            <a:r>
              <a:rPr lang="ro-RO" sz="2000" i="1">
                <a:latin typeface="Franklin Gothic Book" pitchFamily="34" charset="0"/>
              </a:rPr>
              <a:t>Mişcare, dezvoltare, sănătate prin activităţi specifice cu preşcolarii</a:t>
            </a:r>
            <a:endParaRPr lang="ro-RO" sz="2000">
              <a:latin typeface="Franklin Gothic Book" pitchFamily="34" charset="0"/>
            </a:endParaRPr>
          </a:p>
          <a:p>
            <a:pPr algn="ctr" hangingPunct="0"/>
            <a:r>
              <a:rPr lang="en-US" sz="2000" i="1">
                <a:latin typeface="Franklin Gothic Book" pitchFamily="34" charset="0"/>
              </a:rPr>
              <a:t>Educaţia copilului în spiritul valorilor naţionale</a:t>
            </a:r>
            <a:endParaRPr lang="ro-RO" sz="2000">
              <a:latin typeface="Franklin Gothic Book" pitchFamily="34" charset="0"/>
            </a:endParaRPr>
          </a:p>
          <a:p>
            <a:pPr algn="ctr" hangingPunct="0"/>
            <a:r>
              <a:rPr lang="it-IT" sz="2000" i="1">
                <a:latin typeface="Franklin Gothic Book" pitchFamily="34" charset="0"/>
              </a:rPr>
              <a:t>Strategii, metode şi demersuri reuşite în formarea părinţilor în spiritul colaborării şi al parteneriatului</a:t>
            </a:r>
            <a:endParaRPr lang="ro-RO" sz="2000">
              <a:latin typeface="Franklin Gothic Book" pitchFamily="34" charset="0"/>
            </a:endParaRPr>
          </a:p>
          <a:p>
            <a:pPr algn="ctr" hangingPunct="0"/>
            <a:r>
              <a:rPr lang="en-US" sz="2000" i="1">
                <a:latin typeface="Franklin Gothic Book" pitchFamily="34" charset="0"/>
              </a:rPr>
              <a:t>Jocul – modalitate de exprimare a eului, de socializare, învățare, educare, dezvoltare</a:t>
            </a:r>
            <a:endParaRPr lang="ro-RO" sz="2000">
              <a:latin typeface="Franklin Gothic Book" pitchFamily="34" charset="0"/>
            </a:endParaRPr>
          </a:p>
          <a:p>
            <a:pPr algn="ctr" hangingPunct="0"/>
            <a:r>
              <a:rPr lang="ro-RO" sz="2000">
                <a:latin typeface="Franklin Gothic Book" pitchFamily="34" charset="0"/>
              </a:rPr>
              <a:t>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1"/>
          <p:cNvSpPr>
            <a:spLocks noChangeArrowheads="1"/>
          </p:cNvSpPr>
          <p:nvPr/>
        </p:nvSpPr>
        <p:spPr bwMode="auto">
          <a:xfrm>
            <a:off x="358775" y="333375"/>
            <a:ext cx="8534400" cy="6462713"/>
          </a:xfrm>
          <a:prstGeom prst="rect">
            <a:avLst/>
          </a:prstGeom>
          <a:noFill/>
          <a:ln w="9525">
            <a:noFill/>
            <a:miter lim="800000"/>
            <a:headEnd/>
            <a:tailEnd/>
          </a:ln>
        </p:spPr>
        <p:txBody>
          <a:bodyPr>
            <a:spAutoFit/>
          </a:bodyPr>
          <a:lstStyle/>
          <a:p>
            <a:pPr algn="ctr" hangingPunct="0"/>
            <a:r>
              <a:rPr lang="ro-RO" b="1">
                <a:latin typeface="Franklin Gothic Book" pitchFamily="34" charset="0"/>
              </a:rPr>
              <a:t>Aspecte importante de urmărit în cadrul inspecțiilor</a:t>
            </a:r>
            <a:endParaRPr lang="ro-RO">
              <a:latin typeface="Franklin Gothic Book" pitchFamily="34" charset="0"/>
            </a:endParaRPr>
          </a:p>
          <a:p>
            <a:pPr algn="ctr" hangingPunct="0"/>
            <a:r>
              <a:rPr lang="ro-RO" b="1">
                <a:latin typeface="Franklin Gothic Book" pitchFamily="34" charset="0"/>
              </a:rPr>
              <a:t>de specialitate și a inspecțiilor tematice  </a:t>
            </a:r>
            <a:endParaRPr lang="ro-RO">
              <a:latin typeface="Franklin Gothic Book" pitchFamily="34" charset="0"/>
            </a:endParaRPr>
          </a:p>
          <a:p>
            <a:pPr hangingPunct="0"/>
            <a:r>
              <a:rPr lang="ro-RO" b="1">
                <a:latin typeface="Franklin Gothic Book" pitchFamily="34" charset="0"/>
              </a:rPr>
              <a:t> </a:t>
            </a:r>
            <a:endParaRPr lang="ro-RO">
              <a:latin typeface="Franklin Gothic Book" pitchFamily="34" charset="0"/>
            </a:endParaRPr>
          </a:p>
          <a:p>
            <a:pPr hangingPunct="0"/>
            <a:r>
              <a:rPr lang="ro-RO">
                <a:latin typeface="Franklin Gothic Book" pitchFamily="34" charset="0"/>
              </a:rPr>
              <a:t>În urma inspecțiilor și vizitelor de monitorizare derulate în anul școlar trecut, precum și ca urmare a discuțiilor cu profesioniștii de toate gradele din învățământul preșcolar au fost identificate câteva aspecte care necesită, în continuare, o atenție deosebită. În acest context, în anul școlar 2017-2018, în cadrul inspecțiilor de specialitate și a inspecțiilor tematice se va urmări: </a:t>
            </a:r>
          </a:p>
          <a:p>
            <a:pPr hangingPunct="0"/>
            <a:r>
              <a:rPr lang="ro-RO">
                <a:latin typeface="Franklin Gothic Book" pitchFamily="34" charset="0"/>
              </a:rPr>
              <a:t> </a:t>
            </a:r>
          </a:p>
          <a:p>
            <a:pPr hangingPunct="0"/>
            <a:r>
              <a:rPr lang="ro-RO">
                <a:latin typeface="Franklin Gothic Book" pitchFamily="34" charset="0"/>
              </a:rPr>
              <a:t>Reflectarea principiilor educației incluzive în mediul educațional, în situațiile de învățare, în orice interacțiune cu copilul și între copii – </a:t>
            </a:r>
            <a:r>
              <a:rPr lang="ro-RO" b="1">
                <a:latin typeface="Franklin Gothic Book" pitchFamily="34" charset="0"/>
              </a:rPr>
              <a:t>semestrul I;</a:t>
            </a:r>
            <a:endParaRPr lang="ro-RO">
              <a:latin typeface="Franklin Gothic Book" pitchFamily="34" charset="0"/>
            </a:endParaRPr>
          </a:p>
          <a:p>
            <a:pPr hangingPunct="0"/>
            <a:r>
              <a:rPr lang="ro-RO" b="1">
                <a:latin typeface="Franklin Gothic Book" pitchFamily="34" charset="0"/>
              </a:rPr>
              <a:t> </a:t>
            </a:r>
            <a:endParaRPr lang="ro-RO">
              <a:latin typeface="Franklin Gothic Book" pitchFamily="34" charset="0"/>
            </a:endParaRPr>
          </a:p>
          <a:p>
            <a:pPr hangingPunct="0"/>
            <a:r>
              <a:rPr lang="ro-RO" b="1">
                <a:latin typeface="Franklin Gothic Book" pitchFamily="34" charset="0"/>
              </a:rPr>
              <a:t> </a:t>
            </a:r>
            <a:endParaRPr lang="ro-RO">
              <a:latin typeface="Franklin Gothic Book" pitchFamily="34" charset="0"/>
            </a:endParaRPr>
          </a:p>
          <a:p>
            <a:pPr hangingPunct="0"/>
            <a:r>
              <a:rPr lang="ro-RO">
                <a:latin typeface="Franklin Gothic Book" pitchFamily="34" charset="0"/>
              </a:rPr>
              <a:t>Planificarea activităților cu copiii pornind de la anumite aspecte semnalate de analiza pe domenii de dezvoltare – </a:t>
            </a:r>
            <a:r>
              <a:rPr lang="ro-RO" b="1">
                <a:latin typeface="Franklin Gothic Book" pitchFamily="34" charset="0"/>
              </a:rPr>
              <a:t>semestrul II</a:t>
            </a:r>
            <a:r>
              <a:rPr lang="ro-RO">
                <a:latin typeface="Franklin Gothic Book" pitchFamily="34" charset="0"/>
              </a:rPr>
              <a:t>;</a:t>
            </a:r>
          </a:p>
          <a:p>
            <a:pPr hangingPunct="0"/>
            <a:r>
              <a:rPr lang="ro-RO">
                <a:latin typeface="Franklin Gothic Book" pitchFamily="34" charset="0"/>
              </a:rPr>
              <a:t> </a:t>
            </a:r>
          </a:p>
          <a:p>
            <a:pPr hangingPunct="0"/>
            <a:r>
              <a:rPr lang="ro-RO">
                <a:latin typeface="Franklin Gothic Book" pitchFamily="34" charset="0"/>
              </a:rPr>
              <a:t> </a:t>
            </a:r>
          </a:p>
          <a:p>
            <a:pPr hangingPunct="0"/>
            <a:r>
              <a:rPr lang="ro-RO">
                <a:latin typeface="Franklin Gothic Book" pitchFamily="34" charset="0"/>
              </a:rPr>
              <a:t>Jocul, esența copilăriei – “modus vivendi” pentru copii şi mijloc pedagogic de formare a unor abilități, competențe, atitudini, comportamente – </a:t>
            </a:r>
            <a:r>
              <a:rPr lang="ro-RO" b="1">
                <a:latin typeface="Franklin Gothic Book" pitchFamily="34" charset="0"/>
              </a:rPr>
              <a:t>pe durata întregului an școlar.</a:t>
            </a:r>
            <a:endParaRPr lang="ro-RO">
              <a:latin typeface="Franklin Gothic Book" pitchFamily="34" charset="0"/>
            </a:endParaRPr>
          </a:p>
          <a:p>
            <a:pPr hangingPunct="0"/>
            <a:r>
              <a:rPr lang="ro-RO">
                <a:latin typeface="Franklin Gothic Book" pitchFamily="34" charset="0"/>
              </a:rPr>
              <a:t> </a:t>
            </a:r>
          </a:p>
          <a:p>
            <a:pPr hangingPunct="0"/>
            <a:r>
              <a:rPr lang="ro-RO">
                <a:latin typeface="Franklin Gothic Book" pitchFamily="34" charset="0"/>
              </a:rPr>
              <a:t> </a:t>
            </a:r>
          </a:p>
          <a:p>
            <a:pPr hangingPunct="0"/>
            <a:r>
              <a:rPr lang="ro-RO" b="1">
                <a:latin typeface="Franklin Gothic Book" pitchFamily="34" charset="0"/>
              </a:rPr>
              <a:t> </a:t>
            </a:r>
            <a:endParaRPr lang="ro-RO">
              <a:latin typeface="Franklin Gothic Book" pitchFamily="34" charset="0"/>
            </a:endParaRPr>
          </a:p>
        </p:txBody>
      </p:sp>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Angles">
  <a:themeElements>
    <a:clrScheme name="Angles">
      <a:dk1>
        <a:srgbClr val="000000"/>
      </a:dk1>
      <a:lt1>
        <a:srgbClr val="FFFFFF"/>
      </a:lt1>
      <a:dk2>
        <a:srgbClr val="434342"/>
      </a:dk2>
      <a:lt2>
        <a:srgbClr val="CDD7D9"/>
      </a:lt2>
      <a:accent1>
        <a:srgbClr val="797B7E"/>
      </a:accent1>
      <a:accent2>
        <a:srgbClr val="F96A1B"/>
      </a:accent2>
      <a:accent3>
        <a:srgbClr val="08A1D9"/>
      </a:accent3>
      <a:accent4>
        <a:srgbClr val="7C984A"/>
      </a:accent4>
      <a:accent5>
        <a:srgbClr val="C2AD8D"/>
      </a:accent5>
      <a:accent6>
        <a:srgbClr val="506E94"/>
      </a:accent6>
      <a:hlink>
        <a:srgbClr val="5F5F5F"/>
      </a:hlink>
      <a:folHlink>
        <a:srgbClr val="969696"/>
      </a:folHlink>
    </a:clrScheme>
    <a:fontScheme name="Angles">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blipFill rotWithShape="1">
          <a:blip xmlns:r="http://schemas.openxmlformats.org/officeDocument/2006/relationships" r:embed="rId1">
            <a:duotone>
              <a:schemeClr val="phClr">
                <a:tint val="90000"/>
                <a:shade val="85000"/>
              </a:schemeClr>
              <a:schemeClr val="phClr">
                <a:tint val="95000"/>
                <a:shade val="99000"/>
              </a:schemeClr>
            </a:duotone>
          </a:blip>
          <a:tile tx="0" ty="0" sx="100000" sy="100000" flip="none" algn="tl"/>
        </a:blipFill>
        <a:blipFill rotWithShape="1">
          <a:blip xmlns:r="http://schemas.openxmlformats.org/officeDocument/2006/relationships" r:embed="rId2">
            <a:duotone>
              <a:schemeClr val="phClr">
                <a:tint val="93000"/>
                <a:shade val="85000"/>
              </a:schemeClr>
              <a:schemeClr val="phClr">
                <a:tint val="96000"/>
                <a:shade val="99000"/>
              </a:schemeClr>
            </a:duotone>
          </a:blip>
          <a:tile tx="0" ty="0" sx="90000" sy="9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Angles</Template>
  <TotalTime>584</TotalTime>
  <Words>3332</Words>
  <Application>Microsoft Office PowerPoint</Application>
  <PresentationFormat>On-screen Show (4:3)</PresentationFormat>
  <Paragraphs>261</Paragraphs>
  <Slides>36</Slides>
  <Notes>0</Notes>
  <HiddenSlides>0</HiddenSlides>
  <MMClips>0</MMClips>
  <ScaleCrop>false</ScaleCrop>
  <HeadingPairs>
    <vt:vector size="6" baseType="variant">
      <vt:variant>
        <vt:lpstr>Fonts Used</vt:lpstr>
      </vt:variant>
      <vt:variant>
        <vt:i4>6</vt:i4>
      </vt:variant>
      <vt:variant>
        <vt:lpstr>Design Template</vt:lpstr>
      </vt:variant>
      <vt:variant>
        <vt:i4>5</vt:i4>
      </vt:variant>
      <vt:variant>
        <vt:lpstr>Slide Titles</vt:lpstr>
      </vt:variant>
      <vt:variant>
        <vt:i4>36</vt:i4>
      </vt:variant>
    </vt:vector>
  </HeadingPairs>
  <TitlesOfParts>
    <vt:vector size="47" baseType="lpstr">
      <vt:lpstr>Arial</vt:lpstr>
      <vt:lpstr>Franklin Gothic Medium</vt:lpstr>
      <vt:lpstr>Franklin Gothic Book</vt:lpstr>
      <vt:lpstr>Wingdings</vt:lpstr>
      <vt:lpstr>Calibri</vt:lpstr>
      <vt:lpstr>Tunga</vt:lpstr>
      <vt:lpstr>Angles</vt:lpstr>
      <vt:lpstr>Angles</vt:lpstr>
      <vt:lpstr>Angles</vt:lpstr>
      <vt:lpstr>Angles</vt:lpstr>
      <vt:lpstr>Angles</vt:lpstr>
      <vt:lpstr>CONSFATUIRI JUDEŢENE EDUCAŢIE TIMPURIE</vt:lpstr>
      <vt:lpstr>  PRIORITĂȚI ALE EDUCAȚIEI  PENTRU ANUL ȘCOLAR 2017-2018 *   </vt:lpstr>
      <vt:lpstr>Slide 3</vt:lpstr>
      <vt:lpstr>Slide 4</vt:lpstr>
      <vt:lpstr>Slide 5</vt:lpstr>
      <vt:lpstr>Slide 6</vt:lpstr>
      <vt:lpstr>Slide 7</vt:lpstr>
      <vt:lpstr>Slide 8</vt:lpstr>
      <vt:lpstr>Slide 9</vt:lpstr>
      <vt:lpstr>Slide 10</vt:lpstr>
      <vt:lpstr>Slide 11</vt:lpstr>
      <vt:lpstr>PUNCTE SLABE DESCOPERITE ÎN INSPECŢIILE DE SPECIALITATE ŞI TEMATICE</vt:lpstr>
      <vt:lpstr>PROVOCAREA METODICĂ A ACESTUI AN ŞCOLAR:</vt:lpstr>
      <vt:lpstr>RECOMANDAREA MEA!!!</vt:lpstr>
      <vt:lpstr>POVESTEA ÎN FĂINĂ</vt:lpstr>
      <vt:lpstr>COVORUL POVESTITOR:</vt:lpstr>
      <vt:lpstr>ŞORŢUL  POVESTITOR:</vt:lpstr>
      <vt:lpstr>CUTIA CĂLĂTOARE:</vt:lpstr>
      <vt:lpstr>TEORIA CELOR 100 DE LIMBAJE SIMBOLICE</vt:lpstr>
      <vt:lpstr>CARE SUNT LIMBAJELE SIMBOLICE ALE UNUI COPIL?</vt:lpstr>
      <vt:lpstr>Slide 21</vt:lpstr>
      <vt:lpstr>CONCLUZIE:</vt:lpstr>
      <vt:lpstr>SUGESTII DE IMPLEMENTARE:</vt:lpstr>
      <vt:lpstr>2. LUMEA ARTELOR:</vt:lpstr>
      <vt:lpstr> C.L.I.L.</vt:lpstr>
      <vt:lpstr>CE ESTE C.L.I.L.?</vt:lpstr>
      <vt:lpstr>Slide 27</vt:lpstr>
      <vt:lpstr>Slide 28</vt:lpstr>
      <vt:lpstr>Slide 29</vt:lpstr>
      <vt:lpstr>ETAPELE ACHIZIŢIEI LIMBII ENGLEZE CA O A DOUA LIMBĂ</vt:lpstr>
      <vt:lpstr>PASUL 2:</vt:lpstr>
      <vt:lpstr>PASUL 3:</vt:lpstr>
      <vt:lpstr>PASUL 4:</vt:lpstr>
      <vt:lpstr>PASUL 5:</vt:lpstr>
      <vt:lpstr>DE-A LUNGUL TUTUROR PAŞILOR:</vt:lpstr>
      <vt:lpstr>Slide 36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CONSFATUIRI JUDETENE EDUCATIE TIMPURIE</dc:title>
  <dc:creator>gabi</dc:creator>
  <cp:lastModifiedBy>User</cp:lastModifiedBy>
  <cp:revision>92</cp:revision>
  <dcterms:created xsi:type="dcterms:W3CDTF">2017-09-24T09:04:18Z</dcterms:created>
  <dcterms:modified xsi:type="dcterms:W3CDTF">2017-09-27T07:41:16Z</dcterms:modified>
</cp:coreProperties>
</file>