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7" r:id="rId2"/>
    <p:sldId id="258" r:id="rId3"/>
    <p:sldId id="266" r:id="rId4"/>
    <p:sldId id="259" r:id="rId5"/>
    <p:sldId id="260" r:id="rId6"/>
    <p:sldId id="268" r:id="rId7"/>
    <p:sldId id="261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444369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579587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86726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874451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3603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94439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7265362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178546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401086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61975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6332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685998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380391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599828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516550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551227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B0070-6D11-4362-937B-6F544D6FD6FC}" type="datetimeFigureOut">
              <a:rPr lang="ro-RO" smtClean="0"/>
              <a:t>19.09.2018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405842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ograme.ise.ro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.ro/" TargetMode="External"/><Relationship Id="rId2" Type="http://schemas.openxmlformats.org/officeDocument/2006/relationships/hyperlink" Target="https://www.manuale.edu.ro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Calisto MT" panose="02040603050505030304" pitchFamily="18" charset="0"/>
              </a:rPr>
              <a:t>DOCUMENTE NORMATIVE DE SPECIALITATE </a:t>
            </a:r>
            <a:r>
              <a:rPr lang="ro-RO" dirty="0" smtClean="0">
                <a:latin typeface="Calisto MT" panose="02040603050505030304" pitchFamily="18" charset="0"/>
              </a:rPr>
              <a:t>ÎN VIGOARE</a:t>
            </a: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  <a:defRPr/>
            </a:pPr>
            <a:r>
              <a:rPr lang="ro-RO" dirty="0" smtClean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US" dirty="0" err="1" smtClean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tructura</a:t>
            </a:r>
            <a:r>
              <a:rPr lang="en-US" dirty="0" smtClean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anului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şcolar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201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it-IT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-201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 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en-US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MEN 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nr.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3.220/19.02.2018;</a:t>
            </a:r>
            <a:endParaRPr lang="ro-RO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dirty="0" err="1">
                <a:latin typeface="Calisto MT" panose="02040603050505030304" pitchFamily="18" charset="0"/>
              </a:rPr>
              <a:t>Recunoa</a:t>
            </a:r>
            <a:r>
              <a:rPr lang="ro-RO" dirty="0">
                <a:latin typeface="Calisto MT" panose="02040603050505030304" pitchFamily="18" charset="0"/>
              </a:rPr>
              <a:t>ș</a:t>
            </a:r>
            <a:r>
              <a:rPr lang="en-US" dirty="0" err="1">
                <a:latin typeface="Calisto MT" panose="02040603050505030304" pitchFamily="18" charset="0"/>
              </a:rPr>
              <a:t>terea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ro-RO" dirty="0">
                <a:latin typeface="Calisto MT" panose="02040603050505030304" pitchFamily="18" charset="0"/>
              </a:rPr>
              <a:t>și echivalarea rezultatelor obținute la examene cu recunoaștere internațională – aprobată prin OM nr. 5905/2016;</a:t>
            </a:r>
          </a:p>
          <a:p>
            <a:r>
              <a:rPr lang="ro-RO" dirty="0">
                <a:latin typeface="Calisto MT" panose="02040603050505030304" pitchFamily="18" charset="0"/>
              </a:rPr>
              <a:t>Regulamentul – cadru de organizare şi funcționare a claselor cu  predare a unei limbi moderne în regim intensiv sau bilingv în unitățile de învățământ preuniversitar</a:t>
            </a:r>
            <a:r>
              <a:rPr lang="en-US" dirty="0">
                <a:latin typeface="Calisto MT" panose="02040603050505030304" pitchFamily="18" charset="0"/>
              </a:rPr>
              <a:t> – a</a:t>
            </a:r>
            <a:r>
              <a:rPr lang="ro-RO" dirty="0">
                <a:latin typeface="Calisto MT" panose="02040603050505030304" pitchFamily="18" charset="0"/>
              </a:rPr>
              <a:t>p</a:t>
            </a:r>
            <a:r>
              <a:rPr lang="en-US" dirty="0" err="1">
                <a:latin typeface="Calisto MT" panose="02040603050505030304" pitchFamily="18" charset="0"/>
              </a:rPr>
              <a:t>robat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en-US" dirty="0" err="1">
                <a:latin typeface="Calisto MT" panose="02040603050505030304" pitchFamily="18" charset="0"/>
              </a:rPr>
              <a:t>pri</a:t>
            </a:r>
            <a:r>
              <a:rPr lang="ro-RO" dirty="0">
                <a:latin typeface="Calisto MT" panose="02040603050505030304" pitchFamily="18" charset="0"/>
              </a:rPr>
              <a:t>n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ro-RO" dirty="0">
                <a:latin typeface="Calisto MT" panose="02040603050505030304" pitchFamily="18" charset="0"/>
              </a:rPr>
              <a:t>OM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en-US" dirty="0" err="1">
                <a:latin typeface="Calisto MT" panose="02040603050505030304" pitchFamily="18" charset="0"/>
              </a:rPr>
              <a:t>nr</a:t>
            </a:r>
            <a:r>
              <a:rPr lang="en-US" dirty="0">
                <a:latin typeface="Calisto MT" panose="02040603050505030304" pitchFamily="18" charset="0"/>
              </a:rPr>
              <a:t>. 4797/2017;</a:t>
            </a:r>
            <a:endParaRPr lang="ro-RO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o-RO" dirty="0" smtClean="0">
                <a:latin typeface="Calisto MT" panose="02040603050505030304" pitchFamily="18" charset="0"/>
              </a:rPr>
              <a:t>Metodologia-cadru</a:t>
            </a:r>
            <a:r>
              <a:rPr lang="ro-RO" dirty="0">
                <a:latin typeface="Calisto MT" panose="02040603050505030304" pitchFamily="18" charset="0"/>
              </a:rPr>
              <a:t> de organizare şi </a:t>
            </a:r>
            <a:r>
              <a:rPr lang="ro-RO" dirty="0" err="1">
                <a:latin typeface="Calisto MT" panose="02040603050505030304" pitchFamily="18" charset="0"/>
              </a:rPr>
              <a:t>desfăşurare</a:t>
            </a:r>
            <a:r>
              <a:rPr lang="ro-RO" dirty="0">
                <a:latin typeface="Calisto MT" panose="02040603050505030304" pitchFamily="18" charset="0"/>
              </a:rPr>
              <a:t> a </a:t>
            </a:r>
            <a:r>
              <a:rPr lang="ro-RO" dirty="0" err="1">
                <a:latin typeface="Calisto MT" panose="02040603050505030304" pitchFamily="18" charset="0"/>
              </a:rPr>
              <a:t>competiţiilor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şcolare</a:t>
            </a:r>
            <a:r>
              <a:rPr lang="ro-RO" dirty="0">
                <a:latin typeface="Calisto MT" panose="02040603050505030304" pitchFamily="18" charset="0"/>
              </a:rPr>
              <a:t> şi Regulamentul de organizare a </a:t>
            </a:r>
            <a:r>
              <a:rPr lang="ro-RO" dirty="0" err="1">
                <a:latin typeface="Calisto MT" panose="02040603050505030304" pitchFamily="18" charset="0"/>
              </a:rPr>
              <a:t>activităţilor</a:t>
            </a:r>
            <a:r>
              <a:rPr lang="ro-RO" dirty="0">
                <a:latin typeface="Calisto MT" panose="02040603050505030304" pitchFamily="18" charset="0"/>
              </a:rPr>
              <a:t> cuprinse în calendarul </a:t>
            </a:r>
            <a:r>
              <a:rPr lang="ro-RO" dirty="0" err="1">
                <a:latin typeface="Calisto MT" panose="02040603050505030304" pitchFamily="18" charset="0"/>
              </a:rPr>
              <a:t>activităţilor</a:t>
            </a:r>
            <a:r>
              <a:rPr lang="ro-RO" dirty="0">
                <a:latin typeface="Calisto MT" panose="02040603050505030304" pitchFamily="18" charset="0"/>
              </a:rPr>
              <a:t> educative, </a:t>
            </a:r>
            <a:r>
              <a:rPr lang="ro-RO" dirty="0" err="1">
                <a:latin typeface="Calisto MT" panose="02040603050505030304" pitchFamily="18" charset="0"/>
              </a:rPr>
              <a:t>şcolare</a:t>
            </a:r>
            <a:r>
              <a:rPr lang="ro-RO" dirty="0">
                <a:latin typeface="Calisto MT" panose="02040603050505030304" pitchFamily="18" charset="0"/>
              </a:rPr>
              <a:t> şi </a:t>
            </a:r>
            <a:r>
              <a:rPr lang="ro-RO" dirty="0" err="1">
                <a:latin typeface="Calisto MT" panose="02040603050505030304" pitchFamily="18" charset="0"/>
              </a:rPr>
              <a:t>extraşcolare</a:t>
            </a:r>
            <a:r>
              <a:rPr lang="ro-RO" dirty="0">
                <a:latin typeface="Calisto MT" panose="02040603050505030304" pitchFamily="18" charset="0"/>
              </a:rPr>
              <a:t> – aprobată prin OM nr. 4203/2018.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ROFUIP – modificat și completat prin OMEN nr. 3027/2018 – modificarea și completarea art. 66 – privind </a:t>
            </a:r>
            <a:r>
              <a:rPr 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atributiile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catedrelor/comisiilor metodice în elaborarea ofertei CDȘ și selectarea auxiliarelor didactice și a mijloacelor de învățământ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endParaRPr lang="ro-RO" i="1" dirty="0" smtClean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392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latin typeface="Calisto MT" panose="02040603050505030304" pitchFamily="18" charset="0"/>
              </a:rPr>
              <a:t>SPOR </a:t>
            </a:r>
            <a:r>
              <a:rPr lang="ro-RO" dirty="0" smtClean="0">
                <a:latin typeface="Calisto MT" panose="02040603050505030304" pitchFamily="18" charset="0"/>
              </a:rPr>
              <a:t>ȘI OAMENI BUNI ALĂTURI, IN ANUL ȘCOLAR 2018 – 2019!</a:t>
            </a: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366639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Calisto MT" panose="02040603050505030304" pitchFamily="18" charset="0"/>
              </a:rPr>
              <a:t>DOCUMENTE NORMATIVE DE SPECIALITATE </a:t>
            </a:r>
            <a:r>
              <a:rPr lang="ro-RO" dirty="0">
                <a:latin typeface="Calisto MT" panose="02040603050505030304" pitchFamily="18" charset="0"/>
              </a:rPr>
              <a:t>ÎN VIGOARE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Planuri-cadru pentru gimnaziu </a:t>
            </a:r>
            <a:r>
              <a:rPr lang="ro-RO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revizuite și completate prin OMEN nr. 4221/2018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privind modificarea Anexelor 2-7 ale Ordinului ministrului </a:t>
            </a:r>
            <a:r>
              <a:rPr lang="ro-RO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educaţiei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naţionale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nr. 3590/2016, privind aprobarea planurilor-cadru de </a:t>
            </a:r>
            <a:r>
              <a:rPr lang="ro-RO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învăţământ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pentru </a:t>
            </a:r>
            <a:r>
              <a:rPr lang="ro-RO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învăţământul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gimnazial </a:t>
            </a:r>
            <a:r>
              <a:rPr lang="en-US" dirty="0" smtClean="0"/>
              <a:t>-</a:t>
            </a:r>
            <a:r>
              <a:rPr lang="ro-RO" dirty="0" smtClean="0"/>
              <a:t>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integrarea precizării referitoare la studiul intensiv al unei limbi moderne, conform căreia disciplina se studiază 4 ore/săptămână astfel: 2 ore/săptămână prevăzute în trunchiul comun (TC) și 2 ore/săptămână din curriculumul la decizia școlii (CDS).</a:t>
            </a:r>
            <a:endParaRPr lang="en-US" dirty="0">
              <a:solidFill>
                <a:schemeClr val="tx1"/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en-US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Plan</a:t>
            </a:r>
            <a:r>
              <a:rPr lang="ro-RO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uri </a:t>
            </a:r>
            <a:r>
              <a:rPr lang="en-US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-</a:t>
            </a:r>
            <a:r>
              <a:rPr lang="en-US" altLang="ro-RO" dirty="0" err="1">
                <a:latin typeface="Calisto MT" panose="02040603050505030304" pitchFamily="18" charset="0"/>
                <a:cs typeface="Tahoma" panose="020B0604030504040204" pitchFamily="34" charset="0"/>
              </a:rPr>
              <a:t>cadru</a:t>
            </a:r>
            <a:r>
              <a:rPr lang="en-US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 de </a:t>
            </a:r>
            <a:r>
              <a:rPr lang="ro-RO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învățământ pentru liceu</a:t>
            </a: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  <a:hlinkClick r:id="rId2"/>
              </a:rPr>
              <a:t>www.programe.ise.ro</a:t>
            </a: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Programe școlare -  </a:t>
            </a:r>
            <a:r>
              <a:rPr lang="ro-RO" altLang="ro-RO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  <a:hlinkClick r:id="rId2"/>
              </a:rPr>
              <a:t>www.programe.ise.ro</a:t>
            </a:r>
            <a:r>
              <a:rPr lang="en-US" altLang="ro-RO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o-RO" altLang="ro-RO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553415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o-RO" altLang="en-US" sz="3200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O</a:t>
            </a:r>
            <a:r>
              <a:rPr lang="it-IT" altLang="en-US" sz="3200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FERTA NAŢIONALĂ PENTRU MANUALE</a:t>
            </a:r>
            <a:r>
              <a:rPr lang="ro-RO" altLang="en-US" sz="3200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 </a:t>
            </a:r>
            <a:r>
              <a:rPr lang="it-IT" altLang="en-US" sz="3200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ȘCOLARE</a:t>
            </a:r>
            <a:r>
              <a:rPr lang="ro-RO" altLang="en-US" sz="3200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, AUXILIARE DIDACTICE</a:t>
            </a:r>
            <a:endParaRPr lang="ro-RO" sz="3200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70000"/>
              <a:defRPr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Catalogul manualelor școlare valabile  în  anul </a:t>
            </a:r>
            <a:r>
              <a:rPr 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şcolar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 2018-2019 (retipări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ri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cls. </a:t>
            </a:r>
            <a:r>
              <a:rPr lang="ro-RO" dirty="0" smtClean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I-V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și clasele VI-XII)  poate fi accesat la adresa: www.rocnee.eu	</a:t>
            </a:r>
          </a:p>
          <a:p>
            <a:pPr>
              <a:buSzPct val="70000"/>
              <a:defRPr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Manuale școlare digitale - </a:t>
            </a:r>
            <a:r>
              <a:rPr lang="ro-RO" i="1" dirty="0">
                <a:solidFill>
                  <a:schemeClr val="tx1"/>
                </a:solidFill>
                <a:latin typeface="Calisto MT" panose="02040603050505030304" pitchFamily="18" charset="0"/>
              </a:rPr>
              <a:t>Manuale școlare - </a:t>
            </a:r>
            <a:r>
              <a:rPr lang="ro-RO" i="1" dirty="0">
                <a:solidFill>
                  <a:schemeClr val="tx1"/>
                </a:solidFill>
                <a:latin typeface="Calisto MT" panose="02040603050505030304" pitchFamily="18" charset="0"/>
                <a:hlinkClick r:id="rId2"/>
              </a:rPr>
              <a:t>https://www.manuale.edu.ro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hlinkClick r:id="rId2"/>
              </a:rPr>
              <a:t>/</a:t>
            </a:r>
            <a:endParaRPr lang="ro-RO" dirty="0">
              <a:solidFill>
                <a:schemeClr val="tx1"/>
              </a:solidFill>
              <a:latin typeface="Calisto MT" panose="02040603050505030304" pitchFamily="18" charset="0"/>
            </a:endParaRPr>
          </a:p>
          <a:p>
            <a:pPr>
              <a:buSzPct val="70000"/>
              <a:defRPr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Lista auxiliarelor didactice aprobate de MEN –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hlinkClick r:id="rId3"/>
              </a:rPr>
              <a:t>www.edu.ro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 (Învățământ preuniversitar)</a:t>
            </a:r>
          </a:p>
          <a:p>
            <a:pPr>
              <a:buSzPct val="70000"/>
              <a:defRPr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Lista mijloacelor de învățământ aprobate de MEN - www.edu.ro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725531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>
                <a:latin typeface="Calisto MT" panose="02040603050505030304" pitchFamily="18" charset="0"/>
              </a:rPr>
              <a:t>PRIORITĂȚI EDUCAȚIONALE</a:t>
            </a: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b="1" dirty="0" smtClean="0">
                <a:latin typeface="Calisto MT" panose="02040603050505030304" pitchFamily="18" charset="0"/>
              </a:rPr>
              <a:t>PREDAREA – ÎNVĂȚAREA – FORMAREA COMPETENȚELOR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err="1">
                <a:latin typeface="Calisto MT" panose="02040603050505030304" pitchFamily="18" charset="0"/>
              </a:rPr>
              <a:t>Centrarea</a:t>
            </a:r>
            <a:r>
              <a:rPr lang="en-US" dirty="0">
                <a:latin typeface="Calisto MT" panose="02040603050505030304" pitchFamily="18" charset="0"/>
              </a:rPr>
              <a:t> pre</a:t>
            </a:r>
            <a:r>
              <a:rPr lang="ro-RO" dirty="0">
                <a:latin typeface="Calisto MT" panose="02040603050505030304" pitchFamily="18" charset="0"/>
              </a:rPr>
              <a:t>dării pe formarea competențelor;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Relaționarea formării competențelor cu evaluarea acestora;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Utilizarea unui conținut științific corect;</a:t>
            </a:r>
            <a:endParaRPr lang="en-US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err="1">
                <a:latin typeface="Calisto MT" panose="02040603050505030304" pitchFamily="18" charset="0"/>
              </a:rPr>
              <a:t>Accentuarea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en-US" dirty="0" err="1">
                <a:latin typeface="Calisto MT" panose="02040603050505030304" pitchFamily="18" charset="0"/>
              </a:rPr>
              <a:t>dimensiunii</a:t>
            </a:r>
            <a:r>
              <a:rPr lang="en-US" dirty="0">
                <a:latin typeface="Calisto MT" panose="02040603050505030304" pitchFamily="18" charset="0"/>
              </a:rPr>
              <a:t> con</a:t>
            </a:r>
            <a:r>
              <a:rPr lang="ro-RO" dirty="0">
                <a:latin typeface="Calisto MT" panose="02040603050505030304" pitchFamily="18" charset="0"/>
              </a:rPr>
              <a:t>ș</a:t>
            </a:r>
            <a:r>
              <a:rPr lang="en-US" dirty="0" err="1">
                <a:latin typeface="Calisto MT" panose="02040603050505030304" pitchFamily="18" charset="0"/>
              </a:rPr>
              <a:t>tiente</a:t>
            </a:r>
            <a:r>
              <a:rPr lang="en-US" dirty="0">
                <a:latin typeface="Calisto MT" panose="02040603050505030304" pitchFamily="18" charset="0"/>
              </a:rPr>
              <a:t> a </a:t>
            </a:r>
            <a:r>
              <a:rPr lang="ro-RO" dirty="0">
                <a:latin typeface="Calisto MT" panose="02040603050505030304" pitchFamily="18" charset="0"/>
              </a:rPr>
              <a:t>î</a:t>
            </a:r>
            <a:r>
              <a:rPr lang="en-US" dirty="0" err="1">
                <a:latin typeface="Calisto MT" panose="02040603050505030304" pitchFamily="18" charset="0"/>
              </a:rPr>
              <a:t>nv</a:t>
            </a:r>
            <a:r>
              <a:rPr lang="ro-RO" dirty="0" err="1">
                <a:latin typeface="Calisto MT" panose="02040603050505030304" pitchFamily="18" charset="0"/>
              </a:rPr>
              <a:t>ăță</a:t>
            </a:r>
            <a:r>
              <a:rPr lang="en-US" dirty="0" err="1">
                <a:latin typeface="Calisto MT" panose="02040603050505030304" pitchFamily="18" charset="0"/>
              </a:rPr>
              <a:t>rii</a:t>
            </a:r>
            <a:r>
              <a:rPr lang="ro-RO" dirty="0">
                <a:latin typeface="Calisto MT" panose="02040603050505030304" pitchFamily="18" charset="0"/>
              </a:rPr>
              <a:t>, printr-o selectare relevantă a conținutului și o proiectarea adecvată a activităților de </a:t>
            </a:r>
            <a:r>
              <a:rPr lang="ro-RO" dirty="0" smtClean="0">
                <a:latin typeface="Calisto MT" panose="02040603050505030304" pitchFamily="18" charset="0"/>
              </a:rPr>
              <a:t>învățare; </a:t>
            </a:r>
            <a:endParaRPr lang="ro-RO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Crearea unor contexte de învățare și elaborarea unor sarcini de lucru asociate cu exprimarea perspectivei personale și manifestarea </a:t>
            </a:r>
            <a:r>
              <a:rPr lang="ro-RO" dirty="0" smtClean="0">
                <a:latin typeface="Calisto MT" panose="02040603050505030304" pitchFamily="18" charset="0"/>
              </a:rPr>
              <a:t>creativității;</a:t>
            </a:r>
            <a:endParaRPr lang="ro-RO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>
                <a:latin typeface="Calisto MT" panose="02040603050505030304" pitchFamily="18" charset="0"/>
              </a:rPr>
              <a:t>Utilizarea elementelor de noutate (input audio – video, </a:t>
            </a:r>
            <a:r>
              <a:rPr lang="ro-RO" dirty="0">
                <a:latin typeface="Calisto MT" panose="02040603050505030304" pitchFamily="18" charset="0"/>
              </a:rPr>
              <a:t>sarcini de lucru diversificate, atractive, </a:t>
            </a:r>
            <a:r>
              <a:rPr lang="ro-RO" dirty="0" smtClean="0">
                <a:latin typeface="Calisto MT" panose="02040603050505030304" pitchFamily="18" charset="0"/>
              </a:rPr>
              <a:t>atipice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smtClean="0">
                <a:latin typeface="Calisto MT" panose="02040603050505030304" pitchFamily="18" charset="0"/>
              </a:rPr>
              <a:t>etc. – www.busyteacher.org)</a:t>
            </a:r>
          </a:p>
          <a:p>
            <a:pPr>
              <a:buFont typeface="Wingdings" panose="05000000000000000000" pitchFamily="2" charset="2"/>
              <a:buChar char="ü"/>
            </a:pP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144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Calisto MT" panose="02040603050505030304" pitchFamily="18" charset="0"/>
              </a:rPr>
              <a:t>PRIORITĂȚI EDUCAȚIONALE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atin typeface="Calisto MT" panose="02040603050505030304" pitchFamily="18" charset="0"/>
              </a:rPr>
              <a:t>EVALUAREA</a:t>
            </a:r>
            <a:r>
              <a:rPr lang="ro-RO" b="1" dirty="0" smtClean="0">
                <a:latin typeface="Calisto MT" panose="02040603050505030304" pitchFamily="18" charset="0"/>
              </a:rPr>
              <a:t> – EVALUAREA COMPETENȚELOR</a:t>
            </a:r>
            <a:endParaRPr lang="en-US" b="1" dirty="0" smtClean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Continuă, reală, transparentă și niciodată punitivă;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Proiectarea și diversificarea activităților de evaluare astfel încât să stimuleze gândirea analitică, sintetică, creativă;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Elaborarea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</a:rPr>
              <a:t>itemilor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/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</a:rPr>
              <a:t>sarcinilor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</a:rPr>
              <a:t>evaluare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diverse, inedite, atractive, care să stimuleze participarea elevilor și răspunsul personalizat Utilizarea </a:t>
            </a:r>
            <a:r>
              <a:rPr lang="ro-RO" dirty="0" smtClean="0">
                <a:solidFill>
                  <a:schemeClr val="tx1"/>
                </a:solidFill>
                <a:latin typeface="Calisto MT" panose="02040603050505030304" pitchFamily="18" charset="0"/>
              </a:rPr>
              <a:t>unor sarcini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de </a:t>
            </a:r>
            <a:r>
              <a:rPr lang="ro-RO" dirty="0" smtClean="0">
                <a:solidFill>
                  <a:schemeClr val="tx1"/>
                </a:solidFill>
                <a:latin typeface="Calisto MT" panose="02040603050505030304" pitchFamily="18" charset="0"/>
              </a:rPr>
              <a:t>lucru diverse, inedite, atractive, care să stimuleze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participarea elevilor (http://www.teachhub.com/40-alternative-assessments-learning</a:t>
            </a:r>
            <a:r>
              <a:rPr lang="ro-RO" dirty="0" smtClean="0">
                <a:solidFill>
                  <a:schemeClr val="tx1"/>
                </a:solidFill>
                <a:latin typeface="Calisto MT" panose="02040603050505030304" pitchFamily="18" charset="0"/>
              </a:rPr>
              <a:t>)</a:t>
            </a:r>
            <a:endParaRPr lang="en-US" dirty="0" smtClean="0">
              <a:solidFill>
                <a:schemeClr val="tx1"/>
              </a:solidFill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err="1" smtClean="0">
                <a:latin typeface="Calisto MT" panose="02040603050505030304" pitchFamily="18" charset="0"/>
              </a:rPr>
              <a:t>Calibrarea</a:t>
            </a:r>
            <a:r>
              <a:rPr lang="en-US" dirty="0" smtClean="0">
                <a:latin typeface="Calisto MT" panose="02040603050505030304" pitchFamily="18" charset="0"/>
              </a:rPr>
              <a:t> </a:t>
            </a:r>
            <a:r>
              <a:rPr lang="en-US" dirty="0" err="1" smtClean="0">
                <a:latin typeface="Calisto MT" panose="02040603050505030304" pitchFamily="18" charset="0"/>
              </a:rPr>
              <a:t>testelor</a:t>
            </a:r>
            <a:r>
              <a:rPr lang="en-US" dirty="0" smtClean="0">
                <a:latin typeface="Calisto MT" panose="02040603050505030304" pitchFamily="18" charset="0"/>
              </a:rPr>
              <a:t> de </a:t>
            </a:r>
            <a:r>
              <a:rPr lang="en-US" dirty="0" err="1" smtClean="0">
                <a:latin typeface="Calisto MT" panose="02040603050505030304" pitchFamily="18" charset="0"/>
              </a:rPr>
              <a:t>evaluare</a:t>
            </a:r>
            <a:r>
              <a:rPr lang="en-US" dirty="0" smtClean="0">
                <a:latin typeface="Calisto MT" panose="02040603050505030304" pitchFamily="18" charset="0"/>
              </a:rPr>
              <a:t> conform </a:t>
            </a:r>
            <a:r>
              <a:rPr lang="en-US" dirty="0" err="1" smtClean="0">
                <a:latin typeface="Calisto MT" panose="02040603050505030304" pitchFamily="18" charset="0"/>
              </a:rPr>
              <a:t>nivelului</a:t>
            </a:r>
            <a:r>
              <a:rPr lang="en-US" dirty="0" smtClean="0">
                <a:latin typeface="Calisto MT" panose="02040603050505030304" pitchFamily="18" charset="0"/>
              </a:rPr>
              <a:t> </a:t>
            </a:r>
            <a:r>
              <a:rPr lang="en-US" dirty="0" err="1" smtClean="0">
                <a:latin typeface="Calisto MT" panose="02040603050505030304" pitchFamily="18" charset="0"/>
              </a:rPr>
              <a:t>lingvistic</a:t>
            </a:r>
            <a:r>
              <a:rPr lang="ro-RO" dirty="0">
                <a:latin typeface="Calisto MT" panose="02040603050505030304" pitchFamily="18" charset="0"/>
              </a:rPr>
              <a:t>.</a:t>
            </a:r>
            <a:endParaRPr lang="ro-RO" dirty="0" smtClean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42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86378" y="624110"/>
            <a:ext cx="9418234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Calisto MT" panose="02040603050505030304" pitchFamily="18" charset="0"/>
              </a:rPr>
              <a:t>PREDAREA – </a:t>
            </a:r>
            <a:r>
              <a:rPr lang="ro-RO" dirty="0">
                <a:latin typeface="Calisto MT" panose="02040603050505030304" pitchFamily="18" charset="0"/>
              </a:rPr>
              <a:t>Î</a:t>
            </a:r>
            <a:r>
              <a:rPr lang="en-US" dirty="0">
                <a:latin typeface="Calisto MT" panose="02040603050505030304" pitchFamily="18" charset="0"/>
              </a:rPr>
              <a:t>NV</a:t>
            </a:r>
            <a:r>
              <a:rPr lang="ro-RO" dirty="0">
                <a:latin typeface="Calisto MT" panose="02040603050505030304" pitchFamily="18" charset="0"/>
              </a:rPr>
              <a:t>ĂȚ</a:t>
            </a:r>
            <a:r>
              <a:rPr lang="en-US" dirty="0">
                <a:latin typeface="Calisto MT" panose="02040603050505030304" pitchFamily="18" charset="0"/>
              </a:rPr>
              <a:t>AREA</a:t>
            </a:r>
            <a:r>
              <a:rPr lang="ro-RO" dirty="0">
                <a:latin typeface="Calisto MT" panose="02040603050505030304" pitchFamily="18" charset="0"/>
              </a:rPr>
              <a:t> – EVALUAREA CREATIVĂ</a:t>
            </a:r>
            <a:br>
              <a:rPr lang="ro-RO" dirty="0">
                <a:latin typeface="Calisto MT" panose="02040603050505030304" pitchFamily="18" charset="0"/>
              </a:rPr>
            </a:br>
            <a:r>
              <a:rPr lang="ro-RO" dirty="0">
                <a:latin typeface="Calisto MT" panose="02040603050505030304" pitchFamily="18" charset="0"/>
              </a:rPr>
              <a:t> CREATIVE TEACHERS</a:t>
            </a:r>
            <a:endParaRPr lang="ro-RO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262130" y="2133600"/>
            <a:ext cx="5640946" cy="4614930"/>
          </a:xfrm>
        </p:spPr>
        <p:txBody>
          <a:bodyPr/>
          <a:lstStyle/>
          <a:p>
            <a:r>
              <a:rPr lang="ro-RO" dirty="0" err="1">
                <a:latin typeface="Calisto MT" panose="02040603050505030304" pitchFamily="18" charset="0"/>
              </a:rPr>
              <a:t>Think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outside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the</a:t>
            </a:r>
            <a:r>
              <a:rPr lang="ro-RO" dirty="0">
                <a:latin typeface="Calisto MT" panose="02040603050505030304" pitchFamily="18" charset="0"/>
              </a:rPr>
              <a:t> box</a:t>
            </a:r>
          </a:p>
          <a:p>
            <a:r>
              <a:rPr lang="ro-RO" dirty="0" err="1">
                <a:latin typeface="Calisto MT" panose="02040603050505030304" pitchFamily="18" charset="0"/>
              </a:rPr>
              <a:t>Explore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all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possibilities</a:t>
            </a:r>
            <a:endParaRPr lang="ro-RO" dirty="0">
              <a:latin typeface="Calisto MT" panose="02040603050505030304" pitchFamily="18" charset="0"/>
            </a:endParaRPr>
          </a:p>
          <a:p>
            <a:r>
              <a:rPr lang="ro-RO" dirty="0">
                <a:latin typeface="Calisto MT" panose="02040603050505030304" pitchFamily="18" charset="0"/>
              </a:rPr>
              <a:t>Foster </a:t>
            </a:r>
            <a:r>
              <a:rPr lang="ro-RO" dirty="0" err="1">
                <a:latin typeface="Calisto MT" panose="02040603050505030304" pitchFamily="18" charset="0"/>
              </a:rPr>
              <a:t>creativity</a:t>
            </a:r>
            <a:endParaRPr lang="ro-RO" dirty="0">
              <a:latin typeface="Calisto MT" panose="02040603050505030304" pitchFamily="18" charset="0"/>
            </a:endParaRPr>
          </a:p>
          <a:p>
            <a:r>
              <a:rPr lang="ro-RO" dirty="0" err="1">
                <a:latin typeface="Calisto MT" panose="02040603050505030304" pitchFamily="18" charset="0"/>
              </a:rPr>
              <a:t>Encourage</a:t>
            </a:r>
            <a:r>
              <a:rPr lang="ro-RO" dirty="0">
                <a:latin typeface="Calisto MT" panose="02040603050505030304" pitchFamily="18" charset="0"/>
              </a:rPr>
              <a:t> multiple </a:t>
            </a:r>
            <a:r>
              <a:rPr lang="ro-RO" dirty="0" err="1">
                <a:latin typeface="Calisto MT" panose="02040603050505030304" pitchFamily="18" charset="0"/>
              </a:rPr>
              <a:t>viewpoints</a:t>
            </a:r>
            <a:endParaRPr lang="ro-RO" dirty="0">
              <a:latin typeface="Calisto MT" panose="02040603050505030304" pitchFamily="18" charset="0"/>
            </a:endParaRPr>
          </a:p>
          <a:p>
            <a:r>
              <a:rPr lang="ro-RO" dirty="0" err="1">
                <a:latin typeface="Calisto MT" panose="02040603050505030304" pitchFamily="18" charset="0"/>
              </a:rPr>
              <a:t>Ask</a:t>
            </a:r>
            <a:r>
              <a:rPr lang="ro-RO" dirty="0">
                <a:latin typeface="Calisto MT" panose="02040603050505030304" pitchFamily="18" charset="0"/>
              </a:rPr>
              <a:t> open </a:t>
            </a:r>
            <a:r>
              <a:rPr lang="ro-RO" dirty="0" err="1" smtClean="0">
                <a:latin typeface="Calisto MT" panose="02040603050505030304" pitchFamily="18" charset="0"/>
              </a:rPr>
              <a:t>questions</a:t>
            </a:r>
            <a:endParaRPr lang="ro-RO" dirty="0" smtClean="0">
              <a:latin typeface="Calisto MT" panose="02040603050505030304" pitchFamily="18" charset="0"/>
            </a:endParaRPr>
          </a:p>
          <a:p>
            <a:r>
              <a:rPr lang="ro-RO" dirty="0" err="1" smtClean="0">
                <a:latin typeface="Calisto MT" panose="02040603050505030304" pitchFamily="18" charset="0"/>
              </a:rPr>
              <a:t>Avoid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demonstrating</a:t>
            </a:r>
            <a:r>
              <a:rPr lang="ro-RO" dirty="0" smtClean="0">
                <a:latin typeface="Calisto MT" panose="02040603050505030304" pitchFamily="18" charset="0"/>
              </a:rPr>
              <a:t> a </a:t>
            </a:r>
            <a:r>
              <a:rPr lang="ro-RO" dirty="0" err="1" smtClean="0">
                <a:latin typeface="Calisto MT" panose="02040603050505030304" pitchFamily="18" charset="0"/>
              </a:rPr>
              <a:t>right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way</a:t>
            </a:r>
            <a:endParaRPr lang="ro-RO" dirty="0" smtClean="0">
              <a:latin typeface="Calisto MT" panose="02040603050505030304" pitchFamily="18" charset="0"/>
            </a:endParaRPr>
          </a:p>
          <a:p>
            <a:r>
              <a:rPr lang="ro-RO" dirty="0" err="1" smtClean="0">
                <a:latin typeface="Calisto MT" panose="02040603050505030304" pitchFamily="18" charset="0"/>
              </a:rPr>
              <a:t>Highlight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diversity</a:t>
            </a:r>
            <a:endParaRPr lang="ro-RO" dirty="0" smtClean="0">
              <a:latin typeface="Calisto MT" panose="02040603050505030304" pitchFamily="18" charset="0"/>
            </a:endParaRPr>
          </a:p>
          <a:p>
            <a:r>
              <a:rPr lang="ro-RO" dirty="0" err="1" smtClean="0">
                <a:latin typeface="Calisto MT" panose="02040603050505030304" pitchFamily="18" charset="0"/>
              </a:rPr>
              <a:t>Encourage</a:t>
            </a:r>
            <a:r>
              <a:rPr lang="ro-RO" dirty="0" smtClean="0">
                <a:latin typeface="Calisto MT" panose="02040603050505030304" pitchFamily="18" charset="0"/>
              </a:rPr>
              <a:t> creative problem </a:t>
            </a:r>
            <a:r>
              <a:rPr lang="ro-RO" dirty="0" err="1" smtClean="0">
                <a:latin typeface="Calisto MT" panose="02040603050505030304" pitchFamily="18" charset="0"/>
              </a:rPr>
              <a:t>solving</a:t>
            </a:r>
            <a:endParaRPr lang="ro-RO" dirty="0" smtClean="0">
              <a:latin typeface="Calisto MT" panose="02040603050505030304" pitchFamily="18" charset="0"/>
            </a:endParaRPr>
          </a:p>
          <a:p>
            <a:r>
              <a:rPr lang="ro-RO" dirty="0" err="1" smtClean="0">
                <a:latin typeface="Calisto MT" panose="02040603050505030304" pitchFamily="18" charset="0"/>
              </a:rPr>
              <a:t>Encourage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risks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and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allow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mistakes</a:t>
            </a:r>
            <a:endParaRPr lang="ro-RO" dirty="0" smtClean="0">
              <a:latin typeface="Calisto MT" panose="02040603050505030304" pitchFamily="18" charset="0"/>
            </a:endParaRPr>
          </a:p>
          <a:p>
            <a:r>
              <a:rPr lang="ro-RO" dirty="0" err="1" smtClean="0">
                <a:latin typeface="Calisto MT" panose="02040603050505030304" pitchFamily="18" charset="0"/>
              </a:rPr>
              <a:t>Rethink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literature</a:t>
            </a:r>
            <a:endParaRPr lang="ro-RO" dirty="0" smtClean="0">
              <a:latin typeface="Calisto MT" panose="02040603050505030304" pitchFamily="18" charset="0"/>
            </a:endParaRPr>
          </a:p>
          <a:p>
            <a:r>
              <a:rPr lang="ro-RO" dirty="0" err="1" smtClean="0">
                <a:latin typeface="Calisto MT" panose="02040603050505030304" pitchFamily="18" charset="0"/>
              </a:rPr>
              <a:t>Assess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creatively</a:t>
            </a:r>
            <a:endParaRPr lang="ro-RO" dirty="0"/>
          </a:p>
          <a:p>
            <a:endParaRPr lang="ro-RO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7190746" y="2126221"/>
            <a:ext cx="4632059" cy="4467761"/>
          </a:xfrm>
        </p:spPr>
        <p:txBody>
          <a:bodyPr>
            <a:normAutofit/>
          </a:bodyPr>
          <a:lstStyle/>
          <a:p>
            <a:r>
              <a:rPr lang="ro-RO" dirty="0" err="1">
                <a:latin typeface="Calisto MT" panose="02040603050505030304" pitchFamily="18" charset="0"/>
              </a:rPr>
              <a:t>Methods</a:t>
            </a:r>
            <a:r>
              <a:rPr lang="ro-RO" dirty="0">
                <a:latin typeface="Calisto MT" panose="02040603050505030304" pitchFamily="18" charset="0"/>
              </a:rPr>
              <a:t>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>
                <a:latin typeface="Calisto MT" panose="02040603050505030304" pitchFamily="18" charset="0"/>
              </a:rPr>
              <a:t>Brainstorming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 err="1">
                <a:latin typeface="Calisto MT" panose="02040603050505030304" pitchFamily="18" charset="0"/>
              </a:rPr>
              <a:t>Mind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Maps</a:t>
            </a:r>
            <a:r>
              <a:rPr lang="ro-RO" dirty="0">
                <a:latin typeface="Calisto MT" panose="02040603050505030304" pitchFamily="18" charset="0"/>
              </a:rPr>
              <a:t> (</a:t>
            </a:r>
            <a:r>
              <a:rPr lang="ro-RO" dirty="0" err="1">
                <a:latin typeface="Calisto MT" panose="02040603050505030304" pitchFamily="18" charset="0"/>
              </a:rPr>
              <a:t>words</a:t>
            </a:r>
            <a:r>
              <a:rPr lang="ro-RO" dirty="0">
                <a:latin typeface="Calisto MT" panose="02040603050505030304" pitchFamily="18" charset="0"/>
              </a:rPr>
              <a:t>, </a:t>
            </a:r>
            <a:r>
              <a:rPr lang="ro-RO" dirty="0" err="1">
                <a:latin typeface="Calisto MT" panose="02040603050505030304" pitchFamily="18" charset="0"/>
              </a:rPr>
              <a:t>symbols</a:t>
            </a:r>
            <a:r>
              <a:rPr lang="ro-RO" dirty="0">
                <a:latin typeface="Calisto MT" panose="02040603050505030304" pitchFamily="18" charset="0"/>
              </a:rPr>
              <a:t>, </a:t>
            </a:r>
            <a:r>
              <a:rPr lang="ro-RO" dirty="0" err="1">
                <a:latin typeface="Calisto MT" panose="02040603050505030304" pitchFamily="18" charset="0"/>
              </a:rPr>
              <a:t>images</a:t>
            </a:r>
            <a:r>
              <a:rPr lang="ro-RO" dirty="0">
                <a:latin typeface="Calisto MT" panose="02040603050505030304" pitchFamily="18" charset="0"/>
              </a:rPr>
              <a:t> etc.)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>
                <a:latin typeface="Calisto MT" panose="02040603050505030304" pitchFamily="18" charset="0"/>
              </a:rPr>
              <a:t>Get </a:t>
            </a:r>
            <a:r>
              <a:rPr lang="ro-RO" dirty="0" err="1">
                <a:latin typeface="Calisto MT" panose="02040603050505030304" pitchFamily="18" charset="0"/>
              </a:rPr>
              <a:t>hypothetical</a:t>
            </a:r>
            <a:r>
              <a:rPr lang="ro-RO" dirty="0">
                <a:latin typeface="Calisto MT" panose="02040603050505030304" pitchFamily="18" charset="0"/>
              </a:rPr>
              <a:t>!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 err="1">
                <a:latin typeface="Calisto MT" panose="02040603050505030304" pitchFamily="18" charset="0"/>
              </a:rPr>
              <a:t>Build</a:t>
            </a:r>
            <a:r>
              <a:rPr lang="ro-RO" dirty="0">
                <a:latin typeface="Calisto MT" panose="02040603050505030304" pitchFamily="18" charset="0"/>
              </a:rPr>
              <a:t> a </a:t>
            </a:r>
            <a:r>
              <a:rPr lang="ro-RO" dirty="0" err="1">
                <a:latin typeface="Calisto MT" panose="02040603050505030304" pitchFamily="18" charset="0"/>
              </a:rPr>
              <a:t>storyboard</a:t>
            </a:r>
            <a:r>
              <a:rPr lang="ro-RO" dirty="0">
                <a:latin typeface="Calisto MT" panose="02040603050505030304" pitchFamily="18" charset="0"/>
              </a:rPr>
              <a:t>!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 err="1">
                <a:latin typeface="Calisto MT" panose="02040603050505030304" pitchFamily="18" charset="0"/>
              </a:rPr>
              <a:t>Flip</a:t>
            </a:r>
            <a:r>
              <a:rPr lang="ro-RO" dirty="0">
                <a:latin typeface="Calisto MT" panose="02040603050505030304" pitchFamily="18" charset="0"/>
              </a:rPr>
              <a:t> it </a:t>
            </a:r>
            <a:r>
              <a:rPr lang="ro-RO" dirty="0" err="1">
                <a:latin typeface="Calisto MT" panose="02040603050505030304" pitchFamily="18" charset="0"/>
              </a:rPr>
              <a:t>and</a:t>
            </a:r>
            <a:r>
              <a:rPr lang="ro-RO" dirty="0">
                <a:latin typeface="Calisto MT" panose="02040603050505030304" pitchFamily="18" charset="0"/>
              </a:rPr>
              <a:t> reverse it (multiple </a:t>
            </a:r>
            <a:r>
              <a:rPr lang="ro-RO" dirty="0" err="1">
                <a:latin typeface="Calisto MT" panose="02040603050505030304" pitchFamily="18" charset="0"/>
              </a:rPr>
              <a:t>viewpoints</a:t>
            </a:r>
            <a:r>
              <a:rPr lang="ro-RO" dirty="0">
                <a:latin typeface="Calisto MT" panose="02040603050505030304" pitchFamily="18" charset="0"/>
              </a:rPr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>
                <a:latin typeface="Calisto MT" panose="02040603050505030304" pitchFamily="18" charset="0"/>
              </a:rPr>
              <a:t>Real </a:t>
            </a:r>
            <a:r>
              <a:rPr lang="ro-RO" dirty="0" err="1">
                <a:latin typeface="Calisto MT" panose="02040603050505030304" pitchFamily="18" charset="0"/>
              </a:rPr>
              <a:t>world</a:t>
            </a:r>
            <a:r>
              <a:rPr lang="ro-RO" dirty="0">
                <a:latin typeface="Calisto MT" panose="02040603050505030304" pitchFamily="18" charset="0"/>
              </a:rPr>
              <a:t> problem </a:t>
            </a:r>
            <a:r>
              <a:rPr lang="ro-RO" dirty="0" err="1">
                <a:latin typeface="Calisto MT" panose="02040603050505030304" pitchFamily="18" charset="0"/>
              </a:rPr>
              <a:t>solving</a:t>
            </a:r>
            <a:endParaRPr lang="ro-RO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o-RO" dirty="0">
                <a:latin typeface="Calisto MT" panose="02040603050505030304" pitchFamily="18" charset="0"/>
              </a:rPr>
              <a:t>Tell </a:t>
            </a:r>
            <a:r>
              <a:rPr lang="ro-RO" dirty="0" err="1">
                <a:latin typeface="Calisto MT" panose="02040603050505030304" pitchFamily="18" charset="0"/>
              </a:rPr>
              <a:t>stories</a:t>
            </a:r>
            <a:r>
              <a:rPr lang="ro-RO" dirty="0">
                <a:latin typeface="Calisto MT" panose="02040603050505030304" pitchFamily="18" charset="0"/>
              </a:rPr>
              <a:t>!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>
                <a:latin typeface="Calisto MT" panose="02040603050505030304" pitchFamily="18" charset="0"/>
              </a:rPr>
              <a:t>Create </a:t>
            </a:r>
            <a:r>
              <a:rPr lang="ro-RO" dirty="0" err="1">
                <a:latin typeface="Calisto MT" panose="02040603050505030304" pitchFamily="18" charset="0"/>
              </a:rPr>
              <a:t>your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own</a:t>
            </a:r>
            <a:r>
              <a:rPr lang="ro-RO" dirty="0">
                <a:latin typeface="Calisto MT" panose="02040603050505030304" pitchFamily="18" charset="0"/>
              </a:rPr>
              <a:t> text (re-</a:t>
            </a:r>
            <a:r>
              <a:rPr lang="ro-RO" dirty="0" err="1">
                <a:latin typeface="Calisto MT" panose="02040603050505030304" pitchFamily="18" charset="0"/>
              </a:rPr>
              <a:t>writing</a:t>
            </a:r>
            <a:r>
              <a:rPr lang="ro-RO" dirty="0">
                <a:latin typeface="Calisto MT" panose="02040603050505030304" pitchFamily="18" charset="0"/>
              </a:rPr>
              <a:t> a </a:t>
            </a:r>
            <a:r>
              <a:rPr lang="ro-RO" dirty="0" smtClean="0">
                <a:latin typeface="Calisto MT" panose="02040603050505030304" pitchFamily="18" charset="0"/>
              </a:rPr>
              <a:t>fragment/story)</a:t>
            </a: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061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>
                <a:latin typeface="Calisto MT" panose="02040603050505030304" pitchFamily="18" charset="0"/>
              </a:rPr>
              <a:t>INSPECȚIA ȘCOLARĂ ȘI FORMAREA PROFESORILOR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o-RO" dirty="0">
                <a:latin typeface="Calisto MT" panose="02040603050505030304" pitchFamily="18" charset="0"/>
              </a:rPr>
              <a:t>Elaborarea documentelor de proiectare didactică conform programelor în vigoare;</a:t>
            </a:r>
          </a:p>
          <a:p>
            <a:r>
              <a:rPr lang="ro-RO" dirty="0">
                <a:latin typeface="Calisto MT" panose="02040603050505030304" pitchFamily="18" charset="0"/>
              </a:rPr>
              <a:t>Aplicarea programelor școlare de limbi moderne la gimnaziu;  </a:t>
            </a:r>
          </a:p>
          <a:p>
            <a:r>
              <a:rPr lang="ro-RO" dirty="0">
                <a:latin typeface="Calisto MT" panose="02040603050505030304" pitchFamily="18" charset="0"/>
              </a:rPr>
              <a:t>Aplicarea eficientă a programei școlare pentru clasele cu program intensiv/bilingv de studiu al unei limbi moderne;</a:t>
            </a:r>
          </a:p>
          <a:p>
            <a:r>
              <a:rPr lang="ro-RO" dirty="0">
                <a:latin typeface="Calisto MT" panose="02040603050505030304" pitchFamily="18" charset="0"/>
              </a:rPr>
              <a:t>Adecvarea procesului de predare – evaluare la fiecare regim de </a:t>
            </a:r>
            <a:r>
              <a:rPr lang="ro-RO" dirty="0" smtClean="0">
                <a:latin typeface="Calisto MT" panose="02040603050505030304" pitchFamily="18" charset="0"/>
              </a:rPr>
              <a:t>studiu;</a:t>
            </a:r>
          </a:p>
          <a:p>
            <a:r>
              <a:rPr lang="ro-RO" dirty="0">
                <a:latin typeface="Calisto MT" panose="02040603050505030304" pitchFamily="18" charset="0"/>
              </a:rPr>
              <a:t>Relaționarea performanței didactice cu rezultatele elevilor; </a:t>
            </a:r>
          </a:p>
          <a:p>
            <a:r>
              <a:rPr lang="ro-RO" dirty="0">
                <a:latin typeface="Calisto MT" panose="02040603050505030304" pitchFamily="18" charset="0"/>
              </a:rPr>
              <a:t>Reconsiderarea funcției </a:t>
            </a:r>
            <a:r>
              <a:rPr lang="ro-RO" dirty="0" err="1">
                <a:latin typeface="Calisto MT" panose="02040603050505030304" pitchFamily="18" charset="0"/>
              </a:rPr>
              <a:t>remediale</a:t>
            </a:r>
            <a:r>
              <a:rPr lang="ro-RO" dirty="0">
                <a:latin typeface="Calisto MT" panose="02040603050505030304" pitchFamily="18" charset="0"/>
              </a:rPr>
              <a:t> a inspecției școlare. </a:t>
            </a:r>
          </a:p>
          <a:p>
            <a:r>
              <a:rPr lang="ro-RO" dirty="0">
                <a:latin typeface="Calisto MT" panose="02040603050505030304" pitchFamily="18" charset="0"/>
              </a:rPr>
              <a:t>Valorificarea inspecțiilor efectuate în proiectarea activităților de formare; </a:t>
            </a:r>
          </a:p>
          <a:p>
            <a:r>
              <a:rPr lang="ro-RO" dirty="0">
                <a:latin typeface="Calisto MT" panose="02040603050505030304" pitchFamily="18" charset="0"/>
              </a:rPr>
              <a:t>Includerea, cu prioritate, în cursurile/sesiunile de formare componentele de </a:t>
            </a:r>
            <a:r>
              <a:rPr lang="ro-RO" b="1" dirty="0">
                <a:latin typeface="Calisto MT" panose="02040603050505030304" pitchFamily="18" charset="0"/>
              </a:rPr>
              <a:t>conținut științific și metodică;</a:t>
            </a:r>
          </a:p>
          <a:p>
            <a:r>
              <a:rPr lang="ro-RO" dirty="0">
                <a:latin typeface="Calisto MT" panose="02040603050505030304" pitchFamily="18" charset="0"/>
              </a:rPr>
              <a:t>Accentuarea dimensiunii creative a proiectării didactice; </a:t>
            </a:r>
          </a:p>
          <a:p>
            <a:r>
              <a:rPr lang="ro-RO" dirty="0">
                <a:latin typeface="Calisto MT" panose="02040603050505030304" pitchFamily="18" charset="0"/>
              </a:rPr>
              <a:t>Alocarea unui număr mai mare de ore activităților practice;</a:t>
            </a:r>
          </a:p>
          <a:p>
            <a:r>
              <a:rPr lang="ro-RO" dirty="0">
                <a:latin typeface="Calisto MT" panose="02040603050505030304" pitchFamily="18" charset="0"/>
              </a:rPr>
              <a:t>Mentorat.</a:t>
            </a:r>
          </a:p>
          <a:p>
            <a:endParaRPr lang="ro-RO" dirty="0" smtClean="0">
              <a:latin typeface="Calisto MT" panose="02040603050505030304" pitchFamily="18" charset="0"/>
            </a:endParaRPr>
          </a:p>
          <a:p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046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28172"/>
          </a:xfrm>
        </p:spPr>
        <p:txBody>
          <a:bodyPr/>
          <a:lstStyle/>
          <a:p>
            <a:r>
              <a:rPr lang="ro-RO" dirty="0" smtClean="0">
                <a:latin typeface="Calisto MT" panose="02040603050505030304" pitchFamily="18" charset="0"/>
              </a:rPr>
              <a:t>Programa școlară – clasa a VI a</a:t>
            </a: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352282"/>
            <a:ext cx="8915400" cy="4558940"/>
          </a:xfrm>
        </p:spPr>
        <p:txBody>
          <a:bodyPr/>
          <a:lstStyle/>
          <a:p>
            <a:r>
              <a:rPr lang="ro-RO" dirty="0" smtClean="0">
                <a:latin typeface="Calisto MT" panose="02040603050505030304" pitchFamily="18" charset="0"/>
              </a:rPr>
              <a:t>Elemente </a:t>
            </a:r>
            <a:r>
              <a:rPr lang="ro-RO" dirty="0">
                <a:latin typeface="Calisto MT" panose="02040603050505030304" pitchFamily="18" charset="0"/>
              </a:rPr>
              <a:t>de </a:t>
            </a:r>
            <a:r>
              <a:rPr lang="ro-RO" dirty="0" smtClean="0">
                <a:latin typeface="Calisto MT" panose="02040603050505030304" pitchFamily="18" charset="0"/>
              </a:rPr>
              <a:t>noutate – Programa: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>
                <a:latin typeface="Calisto MT" panose="02040603050505030304" pitchFamily="18" charset="0"/>
              </a:rPr>
              <a:t>este structurată pe formarea – evaluarea competențelor;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>
                <a:latin typeface="Calisto MT" panose="02040603050505030304" pitchFamily="18" charset="0"/>
              </a:rPr>
              <a:t> include procesele de construcție a competenței;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i</a:t>
            </a:r>
            <a:r>
              <a:rPr lang="ro-RO" dirty="0" smtClean="0">
                <a:latin typeface="Calisto MT" panose="02040603050505030304" pitchFamily="18" charset="0"/>
              </a:rPr>
              <a:t>ndică tipuri de activități specifice formării acestora;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relaționează  </a:t>
            </a:r>
            <a:r>
              <a:rPr lang="ro-RO" dirty="0" err="1">
                <a:latin typeface="Calisto MT" panose="02040603050505030304" pitchFamily="18" charset="0"/>
              </a:rPr>
              <a:t>subcompetențele</a:t>
            </a:r>
            <a:r>
              <a:rPr lang="ro-RO" dirty="0">
                <a:latin typeface="Calisto MT" panose="02040603050505030304" pitchFamily="18" charset="0"/>
              </a:rPr>
              <a:t> cu norma lingvistică și conținutul adecvat;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>
                <a:latin typeface="Calisto MT" panose="02040603050505030304" pitchFamily="18" charset="0"/>
              </a:rPr>
              <a:t>face referire la modalitatea de evaluare a competențelor;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s</a:t>
            </a:r>
            <a:r>
              <a:rPr lang="ro-RO" dirty="0" smtClean="0">
                <a:latin typeface="Calisto MT" panose="02040603050505030304" pitchFamily="18" charset="0"/>
              </a:rPr>
              <a:t>ugerează tipuri de activități de evaluare specifice fiecărei competențe/</a:t>
            </a:r>
            <a:r>
              <a:rPr lang="ro-RO" dirty="0" err="1" smtClean="0">
                <a:latin typeface="Calisto MT" panose="02040603050505030304" pitchFamily="18" charset="0"/>
              </a:rPr>
              <a:t>subcompetențe</a:t>
            </a:r>
            <a:r>
              <a:rPr lang="ro-RO" dirty="0" smtClean="0">
                <a:latin typeface="Calisto MT" panose="0204060305050503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>
                <a:latin typeface="Calisto MT" panose="02040603050505030304" pitchFamily="18" charset="0"/>
              </a:rPr>
              <a:t>stimulează exprimarea punctului de vedere și creativitatea.</a:t>
            </a: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684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509490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 smtClean="0">
                <a:latin typeface="Calisto MT" panose="02040603050505030304" pitchFamily="18" charset="0"/>
              </a:rPr>
              <a:t>REGULAMENTUL DE ORGANIZARE ȘI DESFĂȘURARE A OLIMPIADEI NAȚIONALE DE LIMBA ENGLEZĂ</a:t>
            </a: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2925" y="2738907"/>
            <a:ext cx="8915400" cy="3777622"/>
          </a:xfrm>
        </p:spPr>
        <p:txBody>
          <a:bodyPr/>
          <a:lstStyle/>
          <a:p>
            <a:r>
              <a:rPr lang="ro-RO" dirty="0" smtClean="0">
                <a:latin typeface="Calisto MT" panose="02040603050505030304" pitchFamily="18" charset="0"/>
              </a:rPr>
              <a:t>Actualizarea </a:t>
            </a:r>
            <a:r>
              <a:rPr lang="ro-RO" dirty="0">
                <a:latin typeface="Calisto MT" panose="02040603050505030304" pitchFamily="18" charset="0"/>
              </a:rPr>
              <a:t>Regulamentului </a:t>
            </a:r>
            <a:r>
              <a:rPr lang="ro-RO" dirty="0" smtClean="0">
                <a:latin typeface="Calisto MT" panose="02040603050505030304" pitchFamily="18" charset="0"/>
              </a:rPr>
              <a:t>de organizare și desfășurare a </a:t>
            </a:r>
            <a:r>
              <a:rPr lang="ro-RO" i="1" dirty="0" smtClean="0">
                <a:latin typeface="Calisto MT" panose="02040603050505030304" pitchFamily="18" charset="0"/>
              </a:rPr>
              <a:t>Olimpiadei naționale de limba engleză </a:t>
            </a:r>
            <a:r>
              <a:rPr lang="ro-RO" dirty="0" smtClean="0">
                <a:latin typeface="Calisto MT" panose="02040603050505030304" pitchFamily="18" charset="0"/>
              </a:rPr>
              <a:t>conform OM 4203/2018; </a:t>
            </a:r>
          </a:p>
          <a:p>
            <a:r>
              <a:rPr lang="ro-RO" dirty="0" smtClean="0">
                <a:latin typeface="Calisto MT" panose="02040603050505030304" pitchFamily="18" charset="0"/>
              </a:rPr>
              <a:t>Introducerea etapei naționale pentru clasele </a:t>
            </a:r>
            <a:r>
              <a:rPr lang="ro-RO" smtClean="0">
                <a:latin typeface="Calisto MT" panose="02040603050505030304" pitchFamily="18" charset="0"/>
              </a:rPr>
              <a:t>a VII </a:t>
            </a:r>
            <a:r>
              <a:rPr lang="ro-RO" dirty="0" smtClean="0">
                <a:latin typeface="Calisto MT" panose="02040603050505030304" pitchFamily="18" charset="0"/>
              </a:rPr>
              <a:t>a și a VIII a.</a:t>
            </a: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915774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559</TotalTime>
  <Words>621</Words>
  <Application>Microsoft Office PowerPoint</Application>
  <PresentationFormat>Custom</PresentationFormat>
  <Paragraphs>75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Wisp</vt:lpstr>
      <vt:lpstr>DOCUMENTE NORMATIVE DE SPECIALITATE ÎN VIGOARE</vt:lpstr>
      <vt:lpstr>DOCUMENTE NORMATIVE DE SPECIALITATE ÎN VIGOARE</vt:lpstr>
      <vt:lpstr>OFERTA NAŢIONALĂ PENTRU MANUALE ȘCOLARE, AUXILIARE DIDACTICE</vt:lpstr>
      <vt:lpstr>PRIORITĂȚI EDUCAȚIONALE</vt:lpstr>
      <vt:lpstr>PRIORITĂȚI EDUCAȚIONALE</vt:lpstr>
      <vt:lpstr>PREDAREA – ÎNVĂȚAREA – EVALUAREA CREATIVĂ  CREATIVE TEACHERS</vt:lpstr>
      <vt:lpstr>INSPECȚIA ȘCOLARĂ ȘI FORMAREA PROFESORILOR</vt:lpstr>
      <vt:lpstr>Programa școlară – clasa a VI a</vt:lpstr>
      <vt:lpstr>REGULAMENTUL DE ORGANIZARE ȘI DESFĂȘURARE A OLIMPIADEI NAȚIONALE DE LIMBA ENGLEZĂ</vt:lpstr>
      <vt:lpstr>SPOR ȘI OAMENI BUNI ALĂTURI, IN ANUL ȘCOLAR 2018 – 2019!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CONSFĂTUIREA INSPECTORILOR ȘCOLARI PENTRU LIMBI MODERNE</dc:title>
  <dc:creator>Rodica Cherciu</dc:creator>
  <cp:lastModifiedBy>user</cp:lastModifiedBy>
  <cp:revision>43</cp:revision>
  <dcterms:created xsi:type="dcterms:W3CDTF">2018-08-22T08:59:18Z</dcterms:created>
  <dcterms:modified xsi:type="dcterms:W3CDTF">2018-09-19T10:51:18Z</dcterms:modified>
</cp:coreProperties>
</file>