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80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C5F23-04EC-44CB-ACFB-CF68834D9E23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5B381-5D83-41B0-B093-11A056751AC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A2F65-5858-4BB8-B4D0-C71E952A9F1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0" y="914400"/>
            <a:ext cx="5568174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o-RO" sz="2000" b="1" cap="all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CERCUL PEDAGOGIC</a:t>
            </a:r>
          </a:p>
          <a:p>
            <a:pPr algn="ctr">
              <a:lnSpc>
                <a:spcPct val="150000"/>
              </a:lnSpc>
              <a:defRPr/>
            </a:pPr>
            <a:r>
              <a:rPr lang="ro-RO" sz="2000" b="1" cap="all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ZONA HUNEDOARA – CĂLAN - HAŢEG</a:t>
            </a:r>
          </a:p>
          <a:p>
            <a:pPr algn="ctr">
              <a:lnSpc>
                <a:spcPct val="150000"/>
              </a:lnSpc>
              <a:defRPr/>
            </a:pPr>
            <a:r>
              <a:rPr lang="ro-RO" sz="24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ABANDONUL ŞCOLAR: </a:t>
            </a:r>
          </a:p>
          <a:p>
            <a:pPr algn="ctr">
              <a:lnSpc>
                <a:spcPct val="150000"/>
              </a:lnSpc>
              <a:defRPr/>
            </a:pPr>
            <a:r>
              <a:rPr lang="ro-RO" sz="2400" b="1" cap="all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CAUZE ŞI EFECTE</a:t>
            </a:r>
          </a:p>
          <a:p>
            <a:pPr algn="ctr">
              <a:lnSpc>
                <a:spcPct val="150000"/>
              </a:lnSpc>
              <a:defRPr/>
            </a:pPr>
            <a:r>
              <a:rPr lang="ro-RO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COLEGIUL ECONOMIC “EMANUIL GOJDU” HUNEDOARA</a:t>
            </a:r>
          </a:p>
          <a:p>
            <a:pPr algn="ctr" fontAlgn="auto">
              <a:lnSpc>
                <a:spcPct val="150000"/>
              </a:lnSpc>
              <a:defRPr/>
            </a:pPr>
            <a:r>
              <a:rPr lang="ro-RO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25.04.2018</a:t>
            </a:r>
          </a:p>
          <a:p>
            <a:pPr algn="ctr" fontAlgn="auto">
              <a:lnSpc>
                <a:spcPct val="150000"/>
              </a:lnSpc>
              <a:defRPr/>
            </a:pPr>
            <a:r>
              <a:rPr lang="ro-RO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Profesori:</a:t>
            </a:r>
          </a:p>
          <a:p>
            <a:pPr algn="ctr" fontAlgn="auto">
              <a:lnSpc>
                <a:spcPct val="150000"/>
              </a:lnSpc>
              <a:defRPr/>
            </a:pPr>
            <a:r>
              <a:rPr lang="ro-RO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MACOVEI MARIANA</a:t>
            </a:r>
          </a:p>
          <a:p>
            <a:pPr algn="ctr">
              <a:lnSpc>
                <a:spcPct val="150000"/>
              </a:lnSpc>
              <a:defRPr/>
            </a:pPr>
            <a:r>
              <a:rPr lang="ro-RO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SOLOMON CARMEN MARIA</a:t>
            </a:r>
          </a:p>
          <a:p>
            <a:pPr algn="ctr">
              <a:lnSpc>
                <a:spcPct val="150000"/>
              </a:lnSpc>
              <a:defRPr/>
            </a:pPr>
            <a:r>
              <a:rPr lang="ro-RO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BOROACĂ LUIS RAUL</a:t>
            </a:r>
          </a:p>
        </p:txBody>
      </p:sp>
      <p:pic>
        <p:nvPicPr>
          <p:cNvPr id="4" name="Picture 3" descr="abandon-scola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066800"/>
            <a:ext cx="2895600" cy="44196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81000"/>
            <a:ext cx="8382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CUPRINSUL PRE</a:t>
            </a:r>
            <a:r>
              <a:rPr lang="ro-RO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ZENTĂRII ŞI PROBLEMATICII SUPUSE DEZBATERII</a:t>
            </a:r>
          </a:p>
          <a:p>
            <a:pPr algn="ctr" eaLnBrk="0"/>
            <a:endParaRPr lang="en-US" sz="9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/>
            <a:r>
              <a:rPr lang="ro-RO" sz="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Factorii care favorizează abandonul şcolar: </a:t>
            </a:r>
            <a:endParaRPr lang="en-US" sz="15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/>
            <a:r>
              <a:rPr lang="ro-RO" sz="1500" b="1" dirty="0" smtClean="0"/>
              <a:t>I.La nivelul elevului : </a:t>
            </a:r>
            <a:r>
              <a:rPr lang="ro-RO" sz="1500" dirty="0" smtClean="0"/>
              <a:t>dificultăți de învățare; lipsa de motivație, de orientare sau de sprijin.</a:t>
            </a:r>
            <a:endParaRPr lang="en-US" sz="1500" dirty="0" smtClean="0"/>
          </a:p>
          <a:p>
            <a:pPr eaLnBrk="0"/>
            <a:r>
              <a:rPr lang="ro-RO" sz="1500" dirty="0" smtClean="0"/>
              <a:t> </a:t>
            </a:r>
            <a:r>
              <a:rPr lang="ro-RO" sz="1500" b="1" dirty="0" smtClean="0"/>
              <a:t>II.La nivelul familiei</a:t>
            </a:r>
            <a:endParaRPr lang="en-US" sz="1500" dirty="0" smtClean="0"/>
          </a:p>
          <a:p>
            <a:pPr eaLnBrk="0"/>
            <a:r>
              <a:rPr lang="ro-RO" sz="1500" dirty="0" smtClean="0"/>
              <a:t>1.Dificultăţile materiale; 2.Modelul educaţional oferit de părinţi; 3.Modelul educaţional oferit de fraţi;</a:t>
            </a:r>
            <a:endParaRPr lang="en-US" sz="1500" dirty="0" smtClean="0"/>
          </a:p>
          <a:p>
            <a:pPr eaLnBrk="0"/>
            <a:r>
              <a:rPr lang="ro-RO" sz="1500" dirty="0" smtClean="0"/>
              <a:t>4.Dezorganizarea familiei; 5.Implicarea în activităţi aflate la limita legii; 6.Intrarea pe piaţa muncii;</a:t>
            </a:r>
            <a:endParaRPr lang="en-US" sz="1500" dirty="0" smtClean="0"/>
          </a:p>
          <a:p>
            <a:pPr eaLnBrk="0"/>
            <a:r>
              <a:rPr lang="ro-RO" sz="1500" dirty="0" smtClean="0"/>
              <a:t>7.Încrederea scăzută în educaţie; 8.Migraţia circulatorie.</a:t>
            </a:r>
            <a:endParaRPr lang="en-US" sz="1500" dirty="0" smtClean="0"/>
          </a:p>
          <a:p>
            <a:pPr eaLnBrk="0"/>
            <a:r>
              <a:rPr lang="ro-RO" sz="1500" dirty="0" smtClean="0"/>
              <a:t> </a:t>
            </a:r>
            <a:r>
              <a:rPr lang="ro-RO" sz="1500" b="1" dirty="0" smtClean="0"/>
              <a:t>III.La nivelul comunităţii</a:t>
            </a:r>
            <a:endParaRPr lang="en-US" sz="1500" dirty="0" smtClean="0"/>
          </a:p>
          <a:p>
            <a:pPr eaLnBrk="0"/>
            <a:r>
              <a:rPr lang="ro-RO" sz="1500" dirty="0" smtClean="0"/>
              <a:t>1.Mariajul timpuriu; 2.Apariţia unui copil; 3.Lipsa de securitate în zonă.</a:t>
            </a:r>
            <a:endParaRPr lang="en-US" sz="1500" dirty="0" smtClean="0"/>
          </a:p>
          <a:p>
            <a:pPr eaLnBrk="0"/>
            <a:r>
              <a:rPr lang="ro-RO" sz="1500" dirty="0" smtClean="0"/>
              <a:t> </a:t>
            </a:r>
            <a:r>
              <a:rPr lang="ro-RO" sz="1500" b="1" dirty="0" smtClean="0"/>
              <a:t>IV.La nivelul şcolii, </a:t>
            </a:r>
            <a:endParaRPr lang="en-US" sz="1500" dirty="0" smtClean="0"/>
          </a:p>
          <a:p>
            <a:pPr eaLnBrk="0"/>
            <a:r>
              <a:rPr lang="ro-RO" sz="1500" dirty="0" smtClean="0"/>
              <a:t>1.Repetenţiile repetate şi frecvente; 2.Integrarea insuficientă în colectivul clasei de elevi;</a:t>
            </a:r>
            <a:endParaRPr lang="en-US" sz="1500" dirty="0" smtClean="0"/>
          </a:p>
          <a:p>
            <a:pPr eaLnBrk="0"/>
            <a:r>
              <a:rPr lang="ro-RO" sz="1500" dirty="0" smtClean="0"/>
              <a:t>3.Calitatea relaţiilor cu profesorii şi cu colegii. </a:t>
            </a:r>
            <a:endParaRPr lang="en-US" sz="1500" dirty="0" smtClean="0"/>
          </a:p>
          <a:p>
            <a:pPr eaLnBrk="0"/>
            <a:endParaRPr lang="ro-RO" sz="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/>
            <a:r>
              <a:rPr lang="ro-RO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o-RO" sz="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Efectele abandonului şcolar </a:t>
            </a:r>
            <a:endParaRPr lang="en-US" sz="15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/>
            <a:r>
              <a:rPr lang="ro-RO" sz="1500" dirty="0" smtClean="0"/>
              <a:t>1.Lipsa calificării profesionale.</a:t>
            </a:r>
            <a:endParaRPr lang="en-US" sz="1500" dirty="0" smtClean="0"/>
          </a:p>
          <a:p>
            <a:pPr eaLnBrk="0"/>
            <a:r>
              <a:rPr lang="ro-RO" sz="1500" dirty="0" smtClean="0"/>
              <a:t>2.Lipsa capacităților morale și civice necesare exercitării rolului de părinte şi de cetățean al comunitățIi. </a:t>
            </a:r>
            <a:endParaRPr lang="en-US" sz="1500" dirty="0" smtClean="0"/>
          </a:p>
          <a:p>
            <a:pPr eaLnBrk="0"/>
            <a:r>
              <a:rPr lang="ro-RO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eaLnBrk="0"/>
            <a:r>
              <a:rPr lang="ro-RO" sz="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Acțiuni de prevenire</a:t>
            </a:r>
            <a:endParaRPr lang="en-US" sz="15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/>
            <a:r>
              <a:rPr lang="ro-RO" sz="1500" dirty="0" smtClean="0"/>
              <a:t>1.Creşterea flexibilităţii programelor “a doua şansă” – dpv al grupurilor de vârstă. </a:t>
            </a:r>
            <a:endParaRPr lang="en-US" sz="1500" dirty="0" smtClean="0"/>
          </a:p>
          <a:p>
            <a:pPr eaLnBrk="0"/>
            <a:r>
              <a:rPr lang="ro-RO" sz="1500" dirty="0" smtClean="0"/>
              <a:t>2.Creşterea atractivităţii şcolii – prin activităţi extracuriculare.</a:t>
            </a:r>
            <a:endParaRPr lang="en-US" sz="1500" dirty="0" smtClean="0"/>
          </a:p>
          <a:p>
            <a:pPr eaLnBrk="0"/>
            <a:r>
              <a:rPr lang="ro-RO" sz="1500" dirty="0" smtClean="0"/>
              <a:t>3.Utilizarea experienţei celor ce au renunţat la şcoală care să povestească despre viaţa prezentă.</a:t>
            </a:r>
            <a:endParaRPr lang="en-US" sz="1500" dirty="0" smtClean="0"/>
          </a:p>
          <a:p>
            <a:pPr eaLnBrk="0"/>
            <a:r>
              <a:rPr lang="ro-RO" sz="1500" dirty="0" smtClean="0"/>
              <a:t>Creşterea implicării cadrelor didactice prin bună comunicare și consiliere.</a:t>
            </a:r>
            <a:endParaRPr lang="en-US" sz="1500" dirty="0" smtClean="0"/>
          </a:p>
          <a:p>
            <a:pPr eaLnBrk="0"/>
            <a:r>
              <a:rPr lang="ro-RO" sz="1500" dirty="0" smtClean="0"/>
              <a:t>4.Dezvoltarea unui program naţional de educaţie sexuală pentru elevii din comunităţi cu risc crescut    pentru </a:t>
            </a:r>
            <a:r>
              <a:rPr lang="ro-RO" sz="1500" smtClean="0"/>
              <a:t>sarcini </a:t>
            </a:r>
            <a:r>
              <a:rPr lang="ro-RO" sz="1500" smtClean="0"/>
              <a:t>şi căsătorii timpurii </a:t>
            </a:r>
            <a:r>
              <a:rPr lang="ro-RO" sz="1500" dirty="0" smtClean="0"/>
              <a:t>la </a:t>
            </a:r>
            <a:r>
              <a:rPr lang="ro-RO" sz="1500" dirty="0" smtClean="0"/>
              <a:t>adolescente.</a:t>
            </a:r>
            <a:endParaRPr lang="en-US" sz="1500" dirty="0" smtClean="0"/>
          </a:p>
          <a:p>
            <a:pPr eaLnBrk="0"/>
            <a:r>
              <a:rPr lang="ro-RO" sz="1500" dirty="0" smtClean="0"/>
              <a:t>6. Programe suport patronate de administraţiile locale şi a ONG-uri.</a:t>
            </a:r>
            <a:endParaRPr lang="en-US" sz="1500" dirty="0" smtClean="0"/>
          </a:p>
          <a:p>
            <a:pPr eaLnBrk="0"/>
            <a:r>
              <a:rPr lang="ro-RO" sz="1500" dirty="0" smtClean="0"/>
              <a:t>7.Programe de revenire în sistemul educațional pentru finalizarea studiilor.</a:t>
            </a:r>
            <a:endParaRPr lang="en-US" sz="15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80425_1405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80425_1404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64</Words>
  <Application>Microsoft Office PowerPoint</Application>
  <PresentationFormat>On-screen Show (4:3)</PresentationFormat>
  <Paragraphs>37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Utilizator</cp:lastModifiedBy>
  <cp:revision>4</cp:revision>
  <dcterms:created xsi:type="dcterms:W3CDTF">2006-08-16T00:00:00Z</dcterms:created>
  <dcterms:modified xsi:type="dcterms:W3CDTF">2018-04-25T12:52:45Z</dcterms:modified>
</cp:coreProperties>
</file>