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4"/>
  </p:notesMasterIdLst>
  <p:sldIdLst>
    <p:sldId id="282" r:id="rId2"/>
    <p:sldId id="256" r:id="rId3"/>
    <p:sldId id="259" r:id="rId4"/>
    <p:sldId id="260" r:id="rId5"/>
    <p:sldId id="262" r:id="rId6"/>
    <p:sldId id="277" r:id="rId7"/>
    <p:sldId id="278" r:id="rId8"/>
    <p:sldId id="280" r:id="rId9"/>
    <p:sldId id="261" r:id="rId10"/>
    <p:sldId id="269" r:id="rId11"/>
    <p:sldId id="281" r:id="rId12"/>
    <p:sldId id="270" r:id="rId13"/>
  </p:sldIdLst>
  <p:sldSz cx="9144000" cy="6858000" type="screen4x3"/>
  <p:notesSz cx="6858000" cy="9144000"/>
  <p:defaultTextStyle>
    <a:defPPr>
      <a:defRPr lang="ro-RO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00"/>
    <a:srgbClr val="FF3300"/>
    <a:srgbClr val="E23600"/>
    <a:srgbClr val="008000"/>
    <a:srgbClr val="F200C4"/>
    <a:srgbClr val="FF7DE6"/>
    <a:srgbClr val="FF01ED"/>
    <a:srgbClr val="FEA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5043" autoAdjust="0"/>
    <p:restoredTop sz="94660"/>
  </p:normalViewPr>
  <p:slideViewPr>
    <p:cSldViewPr>
      <p:cViewPr>
        <p:scale>
          <a:sx n="118" d="100"/>
          <a:sy n="118" d="100"/>
        </p:scale>
        <p:origin x="-192" y="-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18F928-0571-48CB-A2A0-AC4AB3660B2B}" type="datetimeFigureOut">
              <a:rPr lang="en-US" smtClean="0"/>
              <a:pPr/>
              <a:t>9/8/2015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2429C7-746C-4CF2-A556-3A491DE171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81860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429C7-746C-4CF2-A556-3A491DE17174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128294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FC608F3-0AE0-4A8A-942C-E69CE51DFE7E}" type="datetimeFigureOut">
              <a:rPr lang="ro-RO" smtClean="0"/>
              <a:pPr>
                <a:defRPr/>
              </a:pPr>
              <a:t>08.09.2015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C8058A-2D83-48AE-B85C-C2AE5025D71C}" type="slidenum">
              <a:rPr lang="ro-RO" smtClean="0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3331382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6F3E717-8F09-46B1-BD4A-1E47E37B889E}" type="datetimeFigureOut">
              <a:rPr lang="ro-RO" smtClean="0"/>
              <a:pPr>
                <a:defRPr/>
              </a:pPr>
              <a:t>08.09.2015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C6784E-6045-497E-88D1-0316E0951F5F}" type="slidenum">
              <a:rPr lang="ro-RO" smtClean="0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37092619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902D57-41CA-4D91-88FB-F560D0E6AB62}" type="datetimeFigureOut">
              <a:rPr lang="ro-RO" smtClean="0"/>
              <a:pPr>
                <a:defRPr/>
              </a:pPr>
              <a:t>08.09.2015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E7786E-1FA2-4CBA-982F-0A2E6321F1CD}" type="slidenum">
              <a:rPr lang="ro-RO" smtClean="0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3377584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9096C5E-67F7-440D-884F-3F0BB653CA4C}" type="datetimeFigureOut">
              <a:rPr lang="ro-RO" smtClean="0"/>
              <a:pPr>
                <a:defRPr/>
              </a:pPr>
              <a:t>08.09.2015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EE7F57-08B3-462C-B544-229750E42FF5}" type="slidenum">
              <a:rPr lang="ro-RO" smtClean="0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1730489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F1EAC5-796C-4664-832A-141D4AEA0E1D}" type="datetimeFigureOut">
              <a:rPr lang="ro-RO" smtClean="0"/>
              <a:pPr>
                <a:defRPr/>
              </a:pPr>
              <a:t>08.09.2015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B30684-998E-466C-A4F7-CD12782D55B7}" type="slidenum">
              <a:rPr lang="ro-RO" smtClean="0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2197777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7CA7CE7-2C77-4C1D-B7BD-731F5D803319}" type="datetimeFigureOut">
              <a:rPr lang="ro-RO" smtClean="0"/>
              <a:pPr>
                <a:defRPr/>
              </a:pPr>
              <a:t>08.09.2015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3FD766-27FD-4DEE-B53B-93EBFD89B6CC}" type="slidenum">
              <a:rPr lang="ro-RO" smtClean="0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2028624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F54145-49C9-4F78-9E25-109D1A2EC8AB}" type="datetimeFigureOut">
              <a:rPr lang="ro-RO" smtClean="0"/>
              <a:pPr>
                <a:defRPr/>
              </a:pPr>
              <a:t>08.09.2015</a:t>
            </a:fld>
            <a:endParaRPr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C4B2FD-954D-4FDA-8820-6AA44EC25F75}" type="slidenum">
              <a:rPr lang="ro-RO" smtClean="0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2679679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DE1A20-C96C-400A-8653-DC7EC5985AF4}" type="datetimeFigureOut">
              <a:rPr lang="ro-RO" smtClean="0"/>
              <a:pPr>
                <a:defRPr/>
              </a:pPr>
              <a:t>08.09.2015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6DAA2A-4584-43E2-87BB-98BB3FDBC578}" type="slidenum">
              <a:rPr lang="ro-RO" smtClean="0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1682162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1E11045-A563-4B22-9D99-39A260111208}" type="datetimeFigureOut">
              <a:rPr lang="ro-RO" smtClean="0"/>
              <a:pPr>
                <a:defRPr/>
              </a:pPr>
              <a:t>08.09.2015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CCC9A8-5B2F-4C03-B4EB-F33F7EEF3CB1}" type="slidenum">
              <a:rPr lang="ro-RO" smtClean="0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2233998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87BA3F-6ABD-4660-8DFC-35347CC6B7C4}" type="datetimeFigureOut">
              <a:rPr lang="ro-RO" smtClean="0"/>
              <a:pPr>
                <a:defRPr/>
              </a:pPr>
              <a:t>08.09.2015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DFA4C7-3589-47C7-B852-1C32B114FAB0}" type="slidenum">
              <a:rPr lang="ro-RO" smtClean="0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1521264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68C6A96-D355-4CD2-998C-E9F939328CDB}" type="datetimeFigureOut">
              <a:rPr lang="ro-RO" smtClean="0"/>
              <a:pPr>
                <a:defRPr/>
              </a:pPr>
              <a:t>08.09.2015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2A4FBA-DB2B-4DAC-8F53-5B2B107A563C}" type="slidenum">
              <a:rPr lang="ro-RO" smtClean="0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267619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6FD0581-5215-47DD-8C54-E28519B7A11F}" type="datetimeFigureOut">
              <a:rPr lang="ro-RO" smtClean="0"/>
              <a:pPr>
                <a:defRPr/>
              </a:pPr>
              <a:t>08.09.2015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6DACDFF-0196-41EC-B03E-3BFA8E24E66C}" type="slidenum">
              <a:rPr lang="ro-RO" smtClean="0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324311258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/>
          </p:cNvSpPr>
          <p:nvPr>
            <p:ph type="ctrTitle"/>
          </p:nvPr>
        </p:nvSpPr>
        <p:spPr>
          <a:xfrm>
            <a:off x="-108520" y="908720"/>
            <a:ext cx="9144000" cy="4724400"/>
          </a:xfrm>
        </p:spPr>
        <p:txBody>
          <a:bodyPr/>
          <a:lstStyle/>
          <a:p>
            <a:r>
              <a:rPr lang="ro-RO" sz="6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ȘTIINȚE</a:t>
            </a:r>
            <a:r>
              <a:rPr lang="en-GB" sz="6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  <a:br>
              <a:rPr lang="en-GB" sz="6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6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curs de </a:t>
            </a:r>
            <a:r>
              <a:rPr lang="en-GB" sz="6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reconversie</a:t>
            </a:r>
            <a:r>
              <a:rPr lang="en-GB" sz="6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sz="6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profesional</a:t>
            </a:r>
            <a:r>
              <a:rPr lang="ro-RO" sz="6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ă</a:t>
            </a:r>
            <a:r>
              <a:rPr lang="en-GB" sz="6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sz="6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postuniversitar</a:t>
            </a:r>
            <a:r>
              <a:rPr lang="ro-RO" sz="6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971600" y="-25855"/>
            <a:ext cx="7596187" cy="1412875"/>
          </a:xfrm>
        </p:spPr>
        <p:txBody>
          <a:bodyPr/>
          <a:lstStyle/>
          <a:p>
            <a:pPr eaLnBrk="1" hangingPunct="1"/>
            <a:r>
              <a:rPr lang="en-GB" sz="5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Avantaje</a:t>
            </a:r>
            <a:r>
              <a:rPr lang="en-GB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sz="5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si</a:t>
            </a:r>
            <a:r>
              <a:rPr lang="en-GB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sz="5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oportunitati</a:t>
            </a:r>
            <a:endParaRPr lang="ro-RO" sz="54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395536" y="1700808"/>
            <a:ext cx="8640960" cy="5445125"/>
          </a:xfrm>
        </p:spPr>
        <p:txBody>
          <a:bodyPr/>
          <a:lstStyle/>
          <a:p>
            <a:pPr algn="just"/>
            <a:r>
              <a:rPr lang="en-US" sz="2800" i="1" dirty="0" err="1" smtClean="0">
                <a:solidFill>
                  <a:schemeClr val="bg1"/>
                </a:solidFill>
              </a:rPr>
              <a:t>specializarea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absolventilor</a:t>
            </a:r>
            <a:r>
              <a:rPr lang="en-US" sz="2800" i="1" dirty="0" smtClean="0">
                <a:solidFill>
                  <a:schemeClr val="bg1"/>
                </a:solidFill>
              </a:rPr>
              <a:t> in </a:t>
            </a:r>
            <a:r>
              <a:rPr lang="en-US" sz="2800" i="1" dirty="0" err="1" smtClean="0">
                <a:solidFill>
                  <a:schemeClr val="bg1"/>
                </a:solidFill>
              </a:rPr>
              <a:t>domeniul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b="1" i="1" dirty="0" smtClean="0">
                <a:solidFill>
                  <a:schemeClr val="bg1"/>
                </a:solidFill>
              </a:rPr>
              <a:t>STIINTE</a:t>
            </a:r>
            <a:r>
              <a:rPr lang="en-US" sz="2800" i="1" dirty="0" smtClean="0">
                <a:solidFill>
                  <a:schemeClr val="bg1"/>
                </a:solidFill>
              </a:rPr>
              <a:t>, cu diploma </a:t>
            </a:r>
            <a:r>
              <a:rPr lang="en-US" sz="2800" i="1" dirty="0" err="1" smtClean="0">
                <a:solidFill>
                  <a:schemeClr val="bg1"/>
                </a:solidFill>
              </a:rPr>
              <a:t>recunoscuta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</a:p>
          <a:p>
            <a:pPr algn="just"/>
            <a:r>
              <a:rPr lang="en-US" sz="2800" i="1" dirty="0" err="1" smtClean="0">
                <a:solidFill>
                  <a:schemeClr val="bg1"/>
                </a:solidFill>
              </a:rPr>
              <a:t>posibilitatea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acumularii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unui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numar</a:t>
            </a:r>
            <a:r>
              <a:rPr lang="en-US" sz="2800" i="1" dirty="0" smtClean="0">
                <a:solidFill>
                  <a:schemeClr val="bg1"/>
                </a:solidFill>
              </a:rPr>
              <a:t> de </a:t>
            </a:r>
            <a:r>
              <a:rPr lang="en-US" sz="2800" i="1" dirty="0" err="1" smtClean="0">
                <a:solidFill>
                  <a:schemeClr val="bg1"/>
                </a:solidFill>
              </a:rPr>
              <a:t>puncte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necesare</a:t>
            </a:r>
            <a:r>
              <a:rPr lang="en-US" sz="2800" i="1" dirty="0" smtClean="0">
                <a:solidFill>
                  <a:schemeClr val="bg1"/>
                </a:solidFill>
              </a:rPr>
              <a:t> in </a:t>
            </a:r>
            <a:r>
              <a:rPr lang="en-US" sz="2800" i="1" dirty="0" err="1" smtClean="0">
                <a:solidFill>
                  <a:schemeClr val="bg1"/>
                </a:solidFill>
              </a:rPr>
              <a:t>punctajul</a:t>
            </a:r>
            <a:r>
              <a:rPr lang="en-US" sz="2800" i="1" dirty="0" smtClean="0">
                <a:solidFill>
                  <a:schemeClr val="bg1"/>
                </a:solidFill>
              </a:rPr>
              <a:t> total al </a:t>
            </a:r>
            <a:r>
              <a:rPr lang="en-US" sz="2800" i="1" dirty="0" err="1" smtClean="0">
                <a:solidFill>
                  <a:schemeClr val="bg1"/>
                </a:solidFill>
              </a:rPr>
              <a:t>cadrului</a:t>
            </a:r>
            <a:r>
              <a:rPr lang="en-US" sz="2800" i="1" dirty="0" smtClean="0">
                <a:solidFill>
                  <a:schemeClr val="bg1"/>
                </a:solidFill>
              </a:rPr>
              <a:t> didactic</a:t>
            </a:r>
          </a:p>
          <a:p>
            <a:pPr algn="just"/>
            <a:r>
              <a:rPr lang="en-US" sz="2800" i="1" dirty="0" err="1" smtClean="0">
                <a:solidFill>
                  <a:schemeClr val="bg1"/>
                </a:solidFill>
              </a:rPr>
              <a:t>posibilitatea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beneficierii</a:t>
            </a:r>
            <a:r>
              <a:rPr lang="en-US" sz="2800" i="1" dirty="0" smtClean="0">
                <a:solidFill>
                  <a:schemeClr val="bg1"/>
                </a:solidFill>
              </a:rPr>
              <a:t> de burse de </a:t>
            </a:r>
            <a:r>
              <a:rPr lang="en-US" sz="2800" i="1" dirty="0" err="1" smtClean="0">
                <a:solidFill>
                  <a:schemeClr val="bg1"/>
                </a:solidFill>
              </a:rPr>
              <a:t>perfectionare</a:t>
            </a:r>
            <a:r>
              <a:rPr lang="en-US" sz="2800" i="1" dirty="0" smtClean="0">
                <a:solidFill>
                  <a:schemeClr val="bg1"/>
                </a:solidFill>
              </a:rPr>
              <a:t> la </a:t>
            </a:r>
            <a:r>
              <a:rPr lang="en-US" sz="2800" i="1" dirty="0" err="1" smtClean="0">
                <a:solidFill>
                  <a:schemeClr val="bg1"/>
                </a:solidFill>
              </a:rPr>
              <a:t>universitatile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partenere</a:t>
            </a:r>
            <a:r>
              <a:rPr lang="en-US" sz="2800" i="1" dirty="0" smtClean="0">
                <a:solidFill>
                  <a:schemeClr val="bg1"/>
                </a:solidFill>
              </a:rPr>
              <a:t> din Europa</a:t>
            </a:r>
          </a:p>
          <a:p>
            <a:pPr algn="just"/>
            <a:r>
              <a:rPr lang="en-US" sz="2800" i="1" dirty="0" err="1" smtClean="0">
                <a:solidFill>
                  <a:schemeClr val="bg1"/>
                </a:solidFill>
              </a:rPr>
              <a:t>sustinerea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lucrarii</a:t>
            </a:r>
            <a:r>
              <a:rPr lang="en-US" sz="2800" i="1" dirty="0" smtClean="0">
                <a:solidFill>
                  <a:schemeClr val="bg1"/>
                </a:solidFill>
              </a:rPr>
              <a:t> de </a:t>
            </a:r>
            <a:r>
              <a:rPr lang="en-US" sz="2800" i="1" dirty="0" err="1" smtClean="0">
                <a:solidFill>
                  <a:schemeClr val="bg1"/>
                </a:solidFill>
              </a:rPr>
              <a:t>disertatie</a:t>
            </a:r>
            <a:r>
              <a:rPr lang="en-US" sz="2800" i="1" dirty="0" smtClean="0">
                <a:solidFill>
                  <a:schemeClr val="bg1"/>
                </a:solidFill>
              </a:rPr>
              <a:t> la </a:t>
            </a:r>
            <a:r>
              <a:rPr lang="en-US" sz="2800" i="1" dirty="0" err="1" smtClean="0">
                <a:solidFill>
                  <a:schemeClr val="bg1"/>
                </a:solidFill>
              </a:rPr>
              <a:t>Universitatea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Tehnica</a:t>
            </a:r>
            <a:r>
              <a:rPr lang="en-US" sz="2800" i="1" dirty="0" smtClean="0">
                <a:solidFill>
                  <a:schemeClr val="bg1"/>
                </a:solidFill>
              </a:rPr>
              <a:t> Cluj-Napoca, la </a:t>
            </a:r>
            <a:r>
              <a:rPr lang="en-US" sz="2800" i="1" dirty="0" err="1" smtClean="0">
                <a:solidFill>
                  <a:schemeClr val="bg1"/>
                </a:solidFill>
              </a:rPr>
              <a:t>Centrul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Universitar</a:t>
            </a:r>
            <a:r>
              <a:rPr lang="en-US" sz="2800" i="1" dirty="0" smtClean="0">
                <a:solidFill>
                  <a:schemeClr val="bg1"/>
                </a:solidFill>
              </a:rPr>
              <a:t> Nord din </a:t>
            </a:r>
            <a:r>
              <a:rPr lang="en-US" sz="2800" i="1" dirty="0" err="1" smtClean="0">
                <a:solidFill>
                  <a:schemeClr val="bg1"/>
                </a:solidFill>
              </a:rPr>
              <a:t>Baia</a:t>
            </a:r>
            <a:r>
              <a:rPr lang="en-US" sz="2800" i="1" dirty="0" smtClean="0">
                <a:solidFill>
                  <a:schemeClr val="bg1"/>
                </a:solidFill>
              </a:rPr>
              <a:t> Mare, cu </a:t>
            </a:r>
            <a:r>
              <a:rPr lang="en-US" sz="2800" i="1" dirty="0" err="1" smtClean="0">
                <a:solidFill>
                  <a:schemeClr val="bg1"/>
                </a:solidFill>
              </a:rPr>
              <a:t>cadrele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proprii</a:t>
            </a:r>
            <a:r>
              <a:rPr lang="en-US" sz="2800" i="1" dirty="0" smtClean="0">
                <a:solidFill>
                  <a:schemeClr val="bg1"/>
                </a:solidFill>
              </a:rPr>
              <a:t> ale </a:t>
            </a:r>
            <a:r>
              <a:rPr lang="en-US" sz="2800" i="1" dirty="0" err="1" smtClean="0">
                <a:solidFill>
                  <a:schemeClr val="bg1"/>
                </a:solidFill>
              </a:rPr>
              <a:t>acesteia</a:t>
            </a:r>
            <a:endParaRPr lang="ro-RO" sz="2800" i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 idx="4294967295"/>
          </p:nvPr>
        </p:nvSpPr>
        <p:spPr>
          <a:xfrm>
            <a:off x="971600" y="-24214"/>
            <a:ext cx="7596187" cy="1341438"/>
          </a:xfrm>
        </p:spPr>
        <p:txBody>
          <a:bodyPr/>
          <a:lstStyle/>
          <a:p>
            <a:pPr eaLnBrk="1" hangingPunct="1"/>
            <a:r>
              <a:rPr lang="en-GB" sz="5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Inscriere</a:t>
            </a:r>
            <a:endParaRPr lang="ro-RO" sz="54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3555" name="Content Placeholder 2"/>
          <p:cNvSpPr>
            <a:spLocks noGrp="1"/>
          </p:cNvSpPr>
          <p:nvPr>
            <p:ph idx="4294967295"/>
          </p:nvPr>
        </p:nvSpPr>
        <p:spPr>
          <a:xfrm>
            <a:off x="467544" y="1340768"/>
            <a:ext cx="8676456" cy="5373687"/>
          </a:xfrm>
        </p:spPr>
        <p:txBody>
          <a:bodyPr>
            <a:normAutofit lnSpcReduction="10000"/>
          </a:bodyPr>
          <a:lstStyle/>
          <a:p>
            <a:r>
              <a:rPr lang="en-US" sz="2800" dirty="0" err="1" smtClean="0">
                <a:solidFill>
                  <a:schemeClr val="bg1"/>
                </a:solidFill>
              </a:rPr>
              <a:t>perioada</a:t>
            </a:r>
            <a:r>
              <a:rPr lang="en-US" sz="2800" dirty="0" smtClean="0">
                <a:solidFill>
                  <a:schemeClr val="bg1"/>
                </a:solidFill>
              </a:rPr>
              <a:t> de </a:t>
            </a:r>
            <a:r>
              <a:rPr lang="en-US" sz="2800" dirty="0" err="1" smtClean="0">
                <a:solidFill>
                  <a:schemeClr val="bg1"/>
                </a:solidFill>
              </a:rPr>
              <a:t>preinscriere</a:t>
            </a:r>
            <a:r>
              <a:rPr lang="en-US" sz="2800" dirty="0" smtClean="0">
                <a:solidFill>
                  <a:schemeClr val="bg1"/>
                </a:solidFill>
              </a:rPr>
              <a:t>: </a:t>
            </a:r>
            <a:r>
              <a:rPr lang="en-US" sz="2800" b="1" dirty="0" smtClean="0">
                <a:solidFill>
                  <a:schemeClr val="bg1"/>
                </a:solidFill>
              </a:rPr>
              <a:t>21 sept.-04 </a:t>
            </a:r>
            <a:r>
              <a:rPr lang="en-US" sz="2800" b="1" dirty="0" err="1" smtClean="0">
                <a:solidFill>
                  <a:schemeClr val="bg1"/>
                </a:solidFill>
              </a:rPr>
              <a:t>oct</a:t>
            </a:r>
            <a:r>
              <a:rPr lang="en-US" sz="2800" b="1" dirty="0" smtClean="0">
                <a:solidFill>
                  <a:schemeClr val="bg1"/>
                </a:solidFill>
              </a:rPr>
              <a:t>. 2015</a:t>
            </a:r>
            <a:r>
              <a:rPr lang="en-US" sz="2800" dirty="0" smtClean="0">
                <a:solidFill>
                  <a:schemeClr val="bg1"/>
                </a:solidFill>
              </a:rPr>
              <a:t>;</a:t>
            </a:r>
          </a:p>
          <a:p>
            <a:r>
              <a:rPr lang="en-US" sz="2800" dirty="0" err="1" smtClean="0">
                <a:solidFill>
                  <a:schemeClr val="bg1"/>
                </a:solidFill>
              </a:rPr>
              <a:t>inceperea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cursurilor</a:t>
            </a:r>
            <a:r>
              <a:rPr lang="en-US" sz="2800" dirty="0" smtClean="0">
                <a:solidFill>
                  <a:schemeClr val="bg1"/>
                </a:solidFill>
              </a:rPr>
              <a:t>: </a:t>
            </a:r>
            <a:r>
              <a:rPr lang="en-US" sz="2800" dirty="0" err="1" smtClean="0">
                <a:solidFill>
                  <a:schemeClr val="bg1"/>
                </a:solidFill>
              </a:rPr>
              <a:t>sapt</a:t>
            </a:r>
            <a:r>
              <a:rPr lang="en-US" sz="2800" dirty="0" smtClean="0">
                <a:solidFill>
                  <a:schemeClr val="bg1"/>
                </a:solidFill>
              </a:rPr>
              <a:t>. 12-18 </a:t>
            </a:r>
            <a:r>
              <a:rPr lang="en-US" sz="2800" dirty="0" err="1" smtClean="0">
                <a:solidFill>
                  <a:schemeClr val="bg1"/>
                </a:solidFill>
              </a:rPr>
              <a:t>oct</a:t>
            </a:r>
            <a:r>
              <a:rPr lang="en-US" sz="2800" dirty="0" smtClean="0">
                <a:solidFill>
                  <a:schemeClr val="bg1"/>
                </a:solidFill>
              </a:rPr>
              <a:t>. 2015;</a:t>
            </a:r>
          </a:p>
          <a:p>
            <a:r>
              <a:rPr lang="en-US" sz="2800" dirty="0" err="1" smtClean="0">
                <a:solidFill>
                  <a:schemeClr val="bg1"/>
                </a:solidFill>
              </a:rPr>
              <a:t>Taxa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anuala</a:t>
            </a:r>
            <a:r>
              <a:rPr lang="en-US" sz="2800" dirty="0" smtClean="0">
                <a:solidFill>
                  <a:schemeClr val="bg1"/>
                </a:solidFill>
              </a:rPr>
              <a:t> se </a:t>
            </a:r>
            <a:r>
              <a:rPr lang="en-US" sz="2800" dirty="0" err="1" smtClean="0">
                <a:solidFill>
                  <a:schemeClr val="bg1"/>
                </a:solidFill>
              </a:rPr>
              <a:t>va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plati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astfel</a:t>
            </a:r>
            <a:r>
              <a:rPr lang="en-US" sz="2800" dirty="0" smtClean="0">
                <a:solidFill>
                  <a:schemeClr val="bg1"/>
                </a:solidFill>
              </a:rPr>
              <a:t>:</a:t>
            </a:r>
          </a:p>
          <a:p>
            <a:pPr lvl="1"/>
            <a:r>
              <a:rPr lang="en-US" sz="2400" dirty="0" smtClean="0">
                <a:solidFill>
                  <a:schemeClr val="bg1"/>
                </a:solidFill>
              </a:rPr>
              <a:t>50% </a:t>
            </a:r>
            <a:r>
              <a:rPr lang="en-US" sz="2400" dirty="0" err="1" smtClean="0">
                <a:solidFill>
                  <a:schemeClr val="bg1"/>
                </a:solidFill>
              </a:rPr>
              <a:t>pana</a:t>
            </a:r>
            <a:r>
              <a:rPr lang="en-US" sz="2400" dirty="0" smtClean="0">
                <a:solidFill>
                  <a:schemeClr val="bg1"/>
                </a:solidFill>
              </a:rPr>
              <a:t> la data de 30 </a:t>
            </a:r>
            <a:r>
              <a:rPr lang="en-US" sz="2400" dirty="0" err="1" smtClean="0">
                <a:solidFill>
                  <a:schemeClr val="bg1"/>
                </a:solidFill>
              </a:rPr>
              <a:t>noiembrie</a:t>
            </a:r>
            <a:r>
              <a:rPr lang="en-US" sz="2400" dirty="0" smtClean="0">
                <a:solidFill>
                  <a:schemeClr val="bg1"/>
                </a:solidFill>
              </a:rPr>
              <a:t> 2015;</a:t>
            </a:r>
          </a:p>
          <a:p>
            <a:pPr lvl="1"/>
            <a:r>
              <a:rPr lang="en-US" sz="2400" dirty="0" err="1" smtClean="0">
                <a:solidFill>
                  <a:schemeClr val="bg1"/>
                </a:solidFill>
              </a:rPr>
              <a:t>restul</a:t>
            </a:r>
            <a:r>
              <a:rPr lang="en-US" sz="2400" dirty="0" smtClean="0">
                <a:solidFill>
                  <a:schemeClr val="bg1"/>
                </a:solidFill>
              </a:rPr>
              <a:t> in </a:t>
            </a:r>
            <a:r>
              <a:rPr lang="en-US" sz="2400" dirty="0" err="1" smtClean="0">
                <a:solidFill>
                  <a:schemeClr val="bg1"/>
                </a:solidFill>
              </a:rPr>
              <a:t>doua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transe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pana</a:t>
            </a:r>
            <a:r>
              <a:rPr lang="en-US" sz="2400" dirty="0" smtClean="0">
                <a:solidFill>
                  <a:schemeClr val="bg1"/>
                </a:solidFill>
              </a:rPr>
              <a:t> la data de 15 </a:t>
            </a:r>
            <a:r>
              <a:rPr lang="en-US" sz="2400" dirty="0" err="1" smtClean="0">
                <a:solidFill>
                  <a:schemeClr val="bg1"/>
                </a:solidFill>
              </a:rPr>
              <a:t>martie</a:t>
            </a:r>
            <a:r>
              <a:rPr lang="en-US" sz="2400" dirty="0" smtClean="0">
                <a:solidFill>
                  <a:schemeClr val="bg1"/>
                </a:solidFill>
              </a:rPr>
              <a:t> 2016 </a:t>
            </a:r>
            <a:r>
              <a:rPr lang="en-US" sz="2400" dirty="0" err="1" smtClean="0">
                <a:solidFill>
                  <a:schemeClr val="bg1"/>
                </a:solidFill>
              </a:rPr>
              <a:t>respectiv</a:t>
            </a:r>
            <a:r>
              <a:rPr lang="en-US" sz="2400" dirty="0" smtClean="0">
                <a:solidFill>
                  <a:schemeClr val="bg1"/>
                </a:solidFill>
              </a:rPr>
              <a:t> 16 </a:t>
            </a:r>
            <a:r>
              <a:rPr lang="en-US" sz="2400" dirty="0" err="1" smtClean="0">
                <a:solidFill>
                  <a:schemeClr val="bg1"/>
                </a:solidFill>
              </a:rPr>
              <a:t>mai</a:t>
            </a:r>
            <a:r>
              <a:rPr lang="en-US" sz="2400" dirty="0" smtClean="0">
                <a:solidFill>
                  <a:schemeClr val="bg1"/>
                </a:solidFill>
              </a:rPr>
              <a:t> 2016;</a:t>
            </a:r>
          </a:p>
          <a:p>
            <a:r>
              <a:rPr lang="en-US" sz="2800" dirty="0" err="1" smtClean="0">
                <a:solidFill>
                  <a:schemeClr val="bg1"/>
                </a:solidFill>
              </a:rPr>
              <a:t>acte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necesare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pentru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inscriere</a:t>
            </a:r>
            <a:r>
              <a:rPr lang="en-US" sz="2800" dirty="0" smtClean="0">
                <a:solidFill>
                  <a:schemeClr val="bg1"/>
                </a:solidFill>
              </a:rPr>
              <a:t>:</a:t>
            </a:r>
          </a:p>
          <a:p>
            <a:pPr lvl="1"/>
            <a:r>
              <a:rPr lang="en-US" sz="2400" dirty="0" smtClean="0">
                <a:solidFill>
                  <a:schemeClr val="bg1"/>
                </a:solidFill>
              </a:rPr>
              <a:t>diploma de </a:t>
            </a:r>
            <a:r>
              <a:rPr lang="en-US" sz="2400" dirty="0" err="1" smtClean="0">
                <a:solidFill>
                  <a:schemeClr val="bg1"/>
                </a:solidFill>
              </a:rPr>
              <a:t>licenta</a:t>
            </a:r>
            <a:r>
              <a:rPr lang="en-US" sz="2400" dirty="0" smtClean="0">
                <a:solidFill>
                  <a:schemeClr val="bg1"/>
                </a:solidFill>
              </a:rPr>
              <a:t> (</a:t>
            </a:r>
            <a:r>
              <a:rPr lang="en-US" sz="2400" dirty="0" err="1" smtClean="0">
                <a:solidFill>
                  <a:schemeClr val="bg1"/>
                </a:solidFill>
              </a:rPr>
              <a:t>legalizata</a:t>
            </a:r>
            <a:r>
              <a:rPr lang="en-US" sz="2400" dirty="0" smtClean="0">
                <a:solidFill>
                  <a:schemeClr val="bg1"/>
                </a:solidFill>
              </a:rPr>
              <a:t>);</a:t>
            </a:r>
          </a:p>
          <a:p>
            <a:pPr lvl="1"/>
            <a:r>
              <a:rPr lang="en-US" sz="2400" dirty="0" err="1" smtClean="0">
                <a:solidFill>
                  <a:schemeClr val="bg1"/>
                </a:solidFill>
              </a:rPr>
              <a:t>adeverinta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medicala</a:t>
            </a:r>
            <a:r>
              <a:rPr lang="en-US" sz="2400" dirty="0" smtClean="0">
                <a:solidFill>
                  <a:schemeClr val="bg1"/>
                </a:solidFill>
              </a:rPr>
              <a:t>;</a:t>
            </a:r>
          </a:p>
          <a:p>
            <a:pPr lvl="1"/>
            <a:r>
              <a:rPr lang="en-US" sz="2400" dirty="0" err="1" smtClean="0">
                <a:solidFill>
                  <a:schemeClr val="bg1"/>
                </a:solidFill>
              </a:rPr>
              <a:t>certificat</a:t>
            </a:r>
            <a:r>
              <a:rPr lang="en-US" sz="2400" dirty="0" smtClean="0">
                <a:solidFill>
                  <a:schemeClr val="bg1"/>
                </a:solidFill>
              </a:rPr>
              <a:t> de </a:t>
            </a:r>
            <a:r>
              <a:rPr lang="en-US" sz="2400" dirty="0" err="1" smtClean="0">
                <a:solidFill>
                  <a:schemeClr val="bg1"/>
                </a:solidFill>
              </a:rPr>
              <a:t>nastere</a:t>
            </a:r>
            <a:r>
              <a:rPr lang="en-US" sz="2400" dirty="0" smtClean="0">
                <a:solidFill>
                  <a:schemeClr val="bg1"/>
                </a:solidFill>
              </a:rPr>
              <a:t>;</a:t>
            </a:r>
          </a:p>
          <a:p>
            <a:pPr lvl="1"/>
            <a:r>
              <a:rPr lang="en-US" sz="2400" dirty="0" err="1" smtClean="0">
                <a:solidFill>
                  <a:schemeClr val="bg1"/>
                </a:solidFill>
              </a:rPr>
              <a:t>certificat</a:t>
            </a:r>
            <a:r>
              <a:rPr lang="en-US" sz="2400" dirty="0" smtClean="0">
                <a:solidFill>
                  <a:schemeClr val="bg1"/>
                </a:solidFill>
              </a:rPr>
              <a:t> de </a:t>
            </a:r>
            <a:r>
              <a:rPr lang="en-US" sz="2400" dirty="0" err="1" smtClean="0">
                <a:solidFill>
                  <a:schemeClr val="bg1"/>
                </a:solidFill>
              </a:rPr>
              <a:t>casatorie</a:t>
            </a:r>
            <a:r>
              <a:rPr lang="en-US" sz="2400" dirty="0" smtClean="0">
                <a:solidFill>
                  <a:schemeClr val="bg1"/>
                </a:solidFill>
              </a:rPr>
              <a:t> (</a:t>
            </a:r>
            <a:r>
              <a:rPr lang="en-US" sz="2400" dirty="0" err="1" smtClean="0">
                <a:solidFill>
                  <a:schemeClr val="bg1"/>
                </a:solidFill>
              </a:rPr>
              <a:t>daca</a:t>
            </a:r>
            <a:r>
              <a:rPr lang="en-US" sz="2400" dirty="0" smtClean="0">
                <a:solidFill>
                  <a:schemeClr val="bg1"/>
                </a:solidFill>
              </a:rPr>
              <a:t> e </a:t>
            </a:r>
            <a:r>
              <a:rPr lang="en-US" sz="2400" dirty="0" err="1" smtClean="0">
                <a:solidFill>
                  <a:schemeClr val="bg1"/>
                </a:solidFill>
              </a:rPr>
              <a:t>cazul</a:t>
            </a:r>
            <a:r>
              <a:rPr lang="en-US" sz="2400" dirty="0" smtClean="0">
                <a:solidFill>
                  <a:schemeClr val="bg1"/>
                </a:solidFill>
              </a:rPr>
              <a:t>);</a:t>
            </a:r>
          </a:p>
          <a:p>
            <a:pPr lvl="1"/>
            <a:r>
              <a:rPr lang="en-US" sz="2400" dirty="0" smtClean="0">
                <a:solidFill>
                  <a:schemeClr val="bg1"/>
                </a:solidFill>
              </a:rPr>
              <a:t>2 </a:t>
            </a:r>
            <a:r>
              <a:rPr lang="en-US" sz="2400" dirty="0" err="1" smtClean="0">
                <a:solidFill>
                  <a:schemeClr val="bg1"/>
                </a:solidFill>
              </a:rPr>
              <a:t>fotografii</a:t>
            </a:r>
            <a:r>
              <a:rPr lang="en-US" sz="2400" dirty="0" smtClean="0">
                <a:solidFill>
                  <a:schemeClr val="bg1"/>
                </a:solidFill>
              </a:rPr>
              <a:t> ¾ tip diploma;</a:t>
            </a:r>
            <a:endParaRPr lang="ro-RO" sz="24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619250" y="0"/>
            <a:ext cx="7524750" cy="1331913"/>
          </a:xfrm>
        </p:spPr>
        <p:txBody>
          <a:bodyPr/>
          <a:lstStyle/>
          <a:p>
            <a:pPr eaLnBrk="1" hangingPunct="1"/>
            <a:r>
              <a:rPr lang="en-GB" sz="5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Informatii utile</a:t>
            </a:r>
            <a:endParaRPr lang="ro-RO" sz="5400" b="1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683568" y="1196752"/>
            <a:ext cx="7992888" cy="5445125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Contact </a:t>
            </a:r>
            <a:r>
              <a:rPr lang="en-US" sz="2400" b="1" dirty="0" err="1" smtClean="0">
                <a:solidFill>
                  <a:schemeClr val="bg1"/>
                </a:solidFill>
              </a:rPr>
              <a:t>coordonator</a:t>
            </a:r>
            <a:r>
              <a:rPr lang="en-US" sz="2400" b="1" dirty="0" smtClean="0">
                <a:solidFill>
                  <a:schemeClr val="bg1"/>
                </a:solidFill>
              </a:rPr>
              <a:t>: </a:t>
            </a:r>
          </a:p>
          <a:p>
            <a:pPr lvl="1" algn="just" eaLnBrk="1" hangingPunct="1">
              <a:lnSpc>
                <a:spcPct val="800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conf. </a:t>
            </a:r>
            <a:r>
              <a:rPr lang="en-US" sz="2400" b="1" u="sng" dirty="0" err="1" smtClean="0">
                <a:solidFill>
                  <a:schemeClr val="bg1"/>
                </a:solidFill>
              </a:rPr>
              <a:t>univ.</a:t>
            </a:r>
            <a:r>
              <a:rPr lang="en-US" sz="2400" b="1" u="sng" dirty="0" smtClean="0">
                <a:solidFill>
                  <a:schemeClr val="bg1"/>
                </a:solidFill>
              </a:rPr>
              <a:t> Dr. </a:t>
            </a:r>
            <a:r>
              <a:rPr lang="en-US" sz="2400" b="1" u="sng" dirty="0" err="1" smtClean="0">
                <a:solidFill>
                  <a:schemeClr val="bg1"/>
                </a:solidFill>
              </a:rPr>
              <a:t>Todoran</a:t>
            </a:r>
            <a:r>
              <a:rPr lang="en-US" sz="2400" b="1" u="sng" dirty="0" smtClean="0">
                <a:solidFill>
                  <a:schemeClr val="bg1"/>
                </a:solidFill>
              </a:rPr>
              <a:t> </a:t>
            </a:r>
            <a:r>
              <a:rPr lang="en-US" sz="2400" b="1" u="sng" dirty="0" err="1" smtClean="0">
                <a:solidFill>
                  <a:schemeClr val="bg1"/>
                </a:solidFill>
              </a:rPr>
              <a:t>Radu</a:t>
            </a:r>
            <a:r>
              <a:rPr lang="en-US" sz="2400" b="1" u="sng" dirty="0" smtClean="0">
                <a:solidFill>
                  <a:schemeClr val="bg1"/>
                </a:solidFill>
              </a:rPr>
              <a:t>;</a:t>
            </a:r>
          </a:p>
          <a:p>
            <a:pPr lvl="1" algn="just" eaLnBrk="1" hangingPunct="1">
              <a:lnSpc>
                <a:spcPct val="80000"/>
              </a:lnSpc>
            </a:pPr>
            <a:r>
              <a:rPr lang="en-US" sz="2400" b="1" dirty="0" err="1" smtClean="0">
                <a:solidFill>
                  <a:schemeClr val="bg1"/>
                </a:solidFill>
              </a:rPr>
              <a:t>tel</a:t>
            </a:r>
            <a:r>
              <a:rPr lang="en-US" sz="2400" b="1" dirty="0" smtClean="0">
                <a:solidFill>
                  <a:schemeClr val="bg1"/>
                </a:solidFill>
              </a:rPr>
              <a:t>: 0745171077;</a:t>
            </a:r>
          </a:p>
          <a:p>
            <a:pPr lvl="1" algn="just" eaLnBrk="1" hangingPunct="1">
              <a:lnSpc>
                <a:spcPct val="800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e-mail: todoran_radu@yahoo.com</a:t>
            </a:r>
            <a:r>
              <a:rPr lang="en-GB" sz="2400" dirty="0" smtClean="0">
                <a:solidFill>
                  <a:schemeClr val="bg1"/>
                </a:solidFill>
              </a:rPr>
              <a:t>;</a:t>
            </a:r>
            <a:endParaRPr lang="ro-RO" sz="2400" dirty="0" smtClean="0">
              <a:solidFill>
                <a:schemeClr val="bg1"/>
              </a:solidFill>
            </a:endParaRPr>
          </a:p>
          <a:p>
            <a:r>
              <a:rPr lang="en-US" sz="2400" b="1" dirty="0" err="1" smtClean="0">
                <a:solidFill>
                  <a:schemeClr val="bg1"/>
                </a:solidFill>
              </a:rPr>
              <a:t>Numarul</a:t>
            </a:r>
            <a:r>
              <a:rPr lang="en-US" sz="2400" b="1" dirty="0" smtClean="0">
                <a:solidFill>
                  <a:schemeClr val="bg1"/>
                </a:solidFill>
              </a:rPr>
              <a:t> minim de </a:t>
            </a:r>
            <a:r>
              <a:rPr lang="en-US" sz="2400" b="1" dirty="0" err="1" smtClean="0">
                <a:solidFill>
                  <a:schemeClr val="bg1"/>
                </a:solidFill>
              </a:rPr>
              <a:t>cursanti</a:t>
            </a:r>
            <a:r>
              <a:rPr lang="en-US" sz="2400" b="1" dirty="0" smtClean="0">
                <a:solidFill>
                  <a:schemeClr val="bg1"/>
                </a:solidFill>
              </a:rPr>
              <a:t>: 20.</a:t>
            </a:r>
          </a:p>
          <a:p>
            <a:r>
              <a:rPr lang="en-US" sz="2400" b="1" dirty="0" smtClean="0">
                <a:solidFill>
                  <a:schemeClr val="bg1"/>
                </a:solidFill>
              </a:rPr>
              <a:t>Forma de </a:t>
            </a:r>
            <a:r>
              <a:rPr lang="en-US" sz="2400" b="1" dirty="0" err="1" smtClean="0">
                <a:solidFill>
                  <a:schemeClr val="bg1"/>
                </a:solidFill>
              </a:rPr>
              <a:t>pregatire</a:t>
            </a:r>
            <a:r>
              <a:rPr lang="en-US" sz="2400" b="1" dirty="0" smtClean="0">
                <a:solidFill>
                  <a:schemeClr val="bg1"/>
                </a:solidFill>
              </a:rPr>
              <a:t>: cu </a:t>
            </a:r>
            <a:r>
              <a:rPr lang="en-US" sz="2400" b="1" dirty="0" err="1" smtClean="0">
                <a:solidFill>
                  <a:schemeClr val="bg1"/>
                </a:solidFill>
              </a:rPr>
              <a:t>plata</a:t>
            </a:r>
            <a:r>
              <a:rPr lang="en-US" sz="2400" b="1" dirty="0" smtClean="0">
                <a:solidFill>
                  <a:schemeClr val="bg1"/>
                </a:solidFill>
              </a:rPr>
              <a:t>, taxa </a:t>
            </a:r>
            <a:r>
              <a:rPr lang="en-US" sz="2400" b="1" dirty="0" err="1" smtClean="0">
                <a:solidFill>
                  <a:schemeClr val="bg1"/>
                </a:solidFill>
              </a:rPr>
              <a:t>anuala</a:t>
            </a:r>
            <a:r>
              <a:rPr lang="en-US" sz="2400" b="1" dirty="0" smtClean="0">
                <a:solidFill>
                  <a:schemeClr val="bg1"/>
                </a:solidFill>
              </a:rPr>
              <a:t>: 2280 Lei</a:t>
            </a:r>
            <a:endParaRPr lang="en-US" sz="2400" dirty="0" smtClean="0">
              <a:solidFill>
                <a:schemeClr val="bg1"/>
              </a:solidFill>
            </a:endParaRPr>
          </a:p>
          <a:p>
            <a:pPr lvl="1"/>
            <a:r>
              <a:rPr lang="en-US" sz="2400" dirty="0" err="1" smtClean="0">
                <a:solidFill>
                  <a:schemeClr val="bg1"/>
                </a:solidFill>
              </a:rPr>
              <a:t>examenele</a:t>
            </a:r>
            <a:r>
              <a:rPr lang="en-US" sz="2400" dirty="0" smtClean="0">
                <a:solidFill>
                  <a:schemeClr val="bg1"/>
                </a:solidFill>
              </a:rPr>
              <a:t> restante </a:t>
            </a:r>
            <a:r>
              <a:rPr lang="en-US" sz="2400" dirty="0" err="1" smtClean="0">
                <a:solidFill>
                  <a:schemeClr val="bg1"/>
                </a:solidFill>
              </a:rPr>
              <a:t>sau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absentele</a:t>
            </a:r>
            <a:r>
              <a:rPr lang="en-US" sz="2400" dirty="0" smtClean="0">
                <a:solidFill>
                  <a:schemeClr val="bg1"/>
                </a:solidFill>
              </a:rPr>
              <a:t> de la </a:t>
            </a:r>
            <a:r>
              <a:rPr lang="en-US" sz="2400" dirty="0" err="1" smtClean="0">
                <a:solidFill>
                  <a:schemeClr val="bg1"/>
                </a:solidFill>
              </a:rPr>
              <a:t>procesele</a:t>
            </a:r>
            <a:r>
              <a:rPr lang="en-US" sz="2400" dirty="0" smtClean="0">
                <a:solidFill>
                  <a:schemeClr val="bg1"/>
                </a:solidFill>
              </a:rPr>
              <a:t> de </a:t>
            </a:r>
            <a:r>
              <a:rPr lang="en-US" sz="2400" dirty="0" err="1" smtClean="0">
                <a:solidFill>
                  <a:schemeClr val="bg1"/>
                </a:solidFill>
              </a:rPr>
              <a:t>evaluare</a:t>
            </a:r>
            <a:r>
              <a:rPr lang="en-US" sz="2400" dirty="0" smtClean="0">
                <a:solidFill>
                  <a:schemeClr val="bg1"/>
                </a:solidFill>
              </a:rPr>
              <a:t> se </a:t>
            </a:r>
            <a:r>
              <a:rPr lang="en-US" sz="2400" dirty="0" err="1" smtClean="0">
                <a:solidFill>
                  <a:schemeClr val="bg1"/>
                </a:solidFill>
              </a:rPr>
              <a:t>vor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reprograma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fara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taxe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suplimentare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ulterioare</a:t>
            </a:r>
            <a:r>
              <a:rPr lang="en-US" sz="2400" dirty="0" smtClean="0">
                <a:solidFill>
                  <a:schemeClr val="bg1"/>
                </a:solidFill>
              </a:rPr>
              <a:t>; </a:t>
            </a:r>
          </a:p>
          <a:p>
            <a:pPr lvl="1"/>
            <a:r>
              <a:rPr lang="en-US" sz="2400" dirty="0" err="1" smtClean="0">
                <a:solidFill>
                  <a:schemeClr val="bg1"/>
                </a:solidFill>
              </a:rPr>
              <a:t>sustinerea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lucrarii</a:t>
            </a:r>
            <a:r>
              <a:rPr lang="en-US" sz="2400" dirty="0" smtClean="0">
                <a:solidFill>
                  <a:schemeClr val="bg1"/>
                </a:solidFill>
              </a:rPr>
              <a:t> de </a:t>
            </a:r>
            <a:r>
              <a:rPr lang="en-US" sz="2400" dirty="0" err="1" smtClean="0">
                <a:solidFill>
                  <a:schemeClr val="bg1"/>
                </a:solidFill>
              </a:rPr>
              <a:t>disertatie</a:t>
            </a:r>
            <a:r>
              <a:rPr lang="en-US" sz="2400" dirty="0" smtClean="0">
                <a:solidFill>
                  <a:schemeClr val="bg1"/>
                </a:solidFill>
              </a:rPr>
              <a:t> se </a:t>
            </a:r>
            <a:r>
              <a:rPr lang="en-US" sz="2400" dirty="0" err="1" smtClean="0">
                <a:solidFill>
                  <a:schemeClr val="bg1"/>
                </a:solidFill>
              </a:rPr>
              <a:t>va</a:t>
            </a:r>
            <a:r>
              <a:rPr lang="en-US" sz="2400" dirty="0" smtClean="0">
                <a:solidFill>
                  <a:schemeClr val="bg1"/>
                </a:solidFill>
              </a:rPr>
              <a:t> face </a:t>
            </a:r>
            <a:r>
              <a:rPr lang="en-US" sz="2400" dirty="0" err="1" smtClean="0">
                <a:solidFill>
                  <a:schemeClr val="bg1"/>
                </a:solidFill>
              </a:rPr>
              <a:t>fara</a:t>
            </a:r>
            <a:r>
              <a:rPr lang="en-US" sz="2400" dirty="0" smtClean="0">
                <a:solidFill>
                  <a:schemeClr val="bg1"/>
                </a:solidFill>
              </a:rPr>
              <a:t> taxa;</a:t>
            </a:r>
            <a:r>
              <a:rPr lang="ro-RO" sz="2400" dirty="0" smtClean="0">
                <a:solidFill>
                  <a:schemeClr val="bg1"/>
                </a:solidFill>
              </a:rPr>
              <a:t> </a:t>
            </a:r>
            <a:endParaRPr lang="en-GB" sz="2400" dirty="0" smtClean="0">
              <a:solidFill>
                <a:schemeClr val="bg1"/>
              </a:solidFill>
            </a:endParaRPr>
          </a:p>
          <a:p>
            <a:r>
              <a:rPr lang="en-US" sz="2400" b="1" dirty="0" smtClean="0">
                <a:solidFill>
                  <a:schemeClr val="bg1"/>
                </a:solidFill>
              </a:rPr>
              <a:t>Nr. de ore/</a:t>
            </a:r>
            <a:r>
              <a:rPr lang="en-US" sz="2400" b="1" dirty="0" err="1" smtClean="0">
                <a:solidFill>
                  <a:schemeClr val="bg1"/>
                </a:solidFill>
              </a:rPr>
              <a:t>saptamana</a:t>
            </a:r>
            <a:r>
              <a:rPr lang="en-US" sz="2400" b="1" dirty="0" smtClean="0">
                <a:solidFill>
                  <a:schemeClr val="bg1"/>
                </a:solidFill>
              </a:rPr>
              <a:t>: 9-11 ore;</a:t>
            </a:r>
          </a:p>
          <a:p>
            <a:pPr lvl="1"/>
            <a:r>
              <a:rPr lang="en-US" sz="2400" dirty="0" err="1" smtClean="0">
                <a:solidFill>
                  <a:schemeClr val="bg1"/>
                </a:solidFill>
              </a:rPr>
              <a:t>orele</a:t>
            </a:r>
            <a:r>
              <a:rPr lang="en-US" sz="2400" dirty="0" smtClean="0">
                <a:solidFill>
                  <a:schemeClr val="bg1"/>
                </a:solidFill>
              </a:rPr>
              <a:t> se </a:t>
            </a:r>
            <a:r>
              <a:rPr lang="en-US" sz="2400" dirty="0" err="1" smtClean="0">
                <a:solidFill>
                  <a:schemeClr val="bg1"/>
                </a:solidFill>
              </a:rPr>
              <a:t>vor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desfasura</a:t>
            </a:r>
            <a:r>
              <a:rPr lang="en-US" sz="2400" dirty="0" smtClean="0">
                <a:solidFill>
                  <a:schemeClr val="bg1"/>
                </a:solidFill>
              </a:rPr>
              <a:t> in </a:t>
            </a:r>
            <a:r>
              <a:rPr lang="en-US" sz="2400" dirty="0" err="1" smtClean="0">
                <a:solidFill>
                  <a:schemeClr val="bg1"/>
                </a:solidFill>
              </a:rPr>
              <a:t>zilele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si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orele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agreate</a:t>
            </a:r>
            <a:r>
              <a:rPr lang="en-US" sz="2400" dirty="0" smtClean="0">
                <a:solidFill>
                  <a:schemeClr val="bg1"/>
                </a:solidFill>
              </a:rPr>
              <a:t> de </a:t>
            </a:r>
            <a:r>
              <a:rPr lang="en-US" sz="2400" dirty="0" err="1" smtClean="0">
                <a:solidFill>
                  <a:schemeClr val="bg1"/>
                </a:solidFill>
              </a:rPr>
              <a:t>cursanti</a:t>
            </a:r>
            <a:r>
              <a:rPr lang="en-US" sz="2400" dirty="0" smtClean="0">
                <a:solidFill>
                  <a:schemeClr val="bg1"/>
                </a:solidFill>
              </a:rPr>
              <a:t>;</a:t>
            </a:r>
            <a:endParaRPr lang="ro-RO" sz="24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2595563" y="1835150"/>
            <a:ext cx="3529012" cy="2952750"/>
          </a:xfrm>
          <a:prstGeom prst="ellipse">
            <a:avLst/>
          </a:prstGeom>
          <a:solidFill>
            <a:srgbClr val="C0000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o-RO"/>
          </a:p>
        </p:txBody>
      </p:sp>
      <p:sp>
        <p:nvSpPr>
          <p:cNvPr id="14339" name="Title 3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30016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sz="6000" b="1" dirty="0" err="1" smtClean="0">
                <a:solidFill>
                  <a:schemeClr val="bg1"/>
                </a:solidFill>
              </a:rPr>
              <a:t>Universit</a:t>
            </a:r>
            <a:r>
              <a:rPr lang="ro-RO" sz="6000" b="1" dirty="0" smtClean="0">
                <a:solidFill>
                  <a:schemeClr val="bg1"/>
                </a:solidFill>
              </a:rPr>
              <a:t>at</a:t>
            </a:r>
            <a:r>
              <a:rPr lang="en-GB" sz="6000" b="1" dirty="0" smtClean="0">
                <a:solidFill>
                  <a:schemeClr val="bg1"/>
                </a:solidFill>
              </a:rPr>
              <a:t>ea </a:t>
            </a:r>
            <a:r>
              <a:rPr lang="en-GB" sz="6000" b="1" dirty="0" err="1" smtClean="0">
                <a:solidFill>
                  <a:schemeClr val="bg1"/>
                </a:solidFill>
              </a:rPr>
              <a:t>Tehnic</a:t>
            </a:r>
            <a:r>
              <a:rPr lang="ro-RO" sz="6000" b="1" dirty="0" smtClean="0">
                <a:solidFill>
                  <a:schemeClr val="bg1"/>
                </a:solidFill>
              </a:rPr>
              <a:t>ă </a:t>
            </a:r>
            <a:br>
              <a:rPr lang="ro-RO" sz="6000" b="1" dirty="0" smtClean="0">
                <a:solidFill>
                  <a:schemeClr val="bg1"/>
                </a:solidFill>
              </a:rPr>
            </a:br>
            <a:r>
              <a:rPr lang="ro-RO" sz="6000" b="1" dirty="0" smtClean="0">
                <a:solidFill>
                  <a:schemeClr val="bg1"/>
                </a:solidFill>
              </a:rPr>
              <a:t>din </a:t>
            </a:r>
            <a:r>
              <a:rPr lang="ro-RO" sz="6000" b="1" dirty="0" smtClean="0">
                <a:solidFill>
                  <a:schemeClr val="bg1"/>
                </a:solidFill>
              </a:rPr>
              <a:t>Cluj-Napoca</a:t>
            </a:r>
            <a:endParaRPr lang="ro-RO" sz="6000" b="1" dirty="0" smtClean="0">
              <a:solidFill>
                <a:schemeClr val="bg1"/>
              </a:solidFill>
            </a:endParaRPr>
          </a:p>
        </p:txBody>
      </p:sp>
      <p:pic>
        <p:nvPicPr>
          <p:cNvPr id="14340" name="Picture 431" descr="sigla_UTC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28925" y="2160588"/>
            <a:ext cx="3046413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323850" y="1844675"/>
            <a:ext cx="25447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b="1">
                <a:solidFill>
                  <a:schemeClr val="bg1"/>
                </a:solidFill>
                <a:latin typeface="Calibri" pitchFamily="34" charset="0"/>
              </a:rPr>
              <a:t>Arhitectura si Urbanism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2028825" y="4551363"/>
            <a:ext cx="1390650" cy="696912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5562600" y="1976438"/>
            <a:ext cx="1157288" cy="18415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endCxn id="14357" idx="1"/>
          </p:cNvCxnSpPr>
          <p:nvPr/>
        </p:nvCxnSpPr>
        <p:spPr>
          <a:xfrm flipV="1">
            <a:off x="6011863" y="2619375"/>
            <a:ext cx="1300162" cy="161925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2" idx="6"/>
          </p:cNvCxnSpPr>
          <p:nvPr/>
        </p:nvCxnSpPr>
        <p:spPr>
          <a:xfrm>
            <a:off x="6124575" y="3311525"/>
            <a:ext cx="1184275" cy="17463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3648075" y="4760913"/>
            <a:ext cx="304800" cy="817562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5378450" y="4533900"/>
            <a:ext cx="746125" cy="631825"/>
          </a:xfrm>
          <a:prstGeom prst="straightConnector1">
            <a:avLst/>
          </a:prstGeom>
          <a:ln w="50800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endCxn id="14358" idx="1"/>
          </p:cNvCxnSpPr>
          <p:nvPr/>
        </p:nvCxnSpPr>
        <p:spPr>
          <a:xfrm>
            <a:off x="5973763" y="3933825"/>
            <a:ext cx="746125" cy="19685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endCxn id="14341" idx="2"/>
          </p:cNvCxnSpPr>
          <p:nvPr/>
        </p:nvCxnSpPr>
        <p:spPr>
          <a:xfrm flipH="1" flipV="1">
            <a:off x="1597025" y="2211388"/>
            <a:ext cx="1171575" cy="528637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 flipV="1">
            <a:off x="1763713" y="3276600"/>
            <a:ext cx="831850" cy="5715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H="1">
            <a:off x="1704975" y="3921125"/>
            <a:ext cx="1031875" cy="18415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52" name="TextBox 35"/>
          <p:cNvSpPr txBox="1">
            <a:spLocks noChangeArrowheads="1"/>
          </p:cNvSpPr>
          <p:nvPr/>
        </p:nvSpPr>
        <p:spPr bwMode="auto">
          <a:xfrm>
            <a:off x="298450" y="2781300"/>
            <a:ext cx="15224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o-RO" b="1">
                <a:solidFill>
                  <a:schemeClr val="bg1"/>
                </a:solidFill>
                <a:latin typeface="Calibri" pitchFamily="34" charset="0"/>
              </a:rPr>
              <a:t>Automatica si Calculatoare </a:t>
            </a:r>
          </a:p>
        </p:txBody>
      </p:sp>
      <p:sp>
        <p:nvSpPr>
          <p:cNvPr id="14353" name="TextBox 37"/>
          <p:cNvSpPr txBox="1">
            <a:spLocks noChangeArrowheads="1"/>
          </p:cNvSpPr>
          <p:nvPr/>
        </p:nvSpPr>
        <p:spPr bwMode="auto">
          <a:xfrm>
            <a:off x="7380288" y="3141663"/>
            <a:ext cx="12715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o-RO" b="1" dirty="0" smtClean="0">
                <a:solidFill>
                  <a:schemeClr val="bg1"/>
                </a:solidFill>
                <a:latin typeface="Calibri" pitchFamily="34" charset="0"/>
              </a:rPr>
              <a:t>Construcţii </a:t>
            </a:r>
            <a:endParaRPr lang="ro-RO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4354" name="TextBox 38"/>
          <p:cNvSpPr txBox="1">
            <a:spLocks noChangeArrowheads="1"/>
          </p:cNvSpPr>
          <p:nvPr/>
        </p:nvSpPr>
        <p:spPr bwMode="auto">
          <a:xfrm>
            <a:off x="298450" y="3929063"/>
            <a:ext cx="15224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o-RO" b="1">
                <a:solidFill>
                  <a:schemeClr val="bg1"/>
                </a:solidFill>
                <a:latin typeface="Calibri" pitchFamily="34" charset="0"/>
              </a:rPr>
              <a:t>Constructii de Masini </a:t>
            </a:r>
          </a:p>
        </p:txBody>
      </p:sp>
      <p:sp>
        <p:nvSpPr>
          <p:cNvPr id="14355" name="TextBox 40"/>
          <p:cNvSpPr txBox="1">
            <a:spLocks noChangeArrowheads="1"/>
          </p:cNvSpPr>
          <p:nvPr/>
        </p:nvSpPr>
        <p:spPr bwMode="auto">
          <a:xfrm>
            <a:off x="107950" y="5029200"/>
            <a:ext cx="230981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b="1">
                <a:solidFill>
                  <a:schemeClr val="bg1"/>
                </a:solidFill>
                <a:latin typeface="Calibri" pitchFamily="34" charset="0"/>
              </a:rPr>
              <a:t>Electronica, Telecomunicatii si Tehnologia Informatiei</a:t>
            </a:r>
            <a:endParaRPr lang="ro-RO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4356" name="TextBox 45"/>
          <p:cNvSpPr txBox="1">
            <a:spLocks noChangeArrowheads="1"/>
          </p:cNvSpPr>
          <p:nvPr/>
        </p:nvSpPr>
        <p:spPr bwMode="auto">
          <a:xfrm>
            <a:off x="6719888" y="1792288"/>
            <a:ext cx="20716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o-RO" b="1">
                <a:solidFill>
                  <a:schemeClr val="bg1"/>
                </a:solidFill>
                <a:latin typeface="Calibri" pitchFamily="34" charset="0"/>
              </a:rPr>
              <a:t>Inginerie Electrica </a:t>
            </a:r>
          </a:p>
        </p:txBody>
      </p:sp>
      <p:sp>
        <p:nvSpPr>
          <p:cNvPr id="14357" name="TextBox 53"/>
          <p:cNvSpPr txBox="1">
            <a:spLocks noChangeArrowheads="1"/>
          </p:cNvSpPr>
          <p:nvPr/>
        </p:nvSpPr>
        <p:spPr bwMode="auto">
          <a:xfrm>
            <a:off x="7312025" y="2435225"/>
            <a:ext cx="11223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b="1" dirty="0" smtClean="0">
                <a:solidFill>
                  <a:schemeClr val="bg1"/>
                </a:solidFill>
                <a:latin typeface="Calibri" pitchFamily="34" charset="0"/>
              </a:rPr>
              <a:t>Instalaţii</a:t>
            </a:r>
            <a:endParaRPr lang="ro-RO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4358" name="TextBox 55"/>
          <p:cNvSpPr txBox="1">
            <a:spLocks noChangeArrowheads="1"/>
          </p:cNvSpPr>
          <p:nvPr/>
        </p:nvSpPr>
        <p:spPr bwMode="auto">
          <a:xfrm>
            <a:off x="6719888" y="3946525"/>
            <a:ext cx="1714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b="1">
                <a:solidFill>
                  <a:schemeClr val="bg1"/>
                </a:solidFill>
                <a:latin typeface="Calibri" pitchFamily="34" charset="0"/>
              </a:rPr>
              <a:t>Mecanica </a:t>
            </a:r>
          </a:p>
        </p:txBody>
      </p:sp>
      <p:sp>
        <p:nvSpPr>
          <p:cNvPr id="14359" name="TextBox 59"/>
          <p:cNvSpPr txBox="1">
            <a:spLocks noChangeArrowheads="1"/>
          </p:cNvSpPr>
          <p:nvPr/>
        </p:nvSpPr>
        <p:spPr bwMode="auto">
          <a:xfrm>
            <a:off x="2747963" y="5527675"/>
            <a:ext cx="14255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b="1">
                <a:solidFill>
                  <a:schemeClr val="bg1"/>
                </a:solidFill>
                <a:latin typeface="Calibri" pitchFamily="34" charset="0"/>
              </a:rPr>
              <a:t>Ingineria Materialelor si a Mediului</a:t>
            </a:r>
            <a:endParaRPr lang="ro-RO" b="1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14360" name="Group 68"/>
          <p:cNvGrpSpPr>
            <a:grpSpLocks/>
          </p:cNvGrpSpPr>
          <p:nvPr/>
        </p:nvGrpSpPr>
        <p:grpSpPr bwMode="auto">
          <a:xfrm>
            <a:off x="6011863" y="4619625"/>
            <a:ext cx="2306637" cy="1873250"/>
            <a:chOff x="6012160" y="4619715"/>
            <a:chExt cx="2306510" cy="1873755"/>
          </a:xfrm>
        </p:grpSpPr>
        <p:sp>
          <p:nvSpPr>
            <p:cNvPr id="62" name="Oval 61"/>
            <p:cNvSpPr/>
            <p:nvPr/>
          </p:nvSpPr>
          <p:spPr>
            <a:xfrm>
              <a:off x="6012160" y="4665765"/>
              <a:ext cx="2306510" cy="1827705"/>
            </a:xfrm>
            <a:prstGeom prst="ellipse">
              <a:avLst/>
            </a:prstGeom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o-RO"/>
            </a:p>
          </p:txBody>
        </p:sp>
        <p:sp>
          <p:nvSpPr>
            <p:cNvPr id="14362" name="TextBox 62"/>
            <p:cNvSpPr txBox="1">
              <a:spLocks noChangeArrowheads="1"/>
            </p:cNvSpPr>
            <p:nvPr/>
          </p:nvSpPr>
          <p:spPr bwMode="auto">
            <a:xfrm>
              <a:off x="6223783" y="4619715"/>
              <a:ext cx="1876504" cy="18158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GB" sz="2700" b="1">
                  <a:solidFill>
                    <a:schemeClr val="bg1"/>
                  </a:solidFill>
                  <a:latin typeface="Calibri" pitchFamily="34" charset="0"/>
                </a:rPr>
                <a:t>Centrul Universitar Nord </a:t>
              </a:r>
            </a:p>
            <a:p>
              <a:pPr algn="ctr"/>
              <a:r>
                <a:rPr lang="en-GB" sz="2700" b="1">
                  <a:solidFill>
                    <a:schemeClr val="bg1"/>
                  </a:solidFill>
                  <a:latin typeface="Calibri" pitchFamily="34" charset="0"/>
                </a:rPr>
                <a:t>Baia Mare</a:t>
              </a:r>
              <a:endParaRPr lang="ro-RO" sz="27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Oval 41"/>
          <p:cNvSpPr/>
          <p:nvPr/>
        </p:nvSpPr>
        <p:spPr>
          <a:xfrm>
            <a:off x="5662735" y="1412875"/>
            <a:ext cx="2952750" cy="43926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o-RO"/>
          </a:p>
        </p:txBody>
      </p:sp>
      <p:sp>
        <p:nvSpPr>
          <p:cNvPr id="40" name="Oval 39"/>
          <p:cNvSpPr/>
          <p:nvPr/>
        </p:nvSpPr>
        <p:spPr>
          <a:xfrm>
            <a:off x="3190875" y="5490293"/>
            <a:ext cx="1998662" cy="1079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o-RO"/>
          </a:p>
        </p:txBody>
      </p:sp>
      <p:sp>
        <p:nvSpPr>
          <p:cNvPr id="15364" name="Title 3"/>
          <p:cNvSpPr>
            <a:spLocks noGrp="1"/>
          </p:cNvSpPr>
          <p:nvPr>
            <p:ph type="title"/>
          </p:nvPr>
        </p:nvSpPr>
        <p:spPr>
          <a:xfrm>
            <a:off x="0" y="198438"/>
            <a:ext cx="91440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sz="5400" b="1" dirty="0" err="1" smtClean="0">
                <a:solidFill>
                  <a:schemeClr val="bg1"/>
                </a:solidFill>
              </a:rPr>
              <a:t>Centrul</a:t>
            </a:r>
            <a:r>
              <a:rPr lang="en-GB" sz="5400" b="1" dirty="0" smtClean="0">
                <a:solidFill>
                  <a:schemeClr val="bg1"/>
                </a:solidFill>
              </a:rPr>
              <a:t> </a:t>
            </a:r>
            <a:r>
              <a:rPr lang="en-GB" sz="5400" b="1" dirty="0" err="1" smtClean="0">
                <a:solidFill>
                  <a:schemeClr val="bg1"/>
                </a:solidFill>
              </a:rPr>
              <a:t>Universitar</a:t>
            </a:r>
            <a:r>
              <a:rPr lang="en-GB" sz="5400" b="1" dirty="0" smtClean="0">
                <a:solidFill>
                  <a:schemeClr val="bg1"/>
                </a:solidFill>
              </a:rPr>
              <a:t> Nord din</a:t>
            </a:r>
            <a:br>
              <a:rPr lang="en-GB" sz="5400" b="1" dirty="0" smtClean="0">
                <a:solidFill>
                  <a:schemeClr val="bg1"/>
                </a:solidFill>
              </a:rPr>
            </a:br>
            <a:r>
              <a:rPr lang="en-GB" sz="5400" b="1" dirty="0" err="1" smtClean="0">
                <a:solidFill>
                  <a:schemeClr val="bg1"/>
                </a:solidFill>
              </a:rPr>
              <a:t>Baia</a:t>
            </a:r>
            <a:r>
              <a:rPr lang="en-GB" sz="5400" b="1" dirty="0" smtClean="0">
                <a:solidFill>
                  <a:schemeClr val="bg1"/>
                </a:solidFill>
              </a:rPr>
              <a:t> Mare</a:t>
            </a:r>
            <a:endParaRPr lang="ro-RO" sz="5400" b="1" dirty="0" smtClean="0">
              <a:solidFill>
                <a:schemeClr val="bg1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1714500" y="2325688"/>
            <a:ext cx="2952750" cy="28321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o-RO"/>
          </a:p>
        </p:txBody>
      </p:sp>
      <p:sp>
        <p:nvSpPr>
          <p:cNvPr id="15366" name="TextBox 7"/>
          <p:cNvSpPr txBox="1">
            <a:spLocks noChangeArrowheads="1"/>
          </p:cNvSpPr>
          <p:nvPr/>
        </p:nvSpPr>
        <p:spPr bwMode="auto">
          <a:xfrm>
            <a:off x="2002617" y="2597150"/>
            <a:ext cx="235585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3600" b="1" dirty="0" err="1">
                <a:solidFill>
                  <a:schemeClr val="bg1"/>
                </a:solidFill>
                <a:latin typeface="Calibri" pitchFamily="34" charset="0"/>
              </a:rPr>
              <a:t>Centrul</a:t>
            </a:r>
            <a:r>
              <a:rPr lang="en-GB" sz="3600" b="1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GB" sz="3600" b="1" dirty="0" err="1">
                <a:solidFill>
                  <a:schemeClr val="bg1"/>
                </a:solidFill>
                <a:latin typeface="Calibri" pitchFamily="34" charset="0"/>
              </a:rPr>
              <a:t>Universitar</a:t>
            </a:r>
            <a:r>
              <a:rPr lang="en-GB" sz="3600" b="1" dirty="0">
                <a:solidFill>
                  <a:schemeClr val="bg1"/>
                </a:solidFill>
                <a:latin typeface="Calibri" pitchFamily="34" charset="0"/>
              </a:rPr>
              <a:t> Nord </a:t>
            </a:r>
          </a:p>
          <a:p>
            <a:pPr algn="ctr"/>
            <a:r>
              <a:rPr lang="en-GB" sz="3600" b="1" dirty="0" err="1">
                <a:solidFill>
                  <a:schemeClr val="bg1"/>
                </a:solidFill>
                <a:latin typeface="Calibri" pitchFamily="34" charset="0"/>
              </a:rPr>
              <a:t>Baia</a:t>
            </a:r>
            <a:r>
              <a:rPr lang="en-GB" sz="3600" b="1" dirty="0">
                <a:solidFill>
                  <a:schemeClr val="bg1"/>
                </a:solidFill>
                <a:latin typeface="Calibri" pitchFamily="34" charset="0"/>
              </a:rPr>
              <a:t> Mare</a:t>
            </a:r>
            <a:endParaRPr lang="ro-RO" sz="3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 flipV="1">
            <a:off x="1638300" y="2345953"/>
            <a:ext cx="269875" cy="322262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1412874" y="4807759"/>
            <a:ext cx="720725" cy="1025525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endCxn id="15371" idx="0"/>
          </p:cNvCxnSpPr>
          <p:nvPr/>
        </p:nvCxnSpPr>
        <p:spPr>
          <a:xfrm>
            <a:off x="885363" y="3501008"/>
            <a:ext cx="0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3132138" y="5157788"/>
            <a:ext cx="288925" cy="492124"/>
          </a:xfrm>
          <a:prstGeom prst="straightConnector1">
            <a:avLst/>
          </a:prstGeom>
          <a:ln w="508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71" name="TextBox 21"/>
          <p:cNvSpPr txBox="1">
            <a:spLocks noChangeArrowheads="1"/>
          </p:cNvSpPr>
          <p:nvPr/>
        </p:nvSpPr>
        <p:spPr bwMode="auto">
          <a:xfrm>
            <a:off x="28113" y="3501008"/>
            <a:ext cx="17145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2400" b="1" dirty="0" err="1">
                <a:solidFill>
                  <a:schemeClr val="bg1"/>
                </a:solidFill>
                <a:latin typeface="Calibri" pitchFamily="34" charset="0"/>
              </a:rPr>
              <a:t>Facultatea</a:t>
            </a:r>
            <a:r>
              <a:rPr lang="en-GB" sz="2400" b="1" dirty="0">
                <a:solidFill>
                  <a:schemeClr val="bg1"/>
                </a:solidFill>
                <a:latin typeface="Calibri" pitchFamily="34" charset="0"/>
              </a:rPr>
              <a:t> de </a:t>
            </a:r>
            <a:r>
              <a:rPr lang="en-GB" sz="2400" b="1" dirty="0" err="1">
                <a:solidFill>
                  <a:schemeClr val="bg1"/>
                </a:solidFill>
                <a:latin typeface="Calibri" pitchFamily="34" charset="0"/>
              </a:rPr>
              <a:t>Inginerie</a:t>
            </a:r>
            <a:endParaRPr lang="ro-RO" sz="24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5372" name="TextBox 22"/>
          <p:cNvSpPr txBox="1">
            <a:spLocks noChangeArrowheads="1"/>
          </p:cNvSpPr>
          <p:nvPr/>
        </p:nvSpPr>
        <p:spPr bwMode="auto">
          <a:xfrm>
            <a:off x="154780" y="1101912"/>
            <a:ext cx="27860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2400" b="1" dirty="0" err="1">
                <a:solidFill>
                  <a:schemeClr val="bg1"/>
                </a:solidFill>
                <a:latin typeface="Calibri" pitchFamily="34" charset="0"/>
              </a:rPr>
              <a:t>Facultatea</a:t>
            </a:r>
            <a:r>
              <a:rPr lang="en-GB" sz="2400" b="1" dirty="0">
                <a:solidFill>
                  <a:schemeClr val="bg1"/>
                </a:solidFill>
                <a:latin typeface="Calibri" pitchFamily="34" charset="0"/>
              </a:rPr>
              <a:t> de </a:t>
            </a:r>
            <a:r>
              <a:rPr lang="en-GB" sz="2400" b="1" dirty="0" err="1">
                <a:solidFill>
                  <a:schemeClr val="bg1"/>
                </a:solidFill>
                <a:latin typeface="Calibri" pitchFamily="34" charset="0"/>
              </a:rPr>
              <a:t>Resurse</a:t>
            </a:r>
            <a:r>
              <a:rPr lang="en-GB" sz="2400" b="1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GB" sz="2400" b="1" dirty="0" err="1">
                <a:solidFill>
                  <a:schemeClr val="bg1"/>
                </a:solidFill>
                <a:latin typeface="Calibri" pitchFamily="34" charset="0"/>
              </a:rPr>
              <a:t>Minerale</a:t>
            </a:r>
            <a:r>
              <a:rPr lang="en-GB" sz="2400" b="1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GB" sz="2400" b="1" dirty="0" err="1">
                <a:solidFill>
                  <a:schemeClr val="bg1"/>
                </a:solidFill>
                <a:latin typeface="Calibri" pitchFamily="34" charset="0"/>
              </a:rPr>
              <a:t>si</a:t>
            </a:r>
            <a:r>
              <a:rPr lang="en-GB" sz="2400" b="1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GB" sz="2400" b="1" dirty="0" err="1">
                <a:solidFill>
                  <a:schemeClr val="bg1"/>
                </a:solidFill>
                <a:latin typeface="Calibri" pitchFamily="34" charset="0"/>
              </a:rPr>
              <a:t>Mediu</a:t>
            </a:r>
            <a:endParaRPr lang="ro-RO" sz="24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5373" name="TextBox 23"/>
          <p:cNvSpPr txBox="1">
            <a:spLocks noChangeArrowheads="1"/>
          </p:cNvSpPr>
          <p:nvPr/>
        </p:nvSpPr>
        <p:spPr bwMode="auto">
          <a:xfrm>
            <a:off x="147244" y="5778500"/>
            <a:ext cx="216058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2400" b="1" dirty="0" err="1">
                <a:solidFill>
                  <a:schemeClr val="bg1"/>
                </a:solidFill>
                <a:latin typeface="Calibri" pitchFamily="34" charset="0"/>
              </a:rPr>
              <a:t>Facultatea</a:t>
            </a:r>
            <a:r>
              <a:rPr lang="en-GB" sz="2400" b="1" dirty="0">
                <a:solidFill>
                  <a:schemeClr val="bg1"/>
                </a:solidFill>
                <a:latin typeface="Calibri" pitchFamily="34" charset="0"/>
              </a:rPr>
              <a:t> de</a:t>
            </a:r>
            <a:r>
              <a:rPr lang="en-GB" sz="24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GB" sz="2400" b="1" dirty="0" err="1">
                <a:solidFill>
                  <a:schemeClr val="bg1"/>
                </a:solidFill>
                <a:latin typeface="Calibri" pitchFamily="34" charset="0"/>
              </a:rPr>
              <a:t>Litere</a:t>
            </a:r>
            <a:endParaRPr lang="ro-RO" sz="24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 flipV="1">
            <a:off x="4932040" y="4394226"/>
            <a:ext cx="811097" cy="1224654"/>
          </a:xfrm>
          <a:prstGeom prst="straightConnector1">
            <a:avLst/>
          </a:prstGeom>
          <a:ln w="508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79" name="TextBox 40"/>
          <p:cNvSpPr txBox="1">
            <a:spLocks noChangeArrowheads="1"/>
          </p:cNvSpPr>
          <p:nvPr/>
        </p:nvSpPr>
        <p:spPr bwMode="auto">
          <a:xfrm>
            <a:off x="6274716" y="3222625"/>
            <a:ext cx="17287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 b="1" dirty="0">
                <a:latin typeface="Calibri" pitchFamily="34" charset="0"/>
              </a:rPr>
              <a:t>BIOLOGIE</a:t>
            </a:r>
            <a:endParaRPr lang="ro-RO" sz="2800" b="1" dirty="0">
              <a:latin typeface="Calibri" pitchFamily="34" charset="0"/>
            </a:endParaRPr>
          </a:p>
        </p:txBody>
      </p:sp>
      <p:sp>
        <p:nvSpPr>
          <p:cNvPr id="15381" name="TextBox 40"/>
          <p:cNvSpPr txBox="1">
            <a:spLocks noChangeArrowheads="1"/>
          </p:cNvSpPr>
          <p:nvPr/>
        </p:nvSpPr>
        <p:spPr bwMode="auto">
          <a:xfrm>
            <a:off x="6454897" y="2247528"/>
            <a:ext cx="13684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 b="1" dirty="0">
                <a:latin typeface="Calibri" pitchFamily="34" charset="0"/>
              </a:rPr>
              <a:t>CHIMIE</a:t>
            </a:r>
            <a:endParaRPr lang="ro-RO" sz="2800" b="1" dirty="0">
              <a:latin typeface="Calibri" pitchFamily="34" charset="0"/>
            </a:endParaRPr>
          </a:p>
        </p:txBody>
      </p:sp>
      <p:sp>
        <p:nvSpPr>
          <p:cNvPr id="15382" name="TextBox 40"/>
          <p:cNvSpPr txBox="1">
            <a:spLocks noChangeArrowheads="1"/>
          </p:cNvSpPr>
          <p:nvPr/>
        </p:nvSpPr>
        <p:spPr bwMode="auto">
          <a:xfrm>
            <a:off x="6509875" y="4221088"/>
            <a:ext cx="1295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 b="1" dirty="0">
                <a:latin typeface="Calibri" pitchFamily="34" charset="0"/>
              </a:rPr>
              <a:t>FIZICA</a:t>
            </a:r>
            <a:endParaRPr lang="ro-RO" sz="2800" b="1" dirty="0">
              <a:latin typeface="Calibri" pitchFamily="34" charset="0"/>
            </a:endParaRPr>
          </a:p>
        </p:txBody>
      </p:sp>
      <p:sp>
        <p:nvSpPr>
          <p:cNvPr id="15383" name="TextBox 27"/>
          <p:cNvSpPr txBox="1">
            <a:spLocks noChangeArrowheads="1"/>
          </p:cNvSpPr>
          <p:nvPr/>
        </p:nvSpPr>
        <p:spPr bwMode="auto">
          <a:xfrm>
            <a:off x="3180542" y="5618880"/>
            <a:ext cx="20891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2400" b="1" dirty="0" err="1"/>
              <a:t>Facultatea</a:t>
            </a:r>
            <a:r>
              <a:rPr lang="en-GB" sz="2400" b="1" dirty="0"/>
              <a:t> de </a:t>
            </a:r>
            <a:r>
              <a:rPr lang="ro-RO" sz="2400" b="1" dirty="0"/>
              <a:t>Ș</a:t>
            </a:r>
            <a:r>
              <a:rPr lang="en-GB" sz="2400" b="1" dirty="0" err="1"/>
              <a:t>tiin</a:t>
            </a:r>
            <a:r>
              <a:rPr lang="ro-RO" sz="2400" b="1" dirty="0"/>
              <a:t>țe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3"/>
          <p:cNvSpPr>
            <a:spLocks noGrp="1"/>
          </p:cNvSpPr>
          <p:nvPr>
            <p:ph type="title"/>
          </p:nvPr>
        </p:nvSpPr>
        <p:spPr>
          <a:xfrm>
            <a:off x="827584" y="0"/>
            <a:ext cx="7524750" cy="1412875"/>
          </a:xfrm>
        </p:spPr>
        <p:txBody>
          <a:bodyPr/>
          <a:lstStyle/>
          <a:p>
            <a:pPr eaLnBrk="1" hangingPunct="1"/>
            <a:r>
              <a:rPr lang="en-GB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Cine?</a:t>
            </a:r>
            <a:endParaRPr lang="ro-RO" sz="54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6387" name="Content Placeholder 4"/>
          <p:cNvSpPr>
            <a:spLocks noGrp="1"/>
          </p:cNvSpPr>
          <p:nvPr>
            <p:ph idx="1"/>
          </p:nvPr>
        </p:nvSpPr>
        <p:spPr>
          <a:xfrm>
            <a:off x="467544" y="1124744"/>
            <a:ext cx="7956798" cy="5445125"/>
          </a:xfrm>
        </p:spPr>
        <p:txBody>
          <a:bodyPr/>
          <a:lstStyle/>
          <a:p>
            <a:pPr indent="280988" algn="just" eaLnBrk="1" hangingPunct="1">
              <a:lnSpc>
                <a:spcPct val="90000"/>
              </a:lnSpc>
              <a:buFont typeface="Arial" charset="0"/>
              <a:buNone/>
            </a:pPr>
            <a:r>
              <a:rPr lang="en-US" sz="3800" b="1" i="1" dirty="0" err="1" smtClean="0">
                <a:solidFill>
                  <a:schemeClr val="bg1"/>
                </a:solidFill>
              </a:rPr>
              <a:t>Universitatea</a:t>
            </a:r>
            <a:r>
              <a:rPr lang="en-US" sz="3800" b="1" i="1" dirty="0" smtClean="0">
                <a:solidFill>
                  <a:schemeClr val="bg1"/>
                </a:solidFill>
              </a:rPr>
              <a:t> </a:t>
            </a:r>
            <a:r>
              <a:rPr lang="en-US" sz="3800" b="1" i="1" dirty="0" err="1" smtClean="0">
                <a:solidFill>
                  <a:schemeClr val="bg1"/>
                </a:solidFill>
              </a:rPr>
              <a:t>Tehnica</a:t>
            </a:r>
            <a:r>
              <a:rPr lang="en-US" sz="3800" b="1" i="1" dirty="0" smtClean="0">
                <a:solidFill>
                  <a:schemeClr val="bg1"/>
                </a:solidFill>
              </a:rPr>
              <a:t> Cluj-Napoca </a:t>
            </a:r>
            <a:r>
              <a:rPr lang="en-US" sz="3800" b="1" i="1" dirty="0" err="1" smtClean="0">
                <a:solidFill>
                  <a:schemeClr val="bg1"/>
                </a:solidFill>
              </a:rPr>
              <a:t>prin</a:t>
            </a:r>
            <a:r>
              <a:rPr lang="en-US" sz="3800" b="1" i="1" dirty="0" smtClean="0">
                <a:solidFill>
                  <a:schemeClr val="bg1"/>
                </a:solidFill>
              </a:rPr>
              <a:t> </a:t>
            </a:r>
            <a:r>
              <a:rPr lang="en-US" sz="3800" b="1" i="1" dirty="0" err="1" smtClean="0">
                <a:solidFill>
                  <a:schemeClr val="bg1"/>
                </a:solidFill>
              </a:rPr>
              <a:t>Centrul</a:t>
            </a:r>
            <a:r>
              <a:rPr lang="en-US" sz="3800" b="1" i="1" dirty="0" smtClean="0">
                <a:solidFill>
                  <a:schemeClr val="bg1"/>
                </a:solidFill>
              </a:rPr>
              <a:t> </a:t>
            </a:r>
            <a:r>
              <a:rPr lang="en-US" sz="3800" b="1" i="1" dirty="0" err="1" smtClean="0">
                <a:solidFill>
                  <a:schemeClr val="bg1"/>
                </a:solidFill>
              </a:rPr>
              <a:t>Universitar</a:t>
            </a:r>
            <a:r>
              <a:rPr lang="en-US" sz="3800" b="1" i="1" dirty="0" smtClean="0">
                <a:solidFill>
                  <a:schemeClr val="bg1"/>
                </a:solidFill>
              </a:rPr>
              <a:t> Nord din </a:t>
            </a:r>
            <a:r>
              <a:rPr lang="en-US" sz="3800" b="1" i="1" dirty="0" err="1" smtClean="0">
                <a:solidFill>
                  <a:schemeClr val="bg1"/>
                </a:solidFill>
              </a:rPr>
              <a:t>Baia</a:t>
            </a:r>
            <a:r>
              <a:rPr lang="en-US" sz="3800" b="1" i="1" dirty="0" smtClean="0">
                <a:solidFill>
                  <a:schemeClr val="bg1"/>
                </a:solidFill>
              </a:rPr>
              <a:t> Mare </a:t>
            </a:r>
            <a:r>
              <a:rPr lang="en-US" sz="3800" i="1" dirty="0" smtClean="0">
                <a:solidFill>
                  <a:schemeClr val="bg1"/>
                </a:solidFill>
              </a:rPr>
              <a:t>vine in </a:t>
            </a:r>
            <a:r>
              <a:rPr lang="en-US" sz="3800" i="1" dirty="0" err="1" smtClean="0">
                <a:solidFill>
                  <a:schemeClr val="bg1"/>
                </a:solidFill>
              </a:rPr>
              <a:t>sprijinul</a:t>
            </a:r>
            <a:r>
              <a:rPr lang="en-US" sz="3800" i="1" dirty="0" smtClean="0">
                <a:solidFill>
                  <a:schemeClr val="bg1"/>
                </a:solidFill>
              </a:rPr>
              <a:t> </a:t>
            </a:r>
            <a:r>
              <a:rPr lang="en-US" sz="3800" i="1" dirty="0" err="1" smtClean="0">
                <a:solidFill>
                  <a:schemeClr val="bg1"/>
                </a:solidFill>
              </a:rPr>
              <a:t>solicitarilor</a:t>
            </a:r>
            <a:r>
              <a:rPr lang="en-US" sz="3800" i="1" dirty="0" smtClean="0">
                <a:solidFill>
                  <a:schemeClr val="bg1"/>
                </a:solidFill>
              </a:rPr>
              <a:t> </a:t>
            </a:r>
            <a:r>
              <a:rPr lang="en-US" sz="3800" i="1" dirty="0" err="1" smtClean="0">
                <a:solidFill>
                  <a:schemeClr val="bg1"/>
                </a:solidFill>
              </a:rPr>
              <a:t>cadrelor</a:t>
            </a:r>
            <a:r>
              <a:rPr lang="en-US" sz="3800" i="1" dirty="0" smtClean="0">
                <a:solidFill>
                  <a:schemeClr val="bg1"/>
                </a:solidFill>
              </a:rPr>
              <a:t> </a:t>
            </a:r>
            <a:r>
              <a:rPr lang="en-US" sz="3800" i="1" dirty="0" err="1" smtClean="0">
                <a:solidFill>
                  <a:schemeClr val="bg1"/>
                </a:solidFill>
              </a:rPr>
              <a:t>didactice</a:t>
            </a:r>
            <a:r>
              <a:rPr lang="en-US" sz="3800" i="1" dirty="0" smtClean="0">
                <a:solidFill>
                  <a:schemeClr val="bg1"/>
                </a:solidFill>
              </a:rPr>
              <a:t> din </a:t>
            </a:r>
            <a:r>
              <a:rPr lang="en-US" sz="3800" i="1" dirty="0" err="1" smtClean="0">
                <a:solidFill>
                  <a:schemeClr val="bg1"/>
                </a:solidFill>
              </a:rPr>
              <a:t>invatamantul</a:t>
            </a:r>
            <a:r>
              <a:rPr lang="en-US" sz="3800" i="1" dirty="0" smtClean="0">
                <a:solidFill>
                  <a:schemeClr val="bg1"/>
                </a:solidFill>
              </a:rPr>
              <a:t> </a:t>
            </a:r>
            <a:r>
              <a:rPr lang="en-US" sz="3800" i="1" dirty="0" err="1" smtClean="0">
                <a:solidFill>
                  <a:schemeClr val="bg1"/>
                </a:solidFill>
              </a:rPr>
              <a:t>preunivesitar</a:t>
            </a:r>
            <a:r>
              <a:rPr lang="en-US" sz="3800" i="1" dirty="0" smtClean="0">
                <a:solidFill>
                  <a:schemeClr val="bg1"/>
                </a:solidFill>
              </a:rPr>
              <a:t> </a:t>
            </a:r>
            <a:r>
              <a:rPr lang="en-US" sz="3800" i="1" dirty="0" err="1" smtClean="0">
                <a:solidFill>
                  <a:schemeClr val="bg1"/>
                </a:solidFill>
              </a:rPr>
              <a:t>si</a:t>
            </a:r>
            <a:r>
              <a:rPr lang="en-US" sz="3800" i="1" dirty="0" smtClean="0">
                <a:solidFill>
                  <a:schemeClr val="bg1"/>
                </a:solidFill>
              </a:rPr>
              <a:t> nu </a:t>
            </a:r>
            <a:r>
              <a:rPr lang="en-US" sz="3800" i="1" dirty="0" err="1" smtClean="0">
                <a:solidFill>
                  <a:schemeClr val="bg1"/>
                </a:solidFill>
              </a:rPr>
              <a:t>numai</a:t>
            </a:r>
            <a:r>
              <a:rPr lang="en-US" sz="3800" i="1" dirty="0" smtClean="0">
                <a:solidFill>
                  <a:schemeClr val="bg1"/>
                </a:solidFill>
              </a:rPr>
              <a:t>, </a:t>
            </a:r>
            <a:r>
              <a:rPr lang="en-US" sz="3800" i="1" dirty="0" err="1" smtClean="0">
                <a:solidFill>
                  <a:schemeClr val="bg1"/>
                </a:solidFill>
              </a:rPr>
              <a:t>prin</a:t>
            </a:r>
            <a:r>
              <a:rPr lang="en-US" sz="3800" i="1" dirty="0" smtClean="0">
                <a:solidFill>
                  <a:schemeClr val="bg1"/>
                </a:solidFill>
              </a:rPr>
              <a:t> </a:t>
            </a:r>
            <a:r>
              <a:rPr lang="en-US" sz="3800" i="1" dirty="0" err="1" smtClean="0">
                <a:solidFill>
                  <a:schemeClr val="bg1"/>
                </a:solidFill>
              </a:rPr>
              <a:t>continuarea</a:t>
            </a:r>
            <a:r>
              <a:rPr lang="en-US" sz="3800" i="1" dirty="0" smtClean="0">
                <a:solidFill>
                  <a:schemeClr val="bg1"/>
                </a:solidFill>
              </a:rPr>
              <a:t> </a:t>
            </a:r>
            <a:r>
              <a:rPr lang="en-US" sz="3800" i="1" dirty="0" err="1" smtClean="0">
                <a:solidFill>
                  <a:schemeClr val="bg1"/>
                </a:solidFill>
              </a:rPr>
              <a:t>si</a:t>
            </a:r>
            <a:r>
              <a:rPr lang="en-US" sz="3800" i="1" dirty="0" smtClean="0">
                <a:solidFill>
                  <a:schemeClr val="bg1"/>
                </a:solidFill>
              </a:rPr>
              <a:t> </a:t>
            </a:r>
            <a:r>
              <a:rPr lang="en-US" sz="3800" i="1" dirty="0" err="1" smtClean="0">
                <a:solidFill>
                  <a:schemeClr val="bg1"/>
                </a:solidFill>
              </a:rPr>
              <a:t>extinderea</a:t>
            </a:r>
            <a:r>
              <a:rPr lang="en-US" sz="3800" i="1" dirty="0" smtClean="0">
                <a:solidFill>
                  <a:schemeClr val="bg1"/>
                </a:solidFill>
              </a:rPr>
              <a:t> </a:t>
            </a:r>
            <a:r>
              <a:rPr lang="en-US" sz="3800" i="1" dirty="0" err="1" smtClean="0">
                <a:solidFill>
                  <a:schemeClr val="bg1"/>
                </a:solidFill>
              </a:rPr>
              <a:t>zonala</a:t>
            </a:r>
            <a:r>
              <a:rPr lang="en-US" sz="3800" i="1" dirty="0" smtClean="0">
                <a:solidFill>
                  <a:schemeClr val="bg1"/>
                </a:solidFill>
              </a:rPr>
              <a:t> </a:t>
            </a:r>
            <a:r>
              <a:rPr lang="en-US" sz="3800" i="1" dirty="0" err="1" smtClean="0">
                <a:solidFill>
                  <a:schemeClr val="bg1"/>
                </a:solidFill>
              </a:rPr>
              <a:t>pentru</a:t>
            </a:r>
            <a:r>
              <a:rPr lang="en-US" sz="3800" i="1" dirty="0" smtClean="0">
                <a:solidFill>
                  <a:schemeClr val="bg1"/>
                </a:solidFill>
              </a:rPr>
              <a:t> </a:t>
            </a:r>
            <a:r>
              <a:rPr lang="en-US" sz="3800" i="1" dirty="0" err="1" smtClean="0">
                <a:solidFill>
                  <a:schemeClr val="bg1"/>
                </a:solidFill>
              </a:rPr>
              <a:t>anul</a:t>
            </a:r>
            <a:r>
              <a:rPr lang="en-US" sz="3800" i="1" dirty="0" smtClean="0">
                <a:solidFill>
                  <a:schemeClr val="bg1"/>
                </a:solidFill>
              </a:rPr>
              <a:t> 2015/2016 a </a:t>
            </a:r>
            <a:r>
              <a:rPr lang="en-US" sz="3800" i="1" dirty="0" err="1" smtClean="0">
                <a:solidFill>
                  <a:schemeClr val="bg1"/>
                </a:solidFill>
              </a:rPr>
              <a:t>cursurilor</a:t>
            </a:r>
            <a:r>
              <a:rPr lang="en-US" sz="3800" i="1" dirty="0" smtClean="0">
                <a:solidFill>
                  <a:schemeClr val="bg1"/>
                </a:solidFill>
              </a:rPr>
              <a:t> </a:t>
            </a:r>
            <a:r>
              <a:rPr lang="en-US" sz="3800" i="1" dirty="0" err="1" smtClean="0">
                <a:solidFill>
                  <a:schemeClr val="bg1"/>
                </a:solidFill>
              </a:rPr>
              <a:t>postuniversitare</a:t>
            </a:r>
            <a:r>
              <a:rPr lang="en-US" sz="3800" i="1" dirty="0" smtClean="0">
                <a:solidFill>
                  <a:schemeClr val="bg1"/>
                </a:solidFill>
              </a:rPr>
              <a:t> de </a:t>
            </a:r>
            <a:r>
              <a:rPr lang="en-US" sz="3800" b="1" i="1" dirty="0" smtClean="0">
                <a:solidFill>
                  <a:schemeClr val="bg1"/>
                </a:solidFill>
              </a:rPr>
              <a:t>STIINTE</a:t>
            </a:r>
            <a:r>
              <a:rPr lang="en-US" sz="3800" i="1" dirty="0" smtClean="0">
                <a:solidFill>
                  <a:schemeClr val="bg1"/>
                </a:solidFill>
              </a:rPr>
              <a:t>, cu </a:t>
            </a:r>
            <a:r>
              <a:rPr lang="en-US" sz="3800" i="1" dirty="0" err="1" smtClean="0">
                <a:solidFill>
                  <a:schemeClr val="bg1"/>
                </a:solidFill>
              </a:rPr>
              <a:t>durata</a:t>
            </a:r>
            <a:r>
              <a:rPr lang="en-US" sz="3800" i="1" dirty="0" smtClean="0">
                <a:solidFill>
                  <a:schemeClr val="bg1"/>
                </a:solidFill>
              </a:rPr>
              <a:t> de </a:t>
            </a:r>
            <a:r>
              <a:rPr lang="en-US" sz="3800" i="1" dirty="0" err="1" smtClean="0">
                <a:solidFill>
                  <a:schemeClr val="bg1"/>
                </a:solidFill>
              </a:rPr>
              <a:t>doi</a:t>
            </a:r>
            <a:r>
              <a:rPr lang="en-US" sz="3800" i="1" dirty="0" smtClean="0">
                <a:solidFill>
                  <a:schemeClr val="bg1"/>
                </a:solidFill>
              </a:rPr>
              <a:t> </a:t>
            </a:r>
            <a:r>
              <a:rPr lang="en-US" sz="3800" i="1" dirty="0" err="1" smtClean="0">
                <a:solidFill>
                  <a:schemeClr val="bg1"/>
                </a:solidFill>
              </a:rPr>
              <a:t>ani</a:t>
            </a:r>
            <a:r>
              <a:rPr lang="en-US" sz="3800" i="1" dirty="0" smtClean="0">
                <a:solidFill>
                  <a:schemeClr val="bg1"/>
                </a:solidFill>
              </a:rPr>
              <a:t> (</a:t>
            </a:r>
            <a:r>
              <a:rPr lang="en-US" sz="3800" i="1" dirty="0" err="1" smtClean="0">
                <a:solidFill>
                  <a:schemeClr val="bg1"/>
                </a:solidFill>
              </a:rPr>
              <a:t>patru</a:t>
            </a:r>
            <a:r>
              <a:rPr lang="en-US" sz="3800" i="1" dirty="0" smtClean="0">
                <a:solidFill>
                  <a:schemeClr val="bg1"/>
                </a:solidFill>
              </a:rPr>
              <a:t> </a:t>
            </a:r>
            <a:r>
              <a:rPr lang="en-US" sz="3800" i="1" dirty="0" err="1" smtClean="0">
                <a:solidFill>
                  <a:schemeClr val="bg1"/>
                </a:solidFill>
              </a:rPr>
              <a:t>semestre</a:t>
            </a:r>
            <a:r>
              <a:rPr lang="en-US" sz="3800" i="1" dirty="0" smtClean="0">
                <a:solidFill>
                  <a:schemeClr val="bg1"/>
                </a:solidFill>
              </a:rPr>
              <a:t>).</a:t>
            </a:r>
            <a:r>
              <a:rPr lang="ro-RO" sz="3800" dirty="0" smtClean="0">
                <a:solidFill>
                  <a:schemeClr val="bg1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3"/>
          <p:cNvSpPr>
            <a:spLocks noGrp="1"/>
          </p:cNvSpPr>
          <p:nvPr>
            <p:ph type="title"/>
          </p:nvPr>
        </p:nvSpPr>
        <p:spPr>
          <a:xfrm>
            <a:off x="1043608" y="-1578"/>
            <a:ext cx="7524750" cy="1412875"/>
          </a:xfrm>
        </p:spPr>
        <p:txBody>
          <a:bodyPr/>
          <a:lstStyle/>
          <a:p>
            <a:pPr eaLnBrk="1" hangingPunct="1"/>
            <a:r>
              <a:rPr lang="en-GB" sz="5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Pe</a:t>
            </a:r>
            <a:r>
              <a:rPr lang="en-GB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sz="5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ce</a:t>
            </a:r>
            <a:r>
              <a:rPr lang="en-GB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se </a:t>
            </a:r>
            <a:r>
              <a:rPr lang="en-GB" sz="5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bazeaza</a:t>
            </a:r>
            <a:r>
              <a:rPr lang="en-GB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  <a:endParaRPr lang="ro-RO" sz="54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7411" name="Rectangle 10"/>
          <p:cNvSpPr>
            <a:spLocks noGrp="1"/>
          </p:cNvSpPr>
          <p:nvPr>
            <p:ph idx="1"/>
          </p:nvPr>
        </p:nvSpPr>
        <p:spPr>
          <a:xfrm>
            <a:off x="683568" y="1196752"/>
            <a:ext cx="7884790" cy="5300662"/>
          </a:xfrm>
        </p:spPr>
        <p:txBody>
          <a:bodyPr>
            <a:normAutofit/>
          </a:bodyPr>
          <a:lstStyle/>
          <a:p>
            <a:pPr marL="0" indent="0" algn="just">
              <a:buFont typeface="Arial" charset="0"/>
              <a:buNone/>
            </a:pPr>
            <a:r>
              <a:rPr lang="en-US" sz="3600" i="1" dirty="0" err="1" smtClean="0">
                <a:solidFill>
                  <a:schemeClr val="bg1"/>
                </a:solidFill>
              </a:rPr>
              <a:t>Cursurile</a:t>
            </a:r>
            <a:r>
              <a:rPr lang="en-US" sz="3600" i="1" dirty="0" smtClean="0">
                <a:solidFill>
                  <a:schemeClr val="bg1"/>
                </a:solidFill>
              </a:rPr>
              <a:t> </a:t>
            </a:r>
            <a:r>
              <a:rPr lang="en-US" sz="3600" i="1" dirty="0" err="1" smtClean="0">
                <a:solidFill>
                  <a:schemeClr val="bg1"/>
                </a:solidFill>
              </a:rPr>
              <a:t>postuniversitare</a:t>
            </a:r>
            <a:r>
              <a:rPr lang="en-US" sz="3600" i="1" dirty="0" smtClean="0">
                <a:solidFill>
                  <a:schemeClr val="bg1"/>
                </a:solidFill>
              </a:rPr>
              <a:t> se </a:t>
            </a:r>
            <a:r>
              <a:rPr lang="en-US" sz="3600" i="1" dirty="0" err="1" smtClean="0">
                <a:solidFill>
                  <a:schemeClr val="bg1"/>
                </a:solidFill>
              </a:rPr>
              <a:t>bazeaza</a:t>
            </a:r>
            <a:r>
              <a:rPr lang="en-US" sz="3600" i="1" dirty="0" smtClean="0">
                <a:solidFill>
                  <a:schemeClr val="bg1"/>
                </a:solidFill>
              </a:rPr>
              <a:t> </a:t>
            </a:r>
            <a:r>
              <a:rPr lang="en-US" sz="3600" i="1" dirty="0" err="1" smtClean="0">
                <a:solidFill>
                  <a:schemeClr val="bg1"/>
                </a:solidFill>
              </a:rPr>
              <a:t>pe</a:t>
            </a:r>
            <a:r>
              <a:rPr lang="en-US" sz="3600" i="1" dirty="0" smtClean="0">
                <a:solidFill>
                  <a:schemeClr val="bg1"/>
                </a:solidFill>
              </a:rPr>
              <a:t> </a:t>
            </a:r>
            <a:r>
              <a:rPr lang="en-US" sz="3600" i="1" dirty="0" err="1" smtClean="0">
                <a:solidFill>
                  <a:schemeClr val="bg1"/>
                </a:solidFill>
              </a:rPr>
              <a:t>cadrul</a:t>
            </a:r>
            <a:r>
              <a:rPr lang="en-US" sz="3600" i="1" dirty="0" smtClean="0">
                <a:solidFill>
                  <a:schemeClr val="bg1"/>
                </a:solidFill>
              </a:rPr>
              <a:t> </a:t>
            </a:r>
            <a:r>
              <a:rPr lang="en-US" sz="3600" i="1" dirty="0" err="1" smtClean="0">
                <a:solidFill>
                  <a:schemeClr val="bg1"/>
                </a:solidFill>
              </a:rPr>
              <a:t>obligatoriu</a:t>
            </a:r>
            <a:r>
              <a:rPr lang="en-US" sz="3600" i="1" dirty="0" smtClean="0">
                <a:solidFill>
                  <a:schemeClr val="bg1"/>
                </a:solidFill>
              </a:rPr>
              <a:t> </a:t>
            </a:r>
            <a:r>
              <a:rPr lang="en-US" sz="3600" i="1" dirty="0" err="1" smtClean="0">
                <a:solidFill>
                  <a:schemeClr val="bg1"/>
                </a:solidFill>
              </a:rPr>
              <a:t>dat</a:t>
            </a:r>
            <a:r>
              <a:rPr lang="en-US" sz="3600" i="1" dirty="0" smtClean="0">
                <a:solidFill>
                  <a:schemeClr val="bg1"/>
                </a:solidFill>
              </a:rPr>
              <a:t> de </a:t>
            </a:r>
            <a:r>
              <a:rPr lang="en-US" sz="3600" i="1" dirty="0" err="1" smtClean="0">
                <a:solidFill>
                  <a:schemeClr val="bg1"/>
                </a:solidFill>
              </a:rPr>
              <a:t>Legea</a:t>
            </a:r>
            <a:r>
              <a:rPr lang="en-US" sz="3600" i="1" dirty="0" smtClean="0">
                <a:solidFill>
                  <a:schemeClr val="bg1"/>
                </a:solidFill>
              </a:rPr>
              <a:t> nr.1/2011 (</a:t>
            </a:r>
            <a:r>
              <a:rPr lang="en-US" sz="3600" i="1" dirty="0" err="1" smtClean="0">
                <a:solidFill>
                  <a:schemeClr val="bg1"/>
                </a:solidFill>
              </a:rPr>
              <a:t>Legea</a:t>
            </a:r>
            <a:r>
              <a:rPr lang="en-US" sz="3600" i="1" dirty="0" smtClean="0">
                <a:solidFill>
                  <a:schemeClr val="bg1"/>
                </a:solidFill>
              </a:rPr>
              <a:t> </a:t>
            </a:r>
            <a:r>
              <a:rPr lang="en-US" sz="3600" i="1" dirty="0" err="1" smtClean="0">
                <a:solidFill>
                  <a:schemeClr val="bg1"/>
                </a:solidFill>
              </a:rPr>
              <a:t>Educatiei</a:t>
            </a:r>
            <a:r>
              <a:rPr lang="en-US" sz="3600" i="1" dirty="0" smtClean="0">
                <a:solidFill>
                  <a:schemeClr val="bg1"/>
                </a:solidFill>
              </a:rPr>
              <a:t>) </a:t>
            </a:r>
            <a:r>
              <a:rPr lang="en-US" sz="3600" i="1" dirty="0" err="1" smtClean="0">
                <a:solidFill>
                  <a:schemeClr val="bg1"/>
                </a:solidFill>
              </a:rPr>
              <a:t>si</a:t>
            </a:r>
            <a:r>
              <a:rPr lang="en-US" sz="3600" i="1" dirty="0" smtClean="0">
                <a:solidFill>
                  <a:schemeClr val="bg1"/>
                </a:solidFill>
              </a:rPr>
              <a:t> </a:t>
            </a:r>
            <a:r>
              <a:rPr lang="en-US" sz="3600" i="1" dirty="0" err="1" smtClean="0">
                <a:solidFill>
                  <a:schemeClr val="bg1"/>
                </a:solidFill>
              </a:rPr>
              <a:t>anume</a:t>
            </a:r>
            <a:r>
              <a:rPr lang="en-US" sz="3600" i="1" dirty="0" smtClean="0">
                <a:solidFill>
                  <a:schemeClr val="bg1"/>
                </a:solidFill>
              </a:rPr>
              <a:t> </a:t>
            </a:r>
            <a:r>
              <a:rPr lang="en-US" sz="3600" i="1" dirty="0" err="1" smtClean="0">
                <a:solidFill>
                  <a:schemeClr val="bg1"/>
                </a:solidFill>
              </a:rPr>
              <a:t>ca</a:t>
            </a:r>
            <a:r>
              <a:rPr lang="en-US" sz="3600" i="1" dirty="0" smtClean="0">
                <a:solidFill>
                  <a:schemeClr val="bg1"/>
                </a:solidFill>
              </a:rPr>
              <a:t> pot </a:t>
            </a:r>
            <a:r>
              <a:rPr lang="en-US" sz="3600" i="1" dirty="0" err="1" smtClean="0">
                <a:solidFill>
                  <a:schemeClr val="bg1"/>
                </a:solidFill>
              </a:rPr>
              <a:t>exista</a:t>
            </a:r>
            <a:r>
              <a:rPr lang="en-US" sz="3600" i="1" dirty="0" smtClean="0">
                <a:solidFill>
                  <a:schemeClr val="bg1"/>
                </a:solidFill>
              </a:rPr>
              <a:t> </a:t>
            </a:r>
            <a:r>
              <a:rPr lang="en-US" sz="3600" i="1" dirty="0" err="1" smtClean="0">
                <a:solidFill>
                  <a:schemeClr val="bg1"/>
                </a:solidFill>
              </a:rPr>
              <a:t>cursuri</a:t>
            </a:r>
            <a:r>
              <a:rPr lang="en-US" sz="3600" i="1" dirty="0" smtClean="0">
                <a:solidFill>
                  <a:schemeClr val="bg1"/>
                </a:solidFill>
              </a:rPr>
              <a:t> </a:t>
            </a:r>
            <a:r>
              <a:rPr lang="en-US" sz="3600" i="1" dirty="0" err="1" smtClean="0">
                <a:solidFill>
                  <a:schemeClr val="bg1"/>
                </a:solidFill>
              </a:rPr>
              <a:t>postuniversitare</a:t>
            </a:r>
            <a:r>
              <a:rPr lang="en-US" sz="3600" i="1" dirty="0" smtClean="0">
                <a:solidFill>
                  <a:schemeClr val="bg1"/>
                </a:solidFill>
              </a:rPr>
              <a:t> </a:t>
            </a:r>
            <a:r>
              <a:rPr lang="en-US" sz="3600" i="1" dirty="0" err="1" smtClean="0">
                <a:solidFill>
                  <a:schemeClr val="bg1"/>
                </a:solidFill>
              </a:rPr>
              <a:t>recunoscute</a:t>
            </a:r>
            <a:r>
              <a:rPr lang="en-US" sz="3600" i="1" dirty="0" smtClean="0">
                <a:solidFill>
                  <a:schemeClr val="bg1"/>
                </a:solidFill>
              </a:rPr>
              <a:t>, </a:t>
            </a:r>
            <a:r>
              <a:rPr lang="en-US" sz="3600" i="1" dirty="0" err="1" smtClean="0">
                <a:solidFill>
                  <a:schemeClr val="bg1"/>
                </a:solidFill>
              </a:rPr>
              <a:t>doar</a:t>
            </a:r>
            <a:r>
              <a:rPr lang="en-US" sz="3600" i="1" dirty="0" smtClean="0">
                <a:solidFill>
                  <a:schemeClr val="bg1"/>
                </a:solidFill>
              </a:rPr>
              <a:t> in </a:t>
            </a:r>
            <a:r>
              <a:rPr lang="en-US" sz="3600" i="1" dirty="0" err="1" smtClean="0">
                <a:solidFill>
                  <a:schemeClr val="bg1"/>
                </a:solidFill>
              </a:rPr>
              <a:t>cadrul</a:t>
            </a:r>
            <a:r>
              <a:rPr lang="en-US" sz="3600" i="1" dirty="0" smtClean="0">
                <a:solidFill>
                  <a:schemeClr val="bg1"/>
                </a:solidFill>
              </a:rPr>
              <a:t> </a:t>
            </a:r>
            <a:r>
              <a:rPr lang="en-US" sz="3600" i="1" dirty="0" err="1" smtClean="0">
                <a:solidFill>
                  <a:schemeClr val="bg1"/>
                </a:solidFill>
              </a:rPr>
              <a:t>unitatilor</a:t>
            </a:r>
            <a:r>
              <a:rPr lang="en-US" sz="3600" i="1" dirty="0" smtClean="0">
                <a:solidFill>
                  <a:schemeClr val="bg1"/>
                </a:solidFill>
              </a:rPr>
              <a:t> de </a:t>
            </a:r>
            <a:r>
              <a:rPr lang="en-US" sz="3600" i="1" dirty="0" err="1" smtClean="0">
                <a:solidFill>
                  <a:schemeClr val="bg1"/>
                </a:solidFill>
              </a:rPr>
              <a:t>invatamant</a:t>
            </a:r>
            <a:r>
              <a:rPr lang="en-US" sz="3600" i="1" dirty="0" smtClean="0">
                <a:solidFill>
                  <a:schemeClr val="bg1"/>
                </a:solidFill>
              </a:rPr>
              <a:t> superior care </a:t>
            </a:r>
            <a:r>
              <a:rPr lang="en-US" sz="3600" i="1" dirty="0" err="1" smtClean="0">
                <a:solidFill>
                  <a:schemeClr val="bg1"/>
                </a:solidFill>
              </a:rPr>
              <a:t>poseda</a:t>
            </a:r>
            <a:r>
              <a:rPr lang="en-US" sz="3600" i="1" dirty="0" smtClean="0">
                <a:solidFill>
                  <a:schemeClr val="bg1"/>
                </a:solidFill>
              </a:rPr>
              <a:t> </a:t>
            </a:r>
            <a:r>
              <a:rPr lang="en-US" sz="3600" i="1" dirty="0" err="1" smtClean="0">
                <a:solidFill>
                  <a:schemeClr val="bg1"/>
                </a:solidFill>
              </a:rPr>
              <a:t>domenii</a:t>
            </a:r>
            <a:r>
              <a:rPr lang="en-US" sz="3600" i="1" dirty="0" smtClean="0">
                <a:solidFill>
                  <a:schemeClr val="bg1"/>
                </a:solidFill>
              </a:rPr>
              <a:t> de </a:t>
            </a:r>
            <a:r>
              <a:rPr lang="en-US" sz="3600" i="1" dirty="0" err="1" smtClean="0">
                <a:solidFill>
                  <a:schemeClr val="bg1"/>
                </a:solidFill>
              </a:rPr>
              <a:t>licenta</a:t>
            </a:r>
            <a:r>
              <a:rPr lang="en-US" sz="3600" i="1" dirty="0" smtClean="0">
                <a:solidFill>
                  <a:schemeClr val="bg1"/>
                </a:solidFill>
              </a:rPr>
              <a:t> </a:t>
            </a:r>
            <a:r>
              <a:rPr lang="en-US" sz="3600" i="1" dirty="0" err="1" smtClean="0">
                <a:solidFill>
                  <a:schemeClr val="bg1"/>
                </a:solidFill>
              </a:rPr>
              <a:t>acreditate</a:t>
            </a:r>
            <a:r>
              <a:rPr lang="en-US" sz="3600" i="1" dirty="0" smtClean="0">
                <a:solidFill>
                  <a:schemeClr val="bg1"/>
                </a:solidFill>
              </a:rPr>
              <a:t> </a:t>
            </a:r>
            <a:r>
              <a:rPr lang="en-US" sz="3600" i="1" dirty="0" err="1" smtClean="0">
                <a:solidFill>
                  <a:schemeClr val="bg1"/>
                </a:solidFill>
              </a:rPr>
              <a:t>pentru</a:t>
            </a:r>
            <a:r>
              <a:rPr lang="en-US" sz="3600" i="1" dirty="0" smtClean="0">
                <a:solidFill>
                  <a:schemeClr val="bg1"/>
                </a:solidFill>
              </a:rPr>
              <a:t> </a:t>
            </a:r>
            <a:r>
              <a:rPr lang="en-US" sz="3600" i="1" dirty="0" err="1" smtClean="0">
                <a:solidFill>
                  <a:schemeClr val="bg1"/>
                </a:solidFill>
              </a:rPr>
              <a:t>domeniile</a:t>
            </a:r>
            <a:r>
              <a:rPr lang="en-US" sz="3600" i="1" dirty="0" smtClean="0">
                <a:solidFill>
                  <a:schemeClr val="bg1"/>
                </a:solidFill>
              </a:rPr>
              <a:t> </a:t>
            </a:r>
            <a:r>
              <a:rPr lang="en-US" sz="3600" i="1" dirty="0" err="1" smtClean="0">
                <a:solidFill>
                  <a:schemeClr val="bg1"/>
                </a:solidFill>
              </a:rPr>
              <a:t>vizate</a:t>
            </a:r>
            <a:r>
              <a:rPr lang="en-US" sz="3600" i="1" dirty="0" smtClean="0">
                <a:solidFill>
                  <a:schemeClr val="bg1"/>
                </a:solidFill>
              </a:rPr>
              <a:t> (</a:t>
            </a:r>
            <a:r>
              <a:rPr lang="en-US" sz="3600" i="1" dirty="0" err="1" smtClean="0">
                <a:solidFill>
                  <a:schemeClr val="bg1"/>
                </a:solidFill>
              </a:rPr>
              <a:t>domeniul</a:t>
            </a:r>
            <a:r>
              <a:rPr lang="en-US" sz="3600" i="1" dirty="0" smtClean="0">
                <a:solidFill>
                  <a:schemeClr val="bg1"/>
                </a:solidFill>
              </a:rPr>
              <a:t> </a:t>
            </a:r>
            <a:r>
              <a:rPr lang="en-US" sz="3600" i="1" dirty="0" err="1" smtClean="0">
                <a:solidFill>
                  <a:schemeClr val="bg1"/>
                </a:solidFill>
              </a:rPr>
              <a:t>Stiinte</a:t>
            </a:r>
            <a:r>
              <a:rPr lang="en-US" sz="3600" i="1" dirty="0" smtClean="0">
                <a:solidFill>
                  <a:schemeClr val="bg1"/>
                </a:solidFill>
              </a:rPr>
              <a:t> </a:t>
            </a:r>
            <a:r>
              <a:rPr lang="en-US" sz="3600" i="1" dirty="0" err="1" smtClean="0">
                <a:solidFill>
                  <a:schemeClr val="bg1"/>
                </a:solidFill>
              </a:rPr>
              <a:t>necesitand</a:t>
            </a:r>
            <a:r>
              <a:rPr lang="en-US" sz="3600" i="1" dirty="0" smtClean="0">
                <a:solidFill>
                  <a:schemeClr val="bg1"/>
                </a:solidFill>
              </a:rPr>
              <a:t> </a:t>
            </a:r>
            <a:r>
              <a:rPr lang="en-US" sz="3600" i="1" dirty="0" err="1" smtClean="0">
                <a:solidFill>
                  <a:schemeClr val="bg1"/>
                </a:solidFill>
              </a:rPr>
              <a:t>domeniile</a:t>
            </a:r>
            <a:r>
              <a:rPr lang="en-US" sz="3600" i="1" dirty="0" smtClean="0">
                <a:solidFill>
                  <a:schemeClr val="bg1"/>
                </a:solidFill>
              </a:rPr>
              <a:t> </a:t>
            </a:r>
            <a:r>
              <a:rPr lang="en-US" sz="3600" i="1" dirty="0" err="1" smtClean="0">
                <a:solidFill>
                  <a:schemeClr val="bg1"/>
                </a:solidFill>
              </a:rPr>
              <a:t>chimie</a:t>
            </a:r>
            <a:r>
              <a:rPr lang="en-US" sz="3600" i="1" dirty="0" smtClean="0">
                <a:solidFill>
                  <a:schemeClr val="bg1"/>
                </a:solidFill>
              </a:rPr>
              <a:t>, </a:t>
            </a:r>
            <a:r>
              <a:rPr lang="en-US" sz="3600" i="1" dirty="0" err="1" smtClean="0">
                <a:solidFill>
                  <a:schemeClr val="bg1"/>
                </a:solidFill>
              </a:rPr>
              <a:t>biologie</a:t>
            </a:r>
            <a:r>
              <a:rPr lang="en-US" sz="3600" i="1" dirty="0" smtClean="0">
                <a:solidFill>
                  <a:schemeClr val="bg1"/>
                </a:solidFill>
              </a:rPr>
              <a:t>, </a:t>
            </a:r>
            <a:r>
              <a:rPr lang="en-US" sz="3600" i="1" dirty="0" err="1" smtClean="0">
                <a:solidFill>
                  <a:schemeClr val="bg1"/>
                </a:solidFill>
              </a:rPr>
              <a:t>fizica</a:t>
            </a:r>
            <a:r>
              <a:rPr lang="en-US" sz="3600" i="1" dirty="0" smtClean="0">
                <a:solidFill>
                  <a:schemeClr val="bg1"/>
                </a:solidFill>
              </a:rPr>
              <a:t> </a:t>
            </a:r>
            <a:r>
              <a:rPr lang="en-US" sz="3600" i="1" dirty="0" err="1" smtClean="0">
                <a:solidFill>
                  <a:schemeClr val="bg1"/>
                </a:solidFill>
              </a:rPr>
              <a:t>acreditate</a:t>
            </a:r>
            <a:r>
              <a:rPr lang="en-US" sz="3600" i="1" dirty="0" smtClean="0">
                <a:solidFill>
                  <a:schemeClr val="bg1"/>
                </a:solidFill>
              </a:rPr>
              <a:t>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3"/>
          <p:cNvSpPr>
            <a:spLocks noGrp="1"/>
          </p:cNvSpPr>
          <p:nvPr>
            <p:ph type="title"/>
          </p:nvPr>
        </p:nvSpPr>
        <p:spPr>
          <a:xfrm>
            <a:off x="899592" y="0"/>
            <a:ext cx="7524750" cy="1412875"/>
          </a:xfrm>
        </p:spPr>
        <p:txBody>
          <a:bodyPr/>
          <a:lstStyle/>
          <a:p>
            <a:pPr eaLnBrk="1" hangingPunct="1"/>
            <a:r>
              <a:rPr lang="en-GB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De </a:t>
            </a:r>
            <a:r>
              <a:rPr lang="en-GB" sz="5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ce</a:t>
            </a:r>
            <a:r>
              <a:rPr lang="en-GB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  <a:endParaRPr lang="ro-RO" sz="54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8435" name="Rectangle 3"/>
          <p:cNvSpPr>
            <a:spLocks noGrp="1"/>
          </p:cNvSpPr>
          <p:nvPr>
            <p:ph idx="1"/>
          </p:nvPr>
        </p:nvSpPr>
        <p:spPr>
          <a:xfrm>
            <a:off x="395536" y="1340768"/>
            <a:ext cx="8352928" cy="5256213"/>
          </a:xfrm>
        </p:spPr>
        <p:txBody>
          <a:bodyPr/>
          <a:lstStyle/>
          <a:p>
            <a:pPr algn="just">
              <a:lnSpc>
                <a:spcPct val="80000"/>
              </a:lnSpc>
            </a:pPr>
            <a:r>
              <a:rPr lang="en-US" sz="2900" i="1" dirty="0" err="1" smtClean="0">
                <a:solidFill>
                  <a:schemeClr val="bg1"/>
                </a:solidFill>
              </a:rPr>
              <a:t>Programele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postuniversitare</a:t>
            </a:r>
            <a:r>
              <a:rPr lang="en-US" sz="2900" i="1" dirty="0" smtClean="0">
                <a:solidFill>
                  <a:schemeClr val="bg1"/>
                </a:solidFill>
              </a:rPr>
              <a:t> de </a:t>
            </a:r>
            <a:r>
              <a:rPr lang="en-US" sz="2900" i="1" dirty="0" err="1" smtClean="0">
                <a:solidFill>
                  <a:schemeClr val="bg1"/>
                </a:solidFill>
              </a:rPr>
              <a:t>formare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și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dezvoltare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profesională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continuă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reprezintă</a:t>
            </a:r>
            <a:r>
              <a:rPr lang="en-US" sz="2900" i="1" dirty="0" smtClean="0">
                <a:solidFill>
                  <a:schemeClr val="bg1"/>
                </a:solidFill>
              </a:rPr>
              <a:t> un </a:t>
            </a:r>
            <a:r>
              <a:rPr lang="en-US" sz="2900" i="1" dirty="0" err="1" smtClean="0">
                <a:solidFill>
                  <a:schemeClr val="bg1"/>
                </a:solidFill>
              </a:rPr>
              <a:t>mijloc</a:t>
            </a:r>
            <a:r>
              <a:rPr lang="en-US" sz="2900" i="1" dirty="0" smtClean="0">
                <a:solidFill>
                  <a:schemeClr val="bg1"/>
                </a:solidFill>
              </a:rPr>
              <a:t> important de </a:t>
            </a:r>
            <a:r>
              <a:rPr lang="en-US" sz="2900" i="1" dirty="0" err="1" smtClean="0">
                <a:solidFill>
                  <a:schemeClr val="bg1"/>
                </a:solidFill>
              </a:rPr>
              <a:t>dezvoltare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personală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umană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și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totodată</a:t>
            </a:r>
            <a:r>
              <a:rPr lang="en-US" sz="2900" i="1" dirty="0" smtClean="0">
                <a:solidFill>
                  <a:schemeClr val="bg1"/>
                </a:solidFill>
              </a:rPr>
              <a:t> de </a:t>
            </a:r>
            <a:r>
              <a:rPr lang="en-US" sz="2900" i="1" dirty="0" err="1" smtClean="0">
                <a:solidFill>
                  <a:schemeClr val="bg1"/>
                </a:solidFill>
              </a:rPr>
              <a:t>adaptare</a:t>
            </a:r>
            <a:r>
              <a:rPr lang="en-US" sz="2900" i="1" dirty="0" smtClean="0">
                <a:solidFill>
                  <a:schemeClr val="bg1"/>
                </a:solidFill>
              </a:rPr>
              <a:t> a </a:t>
            </a:r>
            <a:r>
              <a:rPr lang="en-US" sz="2900" i="1" dirty="0" err="1" smtClean="0">
                <a:solidFill>
                  <a:schemeClr val="bg1"/>
                </a:solidFill>
              </a:rPr>
              <a:t>cunoștințelor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și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capabilităților</a:t>
            </a:r>
            <a:r>
              <a:rPr lang="en-US" sz="2900" i="1" dirty="0" smtClean="0">
                <a:solidFill>
                  <a:schemeClr val="bg1"/>
                </a:solidFill>
              </a:rPr>
              <a:t> lucrative la </a:t>
            </a:r>
            <a:r>
              <a:rPr lang="en-US" sz="2900" i="1" dirty="0" err="1" smtClean="0">
                <a:solidFill>
                  <a:schemeClr val="bg1"/>
                </a:solidFill>
              </a:rPr>
              <a:t>nivelul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cerințelor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societatii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ținand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cont</a:t>
            </a:r>
            <a:r>
              <a:rPr lang="en-US" sz="2900" i="1" dirty="0" smtClean="0">
                <a:solidFill>
                  <a:schemeClr val="bg1"/>
                </a:solidFill>
              </a:rPr>
              <a:t> de </a:t>
            </a:r>
            <a:r>
              <a:rPr lang="en-US" sz="2900" i="1" dirty="0" err="1" smtClean="0">
                <a:solidFill>
                  <a:schemeClr val="bg1"/>
                </a:solidFill>
              </a:rPr>
              <a:t>modificările</a:t>
            </a:r>
            <a:r>
              <a:rPr lang="en-US" sz="2900" i="1" dirty="0" smtClean="0">
                <a:solidFill>
                  <a:schemeClr val="bg1"/>
                </a:solidFill>
              </a:rPr>
              <a:t> de </a:t>
            </a:r>
            <a:r>
              <a:rPr lang="en-US" sz="2900" i="1" dirty="0" err="1" smtClean="0">
                <a:solidFill>
                  <a:schemeClr val="bg1"/>
                </a:solidFill>
              </a:rPr>
              <a:t>legislație</a:t>
            </a:r>
            <a:r>
              <a:rPr lang="en-US" sz="2900" i="1" dirty="0" smtClean="0">
                <a:solidFill>
                  <a:schemeClr val="bg1"/>
                </a:solidFill>
              </a:rPr>
              <a:t>, de </a:t>
            </a:r>
            <a:r>
              <a:rPr lang="en-US" sz="2900" i="1" dirty="0" err="1" smtClean="0">
                <a:solidFill>
                  <a:schemeClr val="bg1"/>
                </a:solidFill>
              </a:rPr>
              <a:t>piata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și</a:t>
            </a:r>
            <a:r>
              <a:rPr lang="en-US" sz="2900" i="1" dirty="0" smtClean="0">
                <a:solidFill>
                  <a:schemeClr val="bg1"/>
                </a:solidFill>
              </a:rPr>
              <a:t> de </a:t>
            </a:r>
            <a:r>
              <a:rPr lang="en-US" sz="2900" i="1" dirty="0" err="1" smtClean="0">
                <a:solidFill>
                  <a:schemeClr val="bg1"/>
                </a:solidFill>
              </a:rPr>
              <a:t>tendințele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generale</a:t>
            </a:r>
            <a:r>
              <a:rPr lang="en-US" sz="2900" i="1" dirty="0" smtClean="0">
                <a:solidFill>
                  <a:schemeClr val="bg1"/>
                </a:solidFill>
              </a:rPr>
              <a:t>.</a:t>
            </a:r>
          </a:p>
          <a:p>
            <a:pPr algn="just">
              <a:lnSpc>
                <a:spcPct val="80000"/>
              </a:lnSpc>
            </a:pPr>
            <a:r>
              <a:rPr lang="en-US" sz="2900" i="1" dirty="0" err="1" smtClean="0">
                <a:solidFill>
                  <a:schemeClr val="bg1"/>
                </a:solidFill>
              </a:rPr>
              <a:t>Odată</a:t>
            </a:r>
            <a:r>
              <a:rPr lang="en-US" sz="2900" i="1" dirty="0" smtClean="0">
                <a:solidFill>
                  <a:schemeClr val="bg1"/>
                </a:solidFill>
              </a:rPr>
              <a:t> cu </a:t>
            </a:r>
            <a:r>
              <a:rPr lang="en-US" sz="2900" i="1" dirty="0" err="1" smtClean="0">
                <a:solidFill>
                  <a:schemeClr val="bg1"/>
                </a:solidFill>
              </a:rPr>
              <a:t>intrarea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în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vigoare</a:t>
            </a:r>
            <a:r>
              <a:rPr lang="en-US" sz="2900" i="1" dirty="0" smtClean="0">
                <a:solidFill>
                  <a:schemeClr val="bg1"/>
                </a:solidFill>
              </a:rPr>
              <a:t> a </a:t>
            </a:r>
            <a:r>
              <a:rPr lang="en-US" sz="2900" i="1" dirty="0" err="1" smtClean="0">
                <a:solidFill>
                  <a:schemeClr val="bg1"/>
                </a:solidFill>
              </a:rPr>
              <a:t>Legii</a:t>
            </a:r>
            <a:r>
              <a:rPr lang="en-US" sz="2900" i="1" dirty="0" smtClean="0">
                <a:solidFill>
                  <a:schemeClr val="bg1"/>
                </a:solidFill>
              </a:rPr>
              <a:t> nr.1/2011 (</a:t>
            </a:r>
            <a:r>
              <a:rPr lang="en-US" sz="2900" i="1" dirty="0" err="1" smtClean="0">
                <a:solidFill>
                  <a:schemeClr val="bg1"/>
                </a:solidFill>
              </a:rPr>
              <a:t>Legea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Educației</a:t>
            </a:r>
            <a:r>
              <a:rPr lang="en-US" sz="2900" i="1" dirty="0" smtClean="0">
                <a:solidFill>
                  <a:schemeClr val="bg1"/>
                </a:solidFill>
              </a:rPr>
              <a:t>) </a:t>
            </a:r>
            <a:r>
              <a:rPr lang="en-US" sz="2900" i="1" dirty="0" err="1" smtClean="0">
                <a:solidFill>
                  <a:schemeClr val="bg1"/>
                </a:solidFill>
              </a:rPr>
              <a:t>va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fi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introdusă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în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programa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școlară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preuniversitară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disciplina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Științe</a:t>
            </a:r>
            <a:r>
              <a:rPr lang="en-US" sz="2900" i="1" dirty="0" smtClean="0">
                <a:solidFill>
                  <a:schemeClr val="bg1"/>
                </a:solidFill>
              </a:rPr>
              <a:t>. </a:t>
            </a:r>
            <a:r>
              <a:rPr lang="en-US" sz="2900" i="1" dirty="0" err="1" smtClean="0">
                <a:solidFill>
                  <a:schemeClr val="bg1"/>
                </a:solidFill>
              </a:rPr>
              <a:t>Această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disciplină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nou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apărută</a:t>
            </a:r>
            <a:r>
              <a:rPr lang="en-US" sz="2900" i="1" dirty="0" smtClean="0">
                <a:solidFill>
                  <a:schemeClr val="bg1"/>
                </a:solidFill>
              </a:rPr>
              <a:t> nu </a:t>
            </a:r>
            <a:r>
              <a:rPr lang="en-US" sz="2900" i="1" dirty="0" err="1" smtClean="0">
                <a:solidFill>
                  <a:schemeClr val="bg1"/>
                </a:solidFill>
              </a:rPr>
              <a:t>neposeda</a:t>
            </a:r>
            <a:r>
              <a:rPr lang="en-US" sz="2900" i="1" dirty="0" smtClean="0">
                <a:solidFill>
                  <a:schemeClr val="bg1"/>
                </a:solidFill>
              </a:rPr>
              <a:t> la </a:t>
            </a:r>
            <a:r>
              <a:rPr lang="en-US" sz="2900" i="1" dirty="0" err="1" smtClean="0">
                <a:solidFill>
                  <a:schemeClr val="bg1"/>
                </a:solidFill>
              </a:rPr>
              <a:t>momentul</a:t>
            </a:r>
            <a:r>
              <a:rPr lang="en-US" sz="2900" i="1" dirty="0" smtClean="0">
                <a:solidFill>
                  <a:schemeClr val="bg1"/>
                </a:solidFill>
              </a:rPr>
              <a:t> de </a:t>
            </a:r>
            <a:r>
              <a:rPr lang="en-US" sz="2900" i="1" dirty="0" err="1" smtClean="0">
                <a:solidFill>
                  <a:schemeClr val="bg1"/>
                </a:solidFill>
              </a:rPr>
              <a:t>față</a:t>
            </a:r>
            <a:r>
              <a:rPr lang="en-US" sz="2900" i="1" dirty="0" smtClean="0">
                <a:solidFill>
                  <a:schemeClr val="bg1"/>
                </a:solidFill>
              </a:rPr>
              <a:t> personal </a:t>
            </a:r>
            <a:r>
              <a:rPr lang="en-US" sz="2900" i="1" dirty="0" err="1" smtClean="0">
                <a:solidFill>
                  <a:schemeClr val="bg1"/>
                </a:solidFill>
              </a:rPr>
              <a:t>calificat</a:t>
            </a:r>
            <a:r>
              <a:rPr lang="en-US" sz="2900" i="1" dirty="0" smtClean="0">
                <a:solidFill>
                  <a:schemeClr val="bg1"/>
                </a:solidFill>
              </a:rPr>
              <a:t>, </a:t>
            </a:r>
            <a:r>
              <a:rPr lang="en-US" sz="2900" i="1" dirty="0" err="1" smtClean="0">
                <a:solidFill>
                  <a:schemeClr val="bg1"/>
                </a:solidFill>
              </a:rPr>
              <a:t>neexistând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până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în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prezent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forme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universitare</a:t>
            </a:r>
            <a:r>
              <a:rPr lang="en-US" sz="2900" i="1" dirty="0" smtClean="0">
                <a:solidFill>
                  <a:schemeClr val="bg1"/>
                </a:solidFill>
              </a:rPr>
              <a:t> de </a:t>
            </a:r>
            <a:r>
              <a:rPr lang="en-US" sz="2900" i="1" dirty="0" err="1" smtClean="0">
                <a:solidFill>
                  <a:schemeClr val="bg1"/>
                </a:solidFill>
              </a:rPr>
              <a:t>pregătire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explicita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pe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domeniu</a:t>
            </a:r>
            <a:r>
              <a:rPr lang="en-US" sz="2900" i="1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3"/>
          <p:cNvSpPr>
            <a:spLocks noGrp="1"/>
          </p:cNvSpPr>
          <p:nvPr>
            <p:ph type="title"/>
          </p:nvPr>
        </p:nvSpPr>
        <p:spPr>
          <a:xfrm>
            <a:off x="1115616" y="-8030"/>
            <a:ext cx="7524750" cy="1341438"/>
          </a:xfrm>
        </p:spPr>
        <p:txBody>
          <a:bodyPr/>
          <a:lstStyle/>
          <a:p>
            <a:pPr eaLnBrk="1" hangingPunct="1"/>
            <a:r>
              <a:rPr lang="en-GB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Cui?</a:t>
            </a:r>
            <a:endParaRPr lang="ro-RO" sz="54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459" name="Rectangle 3"/>
          <p:cNvSpPr>
            <a:spLocks noGrp="1"/>
          </p:cNvSpPr>
          <p:nvPr>
            <p:ph idx="1"/>
          </p:nvPr>
        </p:nvSpPr>
        <p:spPr>
          <a:xfrm>
            <a:off x="251520" y="1196752"/>
            <a:ext cx="8424936" cy="5661248"/>
          </a:xfrm>
        </p:spPr>
        <p:txBody>
          <a:bodyPr>
            <a:normAutofit/>
          </a:bodyPr>
          <a:lstStyle/>
          <a:p>
            <a:pPr algn="just"/>
            <a:r>
              <a:rPr lang="en-US" sz="2900" i="1" dirty="0" err="1" smtClean="0">
                <a:solidFill>
                  <a:schemeClr val="bg1"/>
                </a:solidFill>
              </a:rPr>
              <a:t>Studiile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postuniversitare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propuse</a:t>
            </a:r>
            <a:r>
              <a:rPr lang="en-US" sz="2900" i="1" dirty="0" smtClean="0">
                <a:solidFill>
                  <a:schemeClr val="bg1"/>
                </a:solidFill>
              </a:rPr>
              <a:t> permit </a:t>
            </a:r>
            <a:r>
              <a:rPr lang="en-US" sz="2900" i="1" dirty="0" err="1" smtClean="0">
                <a:solidFill>
                  <a:schemeClr val="bg1"/>
                </a:solidFill>
              </a:rPr>
              <a:t>specializarea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absolventilor</a:t>
            </a:r>
            <a:r>
              <a:rPr lang="en-US" sz="2900" i="1" dirty="0" smtClean="0">
                <a:solidFill>
                  <a:schemeClr val="bg1"/>
                </a:solidFill>
              </a:rPr>
              <a:t> de </a:t>
            </a:r>
            <a:r>
              <a:rPr lang="en-US" sz="2900" i="1" dirty="0" err="1" smtClean="0">
                <a:solidFill>
                  <a:schemeClr val="bg1"/>
                </a:solidFill>
              </a:rPr>
              <a:t>facultate</a:t>
            </a:r>
            <a:r>
              <a:rPr lang="en-US" sz="2900" i="1" dirty="0" smtClean="0">
                <a:solidFill>
                  <a:schemeClr val="bg1"/>
                </a:solidFill>
              </a:rPr>
              <a:t> in </a:t>
            </a:r>
            <a:r>
              <a:rPr lang="en-US" sz="2900" i="1" dirty="0" err="1" smtClean="0">
                <a:solidFill>
                  <a:schemeClr val="bg1"/>
                </a:solidFill>
              </a:rPr>
              <a:t>domeniul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b="1" i="1" dirty="0" smtClean="0">
                <a:solidFill>
                  <a:schemeClr val="bg1"/>
                </a:solidFill>
              </a:rPr>
              <a:t>STIINTE</a:t>
            </a:r>
            <a:r>
              <a:rPr lang="en-US" sz="2900" i="1" dirty="0" smtClean="0">
                <a:solidFill>
                  <a:schemeClr val="bg1"/>
                </a:solidFill>
              </a:rPr>
              <a:t>, </a:t>
            </a:r>
            <a:r>
              <a:rPr lang="en-US" sz="2900" i="1" dirty="0" err="1" smtClean="0">
                <a:solidFill>
                  <a:schemeClr val="bg1"/>
                </a:solidFill>
              </a:rPr>
              <a:t>fiind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util</a:t>
            </a:r>
            <a:r>
              <a:rPr lang="en-US" sz="2900" i="1" dirty="0" smtClean="0">
                <a:solidFill>
                  <a:schemeClr val="bg1"/>
                </a:solidFill>
              </a:rPr>
              <a:t> in special </a:t>
            </a:r>
            <a:r>
              <a:rPr lang="en-US" sz="2900" i="1" dirty="0" err="1" smtClean="0">
                <a:solidFill>
                  <a:schemeClr val="bg1"/>
                </a:solidFill>
              </a:rPr>
              <a:t>doritorilor</a:t>
            </a:r>
            <a:r>
              <a:rPr lang="en-US" sz="2900" i="1" dirty="0" smtClean="0">
                <a:solidFill>
                  <a:schemeClr val="bg1"/>
                </a:solidFill>
              </a:rPr>
              <a:t> care </a:t>
            </a:r>
            <a:r>
              <a:rPr lang="en-US" sz="2900" i="1" dirty="0" err="1" smtClean="0">
                <a:solidFill>
                  <a:schemeClr val="bg1"/>
                </a:solidFill>
              </a:rPr>
              <a:t>intentioneaza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sa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predea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aceasta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disciplina</a:t>
            </a:r>
            <a:r>
              <a:rPr lang="en-US" sz="2900" i="1" dirty="0" smtClean="0">
                <a:solidFill>
                  <a:schemeClr val="bg1"/>
                </a:solidFill>
              </a:rPr>
              <a:t> in </a:t>
            </a:r>
            <a:r>
              <a:rPr lang="en-US" sz="2900" i="1" dirty="0" err="1" smtClean="0">
                <a:solidFill>
                  <a:schemeClr val="bg1"/>
                </a:solidFill>
              </a:rPr>
              <a:t>ciclul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gimnazial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precum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si</a:t>
            </a:r>
            <a:r>
              <a:rPr lang="en-US" sz="2900" i="1" dirty="0" smtClean="0">
                <a:solidFill>
                  <a:schemeClr val="bg1"/>
                </a:solidFill>
              </a:rPr>
              <a:t> la </a:t>
            </a:r>
            <a:r>
              <a:rPr lang="en-US" sz="2900" i="1" dirty="0" err="1" smtClean="0">
                <a:solidFill>
                  <a:schemeClr val="bg1"/>
                </a:solidFill>
              </a:rPr>
              <a:t>liceele</a:t>
            </a:r>
            <a:r>
              <a:rPr lang="en-US" sz="2900" i="1" dirty="0" smtClean="0">
                <a:solidFill>
                  <a:schemeClr val="bg1"/>
                </a:solidFill>
              </a:rPr>
              <a:t> care au </a:t>
            </a:r>
            <a:r>
              <a:rPr lang="en-US" sz="2900" i="1" dirty="0" err="1" smtClean="0">
                <a:solidFill>
                  <a:schemeClr val="bg1"/>
                </a:solidFill>
              </a:rPr>
              <a:t>prevazuta</a:t>
            </a:r>
            <a:r>
              <a:rPr lang="en-US" sz="2900" i="1" dirty="0" smtClean="0">
                <a:solidFill>
                  <a:schemeClr val="bg1"/>
                </a:solidFill>
              </a:rPr>
              <a:t> in </a:t>
            </a:r>
            <a:r>
              <a:rPr lang="en-US" sz="2900" i="1" dirty="0" err="1" smtClean="0">
                <a:solidFill>
                  <a:schemeClr val="bg1"/>
                </a:solidFill>
              </a:rPr>
              <a:t>programa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aceasta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disciplina</a:t>
            </a:r>
            <a:r>
              <a:rPr lang="en-US" sz="2900" i="1" dirty="0" smtClean="0">
                <a:solidFill>
                  <a:schemeClr val="bg1"/>
                </a:solidFill>
              </a:rPr>
              <a:t>. </a:t>
            </a:r>
          </a:p>
          <a:p>
            <a:pPr algn="just"/>
            <a:r>
              <a:rPr lang="en-US" sz="2900" i="1" dirty="0" smtClean="0">
                <a:solidFill>
                  <a:schemeClr val="bg1"/>
                </a:solidFill>
              </a:rPr>
              <a:t>Se </a:t>
            </a:r>
            <a:r>
              <a:rPr lang="en-US" sz="2900" i="1" dirty="0" err="1" smtClean="0">
                <a:solidFill>
                  <a:schemeClr val="bg1"/>
                </a:solidFill>
              </a:rPr>
              <a:t>adreseaza</a:t>
            </a:r>
            <a:r>
              <a:rPr lang="en-US" sz="2900" i="1" dirty="0" smtClean="0">
                <a:solidFill>
                  <a:schemeClr val="bg1"/>
                </a:solidFill>
              </a:rPr>
              <a:t> cu </a:t>
            </a:r>
            <a:r>
              <a:rPr lang="en-US" sz="2900" i="1" dirty="0" err="1" smtClean="0">
                <a:solidFill>
                  <a:schemeClr val="bg1"/>
                </a:solidFill>
              </a:rPr>
              <a:t>precadere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fostilor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absolventi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ai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i="1" dirty="0" err="1" smtClean="0">
                <a:solidFill>
                  <a:schemeClr val="bg1"/>
                </a:solidFill>
              </a:rPr>
              <a:t>sectiilor</a:t>
            </a:r>
            <a:r>
              <a:rPr lang="en-US" sz="2900" i="1" dirty="0" smtClean="0">
                <a:solidFill>
                  <a:schemeClr val="bg1"/>
                </a:solidFill>
              </a:rPr>
              <a:t> </a:t>
            </a:r>
            <a:r>
              <a:rPr lang="en-US" sz="2900" b="1" i="1" dirty="0" smtClean="0">
                <a:solidFill>
                  <a:schemeClr val="bg1"/>
                </a:solidFill>
              </a:rPr>
              <a:t>FIZICA, BIOLOGIE, CHIMIE </a:t>
            </a:r>
            <a:r>
              <a:rPr lang="en-US" sz="2900" b="1" i="1" dirty="0" err="1" smtClean="0">
                <a:solidFill>
                  <a:schemeClr val="bg1"/>
                </a:solidFill>
              </a:rPr>
              <a:t>sau</a:t>
            </a:r>
            <a:r>
              <a:rPr lang="en-US" sz="2900" b="1" i="1" dirty="0" smtClean="0">
                <a:solidFill>
                  <a:schemeClr val="bg1"/>
                </a:solidFill>
              </a:rPr>
              <a:t> CHIMIE-BIOLOGIE, CHIMIE-FIZICA, MATEMATICA-FIZICA…</a:t>
            </a:r>
            <a:r>
              <a:rPr lang="en-US" sz="2900" b="1" i="1" dirty="0" err="1" smtClean="0">
                <a:solidFill>
                  <a:schemeClr val="bg1"/>
                </a:solidFill>
              </a:rPr>
              <a:t>dar</a:t>
            </a:r>
            <a:r>
              <a:rPr lang="en-US" sz="2900" b="1" i="1" dirty="0" smtClean="0">
                <a:solidFill>
                  <a:schemeClr val="bg1"/>
                </a:solidFill>
              </a:rPr>
              <a:t> </a:t>
            </a:r>
            <a:r>
              <a:rPr lang="en-US" sz="2900" b="1" i="1" dirty="0" err="1" smtClean="0">
                <a:solidFill>
                  <a:schemeClr val="bg1"/>
                </a:solidFill>
              </a:rPr>
              <a:t>si</a:t>
            </a:r>
            <a:r>
              <a:rPr lang="en-US" sz="2900" b="1" i="1" dirty="0" smtClean="0">
                <a:solidFill>
                  <a:schemeClr val="bg1"/>
                </a:solidFill>
              </a:rPr>
              <a:t> </a:t>
            </a:r>
            <a:r>
              <a:rPr lang="en-US" sz="2900" b="1" i="1" dirty="0" err="1" smtClean="0">
                <a:solidFill>
                  <a:schemeClr val="bg1"/>
                </a:solidFill>
              </a:rPr>
              <a:t>altora</a:t>
            </a:r>
            <a:r>
              <a:rPr lang="ro-RO" sz="2900" dirty="0" smtClean="0">
                <a:solidFill>
                  <a:schemeClr val="bg1"/>
                </a:solidFill>
              </a:rPr>
              <a:t> </a:t>
            </a:r>
            <a:endParaRPr lang="en-US" sz="29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3"/>
          <p:cNvSpPr>
            <a:spLocks noGrp="1"/>
          </p:cNvSpPr>
          <p:nvPr>
            <p:ph type="title"/>
          </p:nvPr>
        </p:nvSpPr>
        <p:spPr>
          <a:xfrm>
            <a:off x="971600" y="0"/>
            <a:ext cx="7596187" cy="1412875"/>
          </a:xfrm>
        </p:spPr>
        <p:txBody>
          <a:bodyPr/>
          <a:lstStyle/>
          <a:p>
            <a:pPr eaLnBrk="1" hangingPunct="1"/>
            <a:r>
              <a:rPr lang="en-GB" sz="5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Prin</a:t>
            </a:r>
            <a:r>
              <a:rPr lang="en-GB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cine?</a:t>
            </a:r>
            <a:endParaRPr lang="ro-RO" sz="54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483" name="Rectangle 3"/>
          <p:cNvSpPr>
            <a:spLocks noGrp="1"/>
          </p:cNvSpPr>
          <p:nvPr>
            <p:ph idx="1"/>
          </p:nvPr>
        </p:nvSpPr>
        <p:spPr>
          <a:xfrm>
            <a:off x="395536" y="1390900"/>
            <a:ext cx="8208912" cy="5445125"/>
          </a:xfrm>
        </p:spPr>
        <p:txBody>
          <a:bodyPr/>
          <a:lstStyle/>
          <a:p>
            <a:pPr algn="just"/>
            <a:r>
              <a:rPr lang="en-US" sz="2800" i="1" dirty="0" err="1" smtClean="0">
                <a:solidFill>
                  <a:schemeClr val="bg1"/>
                </a:solidFill>
              </a:rPr>
              <a:t>Pentru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satisfacerea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exigențelor</a:t>
            </a:r>
            <a:r>
              <a:rPr lang="en-US" sz="2800" i="1" dirty="0" smtClean="0">
                <a:solidFill>
                  <a:schemeClr val="bg1"/>
                </a:solidFill>
              </a:rPr>
              <a:t> de </a:t>
            </a:r>
            <a:r>
              <a:rPr lang="en-US" sz="2800" i="1" dirty="0" err="1" smtClean="0">
                <a:solidFill>
                  <a:schemeClr val="bg1"/>
                </a:solidFill>
              </a:rPr>
              <a:t>pregatire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pentru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cele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trei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domenii</a:t>
            </a:r>
            <a:r>
              <a:rPr lang="en-US" sz="2800" i="1" dirty="0" smtClean="0">
                <a:solidFill>
                  <a:schemeClr val="bg1"/>
                </a:solidFill>
              </a:rPr>
              <a:t> (</a:t>
            </a:r>
            <a:r>
              <a:rPr lang="en-US" sz="2800" i="1" dirty="0" err="1" smtClean="0">
                <a:solidFill>
                  <a:schemeClr val="bg1"/>
                </a:solidFill>
              </a:rPr>
              <a:t>fizica</a:t>
            </a:r>
            <a:r>
              <a:rPr lang="en-US" sz="2800" i="1" dirty="0" smtClean="0">
                <a:solidFill>
                  <a:schemeClr val="bg1"/>
                </a:solidFill>
              </a:rPr>
              <a:t>, </a:t>
            </a:r>
            <a:r>
              <a:rPr lang="en-US" sz="2800" i="1" dirty="0" err="1" smtClean="0">
                <a:solidFill>
                  <a:schemeClr val="bg1"/>
                </a:solidFill>
              </a:rPr>
              <a:t>biologie</a:t>
            </a:r>
            <a:r>
              <a:rPr lang="en-US" sz="2800" i="1" dirty="0" smtClean="0">
                <a:solidFill>
                  <a:schemeClr val="bg1"/>
                </a:solidFill>
              </a:rPr>
              <a:t>, </a:t>
            </a:r>
            <a:r>
              <a:rPr lang="en-US" sz="2800" i="1" dirty="0" err="1" smtClean="0">
                <a:solidFill>
                  <a:schemeClr val="bg1"/>
                </a:solidFill>
              </a:rPr>
              <a:t>chimie</a:t>
            </a:r>
            <a:r>
              <a:rPr lang="en-US" sz="2800" i="1" dirty="0" smtClean="0">
                <a:solidFill>
                  <a:schemeClr val="bg1"/>
                </a:solidFill>
              </a:rPr>
              <a:t>) care </a:t>
            </a:r>
            <a:r>
              <a:rPr lang="en-US" sz="2800" i="1" dirty="0" err="1" smtClean="0">
                <a:solidFill>
                  <a:schemeClr val="bg1"/>
                </a:solidFill>
              </a:rPr>
              <a:t>interconectate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generaza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domeniul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interdisciplinar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Științe</a:t>
            </a:r>
            <a:r>
              <a:rPr lang="en-US" sz="2800" i="1" dirty="0" smtClean="0">
                <a:solidFill>
                  <a:schemeClr val="bg1"/>
                </a:solidFill>
              </a:rPr>
              <a:t>, </a:t>
            </a:r>
            <a:r>
              <a:rPr lang="en-US" sz="2800" i="1" dirty="0" err="1" smtClean="0">
                <a:solidFill>
                  <a:schemeClr val="bg1"/>
                </a:solidFill>
              </a:rPr>
              <a:t>există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în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cadrul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universitatii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atât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corpul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profesoral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necesar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comform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legii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cât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și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baza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materială</a:t>
            </a:r>
            <a:r>
              <a:rPr lang="en-US" sz="2800" i="1" dirty="0" smtClean="0">
                <a:solidFill>
                  <a:schemeClr val="bg1"/>
                </a:solidFill>
              </a:rPr>
              <a:t>, </a:t>
            </a:r>
            <a:r>
              <a:rPr lang="en-US" sz="2800" i="1" dirty="0" err="1" smtClean="0">
                <a:solidFill>
                  <a:schemeClr val="bg1"/>
                </a:solidFill>
              </a:rPr>
              <a:t>științifică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și</a:t>
            </a:r>
            <a:r>
              <a:rPr lang="en-US" sz="2800" i="1" dirty="0" smtClean="0">
                <a:solidFill>
                  <a:schemeClr val="bg1"/>
                </a:solidFill>
              </a:rPr>
              <a:t> de </a:t>
            </a:r>
            <a:r>
              <a:rPr lang="en-US" sz="2800" i="1" dirty="0" err="1" smtClean="0">
                <a:solidFill>
                  <a:schemeClr val="bg1"/>
                </a:solidFill>
              </a:rPr>
              <a:t>informare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necesară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unei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bune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desfăsurări</a:t>
            </a:r>
            <a:r>
              <a:rPr lang="en-US" sz="2800" i="1" dirty="0" smtClean="0">
                <a:solidFill>
                  <a:schemeClr val="bg1"/>
                </a:solidFill>
              </a:rPr>
              <a:t> a </a:t>
            </a:r>
            <a:r>
              <a:rPr lang="en-US" sz="2800" i="1" dirty="0" err="1" smtClean="0">
                <a:solidFill>
                  <a:schemeClr val="bg1"/>
                </a:solidFill>
              </a:rPr>
              <a:t>activității</a:t>
            </a:r>
            <a:r>
              <a:rPr lang="en-US" sz="2800" i="1" dirty="0" smtClean="0">
                <a:solidFill>
                  <a:schemeClr val="bg1"/>
                </a:solidFill>
              </a:rPr>
              <a:t>. </a:t>
            </a:r>
          </a:p>
          <a:p>
            <a:pPr algn="just"/>
            <a:r>
              <a:rPr lang="en-US" sz="2800" i="1" dirty="0" err="1" smtClean="0">
                <a:solidFill>
                  <a:schemeClr val="bg1"/>
                </a:solidFill>
              </a:rPr>
              <a:t>Cursurile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vor</a:t>
            </a:r>
            <a:r>
              <a:rPr lang="en-US" sz="2800" i="1" dirty="0" smtClean="0">
                <a:solidFill>
                  <a:schemeClr val="bg1"/>
                </a:solidFill>
              </a:rPr>
              <a:t> fi predate de </a:t>
            </a:r>
            <a:r>
              <a:rPr lang="en-US" sz="2800" i="1" dirty="0" err="1" smtClean="0">
                <a:solidFill>
                  <a:schemeClr val="bg1"/>
                </a:solidFill>
              </a:rPr>
              <a:t>catre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profesori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sau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conferentiari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universitari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ai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Universitatii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Tehnice</a:t>
            </a:r>
            <a:r>
              <a:rPr lang="en-US" sz="2800" i="1" dirty="0" smtClean="0">
                <a:solidFill>
                  <a:schemeClr val="bg1"/>
                </a:solidFill>
              </a:rPr>
              <a:t> Cluj-Napoca (</a:t>
            </a:r>
            <a:r>
              <a:rPr lang="en-US" sz="2800" i="1" dirty="0" err="1" smtClean="0">
                <a:solidFill>
                  <a:schemeClr val="bg1"/>
                </a:solidFill>
              </a:rPr>
              <a:t>Centrul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Universitar</a:t>
            </a:r>
            <a:r>
              <a:rPr lang="en-US" sz="2800" i="1" dirty="0" smtClean="0">
                <a:solidFill>
                  <a:schemeClr val="bg1"/>
                </a:solidFill>
              </a:rPr>
              <a:t> Nord din </a:t>
            </a:r>
            <a:r>
              <a:rPr lang="en-US" sz="2800" i="1" dirty="0" err="1" smtClean="0">
                <a:solidFill>
                  <a:schemeClr val="bg1"/>
                </a:solidFill>
              </a:rPr>
              <a:t>Baia</a:t>
            </a:r>
            <a:r>
              <a:rPr lang="en-US" sz="2800" i="1" dirty="0" smtClean="0">
                <a:solidFill>
                  <a:schemeClr val="bg1"/>
                </a:solidFill>
              </a:rPr>
              <a:t> Mare) </a:t>
            </a:r>
            <a:r>
              <a:rPr lang="en-US" sz="2800" i="1" dirty="0" err="1" smtClean="0">
                <a:solidFill>
                  <a:schemeClr val="bg1"/>
                </a:solidFill>
              </a:rPr>
              <a:t>sau</a:t>
            </a:r>
            <a:r>
              <a:rPr lang="en-US" sz="2800" i="1" dirty="0" smtClean="0">
                <a:solidFill>
                  <a:schemeClr val="bg1"/>
                </a:solidFill>
              </a:rPr>
              <a:t> cadre </a:t>
            </a:r>
            <a:r>
              <a:rPr lang="en-US" sz="2800" i="1" dirty="0" err="1" smtClean="0">
                <a:solidFill>
                  <a:schemeClr val="bg1"/>
                </a:solidFill>
              </a:rPr>
              <a:t>universitare</a:t>
            </a:r>
            <a:r>
              <a:rPr lang="en-US" sz="2800" i="1" dirty="0" smtClean="0">
                <a:solidFill>
                  <a:schemeClr val="bg1"/>
                </a:solidFill>
              </a:rPr>
              <a:t> din </a:t>
            </a:r>
            <a:r>
              <a:rPr lang="en-US" sz="2800" i="1" dirty="0" err="1" smtClean="0">
                <a:solidFill>
                  <a:schemeClr val="bg1"/>
                </a:solidFill>
              </a:rPr>
              <a:t>alte</a:t>
            </a:r>
            <a:r>
              <a:rPr lang="en-US" sz="2800" i="1" dirty="0" smtClean="0">
                <a:solidFill>
                  <a:schemeClr val="bg1"/>
                </a:solidFill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</a:rPr>
              <a:t>centre</a:t>
            </a:r>
            <a:r>
              <a:rPr lang="en-US" sz="2800" i="1" dirty="0" smtClean="0">
                <a:solidFill>
                  <a:schemeClr val="bg1"/>
                </a:solidFill>
              </a:rPr>
              <a:t>.</a:t>
            </a:r>
            <a:r>
              <a:rPr lang="ro-RO" sz="2800" dirty="0" smtClean="0">
                <a:solidFill>
                  <a:schemeClr val="bg1"/>
                </a:solidFill>
              </a:rPr>
              <a:t> </a:t>
            </a:r>
            <a:endParaRPr lang="en-US" sz="28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93" name="Group 10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41798367"/>
              </p:ext>
            </p:extLst>
          </p:nvPr>
        </p:nvGraphicFramePr>
        <p:xfrm>
          <a:off x="17671" y="1081612"/>
          <a:ext cx="2843213" cy="2611756"/>
        </p:xfrm>
        <a:graphic>
          <a:graphicData uri="http://schemas.openxmlformats.org/drawingml/2006/table">
            <a:tbl>
              <a:tblPr/>
              <a:tblGrid>
                <a:gridCol w="2843213"/>
              </a:tblGrid>
              <a:tr h="390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A452A"/>
                    </a:solidFill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Miscarea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,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statica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si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dinamica</a:t>
                      </a:r>
                      <a:r>
                        <a:rPr kumimoji="0" lang="ro-RO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</a:tr>
              <a:tr h="390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Energia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si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caldura</a:t>
                      </a:r>
                      <a:r>
                        <a:rPr kumimoji="0" lang="ro-RO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9C3"/>
                    </a:solidFill>
                  </a:tcPr>
                </a:tc>
              </a:tr>
              <a:tr h="4143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Structura materiei</a:t>
                      </a:r>
                      <a:endParaRPr kumimoji="0" lang="ro-RO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Optica</a:t>
                      </a:r>
                      <a:r>
                        <a:rPr kumimoji="0" lang="ro-RO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9C3"/>
                    </a:solidFill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Electricitate si fenomene magnetice</a:t>
                      </a:r>
                      <a:r>
                        <a:rPr kumimoji="0" lang="ro-RO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4BD97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448" name="Group 6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17672471"/>
              </p:ext>
            </p:extLst>
          </p:nvPr>
        </p:nvGraphicFramePr>
        <p:xfrm>
          <a:off x="6300788" y="980728"/>
          <a:ext cx="2843212" cy="2286319"/>
        </p:xfrm>
        <a:graphic>
          <a:graphicData uri="http://schemas.openxmlformats.org/drawingml/2006/table">
            <a:tbl>
              <a:tblPr/>
              <a:tblGrid>
                <a:gridCol w="2843212"/>
              </a:tblGrid>
              <a:tr h="411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Biologie vegetala</a:t>
                      </a:r>
                      <a:r>
                        <a:rPr kumimoji="0" lang="ro-RO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127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Biologie animala</a:t>
                      </a:r>
                      <a:r>
                        <a:rPr kumimoji="0" lang="ro-RO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Functii</a:t>
                      </a:r>
                      <a:r>
                        <a:rPr kumimoji="0" lang="fr-F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de </a:t>
                      </a:r>
                      <a:r>
                        <a:rPr kumimoji="0" lang="fr-FR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relatie</a:t>
                      </a:r>
                      <a:r>
                        <a:rPr kumimoji="0" lang="fr-F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, </a:t>
                      </a:r>
                      <a:r>
                        <a:rPr kumimoji="0" lang="fr-FR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nutritie</a:t>
                      </a:r>
                      <a:r>
                        <a:rPr kumimoji="0" lang="fr-F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si </a:t>
                      </a:r>
                      <a:r>
                        <a:rPr kumimoji="0" lang="fr-FR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reproducere</a:t>
                      </a:r>
                      <a:r>
                        <a:rPr kumimoji="0" lang="fr-F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la om</a:t>
                      </a:r>
                      <a:r>
                        <a:rPr kumimoji="0" lang="ro-RO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Principiile geneticii clasice</a:t>
                      </a:r>
                      <a:r>
                        <a:rPr kumimoji="0" lang="ro-RO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494" name="Group 11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15575944"/>
              </p:ext>
            </p:extLst>
          </p:nvPr>
        </p:nvGraphicFramePr>
        <p:xfrm>
          <a:off x="5968469" y="3789040"/>
          <a:ext cx="3203575" cy="2821624"/>
        </p:xfrm>
        <a:graphic>
          <a:graphicData uri="http://schemas.openxmlformats.org/drawingml/2006/table">
            <a:tbl>
              <a:tblPr/>
              <a:tblGrid>
                <a:gridCol w="3203575"/>
              </a:tblGrid>
              <a:tr h="252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933C"/>
                    </a:solidFill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Chimie fundamentala</a:t>
                      </a:r>
                      <a:r>
                        <a:rPr kumimoji="0" lang="ro-RO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</a:tr>
              <a:tr h="398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Elemente si substante chimice </a:t>
                      </a:r>
                      <a:endParaRPr kumimoji="0" lang="ro-RO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4BD"/>
                    </a:solidFill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Poluarea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mediului</a:t>
                      </a:r>
                      <a:r>
                        <a:rPr kumimoji="0" lang="ro-RO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</a:tr>
              <a:tr h="696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Principii de ocrotire si conservare a mediului</a:t>
                      </a:r>
                      <a:r>
                        <a:rPr kumimoji="0" lang="ro-RO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4BD"/>
                    </a:solidFill>
                  </a:tcPr>
                </a:tc>
              </a:tr>
              <a:tr h="5635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Transformari ale materiei</a:t>
                      </a:r>
                      <a:r>
                        <a:rPr kumimoji="0" lang="ro-RO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</a:tr>
            </a:tbl>
          </a:graphicData>
        </a:graphic>
      </p:graphicFrame>
      <p:sp>
        <p:nvSpPr>
          <p:cNvPr id="21552" name="Title 3"/>
          <p:cNvSpPr txBox="1">
            <a:spLocks/>
          </p:cNvSpPr>
          <p:nvPr/>
        </p:nvSpPr>
        <p:spPr bwMode="auto">
          <a:xfrm>
            <a:off x="1619250" y="0"/>
            <a:ext cx="6265863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GB" sz="5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Prin ce?</a:t>
            </a:r>
            <a:endParaRPr lang="ro-RO" sz="54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graphicFrame>
        <p:nvGraphicFramePr>
          <p:cNvPr id="16486" name="Group 10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25327409"/>
              </p:ext>
            </p:extLst>
          </p:nvPr>
        </p:nvGraphicFramePr>
        <p:xfrm>
          <a:off x="-794" y="4149080"/>
          <a:ext cx="3240088" cy="2331403"/>
        </p:xfrm>
        <a:graphic>
          <a:graphicData uri="http://schemas.openxmlformats.org/drawingml/2006/table">
            <a:tbl>
              <a:tblPr/>
              <a:tblGrid>
                <a:gridCol w="3240088"/>
              </a:tblGrid>
              <a:tr h="1231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Tehnologii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neconventionale</a:t>
                      </a:r>
                      <a:r>
                        <a:rPr kumimoji="0" lang="ro-RO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127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Strategii activ – participative integrate in predarea disciplinei Științe </a:t>
                      </a:r>
                      <a:endParaRPr kumimoji="0" lang="ro-RO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Elemente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de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proiectare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curriculara</a:t>
                      </a:r>
                      <a:r>
                        <a:rPr kumimoji="0" lang="ro-RO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1565" name="Text Box 103"/>
          <p:cNvSpPr txBox="1">
            <a:spLocks noChangeArrowheads="1"/>
          </p:cNvSpPr>
          <p:nvPr/>
        </p:nvSpPr>
        <p:spPr bwMode="auto">
          <a:xfrm>
            <a:off x="3132138" y="1628775"/>
            <a:ext cx="2952750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i="1">
                <a:solidFill>
                  <a:schemeClr val="bg1"/>
                </a:solidFill>
              </a:rPr>
              <a:t>Studiile vor cuprinde discipline obligatorii care sa permita formarea bazei de predare la disciplina </a:t>
            </a:r>
            <a:r>
              <a:rPr lang="en-US" sz="2400" b="1" i="1">
                <a:solidFill>
                  <a:schemeClr val="bg1"/>
                </a:solidFill>
              </a:rPr>
              <a:t>STIINTE</a:t>
            </a:r>
            <a:r>
              <a:rPr lang="en-US" sz="2400" i="1">
                <a:solidFill>
                  <a:schemeClr val="bg1"/>
                </a:solidFill>
              </a:rPr>
              <a:t> precum si discipline optionale, alese in functie de pregatirea anterioara a cursantilor.</a:t>
            </a:r>
            <a:r>
              <a:rPr lang="ro-RO" sz="2400">
                <a:solidFill>
                  <a:schemeClr val="bg1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1063</TotalTime>
  <Words>737</Words>
  <Application>Microsoft Office PowerPoint</Application>
  <PresentationFormat>Expunere pe ecran (4:3)</PresentationFormat>
  <Paragraphs>84</Paragraphs>
  <Slides>12</Slides>
  <Notes>1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12</vt:i4>
      </vt:variant>
    </vt:vector>
  </HeadingPairs>
  <TitlesOfParts>
    <vt:vector size="13" baseType="lpstr">
      <vt:lpstr>Office Theme</vt:lpstr>
      <vt:lpstr>ȘTIINȚE, curs de reconversie profesională postuniversitară</vt:lpstr>
      <vt:lpstr>Universitatea Tehnică  din Cluj-Napoca</vt:lpstr>
      <vt:lpstr>Centrul Universitar Nord din Baia Mare</vt:lpstr>
      <vt:lpstr>Cine?</vt:lpstr>
      <vt:lpstr>Pe ce se bazeaza?</vt:lpstr>
      <vt:lpstr>De ce?</vt:lpstr>
      <vt:lpstr>Cui?</vt:lpstr>
      <vt:lpstr>Prin cine?</vt:lpstr>
      <vt:lpstr>Diapozitivul 9</vt:lpstr>
      <vt:lpstr>Avantaje si oportunitati</vt:lpstr>
      <vt:lpstr>Inscriere</vt:lpstr>
      <vt:lpstr>Informatii utile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Universitea Tehnică din Cluj Napoca</dc:title>
  <dc:creator>OurComp</dc:creator>
  <cp:lastModifiedBy>Laptop 1</cp:lastModifiedBy>
  <cp:revision>169</cp:revision>
  <dcterms:created xsi:type="dcterms:W3CDTF">2013-04-10T13:30:59Z</dcterms:created>
  <dcterms:modified xsi:type="dcterms:W3CDTF">2015-09-08T19:31:32Z</dcterms:modified>
</cp:coreProperties>
</file>