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56" r:id="rId2"/>
    <p:sldId id="257" r:id="rId3"/>
    <p:sldId id="301" r:id="rId4"/>
    <p:sldId id="304" r:id="rId5"/>
    <p:sldId id="259" r:id="rId6"/>
    <p:sldId id="260" r:id="rId7"/>
    <p:sldId id="262" r:id="rId8"/>
    <p:sldId id="299" r:id="rId9"/>
    <p:sldId id="297" r:id="rId10"/>
    <p:sldId id="307" r:id="rId11"/>
    <p:sldId id="308" r:id="rId12"/>
    <p:sldId id="306" r:id="rId13"/>
    <p:sldId id="309" r:id="rId14"/>
    <p:sldId id="315" r:id="rId15"/>
    <p:sldId id="316" r:id="rId16"/>
    <p:sldId id="317" r:id="rId17"/>
    <p:sldId id="318" r:id="rId18"/>
    <p:sldId id="319" r:id="rId19"/>
    <p:sldId id="320" r:id="rId20"/>
    <p:sldId id="313" r:id="rId21"/>
    <p:sldId id="314" r:id="rId22"/>
    <p:sldId id="284" r:id="rId23"/>
    <p:sldId id="285" r:id="rId24"/>
    <p:sldId id="286" r:id="rId25"/>
    <p:sldId id="310" r:id="rId26"/>
    <p:sldId id="281" r:id="rId27"/>
    <p:sldId id="311" r:id="rId28"/>
    <p:sldId id="312" r:id="rId29"/>
    <p:sldId id="303" r:id="rId30"/>
  </p:sldIdLst>
  <p:sldSz cx="9144000" cy="5143500" type="screen16x9"/>
  <p:notesSz cx="6797675" cy="9928225"/>
  <p:defaultTextStyle>
    <a:defPPr>
      <a:defRPr lang="ro-RO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79" autoAdjust="0"/>
  </p:normalViewPr>
  <p:slideViewPr>
    <p:cSldViewPr>
      <p:cViewPr varScale="1">
        <p:scale>
          <a:sx n="143" d="100"/>
          <a:sy n="143" d="100"/>
        </p:scale>
        <p:origin x="684" y="12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2" d="100"/>
          <a:sy n="62" d="100"/>
        </p:scale>
        <p:origin x="-2490" y="-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3" y="0"/>
            <a:ext cx="2945659" cy="496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0091"/>
            <a:ext cx="2945659" cy="496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3" y="9430091"/>
            <a:ext cx="2945659" cy="496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68318E64-8ABE-43FB-9173-CD25281ED59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37828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389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488" y="744538"/>
            <a:ext cx="661670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907"/>
            <a:ext cx="5438140" cy="4467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o-RO" noProof="0"/>
              <a:t>Click to edit Master text styles</a:t>
            </a:r>
          </a:p>
          <a:p>
            <a:pPr lvl="1"/>
            <a:r>
              <a:rPr lang="ro-RO" noProof="0"/>
              <a:t>Second level</a:t>
            </a:r>
          </a:p>
          <a:p>
            <a:pPr lvl="2"/>
            <a:r>
              <a:rPr lang="ro-RO" noProof="0"/>
              <a:t>Third level</a:t>
            </a:r>
          </a:p>
          <a:p>
            <a:pPr lvl="3"/>
            <a:r>
              <a:rPr lang="ro-RO" noProof="0"/>
              <a:t>Fourth level</a:t>
            </a:r>
          </a:p>
          <a:p>
            <a:pPr lvl="4"/>
            <a:r>
              <a:rPr lang="ro-RO" noProof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091"/>
            <a:ext cx="2945659" cy="496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30091"/>
            <a:ext cx="2945659" cy="496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36282380-AA49-4D1D-BF4D-71DE23423A35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8597809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887907-E88F-4422-943A-375051D4D110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667000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A7381-F5D4-4245-9C88-583B8F3B2E7F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686777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1FB28C-D73E-4FB6-A0B9-F6050C056EBD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1739771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05979"/>
            <a:ext cx="8229600" cy="43886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C451E3-7DA1-4AF1-B1B2-673EF000A993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3498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7E2874-C35B-4E06-8D7E-D038C105317E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393872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145326-52D1-4600-A5D5-C966B7298122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6376500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5B3E2B-D828-4735-80BB-51E68979488E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260663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06F270-F182-48B6-86A5-941BBB93C384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7506569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F16A80-C803-44B7-A69A-F68818AF7E84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209239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A73129-CC4C-4C41-B306-D72C576CD09D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23576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1A0A47-0932-49FD-A0A1-2643E8D6BEF9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294604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o-RO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0D3878-6CDE-4C2C-9FD6-51BFD55D6182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8277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o-RO" altLang="ro-RO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o-RO" altLang="ro-RO"/>
              <a:t>Click to edit Master text styles</a:t>
            </a:r>
          </a:p>
          <a:p>
            <a:pPr lvl="1"/>
            <a:r>
              <a:rPr lang="ro-RO" altLang="ro-RO"/>
              <a:t>Second level</a:t>
            </a:r>
          </a:p>
          <a:p>
            <a:pPr lvl="2"/>
            <a:r>
              <a:rPr lang="ro-RO" altLang="ro-RO"/>
              <a:t>Third level</a:t>
            </a:r>
          </a:p>
          <a:p>
            <a:pPr lvl="3"/>
            <a:r>
              <a:rPr lang="ro-RO" altLang="ro-RO"/>
              <a:t>Fourth level</a:t>
            </a:r>
          </a:p>
          <a:p>
            <a:pPr lvl="4"/>
            <a:r>
              <a:rPr lang="ro-RO" altLang="ro-RO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B6FD3335-F2F4-4541-8ECC-E118CB11F422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mailto:Florina.barbulescu@rocnee.eu" TargetMode="External"/><Relationship Id="rId2" Type="http://schemas.openxmlformats.org/officeDocument/2006/relationships/hyperlink" Target="mailto:liviu.blanariu@rocnee.eu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59575" y="4683919"/>
            <a:ext cx="2133600" cy="357188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1B533F22-0A56-4586-B657-E26E87708348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1</a:t>
            </a:fld>
            <a:endParaRPr lang="ro-RO" altLang="ro-RO" sz="1400"/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1701" y="1685255"/>
            <a:ext cx="7821613" cy="1102519"/>
          </a:xfrm>
        </p:spPr>
        <p:txBody>
          <a:bodyPr/>
          <a:lstStyle/>
          <a:p>
            <a:pPr eaLnBrk="1" hangingPunct="1">
              <a:defRPr/>
            </a:pPr>
            <a:r>
              <a:rPr lang="ro-RO" sz="4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Examene</a:t>
            </a:r>
            <a:r>
              <a:rPr lang="en-US" sz="4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o-RO" sz="4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și concursuri</a:t>
            </a:r>
            <a:r>
              <a:rPr lang="en-US" sz="4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o-RO" sz="4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n</a:t>
            </a:r>
            <a:r>
              <a:rPr lang="en-US" sz="4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ro-RO" sz="4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ționale</a:t>
            </a:r>
            <a:r>
              <a:rPr lang="en-US" sz="4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br>
              <a:rPr lang="ro-RO" sz="40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4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20</a:t>
            </a:r>
            <a:r>
              <a:rPr lang="ro-RO" sz="4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en-US" sz="4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4</a:t>
            </a:r>
            <a:endParaRPr lang="ro-RO" sz="4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868144" y="3795886"/>
            <a:ext cx="29523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dirty="0"/>
              <a:t>întâlnire de lucru</a:t>
            </a:r>
          </a:p>
          <a:p>
            <a:pPr algn="ctr"/>
            <a:r>
              <a:rPr lang="ro-RO" dirty="0"/>
              <a:t>- disciplina fizică -</a:t>
            </a:r>
          </a:p>
          <a:p>
            <a:pPr algn="ctr"/>
            <a:r>
              <a:rPr lang="ro-RO" dirty="0"/>
              <a:t>online, 3 septembrie 2024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02450" y="4683919"/>
            <a:ext cx="2133600" cy="357188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9BD081FC-3F1F-4FB8-9106-A0498F347373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10</a:t>
            </a:fld>
            <a:endParaRPr lang="ro-RO" altLang="ro-RO" sz="1400"/>
          </a:p>
        </p:txBody>
      </p:sp>
      <p:sp>
        <p:nvSpPr>
          <p:cNvPr id="14339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14300"/>
            <a:ext cx="8229600" cy="1377330"/>
          </a:xfrm>
          <a:noFill/>
        </p:spPr>
        <p:txBody>
          <a:bodyPr/>
          <a:lstStyle/>
          <a:p>
            <a:pPr eaLnBrk="1" hangingPunct="1"/>
            <a:r>
              <a:rPr lang="ro-RO" altLang="ro-RO" sz="2400" b="1" dirty="0"/>
              <a:t>Situația comparativă a promovabilității pentru absolvenții filierei teoretice, profil real,</a:t>
            </a:r>
            <a:br>
              <a:rPr lang="ro-RO" altLang="ro-RO" sz="2400" b="1" dirty="0"/>
            </a:br>
            <a:r>
              <a:rPr lang="ro-RO" altLang="ro-RO" sz="2400" b="1" dirty="0"/>
              <a:t>la proba </a:t>
            </a:r>
            <a:r>
              <a:rPr lang="ro-RO" altLang="ro-RO" sz="2400" b="1" dirty="0" err="1"/>
              <a:t>E.d</a:t>
            </a:r>
            <a:r>
              <a:rPr lang="ro-RO" altLang="ro-RO" sz="2400" b="1" dirty="0"/>
              <a:t> în </a:t>
            </a:r>
            <a:r>
              <a:rPr lang="it-IT" altLang="ro-RO" sz="2400" b="1" dirty="0"/>
              <a:t>sesiunea iunie-iulie, </a:t>
            </a:r>
            <a:br>
              <a:rPr lang="it-IT" altLang="ro-RO" sz="2400" b="1" dirty="0"/>
            </a:br>
            <a:r>
              <a:rPr lang="it-IT" altLang="ro-RO" sz="2400" b="1" dirty="0"/>
              <a:t>bacalaureat </a:t>
            </a:r>
            <a:r>
              <a:rPr lang="ro-RO" altLang="ro-RO" sz="2400" b="1" dirty="0"/>
              <a:t>2024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01A5C39-D2EA-48DA-9B33-5611D82F8F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9607574"/>
              </p:ext>
            </p:extLst>
          </p:nvPr>
        </p:nvGraphicFramePr>
        <p:xfrm>
          <a:off x="1524000" y="1800304"/>
          <a:ext cx="6096000" cy="2689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72605546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34513668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o-RO" sz="1200" b="1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o-RO" sz="2800" b="1" dirty="0">
                          <a:solidFill>
                            <a:schemeClr val="tx1"/>
                          </a:solidFill>
                        </a:rPr>
                        <a:t>Disciplina</a:t>
                      </a:r>
                      <a:endParaRPr lang="ro-RO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800" b="1" dirty="0">
                          <a:solidFill>
                            <a:schemeClr val="tx1"/>
                          </a:solidFill>
                        </a:rPr>
                        <a:t>Rata de promovare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1752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ro-RO" sz="2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Biologie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95</a:t>
                      </a:r>
                      <a:r>
                        <a:rPr lang="ro-RO" sz="2800" b="1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,</a:t>
                      </a:r>
                      <a:r>
                        <a:rPr lang="en-US" sz="2800" b="1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434024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ro-RO" sz="2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Chimie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98</a:t>
                      </a:r>
                      <a:r>
                        <a:rPr lang="ro-RO" sz="2800" b="1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,</a:t>
                      </a:r>
                      <a:r>
                        <a:rPr lang="en-US" sz="2800" b="1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306629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ro-RO" sz="2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Fizică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99</a:t>
                      </a:r>
                      <a:r>
                        <a:rPr lang="ro-RO" sz="2800" b="1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,</a:t>
                      </a:r>
                      <a:r>
                        <a:rPr lang="en-US" sz="2800" b="1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297011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ro-RO" sz="2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Informatică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98</a:t>
                      </a:r>
                      <a:r>
                        <a:rPr lang="ro-RO" sz="2800" b="1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,</a:t>
                      </a:r>
                      <a:r>
                        <a:rPr lang="en-US" sz="2800" b="1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360402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18233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5475" y="4683919"/>
            <a:ext cx="2133600" cy="357188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3B041734-E963-4CEC-A3E7-BD64019F1F4C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11</a:t>
            </a:fld>
            <a:endParaRPr lang="ro-RO" altLang="ro-RO" sz="1400"/>
          </a:p>
        </p:txBody>
      </p:sp>
      <p:sp>
        <p:nvSpPr>
          <p:cNvPr id="9220" name="Rectangle 5"/>
          <p:cNvSpPr>
            <a:spLocks noGrp="1" noChangeArrowheads="1"/>
          </p:cNvSpPr>
          <p:nvPr>
            <p:ph type="title"/>
          </p:nvPr>
        </p:nvSpPr>
        <p:spPr>
          <a:xfrm>
            <a:off x="-38348" y="53585"/>
            <a:ext cx="9144000" cy="639365"/>
          </a:xfrm>
          <a:noFill/>
        </p:spPr>
        <p:txBody>
          <a:bodyPr/>
          <a:lstStyle/>
          <a:p>
            <a:pPr eaLnBrk="1" hangingPunct="1"/>
            <a:r>
              <a:rPr lang="en-US" altLang="ro-RO" sz="2400" b="1" dirty="0"/>
              <a:t>Rata de </a:t>
            </a:r>
            <a:r>
              <a:rPr lang="en-US" altLang="ro-RO" sz="2400" b="1" dirty="0" err="1"/>
              <a:t>promovabilitate</a:t>
            </a:r>
            <a:r>
              <a:rPr lang="en-US" altLang="ro-RO" sz="2400" b="1" dirty="0"/>
              <a:t> </a:t>
            </a:r>
            <a:r>
              <a:rPr lang="ro-RO" altLang="ro-RO" sz="2400" b="1" dirty="0"/>
              <a:t>la</a:t>
            </a:r>
            <a:r>
              <a:rPr lang="en-US" altLang="ro-RO" sz="2400" b="1" dirty="0"/>
              <a:t> </a:t>
            </a:r>
            <a:r>
              <a:rPr lang="ro-RO" altLang="ro-RO" sz="2400" b="1" dirty="0"/>
              <a:t>disciplina fizică </a:t>
            </a:r>
            <a:r>
              <a:rPr lang="en-US" altLang="ro-RO" sz="2400" b="1" dirty="0" err="1"/>
              <a:t>în</a:t>
            </a:r>
            <a:r>
              <a:rPr lang="en-US" altLang="ro-RO" sz="2400" b="1" dirty="0"/>
              <a:t> </a:t>
            </a:r>
            <a:r>
              <a:rPr lang="en-US" altLang="ro-RO" sz="2400" b="1" dirty="0" err="1"/>
              <a:t>cadrul</a:t>
            </a:r>
            <a:r>
              <a:rPr lang="ro-RO" altLang="ro-RO" sz="2400" b="1" dirty="0"/>
              <a:t> examenul</a:t>
            </a:r>
            <a:r>
              <a:rPr lang="en-US" altLang="ro-RO" sz="2400" b="1" dirty="0" err="1"/>
              <a:t>ui</a:t>
            </a:r>
            <a:r>
              <a:rPr lang="ro-RO" altLang="ro-RO" sz="2400" b="1" dirty="0"/>
              <a:t> de bacalaureat 2024</a:t>
            </a:r>
            <a:r>
              <a:rPr lang="en-US" altLang="ro-RO" sz="2400" b="1" dirty="0"/>
              <a:t> – </a:t>
            </a:r>
            <a:r>
              <a:rPr lang="ro-RO" altLang="ro-RO" sz="2400" b="1" dirty="0"/>
              <a:t>filiera teoretică</a:t>
            </a:r>
            <a:r>
              <a:rPr lang="en-US" altLang="ro-RO" sz="2400" b="1" dirty="0"/>
              <a:t>,</a:t>
            </a:r>
            <a:r>
              <a:rPr lang="ro-RO" altLang="ro-RO" sz="2400" b="1" dirty="0"/>
              <a:t> profil real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2C5767C-C443-44F3-A589-24651ACB15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987574"/>
            <a:ext cx="6865412" cy="4155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3626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9789" y="4683919"/>
            <a:ext cx="649287" cy="357188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30E55271-19F9-402F-B46B-E0EE67ABB3C4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12</a:t>
            </a:fld>
            <a:endParaRPr lang="ro-RO" altLang="ro-RO" sz="1400"/>
          </a:p>
        </p:txBody>
      </p:sp>
      <p:sp>
        <p:nvSpPr>
          <p:cNvPr id="16387" name="Rectangle 4"/>
          <p:cNvSpPr>
            <a:spLocks noGrp="1" noChangeArrowheads="1"/>
          </p:cNvSpPr>
          <p:nvPr>
            <p:ph type="title"/>
          </p:nvPr>
        </p:nvSpPr>
        <p:spPr>
          <a:xfrm>
            <a:off x="179389" y="474266"/>
            <a:ext cx="8893175" cy="945356"/>
          </a:xfrm>
          <a:noFill/>
        </p:spPr>
        <p:txBody>
          <a:bodyPr/>
          <a:lstStyle/>
          <a:p>
            <a:pPr eaLnBrk="1" hangingPunct="1"/>
            <a:r>
              <a:rPr lang="ro-RO" altLang="ro-RO" sz="2400" b="1" dirty="0"/>
              <a:t>Situația comparativă a promovabilității pentru absolvenții filierei tehnologice, profil tehnic și profil resurse naturale și protecția mediului la proba </a:t>
            </a:r>
            <a:r>
              <a:rPr lang="ro-RO" altLang="ro-RO" sz="2400" b="1" dirty="0" err="1"/>
              <a:t>E.d</a:t>
            </a:r>
            <a:r>
              <a:rPr lang="it-IT" altLang="ro-RO" sz="2400" b="1" dirty="0"/>
              <a:t>,</a:t>
            </a:r>
            <a:br>
              <a:rPr lang="it-IT" altLang="ro-RO" sz="2400" b="1" dirty="0"/>
            </a:br>
            <a:r>
              <a:rPr lang="ro-RO" altLang="ro-RO" sz="2400" b="1" dirty="0"/>
              <a:t>în </a:t>
            </a:r>
            <a:r>
              <a:rPr lang="it-IT" altLang="ro-RO" sz="2400" b="1" dirty="0"/>
              <a:t>sesiunea iunie-iulie, bacalaureat </a:t>
            </a:r>
            <a:r>
              <a:rPr lang="ro-RO" altLang="ro-RO" sz="2400" b="1" dirty="0"/>
              <a:t>2024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6F4640F-C2FB-4F0B-A6F8-CD7ADF56CE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5591028"/>
              </p:ext>
            </p:extLst>
          </p:nvPr>
        </p:nvGraphicFramePr>
        <p:xfrm>
          <a:off x="1524000" y="2114138"/>
          <a:ext cx="6096000" cy="22536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72605546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34513668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o-RO" sz="1200" b="1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o-RO" sz="2800" b="1" dirty="0">
                          <a:solidFill>
                            <a:schemeClr val="tx1"/>
                          </a:solidFill>
                        </a:rPr>
                        <a:t>Disciplina</a:t>
                      </a:r>
                      <a:endParaRPr lang="ro-RO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800" b="1" dirty="0">
                          <a:solidFill>
                            <a:schemeClr val="tx1"/>
                          </a:solidFill>
                        </a:rPr>
                        <a:t>Rata de promovare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1752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ro-RO" sz="2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Biologie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57</a:t>
                      </a:r>
                      <a:r>
                        <a:rPr lang="ro-RO" sz="2400" b="1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,</a:t>
                      </a:r>
                      <a:r>
                        <a:rPr lang="en-US" sz="2400" b="1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434024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ro-RO" sz="2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Chimie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68</a:t>
                      </a:r>
                      <a:r>
                        <a:rPr lang="ro-RO" sz="2400" b="1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,</a:t>
                      </a:r>
                      <a:r>
                        <a:rPr lang="en-US" sz="2400" b="1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306629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ro-RO" sz="2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Fizică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81</a:t>
                      </a:r>
                      <a:r>
                        <a:rPr lang="ro-RO" sz="2400" b="1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,</a:t>
                      </a:r>
                      <a:r>
                        <a:rPr lang="en-US" sz="2400" b="1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2970118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5475" y="4683919"/>
            <a:ext cx="2133600" cy="357188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3B041734-E963-4CEC-A3E7-BD64019F1F4C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13</a:t>
            </a:fld>
            <a:endParaRPr lang="ro-RO" altLang="ro-RO" sz="14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5BD61D9-0B81-40B6-92E9-12B23D1DE1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609" y="610222"/>
            <a:ext cx="7488781" cy="4533278"/>
          </a:xfrm>
          <a:prstGeom prst="rect">
            <a:avLst/>
          </a:prstGeom>
        </p:spPr>
      </p:pic>
      <p:sp>
        <p:nvSpPr>
          <p:cNvPr id="9220" name="Rectangle 5"/>
          <p:cNvSpPr>
            <a:spLocks noGrp="1" noChangeArrowheads="1"/>
          </p:cNvSpPr>
          <p:nvPr>
            <p:ph type="title"/>
          </p:nvPr>
        </p:nvSpPr>
        <p:spPr>
          <a:xfrm>
            <a:off x="-38348" y="53585"/>
            <a:ext cx="9144000" cy="639365"/>
          </a:xfrm>
          <a:noFill/>
        </p:spPr>
        <p:txBody>
          <a:bodyPr/>
          <a:lstStyle/>
          <a:p>
            <a:pPr eaLnBrk="1" hangingPunct="1"/>
            <a:r>
              <a:rPr lang="en-US" altLang="ro-RO" sz="1600" b="1" dirty="0"/>
              <a:t>Rata de </a:t>
            </a:r>
            <a:r>
              <a:rPr lang="en-US" altLang="ro-RO" sz="1600" b="1" dirty="0" err="1"/>
              <a:t>promovabilitate</a:t>
            </a:r>
            <a:r>
              <a:rPr lang="en-US" altLang="ro-RO" sz="1600" b="1" dirty="0"/>
              <a:t> </a:t>
            </a:r>
            <a:r>
              <a:rPr lang="ro-RO" altLang="ro-RO" sz="1600" b="1" dirty="0"/>
              <a:t>la</a:t>
            </a:r>
            <a:r>
              <a:rPr lang="en-US" altLang="ro-RO" sz="1600" b="1" dirty="0"/>
              <a:t> </a:t>
            </a:r>
            <a:r>
              <a:rPr lang="ro-RO" altLang="ro-RO" sz="1600" b="1" dirty="0"/>
              <a:t>disciplina fizică </a:t>
            </a:r>
            <a:r>
              <a:rPr lang="en-US" altLang="ro-RO" sz="1600" b="1" dirty="0" err="1"/>
              <a:t>în</a:t>
            </a:r>
            <a:r>
              <a:rPr lang="en-US" altLang="ro-RO" sz="1600" b="1" dirty="0"/>
              <a:t> </a:t>
            </a:r>
            <a:r>
              <a:rPr lang="en-US" altLang="ro-RO" sz="1600" b="1" dirty="0" err="1"/>
              <a:t>cadrul</a:t>
            </a:r>
            <a:r>
              <a:rPr lang="ro-RO" altLang="ro-RO" sz="1600" b="1" dirty="0"/>
              <a:t> examenul</a:t>
            </a:r>
            <a:r>
              <a:rPr lang="en-US" altLang="ro-RO" sz="1600" b="1" dirty="0" err="1"/>
              <a:t>ui</a:t>
            </a:r>
            <a:r>
              <a:rPr lang="ro-RO" altLang="ro-RO" sz="1600" b="1" dirty="0"/>
              <a:t> de bacalaureat 2024</a:t>
            </a:r>
            <a:br>
              <a:rPr lang="en-US" altLang="ro-RO" sz="1600" b="1" dirty="0"/>
            </a:br>
            <a:r>
              <a:rPr lang="en-US" altLang="ro-RO" sz="1600" b="1" dirty="0"/>
              <a:t>– f</a:t>
            </a:r>
            <a:r>
              <a:rPr lang="ro-RO" altLang="ro-RO" sz="1600" b="1" dirty="0" err="1"/>
              <a:t>iliera</a:t>
            </a:r>
            <a:r>
              <a:rPr lang="ro-RO" altLang="ro-RO" sz="1600" b="1" dirty="0"/>
              <a:t> tehnologică, </a:t>
            </a:r>
            <a:r>
              <a:rPr lang="ro-RO" altLang="en-US" sz="1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profil Tehnic și profil Resurse naturale și protecția mediului</a:t>
            </a:r>
            <a:r>
              <a:rPr lang="en-US" altLang="ro-RO" sz="1600" b="1" dirty="0"/>
              <a:t> –</a:t>
            </a:r>
            <a:endParaRPr lang="ro-RO" altLang="ro-RO" sz="1600" b="1" dirty="0"/>
          </a:p>
        </p:txBody>
      </p:sp>
    </p:spTree>
    <p:extLst>
      <p:ext uri="{BB962C8B-B14F-4D97-AF65-F5344CB8AC3E}">
        <p14:creationId xmlns:p14="http://schemas.microsoft.com/office/powerpoint/2010/main" val="3683155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59575" y="4683919"/>
            <a:ext cx="2133600" cy="357188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4970ED10-D27D-4F61-A110-77661E2BA31A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14</a:t>
            </a:fld>
            <a:endParaRPr lang="ro-RO" altLang="ro-RO" sz="1400"/>
          </a:p>
        </p:txBody>
      </p:sp>
      <p:graphicFrame>
        <p:nvGraphicFramePr>
          <p:cNvPr id="4198" name="Group 10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3097778"/>
              </p:ext>
            </p:extLst>
          </p:nvPr>
        </p:nvGraphicFramePr>
        <p:xfrm>
          <a:off x="76200" y="1844080"/>
          <a:ext cx="8991600" cy="2247900"/>
        </p:xfrm>
        <a:graphic>
          <a:graphicData uri="http://schemas.openxmlformats.org/drawingml/2006/table">
            <a:tbl>
              <a:tblPr/>
              <a:tblGrid>
                <a:gridCol w="16557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160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2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9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0321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323975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Modulul</a:t>
                      </a:r>
                    </a:p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o-RO" alt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Filiera</a:t>
                      </a:r>
                      <a:endParaRPr kumimoji="0" lang="ro-RO" alt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ED3D7"/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A: Mecanică</a:t>
                      </a:r>
                      <a:endParaRPr kumimoji="0" lang="ro-RO" alt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ED3D7"/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B: Termodinamică</a:t>
                      </a:r>
                      <a:endParaRPr kumimoji="0" lang="ro-RO" alt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ED3D7"/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C: Electricitate</a:t>
                      </a:r>
                      <a:endParaRPr kumimoji="0" lang="ro-RO" alt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ED3D7"/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D: Optică</a:t>
                      </a:r>
                      <a:endParaRPr kumimoji="0" lang="ro-RO" alt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ED3D7"/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Total</a:t>
                      </a:r>
                      <a:endParaRPr kumimoji="0" lang="ro-RO" alt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ED3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9816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Teoretică + vocațională</a:t>
                      </a:r>
                      <a:endParaRPr kumimoji="0" lang="ro-RO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34290" marB="3429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71,05%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37,82%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89,49%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1,64%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200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Tehnologică</a:t>
                      </a:r>
                      <a:endParaRPr kumimoji="0" lang="ro-RO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34290" marB="3429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82,88%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12,62%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94,14%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10,36%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200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7921" name="Rectangle 97"/>
          <p:cNvSpPr>
            <a:spLocks noChangeArrowheads="1"/>
          </p:cNvSpPr>
          <p:nvPr/>
        </p:nvSpPr>
        <p:spPr bwMode="auto">
          <a:xfrm>
            <a:off x="539750" y="37028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o-RO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Procentul de candidați care a optat pentru fiecare dintre cele 4 module (arii tematice) de la proba de fizică din cadrul examenului de bacalaureat</a:t>
            </a: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ro-RO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sesiunea iunie-iulie 2024</a:t>
            </a:r>
          </a:p>
        </p:txBody>
      </p:sp>
    </p:spTree>
    <p:extLst>
      <p:ext uri="{BB962C8B-B14F-4D97-AF65-F5344CB8AC3E}">
        <p14:creationId xmlns:p14="http://schemas.microsoft.com/office/powerpoint/2010/main" val="25637292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59575" y="4683919"/>
            <a:ext cx="2133600" cy="357188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4970ED10-D27D-4F61-A110-77661E2BA31A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15</a:t>
            </a:fld>
            <a:endParaRPr lang="ro-RO" altLang="ro-RO" sz="1400"/>
          </a:p>
        </p:txBody>
      </p:sp>
      <p:graphicFrame>
        <p:nvGraphicFramePr>
          <p:cNvPr id="4198" name="Group 10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7169528"/>
              </p:ext>
            </p:extLst>
          </p:nvPr>
        </p:nvGraphicFramePr>
        <p:xfrm>
          <a:off x="76200" y="1844080"/>
          <a:ext cx="8991600" cy="2247900"/>
        </p:xfrm>
        <a:graphic>
          <a:graphicData uri="http://schemas.openxmlformats.org/drawingml/2006/table">
            <a:tbl>
              <a:tblPr/>
              <a:tblGrid>
                <a:gridCol w="16557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7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380947335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1782479198"/>
                    </a:ext>
                  </a:extLst>
                </a:gridCol>
                <a:gridCol w="14714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323975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Combinația aleasă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o-RO" alt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o-RO" alt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Filiera</a:t>
                      </a:r>
                      <a:endParaRPr kumimoji="0" lang="ro-RO" alt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ED3D7"/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A-B</a:t>
                      </a: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ED3D7"/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A-C</a:t>
                      </a: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ED3D7"/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A-D</a:t>
                      </a: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ED3D7"/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B-C</a:t>
                      </a: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ED3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B-D</a:t>
                      </a: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ED3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C-D</a:t>
                      </a: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ED3D7"/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Total</a:t>
                      </a: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ED3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9816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Teoretică + vocațională</a:t>
                      </a:r>
                      <a:endParaRPr kumimoji="0" lang="ro-RO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34290" marB="3429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9,75%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60,90%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0,41%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27,71%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0,35%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0,88%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Tehnologică</a:t>
                      </a:r>
                      <a:endParaRPr kumimoji="0" lang="ro-RO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34290" marB="3429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4,87%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77,15%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0,86%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7,62%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9,37%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7921" name="Rectangle 97"/>
          <p:cNvSpPr>
            <a:spLocks noChangeArrowheads="1"/>
          </p:cNvSpPr>
          <p:nvPr/>
        </p:nvSpPr>
        <p:spPr bwMode="auto">
          <a:xfrm>
            <a:off x="539750" y="370284"/>
            <a:ext cx="8229600" cy="1265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o-RO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Procentul de candidați care a optat pentru fiecare dintre combinațiile posibile ale celor patru module (arii tematice) de la proba de fizică din cadrul examenului de bacalaureat</a:t>
            </a: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ro-RO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sesiunea iunie-iulie 2024</a:t>
            </a:r>
          </a:p>
        </p:txBody>
      </p:sp>
    </p:spTree>
    <p:extLst>
      <p:ext uri="{BB962C8B-B14F-4D97-AF65-F5344CB8AC3E}">
        <p14:creationId xmlns:p14="http://schemas.microsoft.com/office/powerpoint/2010/main" val="25980184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31013" y="4683919"/>
            <a:ext cx="2133600" cy="357188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4B8D163C-5D2B-4337-A4AF-717A413B5F5C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16</a:t>
            </a:fld>
            <a:endParaRPr lang="ro-RO" altLang="ro-RO" sz="14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FFD8598-555B-49F4-AAE6-679C49E907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560" y="762180"/>
            <a:ext cx="6973816" cy="4381319"/>
          </a:xfrm>
          <a:prstGeom prst="rect">
            <a:avLst/>
          </a:prstGeom>
        </p:spPr>
      </p:pic>
      <p:sp>
        <p:nvSpPr>
          <p:cNvPr id="12291" name="Rectangle 10"/>
          <p:cNvSpPr>
            <a:spLocks noChangeArrowheads="1"/>
          </p:cNvSpPr>
          <p:nvPr/>
        </p:nvSpPr>
        <p:spPr bwMode="auto">
          <a:xfrm>
            <a:off x="53715" y="112141"/>
            <a:ext cx="8964612" cy="901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ro-RO" sz="1800" b="1" dirty="0">
                <a:solidFill>
                  <a:schemeClr val="tx2"/>
                </a:solidFill>
              </a:rPr>
              <a:t>Distribuția procentuală a punctajelor ob</a:t>
            </a:r>
            <a:r>
              <a:rPr lang="ro-RO" altLang="ro-RO" sz="1800" b="1" dirty="0">
                <a:solidFill>
                  <a:schemeClr val="tx2"/>
                </a:solidFill>
              </a:rPr>
              <a:t>ț</a:t>
            </a:r>
            <a:r>
              <a:rPr lang="it-IT" altLang="ro-RO" sz="1800" b="1" dirty="0">
                <a:solidFill>
                  <a:schemeClr val="tx2"/>
                </a:solidFill>
              </a:rPr>
              <a:t>inute la fiecare dintre module </a:t>
            </a:r>
            <a:endParaRPr lang="ro-RO" altLang="ro-RO" sz="1800" b="1" dirty="0">
              <a:solidFill>
                <a:schemeClr val="tx2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ro-RO" sz="1800" b="1" dirty="0">
                <a:solidFill>
                  <a:schemeClr val="tx2"/>
                </a:solidFill>
              </a:rPr>
              <a:t>filiera teoretic</a:t>
            </a:r>
            <a:r>
              <a:rPr lang="ro-RO" altLang="ro-RO" sz="1800" b="1" dirty="0">
                <a:solidFill>
                  <a:schemeClr val="tx2"/>
                </a:solidFill>
              </a:rPr>
              <a:t>ă, </a:t>
            </a:r>
            <a:r>
              <a:rPr lang="it-IT" altLang="ro-RO" sz="1800" b="1" dirty="0">
                <a:solidFill>
                  <a:schemeClr val="tx2"/>
                </a:solidFill>
              </a:rPr>
              <a:t>sesiunea iunie-iulie, bacalaureat 202</a:t>
            </a:r>
            <a:r>
              <a:rPr lang="ro-RO" altLang="ro-RO" sz="1800" b="1" dirty="0">
                <a:solidFill>
                  <a:schemeClr val="tx2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6658651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31013" y="4683919"/>
            <a:ext cx="2133600" cy="357188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4B8D163C-5D2B-4337-A4AF-717A413B5F5C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17</a:t>
            </a:fld>
            <a:endParaRPr lang="ro-RO" altLang="ro-RO" sz="14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B193E06-47F6-496C-A4E8-C0D301F418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9088" y="767891"/>
            <a:ext cx="6979296" cy="4384762"/>
          </a:xfrm>
          <a:prstGeom prst="rect">
            <a:avLst/>
          </a:prstGeom>
        </p:spPr>
      </p:pic>
      <p:sp>
        <p:nvSpPr>
          <p:cNvPr id="12291" name="Rectangle 10"/>
          <p:cNvSpPr>
            <a:spLocks noChangeArrowheads="1"/>
          </p:cNvSpPr>
          <p:nvPr/>
        </p:nvSpPr>
        <p:spPr bwMode="auto">
          <a:xfrm>
            <a:off x="53715" y="112141"/>
            <a:ext cx="8964612" cy="901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ro-RO" sz="1800" b="1" dirty="0">
                <a:solidFill>
                  <a:schemeClr val="tx2"/>
                </a:solidFill>
              </a:rPr>
              <a:t>Distribuția procentuală a punctajelor ob</a:t>
            </a:r>
            <a:r>
              <a:rPr lang="ro-RO" altLang="ro-RO" sz="1800" b="1" dirty="0">
                <a:solidFill>
                  <a:schemeClr val="tx2"/>
                </a:solidFill>
              </a:rPr>
              <a:t>ț</a:t>
            </a:r>
            <a:r>
              <a:rPr lang="it-IT" altLang="ro-RO" sz="1800" b="1" dirty="0">
                <a:solidFill>
                  <a:schemeClr val="tx2"/>
                </a:solidFill>
              </a:rPr>
              <a:t>inute la fiecare dintre module </a:t>
            </a:r>
            <a:endParaRPr lang="ro-RO" altLang="ro-RO" sz="1800" b="1" dirty="0">
              <a:solidFill>
                <a:schemeClr val="tx2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ro-RO" sz="1800" b="1" dirty="0">
                <a:solidFill>
                  <a:schemeClr val="tx2"/>
                </a:solidFill>
              </a:rPr>
              <a:t>filiera </a:t>
            </a:r>
            <a:r>
              <a:rPr lang="ro-RO" altLang="ro-RO" sz="1800" b="1" dirty="0">
                <a:solidFill>
                  <a:schemeClr val="tx2"/>
                </a:solidFill>
              </a:rPr>
              <a:t>tehnologică, </a:t>
            </a:r>
            <a:r>
              <a:rPr lang="it-IT" altLang="ro-RO" sz="1800" b="1" dirty="0">
                <a:solidFill>
                  <a:schemeClr val="tx2"/>
                </a:solidFill>
              </a:rPr>
              <a:t>sesiunea iunie-iulie, bacalaureat 202</a:t>
            </a:r>
            <a:r>
              <a:rPr lang="ro-RO" altLang="ro-RO" sz="1800" b="1" dirty="0">
                <a:solidFill>
                  <a:schemeClr val="tx2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1950056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31013" y="4683919"/>
            <a:ext cx="2133600" cy="357188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4B8D163C-5D2B-4337-A4AF-717A413B5F5C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18</a:t>
            </a:fld>
            <a:endParaRPr lang="ro-RO" altLang="ro-RO" sz="14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535B45-4FBB-4F43-8B60-B67A56CE80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807420"/>
            <a:ext cx="6901808" cy="4336080"/>
          </a:xfrm>
          <a:prstGeom prst="rect">
            <a:avLst/>
          </a:prstGeom>
        </p:spPr>
      </p:pic>
      <p:sp>
        <p:nvSpPr>
          <p:cNvPr id="12291" name="Rectangle 10"/>
          <p:cNvSpPr>
            <a:spLocks noChangeArrowheads="1"/>
          </p:cNvSpPr>
          <p:nvPr/>
        </p:nvSpPr>
        <p:spPr bwMode="auto">
          <a:xfrm>
            <a:off x="53715" y="112141"/>
            <a:ext cx="8964612" cy="901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ro-RO" sz="1600" b="1" dirty="0">
                <a:solidFill>
                  <a:schemeClr val="tx2"/>
                </a:solidFill>
              </a:rPr>
              <a:t>Distribuția procentuală a notelor ob</a:t>
            </a:r>
            <a:r>
              <a:rPr lang="ro-RO" altLang="ro-RO" sz="1600" b="1" dirty="0">
                <a:solidFill>
                  <a:schemeClr val="tx2"/>
                </a:solidFill>
              </a:rPr>
              <a:t>ț</a:t>
            </a:r>
            <a:r>
              <a:rPr lang="it-IT" altLang="ro-RO" sz="1600" b="1" dirty="0">
                <a:solidFill>
                  <a:schemeClr val="tx2"/>
                </a:solidFill>
              </a:rPr>
              <a:t>inute </a:t>
            </a:r>
            <a:r>
              <a:rPr lang="ro-RO" altLang="ro-RO" sz="1600" b="1" dirty="0">
                <a:solidFill>
                  <a:schemeClr val="tx2"/>
                </a:solidFill>
              </a:rPr>
              <a:t>în funcție de combinația de module aleasă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ro-RO" sz="1600" b="1" u="sng" dirty="0">
                <a:solidFill>
                  <a:schemeClr val="tx2"/>
                </a:solidFill>
              </a:rPr>
              <a:t>filiera </a:t>
            </a:r>
            <a:r>
              <a:rPr lang="ro-RO" altLang="ro-RO" sz="1600" b="1" u="sng" dirty="0">
                <a:solidFill>
                  <a:schemeClr val="tx2"/>
                </a:solidFill>
              </a:rPr>
              <a:t>teoretică</a:t>
            </a:r>
            <a:r>
              <a:rPr lang="ro-RO" altLang="ro-RO" sz="1600" b="1" dirty="0">
                <a:solidFill>
                  <a:schemeClr val="tx2"/>
                </a:solidFill>
              </a:rPr>
              <a:t>, </a:t>
            </a:r>
            <a:r>
              <a:rPr lang="it-IT" altLang="ro-RO" sz="1600" b="1" dirty="0">
                <a:solidFill>
                  <a:schemeClr val="tx2"/>
                </a:solidFill>
              </a:rPr>
              <a:t>sesiunea iunie-iulie, bacalaureat 202</a:t>
            </a:r>
            <a:r>
              <a:rPr lang="ro-RO" altLang="ro-RO" sz="1600" b="1" dirty="0">
                <a:solidFill>
                  <a:schemeClr val="tx2"/>
                </a:solidFill>
              </a:rPr>
              <a:t>4</a:t>
            </a:r>
            <a:endParaRPr lang="ro-RO" altLang="ro-RO" sz="18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93743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31013" y="4683919"/>
            <a:ext cx="2133600" cy="357188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4B8D163C-5D2B-4337-A4AF-717A413B5F5C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19</a:t>
            </a:fld>
            <a:endParaRPr lang="ro-RO" altLang="ro-RO" sz="14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6A63259-5B87-4259-A715-D24AFE5697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671702"/>
            <a:ext cx="7117832" cy="4471797"/>
          </a:xfrm>
          <a:prstGeom prst="rect">
            <a:avLst/>
          </a:prstGeom>
        </p:spPr>
      </p:pic>
      <p:sp>
        <p:nvSpPr>
          <p:cNvPr id="12291" name="Rectangle 10"/>
          <p:cNvSpPr>
            <a:spLocks noChangeArrowheads="1"/>
          </p:cNvSpPr>
          <p:nvPr/>
        </p:nvSpPr>
        <p:spPr bwMode="auto">
          <a:xfrm>
            <a:off x="53715" y="112141"/>
            <a:ext cx="8964612" cy="901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ro-RO" sz="1600" b="1" dirty="0">
                <a:solidFill>
                  <a:schemeClr val="tx2"/>
                </a:solidFill>
              </a:rPr>
              <a:t>Distribuția procentuală a notelor ob</a:t>
            </a:r>
            <a:r>
              <a:rPr lang="ro-RO" altLang="ro-RO" sz="1600" b="1" dirty="0">
                <a:solidFill>
                  <a:schemeClr val="tx2"/>
                </a:solidFill>
              </a:rPr>
              <a:t>ț</a:t>
            </a:r>
            <a:r>
              <a:rPr lang="it-IT" altLang="ro-RO" sz="1600" b="1" dirty="0">
                <a:solidFill>
                  <a:schemeClr val="tx2"/>
                </a:solidFill>
              </a:rPr>
              <a:t>inute </a:t>
            </a:r>
            <a:r>
              <a:rPr lang="ro-RO" altLang="ro-RO" sz="1600" b="1" dirty="0">
                <a:solidFill>
                  <a:schemeClr val="tx2"/>
                </a:solidFill>
              </a:rPr>
              <a:t>în funcție de combinația de module aleasă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ro-RO" sz="1600" b="1" u="sng" dirty="0">
                <a:solidFill>
                  <a:schemeClr val="tx2"/>
                </a:solidFill>
              </a:rPr>
              <a:t>filiera </a:t>
            </a:r>
            <a:r>
              <a:rPr lang="ro-RO" altLang="ro-RO" sz="1600" b="1" u="sng" dirty="0">
                <a:solidFill>
                  <a:schemeClr val="tx2"/>
                </a:solidFill>
              </a:rPr>
              <a:t>tehnologică</a:t>
            </a:r>
            <a:r>
              <a:rPr lang="ro-RO" altLang="ro-RO" sz="1600" b="1" dirty="0">
                <a:solidFill>
                  <a:schemeClr val="tx2"/>
                </a:solidFill>
              </a:rPr>
              <a:t>, </a:t>
            </a:r>
            <a:r>
              <a:rPr lang="it-IT" altLang="ro-RO" sz="1600" b="1" dirty="0">
                <a:solidFill>
                  <a:schemeClr val="tx2"/>
                </a:solidFill>
              </a:rPr>
              <a:t>sesiunea iunie-iulie, bacalaureat 202</a:t>
            </a:r>
            <a:r>
              <a:rPr lang="ro-RO" altLang="ro-RO" sz="1600" b="1" dirty="0">
                <a:solidFill>
                  <a:schemeClr val="tx2"/>
                </a:solidFill>
              </a:rPr>
              <a:t>4</a:t>
            </a:r>
            <a:endParaRPr lang="ro-RO" altLang="ro-RO" sz="18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59956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59575" y="4683919"/>
            <a:ext cx="2133600" cy="357188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A83EF289-AC83-49B7-9922-FB40378B0285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2</a:t>
            </a:fld>
            <a:endParaRPr lang="ro-RO" altLang="ro-RO" sz="1400"/>
          </a:p>
        </p:txBody>
      </p:sp>
      <p:sp>
        <p:nvSpPr>
          <p:cNvPr id="41997" name="Rectangle 13"/>
          <p:cNvSpPr>
            <a:spLocks noChangeArrowheads="1"/>
          </p:cNvSpPr>
          <p:nvPr/>
        </p:nvSpPr>
        <p:spPr bwMode="auto">
          <a:xfrm>
            <a:off x="457200" y="1508522"/>
            <a:ext cx="8229600" cy="302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  <a:defRPr/>
            </a:pPr>
            <a:r>
              <a:rPr lang="ro-RO" alt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Examenul de </a:t>
            </a:r>
            <a:r>
              <a:rPr lang="en-US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bacalaureat</a:t>
            </a: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n</a:t>
            </a:r>
            <a:r>
              <a:rPr lang="ro-RO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ațional</a:t>
            </a:r>
            <a:r>
              <a:rPr lang="ro-RO" alt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20</a:t>
            </a:r>
            <a:r>
              <a:rPr lang="ro-RO" alt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24</a:t>
            </a: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,             </a:t>
            </a:r>
            <a:r>
              <a:rPr lang="en-US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sesiunea</a:t>
            </a: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iunie-iulie</a:t>
            </a:r>
            <a:endParaRPr lang="en-US" altLang="en-US" sz="2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endParaRPr lang="ro-RO" altLang="en-US" sz="2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Concursul</a:t>
            </a: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o-RO" alt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de ocupare a posturilor didactice/ catedrelor declarate vacante/ rezervate în </a:t>
            </a: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unit</a:t>
            </a:r>
            <a:r>
              <a:rPr lang="ro-RO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ățile</a:t>
            </a:r>
            <a:r>
              <a:rPr lang="ro-RO" alt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de învățământ preuniversitar,</a:t>
            </a: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o-RO" alt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17</a:t>
            </a: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iulie</a:t>
            </a: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20</a:t>
            </a:r>
            <a:r>
              <a:rPr lang="ro-RO" alt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24</a:t>
            </a:r>
            <a:endParaRPr lang="en-US" altLang="en-US" sz="2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endParaRPr lang="en-US" altLang="en-US" sz="2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ro-RO" alt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Examenul național de definitivare în învățământ, </a:t>
            </a: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24 </a:t>
            </a:r>
            <a:r>
              <a:rPr lang="en-US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iulie</a:t>
            </a:r>
            <a:r>
              <a:rPr lang="ro-RO" alt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202</a:t>
            </a: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4</a:t>
            </a:r>
            <a:endParaRPr lang="ro-RO" altLang="en-US" sz="2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ro-RO" altLang="en-US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1998" name="Rectangle 14"/>
          <p:cNvSpPr>
            <a:spLocks noChangeArrowheads="1"/>
          </p:cNvSpPr>
          <p:nvPr/>
        </p:nvSpPr>
        <p:spPr bwMode="auto">
          <a:xfrm>
            <a:off x="457200" y="573881"/>
            <a:ext cx="8229600" cy="706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en-US" sz="48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Situa</a:t>
            </a:r>
            <a:r>
              <a:rPr lang="ro-RO" sz="48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ții statistice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5475" y="4683919"/>
            <a:ext cx="2133600" cy="357188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3B041734-E963-4CEC-A3E7-BD64019F1F4C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20</a:t>
            </a:fld>
            <a:endParaRPr lang="ro-RO" altLang="ro-RO" sz="1400"/>
          </a:p>
        </p:txBody>
      </p:sp>
      <p:sp>
        <p:nvSpPr>
          <p:cNvPr id="9220" name="Rectangle 5"/>
          <p:cNvSpPr>
            <a:spLocks noGrp="1" noChangeArrowheads="1"/>
          </p:cNvSpPr>
          <p:nvPr>
            <p:ph type="title"/>
          </p:nvPr>
        </p:nvSpPr>
        <p:spPr>
          <a:xfrm>
            <a:off x="-38348" y="53585"/>
            <a:ext cx="9144000" cy="639365"/>
          </a:xfrm>
          <a:noFill/>
        </p:spPr>
        <p:txBody>
          <a:bodyPr/>
          <a:lstStyle/>
          <a:p>
            <a:pPr eaLnBrk="1" hangingPunct="1"/>
            <a:r>
              <a:rPr lang="ro-RO" altLang="ro-RO" sz="1600" b="1" dirty="0"/>
              <a:t>Procentajul de lucrări care au diferența specificată între notele acordate de primii doi evaluatori – fizică, filiera teoretică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00401E4-9801-40F4-BD57-D7A9978FB1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822173"/>
            <a:ext cx="8029052" cy="425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2046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5475" y="4683919"/>
            <a:ext cx="2133600" cy="357188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3B041734-E963-4CEC-A3E7-BD64019F1F4C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21</a:t>
            </a:fld>
            <a:endParaRPr lang="ro-RO" altLang="ro-RO" sz="1400"/>
          </a:p>
        </p:txBody>
      </p:sp>
      <p:sp>
        <p:nvSpPr>
          <p:cNvPr id="9220" name="Rectangle 5"/>
          <p:cNvSpPr>
            <a:spLocks noGrp="1" noChangeArrowheads="1"/>
          </p:cNvSpPr>
          <p:nvPr>
            <p:ph type="title"/>
          </p:nvPr>
        </p:nvSpPr>
        <p:spPr>
          <a:xfrm>
            <a:off x="107504" y="53585"/>
            <a:ext cx="8998148" cy="639365"/>
          </a:xfrm>
          <a:noFill/>
        </p:spPr>
        <p:txBody>
          <a:bodyPr/>
          <a:lstStyle/>
          <a:p>
            <a:pPr eaLnBrk="1" hangingPunct="1"/>
            <a:r>
              <a:rPr lang="ro-RO" altLang="ro-RO" sz="1600" b="1" dirty="0"/>
              <a:t>Procentajul de lucrări care au diferența specificată între notele acordate de primii doi evaluatori – fizică, filiera tehnologică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E5F0722-A179-4BDC-AF18-7854EFECC7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790220"/>
            <a:ext cx="8209483" cy="425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5856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DE03B4B4-892D-4EED-8383-C03303DEE148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22</a:t>
            </a:fld>
            <a:endParaRPr lang="ro-RO" altLang="ro-RO" sz="1400"/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771550"/>
            <a:ext cx="8229600" cy="3600399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Concursul</a:t>
            </a:r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o-RO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de ocupare a posturilor didactice/ catedrelor declarate vacante/ rezervate în învățământul preuniversitar</a:t>
            </a:r>
            <a:r>
              <a:rPr lang="en-GB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br>
              <a:rPr lang="en-GB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ro-RO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7</a:t>
            </a:r>
            <a:r>
              <a:rPr lang="en-GB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o-RO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iulie</a:t>
            </a:r>
            <a:r>
              <a:rPr lang="en-GB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20</a:t>
            </a:r>
            <a:r>
              <a:rPr lang="ro-RO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24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2DB20108-F7F0-4110-BC8B-5496C25640A1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23</a:t>
            </a:fld>
            <a:endParaRPr lang="ro-RO" altLang="ro-RO" sz="1400"/>
          </a:p>
        </p:txBody>
      </p:sp>
      <p:sp>
        <p:nvSpPr>
          <p:cNvPr id="33795" name="Rectangle 4"/>
          <p:cNvSpPr>
            <a:spLocks noGrp="1" noChangeArrowheads="1"/>
          </p:cNvSpPr>
          <p:nvPr>
            <p:ph type="title"/>
          </p:nvPr>
        </p:nvSpPr>
        <p:spPr>
          <a:xfrm>
            <a:off x="755576" y="208360"/>
            <a:ext cx="7931224" cy="1228725"/>
          </a:xfrm>
          <a:noFill/>
        </p:spPr>
        <p:txBody>
          <a:bodyPr/>
          <a:lstStyle/>
          <a:p>
            <a:pPr eaLnBrk="1" hangingPunct="1"/>
            <a:r>
              <a:rPr lang="en-US" altLang="ro-RO" sz="3600" b="1" dirty="0" err="1"/>
              <a:t>Situa</a:t>
            </a:r>
            <a:r>
              <a:rPr lang="ro-RO" altLang="ro-RO" sz="3600" b="1" dirty="0" err="1"/>
              <a:t>ția</a:t>
            </a:r>
            <a:r>
              <a:rPr lang="ro-RO" altLang="ro-RO" sz="3600" b="1" dirty="0"/>
              <a:t> comparativă, pe discipline, a numărului de candidați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3135873"/>
              </p:ext>
            </p:extLst>
          </p:nvPr>
        </p:nvGraphicFramePr>
        <p:xfrm>
          <a:off x="2627784" y="1707654"/>
          <a:ext cx="4176464" cy="2863454"/>
        </p:xfrm>
        <a:graphic>
          <a:graphicData uri="http://schemas.openxmlformats.org/drawingml/2006/table">
            <a:tbl>
              <a:tblPr/>
              <a:tblGrid>
                <a:gridCol w="20882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9294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Disciplina de </a:t>
                      </a:r>
                      <a:r>
                        <a:rPr kumimoji="0" lang="en-US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concurs</a:t>
                      </a:r>
                      <a:endParaRPr kumimoji="0" lang="ro-RO" alt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525" marR="9525" marT="714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Nr. candidați cu note</a:t>
                      </a:r>
                    </a:p>
                  </a:txBody>
                  <a:tcPr marL="9525" marR="9525" marT="714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149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5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BIOLOGIE</a:t>
                      </a:r>
                    </a:p>
                  </a:txBody>
                  <a:tcPr marL="9525" marR="9525" marT="714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2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641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149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5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CHIMIE</a:t>
                      </a:r>
                    </a:p>
                  </a:txBody>
                  <a:tcPr marL="9525" marR="9525" marT="714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2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318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149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5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FIZICĂ</a:t>
                      </a:r>
                    </a:p>
                  </a:txBody>
                  <a:tcPr marL="9525" marR="9525" marT="714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2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602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5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MATEMATICĂ</a:t>
                      </a:r>
                    </a:p>
                  </a:txBody>
                  <a:tcPr marL="9525" marR="9525" marT="714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2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1227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A8DA1550-A009-43F1-8725-8BC2E9F0494E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24</a:t>
            </a:fld>
            <a:endParaRPr lang="ro-RO" altLang="ro-RO" sz="1400"/>
          </a:p>
        </p:txBody>
      </p:sp>
      <p:sp>
        <p:nvSpPr>
          <p:cNvPr id="34819" name="Rectangle 4"/>
          <p:cNvSpPr>
            <a:spLocks noGrp="1" noChangeArrowheads="1"/>
          </p:cNvSpPr>
          <p:nvPr>
            <p:ph type="title"/>
          </p:nvPr>
        </p:nvSpPr>
        <p:spPr>
          <a:xfrm>
            <a:off x="971600" y="490364"/>
            <a:ext cx="7272808" cy="857250"/>
          </a:xfrm>
          <a:noFill/>
        </p:spPr>
        <p:txBody>
          <a:bodyPr/>
          <a:lstStyle/>
          <a:p>
            <a:pPr eaLnBrk="1" hangingPunct="1"/>
            <a:r>
              <a:rPr lang="ro-RO" altLang="ro-RO" sz="3600" b="1" dirty="0"/>
              <a:t>Situația statistică a candidaților </a:t>
            </a:r>
            <a:r>
              <a:rPr lang="en-US" altLang="ro-RO" sz="3600" b="1" dirty="0"/>
              <a:t>cu note, </a:t>
            </a:r>
            <a:r>
              <a:rPr lang="ro-RO" altLang="ro-RO" sz="3600" b="1" dirty="0"/>
              <a:t>la </a:t>
            </a:r>
            <a:r>
              <a:rPr lang="en-US" altLang="ro-RO" sz="3600" b="1" dirty="0" err="1"/>
              <a:t>disciplina</a:t>
            </a:r>
            <a:r>
              <a:rPr lang="en-US" altLang="ro-RO" sz="3600" b="1" dirty="0"/>
              <a:t> </a:t>
            </a:r>
            <a:r>
              <a:rPr lang="en-US" altLang="ro-RO" sz="3600" b="1" dirty="0" err="1"/>
              <a:t>fizic</a:t>
            </a:r>
            <a:r>
              <a:rPr lang="ro-RO" altLang="ro-RO" sz="3600" b="1" dirty="0"/>
              <a:t>ă</a:t>
            </a:r>
          </a:p>
        </p:txBody>
      </p:sp>
      <p:graphicFrame>
        <p:nvGraphicFramePr>
          <p:cNvPr id="51284" name="Group 8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5627640"/>
              </p:ext>
            </p:extLst>
          </p:nvPr>
        </p:nvGraphicFramePr>
        <p:xfrm>
          <a:off x="1259632" y="2255217"/>
          <a:ext cx="6678612" cy="1540669"/>
        </p:xfrm>
        <a:graphic>
          <a:graphicData uri="http://schemas.openxmlformats.org/drawingml/2006/table">
            <a:tbl>
              <a:tblPr/>
              <a:tblGrid>
                <a:gridCol w="1931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62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4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287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Nr.</a:t>
                      </a:r>
                      <a:endParaRPr kumimoji="0" lang="ro-RO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</a:t>
                      </a:r>
                      <a:r>
                        <a:rPr kumimoji="0" lang="en-GB" sz="21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andida</a:t>
                      </a:r>
                      <a:r>
                        <a:rPr kumimoji="0" lang="ro-RO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ți 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cu note</a:t>
                      </a: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Nr. candida</a:t>
                      </a:r>
                      <a:r>
                        <a:rPr kumimoji="0" lang="ro-RO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ți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cu note </a:t>
                      </a:r>
                      <a:r>
                        <a:rPr kumimoji="0" lang="ro-RO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între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5 </a:t>
                      </a:r>
                      <a:r>
                        <a:rPr kumimoji="0" lang="ro-RO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ș</a:t>
                      </a:r>
                      <a:r>
                        <a:rPr kumimoji="0" lang="ro-RO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i</a:t>
                      </a:r>
                      <a:r>
                        <a:rPr kumimoji="0" lang="ro-RO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SimSun" charset="-122"/>
                          <a:cs typeface="Times New Roman" pitchFamily="18" charset="0"/>
                        </a:rPr>
                        <a:t> 6,99</a:t>
                      </a: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Nr. candida</a:t>
                      </a:r>
                      <a:r>
                        <a:rPr kumimoji="0" lang="ro-RO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ți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cu note 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peste 7</a:t>
                      </a: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1969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206</a:t>
                      </a:r>
                    </a:p>
                  </a:txBody>
                  <a:tcPr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127</a:t>
                      </a:r>
                      <a:endParaRPr kumimoji="0" lang="ro-RO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30</a:t>
                      </a:r>
                      <a:endParaRPr kumimoji="0" lang="ro-RO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31013" y="4683919"/>
            <a:ext cx="2133600" cy="357188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4B8D163C-5D2B-4337-A4AF-717A413B5F5C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25</a:t>
            </a:fld>
            <a:endParaRPr lang="ro-RO" altLang="ro-RO" sz="1400"/>
          </a:p>
        </p:txBody>
      </p:sp>
      <p:sp>
        <p:nvSpPr>
          <p:cNvPr id="12291" name="Rectangle 10"/>
          <p:cNvSpPr>
            <a:spLocks noChangeArrowheads="1"/>
          </p:cNvSpPr>
          <p:nvPr/>
        </p:nvSpPr>
        <p:spPr bwMode="auto">
          <a:xfrm>
            <a:off x="71438" y="158354"/>
            <a:ext cx="8964612" cy="901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ro-RO" sz="2800" b="1" dirty="0">
                <a:solidFill>
                  <a:schemeClr val="tx2"/>
                </a:solidFill>
              </a:rPr>
              <a:t>Distribuția procentuală a notelor la </a:t>
            </a:r>
            <a:r>
              <a:rPr lang="ro-RO" altLang="ro-RO" sz="2800" b="1" dirty="0">
                <a:solidFill>
                  <a:schemeClr val="tx2"/>
                </a:solidFill>
              </a:rPr>
              <a:t>proba scrisă,</a:t>
            </a:r>
            <a:r>
              <a:rPr lang="it-IT" altLang="ro-RO" sz="2800" b="1" dirty="0">
                <a:solidFill>
                  <a:schemeClr val="tx2"/>
                </a:solidFill>
              </a:rPr>
              <a:t> fizică,</a:t>
            </a:r>
            <a:r>
              <a:rPr lang="ro-RO" altLang="ro-RO" sz="2800" b="1" dirty="0">
                <a:solidFill>
                  <a:schemeClr val="tx2"/>
                </a:solidFill>
              </a:rPr>
              <a:t> titularizare </a:t>
            </a:r>
            <a:r>
              <a:rPr lang="it-IT" altLang="ro-RO" sz="2800" b="1" dirty="0">
                <a:solidFill>
                  <a:schemeClr val="tx2"/>
                </a:solidFill>
              </a:rPr>
              <a:t>202</a:t>
            </a:r>
            <a:r>
              <a:rPr lang="ro-RO" altLang="ro-RO" sz="2800" b="1" dirty="0">
                <a:solidFill>
                  <a:schemeClr val="tx2"/>
                </a:solidFill>
              </a:rPr>
              <a:t>4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941A1C3-8B0C-4F6C-A3F6-4F3D23E1CC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1101880"/>
            <a:ext cx="6507434" cy="3939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026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C95D440D-C393-4448-8EAE-6E647199E43C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26</a:t>
            </a:fld>
            <a:endParaRPr lang="ro-RO" altLang="ro-RO" sz="1400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529954"/>
            <a:ext cx="8229600" cy="1906190"/>
          </a:xfrm>
        </p:spPr>
        <p:txBody>
          <a:bodyPr/>
          <a:lstStyle/>
          <a:p>
            <a:pPr eaLnBrk="1" hangingPunct="1">
              <a:defRPr/>
            </a:pPr>
            <a:r>
              <a:rPr lang="ro-RO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Examenul național de definitiv</a:t>
            </a:r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are</a:t>
            </a:r>
            <a:r>
              <a:rPr lang="ro-RO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în învățământ</a:t>
            </a:r>
            <a:br>
              <a:rPr lang="ro-RO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o-RO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24 iulie 2024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2DB20108-F7F0-4110-BC8B-5496C25640A1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27</a:t>
            </a:fld>
            <a:endParaRPr lang="ro-RO" altLang="ro-RO" sz="1400"/>
          </a:p>
        </p:txBody>
      </p:sp>
      <p:sp>
        <p:nvSpPr>
          <p:cNvPr id="33795" name="Rectangle 4"/>
          <p:cNvSpPr>
            <a:spLocks noGrp="1" noChangeArrowheads="1"/>
          </p:cNvSpPr>
          <p:nvPr>
            <p:ph type="title"/>
          </p:nvPr>
        </p:nvSpPr>
        <p:spPr>
          <a:xfrm>
            <a:off x="755576" y="208360"/>
            <a:ext cx="7931224" cy="1228725"/>
          </a:xfrm>
          <a:noFill/>
        </p:spPr>
        <p:txBody>
          <a:bodyPr/>
          <a:lstStyle/>
          <a:p>
            <a:pPr eaLnBrk="1" hangingPunct="1"/>
            <a:r>
              <a:rPr lang="en-US" altLang="ro-RO" sz="3600" b="1" dirty="0" err="1"/>
              <a:t>Situa</a:t>
            </a:r>
            <a:r>
              <a:rPr lang="ro-RO" altLang="ro-RO" sz="3600" b="1" dirty="0" err="1"/>
              <a:t>ția</a:t>
            </a:r>
            <a:r>
              <a:rPr lang="ro-RO" altLang="ro-RO" sz="3600" b="1" dirty="0"/>
              <a:t> comparativă, pe discipline, a numărului de candidați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8580404"/>
              </p:ext>
            </p:extLst>
          </p:nvPr>
        </p:nvGraphicFramePr>
        <p:xfrm>
          <a:off x="2740968" y="1999059"/>
          <a:ext cx="3960440" cy="2863454"/>
        </p:xfrm>
        <a:graphic>
          <a:graphicData uri="http://schemas.openxmlformats.org/drawingml/2006/table">
            <a:tbl>
              <a:tblPr/>
              <a:tblGrid>
                <a:gridCol w="1895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47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9294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Disciplina de examen</a:t>
                      </a:r>
                    </a:p>
                  </a:txBody>
                  <a:tcPr marL="9525" marR="9525" marT="714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Nr. candidați cu note</a:t>
                      </a:r>
                      <a:r>
                        <a:rPr kumimoji="0" lang="en-US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 la </a:t>
                      </a:r>
                      <a:r>
                        <a:rPr kumimoji="0" lang="en-US" altLang="en-US" sz="15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proba</a:t>
                      </a:r>
                      <a:r>
                        <a:rPr kumimoji="0" lang="en-US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altLang="en-US" sz="15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scris</a:t>
                      </a:r>
                      <a:r>
                        <a:rPr kumimoji="0" lang="ro-RO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ă</a:t>
                      </a:r>
                    </a:p>
                  </a:txBody>
                  <a:tcPr marL="9525" marR="9525" marT="714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149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5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BIOLOGIE</a:t>
                      </a:r>
                    </a:p>
                  </a:txBody>
                  <a:tcPr marL="9525" marR="9525" marT="714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2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149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5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CHIMIE</a:t>
                      </a:r>
                    </a:p>
                  </a:txBody>
                  <a:tcPr marL="9525" marR="9525" marT="714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2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149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5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FIZICĂ</a:t>
                      </a:r>
                    </a:p>
                  </a:txBody>
                  <a:tcPr marL="9525" marR="9525" marT="714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2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602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5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MATEMATICĂ</a:t>
                      </a:r>
                    </a:p>
                  </a:txBody>
                  <a:tcPr marL="9525" marR="9525" marT="714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2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339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91842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31013" y="4683919"/>
            <a:ext cx="2133600" cy="357188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4B8D163C-5D2B-4337-A4AF-717A413B5F5C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28</a:t>
            </a:fld>
            <a:endParaRPr lang="ro-RO" altLang="ro-RO" sz="1400"/>
          </a:p>
        </p:txBody>
      </p:sp>
      <p:sp>
        <p:nvSpPr>
          <p:cNvPr id="12291" name="Rectangle 10"/>
          <p:cNvSpPr>
            <a:spLocks noChangeArrowheads="1"/>
          </p:cNvSpPr>
          <p:nvPr/>
        </p:nvSpPr>
        <p:spPr bwMode="auto">
          <a:xfrm>
            <a:off x="71438" y="158354"/>
            <a:ext cx="8964612" cy="901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ro-RO" sz="2800" b="1" dirty="0">
                <a:solidFill>
                  <a:schemeClr val="tx2"/>
                </a:solidFill>
              </a:rPr>
              <a:t>Distribuția procentuală a notelor la </a:t>
            </a:r>
            <a:r>
              <a:rPr lang="ro-RO" altLang="ro-RO" sz="2800" b="1" dirty="0">
                <a:solidFill>
                  <a:schemeClr val="tx2"/>
                </a:solidFill>
              </a:rPr>
              <a:t>proba scrisă,</a:t>
            </a:r>
            <a:r>
              <a:rPr lang="it-IT" altLang="ro-RO" sz="2800" b="1" dirty="0">
                <a:solidFill>
                  <a:schemeClr val="tx2"/>
                </a:solidFill>
              </a:rPr>
              <a:t> fizică,</a:t>
            </a:r>
            <a:r>
              <a:rPr lang="ro-RO" altLang="ro-RO" sz="2800" b="1" dirty="0">
                <a:solidFill>
                  <a:schemeClr val="tx2"/>
                </a:solidFill>
              </a:rPr>
              <a:t> definitivat </a:t>
            </a:r>
            <a:r>
              <a:rPr lang="it-IT" altLang="ro-RO" sz="2800" b="1" dirty="0">
                <a:solidFill>
                  <a:schemeClr val="tx2"/>
                </a:solidFill>
              </a:rPr>
              <a:t>202</a:t>
            </a:r>
            <a:r>
              <a:rPr lang="ro-RO" altLang="ro-RO" sz="2800" b="1" dirty="0">
                <a:solidFill>
                  <a:schemeClr val="tx2"/>
                </a:solidFill>
              </a:rPr>
              <a:t>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BDD26BB-96B5-4C6E-A299-562BAF9679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653" y="1089707"/>
            <a:ext cx="6696693" cy="4053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3790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ctrTitle"/>
          </p:nvPr>
        </p:nvSpPr>
        <p:spPr>
          <a:xfrm>
            <a:off x="1692275" y="1419622"/>
            <a:ext cx="7272338" cy="1026319"/>
          </a:xfrm>
        </p:spPr>
        <p:txBody>
          <a:bodyPr/>
          <a:lstStyle/>
          <a:p>
            <a:r>
              <a:rPr lang="ro-RO" altLang="en-US" sz="4000" b="1" i="1" dirty="0">
                <a:solidFill>
                  <a:srgbClr val="000000"/>
                </a:solidFill>
              </a:rPr>
              <a:t>Vă mulțumim pentru atenție!</a:t>
            </a:r>
            <a:endParaRPr lang="en-US" altLang="en-US" sz="4000" b="1" i="1" dirty="0">
              <a:solidFill>
                <a:srgbClr val="000000"/>
              </a:solidFill>
            </a:endParaRPr>
          </a:p>
        </p:txBody>
      </p:sp>
      <p:sp>
        <p:nvSpPr>
          <p:cNvPr id="37891" name="Subtitle 2"/>
          <p:cNvSpPr>
            <a:spLocks noGrp="1"/>
          </p:cNvSpPr>
          <p:nvPr>
            <p:ph type="subTitle" idx="1"/>
          </p:nvPr>
        </p:nvSpPr>
        <p:spPr>
          <a:xfrm>
            <a:off x="2051050" y="2643758"/>
            <a:ext cx="6400800" cy="1800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o-RO" altLang="en-US" sz="2700" b="1" dirty="0">
                <a:solidFill>
                  <a:srgbClr val="000000"/>
                </a:solidFill>
                <a:latin typeface="Palatino Linotype" pitchFamily="18" charset="0"/>
              </a:rPr>
              <a:t>Liviu</a:t>
            </a:r>
            <a:r>
              <a:rPr lang="it-IT" altLang="en-US" sz="2700" b="1" dirty="0">
                <a:solidFill>
                  <a:srgbClr val="000000"/>
                </a:solidFill>
                <a:latin typeface="Palatino Linotype" pitchFamily="18" charset="0"/>
              </a:rPr>
              <a:t> </a:t>
            </a:r>
            <a:r>
              <a:rPr lang="ro-RO" altLang="en-US" sz="2700" b="1" dirty="0">
                <a:solidFill>
                  <a:srgbClr val="000000"/>
                </a:solidFill>
                <a:latin typeface="Palatino Linotype" pitchFamily="18" charset="0"/>
              </a:rPr>
              <a:t>BLANARIU</a:t>
            </a:r>
            <a:endParaRPr lang="it-IT" altLang="en-US" sz="2700" b="1" dirty="0">
              <a:solidFill>
                <a:srgbClr val="000000"/>
              </a:solidFill>
              <a:latin typeface="Palatino Linotype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o-RO" altLang="en-US" sz="2700" b="1" dirty="0">
                <a:solidFill>
                  <a:srgbClr val="000000"/>
                </a:solidFill>
                <a:latin typeface="Palatino Linotype" pitchFamily="18" charset="0"/>
              </a:rPr>
              <a:t>Florina</a:t>
            </a:r>
            <a:r>
              <a:rPr lang="it-IT" altLang="en-US" sz="2700" b="1" dirty="0">
                <a:solidFill>
                  <a:srgbClr val="000000"/>
                </a:solidFill>
                <a:latin typeface="Palatino Linotype" pitchFamily="18" charset="0"/>
              </a:rPr>
              <a:t> </a:t>
            </a:r>
            <a:r>
              <a:rPr lang="ro-RO" altLang="en-US" sz="2700" b="1" dirty="0">
                <a:solidFill>
                  <a:srgbClr val="000000"/>
                </a:solidFill>
                <a:latin typeface="Palatino Linotype" pitchFamily="18" charset="0"/>
              </a:rPr>
              <a:t>BĂRBULESCU</a:t>
            </a:r>
            <a:endParaRPr lang="it-IT" altLang="en-US" sz="2700" b="1" dirty="0">
              <a:solidFill>
                <a:srgbClr val="000000"/>
              </a:solidFill>
              <a:latin typeface="Palatino Linotype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o-RO" altLang="en-US" sz="2700" b="1" dirty="0" err="1">
                <a:solidFill>
                  <a:srgbClr val="000000"/>
                </a:solidFill>
                <a:latin typeface="Palatino Linotype" pitchFamily="18" charset="0"/>
                <a:hlinkClick r:id="rId2"/>
              </a:rPr>
              <a:t>liviu.blanariu</a:t>
            </a:r>
            <a:r>
              <a:rPr lang="it-IT" altLang="en-US" sz="2700" b="1" dirty="0">
                <a:solidFill>
                  <a:srgbClr val="000000"/>
                </a:solidFill>
                <a:latin typeface="Palatino Linotype" pitchFamily="18" charset="0"/>
                <a:hlinkClick r:id="rId2"/>
              </a:rPr>
              <a:t>@rocnee.eu</a:t>
            </a:r>
            <a:endParaRPr lang="it-IT" altLang="en-US" sz="2700" b="1" dirty="0">
              <a:solidFill>
                <a:srgbClr val="000000"/>
              </a:solidFill>
              <a:latin typeface="Palatino Linotype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o-RO" altLang="en-US" sz="2700" b="1" dirty="0" err="1">
                <a:solidFill>
                  <a:srgbClr val="000000"/>
                </a:solidFill>
                <a:latin typeface="Palatino Linotype" pitchFamily="18" charset="0"/>
                <a:hlinkClick r:id="rId3"/>
              </a:rPr>
              <a:t>florina.barbulescu</a:t>
            </a:r>
            <a:r>
              <a:rPr lang="it-IT" altLang="en-US" sz="2700" b="1" dirty="0">
                <a:solidFill>
                  <a:srgbClr val="000000"/>
                </a:solidFill>
                <a:latin typeface="Palatino Linotype" pitchFamily="18" charset="0"/>
                <a:hlinkClick r:id="rId3"/>
              </a:rPr>
              <a:t>@rocnee.eu</a:t>
            </a:r>
            <a:endParaRPr lang="it-IT" altLang="en-US" sz="2700" b="1" dirty="0">
              <a:solidFill>
                <a:srgbClr val="000000"/>
              </a:solidFill>
              <a:latin typeface="Palatino Linotype" pitchFamily="18" charset="0"/>
            </a:endParaRPr>
          </a:p>
          <a:p>
            <a:pPr eaLnBrk="1" hangingPunct="1">
              <a:lnSpc>
                <a:spcPct val="80000"/>
              </a:lnSpc>
            </a:pPr>
            <a:endParaRPr lang="en-US" altLang="en-US" sz="2700" dirty="0">
              <a:solidFill>
                <a:srgbClr val="000000"/>
              </a:solidFill>
              <a:latin typeface="Palatino Linotype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" y="0"/>
            <a:ext cx="1476375" cy="5143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o-RO"/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 rot="-5400000">
            <a:off x="-821332" y="2699142"/>
            <a:ext cx="3006328" cy="68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81000" indent="-3810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marL="0">
              <a:lnSpc>
                <a:spcPts val="2300"/>
              </a:lnSpc>
              <a:defRPr/>
            </a:pPr>
            <a:r>
              <a:rPr lang="ro-RO" sz="2800" b="1" dirty="0">
                <a:solidFill>
                  <a:schemeClr val="tx2">
                    <a:lumMod val="75000"/>
                  </a:schemeClr>
                </a:solidFill>
                <a:latin typeface="Courier New" pitchFamily="49" charset="0"/>
              </a:rPr>
              <a:t>     </a:t>
            </a:r>
            <a:r>
              <a:rPr lang="en-US" sz="2800" b="1" dirty="0">
                <a:solidFill>
                  <a:schemeClr val="tx2">
                    <a:lumMod val="75000"/>
                  </a:schemeClr>
                </a:solidFill>
                <a:latin typeface="Courier New" pitchFamily="49" charset="0"/>
              </a:rPr>
              <a:t>www.rocnee</a:t>
            </a:r>
            <a:r>
              <a:rPr lang="ro-RO" sz="2800" b="1" dirty="0">
                <a:solidFill>
                  <a:schemeClr val="tx2">
                    <a:lumMod val="75000"/>
                  </a:schemeClr>
                </a:solidFill>
                <a:latin typeface="Courier New" pitchFamily="49" charset="0"/>
              </a:rPr>
              <a:t>.eu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1558924" y="2067694"/>
            <a:ext cx="6649244" cy="756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>
              <a:defRPr/>
            </a:pPr>
            <a:r>
              <a:rPr lang="en-GB" sz="4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BACALAUREAT 20</a:t>
            </a:r>
            <a:r>
              <a:rPr lang="ro-RO" sz="4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en-US" sz="4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</a:t>
            </a:r>
            <a:endParaRPr lang="en-GB" sz="4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5061" name="Rectangle 5"/>
          <p:cNvSpPr>
            <a:spLocks noChangeArrowheads="1"/>
          </p:cNvSpPr>
          <p:nvPr/>
        </p:nvSpPr>
        <p:spPr bwMode="auto">
          <a:xfrm>
            <a:off x="935831" y="3219822"/>
            <a:ext cx="7272337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ro-RO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                      </a:t>
            </a:r>
            <a:r>
              <a:rPr lang="en-GB" sz="32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8"/>
              </a:rPr>
              <a:t>sesiunea</a:t>
            </a:r>
            <a:r>
              <a:rPr lang="en-GB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8"/>
              </a:rPr>
              <a:t> </a:t>
            </a:r>
            <a:r>
              <a:rPr lang="en-GB" sz="32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8"/>
              </a:rPr>
              <a:t>iunie</a:t>
            </a:r>
            <a:r>
              <a:rPr lang="en-GB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8"/>
              </a:rPr>
              <a:t> </a:t>
            </a:r>
            <a:r>
              <a:rPr lang="ro-RO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8"/>
              </a:rPr>
              <a:t>- iulie</a:t>
            </a:r>
            <a:endParaRPr lang="en-GB" sz="32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Unicode MS" pitchFamily="34" charset="-12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59575" y="4683919"/>
            <a:ext cx="2133600" cy="357188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4970ED10-D27D-4F61-A110-77661E2BA31A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4</a:t>
            </a:fld>
            <a:endParaRPr lang="ro-RO" altLang="ro-RO" sz="1400"/>
          </a:p>
        </p:txBody>
      </p:sp>
      <p:graphicFrame>
        <p:nvGraphicFramePr>
          <p:cNvPr id="4198" name="Group 10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3974239"/>
              </p:ext>
            </p:extLst>
          </p:nvPr>
        </p:nvGraphicFramePr>
        <p:xfrm>
          <a:off x="1692275" y="1617464"/>
          <a:ext cx="5759450" cy="2676525"/>
        </p:xfrm>
        <a:graphic>
          <a:graphicData uri="http://schemas.openxmlformats.org/drawingml/2006/table">
            <a:tbl>
              <a:tblPr/>
              <a:tblGrid>
                <a:gridCol w="16557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160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16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323975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Filiera</a:t>
                      </a:r>
                      <a:endParaRPr kumimoji="0" lang="ro-RO" alt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ED3D7"/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</a:t>
                      </a:r>
                      <a:r>
                        <a:rPr kumimoji="0" lang="ro-RO" altLang="en-US" sz="15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andidați</a:t>
                      </a:r>
                      <a:endParaRPr kumimoji="0" lang="ro-RO" alt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altLang="en-US" sz="15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prezen</a:t>
                      </a:r>
                      <a:r>
                        <a:rPr kumimoji="0" lang="ro-RO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ți</a:t>
                      </a:r>
                      <a:endParaRPr kumimoji="0" lang="ro-RO" alt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ED3D7"/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</a:t>
                      </a:r>
                      <a:r>
                        <a:rPr kumimoji="0" lang="ro-RO" altLang="en-US" sz="15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andidați</a:t>
                      </a:r>
                      <a:r>
                        <a:rPr kumimoji="0" lang="ro-RO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promovați</a:t>
                      </a:r>
                      <a:endParaRPr kumimoji="0" lang="ro-RO" alt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ED3D7"/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</a:t>
                      </a:r>
                      <a:r>
                        <a:rPr kumimoji="0" lang="ro-RO" altLang="en-US" sz="15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andidați</a:t>
                      </a:r>
                      <a:r>
                        <a:rPr kumimoji="0" lang="ro-RO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n</a:t>
                      </a:r>
                      <a:r>
                        <a:rPr kumimoji="0" lang="ro-RO" altLang="en-US" sz="15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epromovați</a:t>
                      </a:r>
                      <a:endParaRPr kumimoji="0" lang="ro-RO" alt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ED3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9816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Teoretică + vocațională</a:t>
                      </a:r>
                      <a:endParaRPr kumimoji="0" lang="ro-RO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34290" marB="3429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Tehnologică</a:t>
                      </a:r>
                      <a:endParaRPr kumimoji="0" lang="ro-RO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34290" marB="3429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1349</a:t>
                      </a:r>
                      <a:endParaRPr lang="ro-RO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Total</a:t>
                      </a:r>
                      <a:endParaRPr kumimoji="0" lang="ro-RO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34290" marB="3429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6688</a:t>
                      </a:r>
                      <a:endParaRPr lang="ro-RO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7921" name="Rectangle 97"/>
          <p:cNvSpPr>
            <a:spLocks noChangeArrowheads="1"/>
          </p:cNvSpPr>
          <p:nvPr/>
        </p:nvSpPr>
        <p:spPr bwMode="auto">
          <a:xfrm>
            <a:off x="539750" y="37028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o-RO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Bacalaureat</a:t>
            </a:r>
            <a:r>
              <a:rPr lang="en-US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  <a:r>
              <a:rPr lang="ro-RO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sesiunea iunie-iulie 2024</a:t>
            </a:r>
            <a:r>
              <a:rPr lang="en-US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en-US" altLang="en-US" b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proba</a:t>
            </a:r>
            <a:r>
              <a:rPr lang="en-US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b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E.d</a:t>
            </a:r>
            <a:r>
              <a:rPr lang="en-US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), </a:t>
            </a:r>
            <a:r>
              <a:rPr lang="en-US" altLang="en-US" b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disciplina</a:t>
            </a:r>
            <a:r>
              <a:rPr lang="en-US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b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fizic</a:t>
            </a:r>
            <a:r>
              <a:rPr lang="ro-RO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ă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59575" y="4683919"/>
            <a:ext cx="2133600" cy="357188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DDE552EC-2308-4589-9B35-6C781EAF0321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5</a:t>
            </a:fld>
            <a:endParaRPr lang="ro-RO" altLang="ro-RO" sz="1400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08360"/>
            <a:ext cx="8229600" cy="1106090"/>
          </a:xfrm>
        </p:spPr>
        <p:txBody>
          <a:bodyPr/>
          <a:lstStyle/>
          <a:p>
            <a:pPr eaLnBrk="1" hangingPunct="1">
              <a:defRPr/>
            </a:pPr>
            <a:r>
              <a:rPr lang="ro-RO" alt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Situația statistică la nivel național a opțiunilor candidaților prezenți la proba </a:t>
            </a:r>
            <a:r>
              <a:rPr lang="ro-RO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E.d</a:t>
            </a:r>
            <a:r>
              <a:rPr lang="ro-RO" alt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) în sesiunea iunie-iulie 2024</a:t>
            </a:r>
            <a:br>
              <a:rPr lang="en-GB" alt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en-GB" alt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o-RO" altLang="en-US" sz="24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filiera te</a:t>
            </a:r>
            <a:r>
              <a:rPr lang="en-US" altLang="en-US" sz="2400" b="1" i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oretic</a:t>
            </a:r>
            <a:r>
              <a:rPr lang="ro-RO" altLang="en-US" sz="24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ă </a:t>
            </a:r>
            <a:r>
              <a:rPr lang="en-GB" altLang="en-US" sz="24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endParaRPr lang="ro-RO" altLang="en-US" sz="3200" b="1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5FC1A53-1549-46AC-903A-AEB8D13BC0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1035" y="1370958"/>
            <a:ext cx="5203253" cy="377254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59575" y="4683919"/>
            <a:ext cx="2133600" cy="357188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57A447B4-80F6-41D8-8920-7075DAD99476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6</a:t>
            </a:fld>
            <a:endParaRPr lang="ro-RO" altLang="ro-RO" sz="14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2268ED3-37B4-4380-BDCA-6F84BE5940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389" y="1579792"/>
            <a:ext cx="4915221" cy="3563708"/>
          </a:xfrm>
          <a:prstGeom prst="rect">
            <a:avLst/>
          </a:prstGeom>
        </p:spPr>
      </p:pic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23478"/>
            <a:ext cx="8229600" cy="1643310"/>
          </a:xfrm>
        </p:spPr>
        <p:txBody>
          <a:bodyPr/>
          <a:lstStyle/>
          <a:p>
            <a:pPr eaLnBrk="1" hangingPunct="1">
              <a:defRPr/>
            </a:pPr>
            <a:r>
              <a:rPr lang="ro-RO" alt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Situația statistică la nivel național a opțiunilor candidaților prezenți la proba </a:t>
            </a:r>
            <a:r>
              <a:rPr lang="ro-RO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E.d</a:t>
            </a:r>
            <a:r>
              <a:rPr lang="ro-RO" alt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) în sesiunea iunie-iulie 2024</a:t>
            </a:r>
            <a:br>
              <a:rPr lang="en-GB" alt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en-GB" alt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o-RO" altLang="en-US" sz="24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filiera tehnologică, profil Tehnic și profil Resurse naturale și protecția mediului</a:t>
            </a:r>
            <a:r>
              <a:rPr lang="en-GB" altLang="en-US" sz="24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-</a:t>
            </a:r>
            <a:endParaRPr lang="ro-RO" altLang="en-US" sz="2400" b="1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5475" y="4683919"/>
            <a:ext cx="2133600" cy="357188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3B041734-E963-4CEC-A3E7-BD64019F1F4C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7</a:t>
            </a:fld>
            <a:endParaRPr lang="ro-RO" altLang="ro-RO" sz="1400"/>
          </a:p>
        </p:txBody>
      </p:sp>
      <p:sp>
        <p:nvSpPr>
          <p:cNvPr id="9220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41673"/>
            <a:ext cx="9144000" cy="639365"/>
          </a:xfrm>
          <a:noFill/>
        </p:spPr>
        <p:txBody>
          <a:bodyPr/>
          <a:lstStyle/>
          <a:p>
            <a:pPr eaLnBrk="1" hangingPunct="1"/>
            <a:r>
              <a:rPr lang="ro-RO" altLang="ro-RO" sz="2000" dirty="0"/>
              <a:t>Opțiunile </a:t>
            </a:r>
            <a:r>
              <a:rPr lang="en-US" altLang="ro-RO" sz="2000" dirty="0"/>
              <a:t>candid</a:t>
            </a:r>
            <a:r>
              <a:rPr lang="ro-RO" altLang="ro-RO" sz="2000" dirty="0" err="1"/>
              <a:t>aților</a:t>
            </a:r>
            <a:r>
              <a:rPr lang="ro-RO" altLang="ro-RO" sz="2000" dirty="0"/>
              <a:t> de la filiera teoretică profil real </a:t>
            </a:r>
            <a:r>
              <a:rPr lang="ro-RO" altLang="en-US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prezenți la proba </a:t>
            </a:r>
            <a:r>
              <a:rPr lang="ro-RO" altLang="en-US" sz="2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E.d</a:t>
            </a:r>
            <a:r>
              <a:rPr lang="ro-RO" altLang="en-US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) în sesiunea iunie-iulie 2024, </a:t>
            </a:r>
            <a:r>
              <a:rPr lang="ro-RO" altLang="ro-RO" sz="2000" dirty="0"/>
              <a:t>pentru disciplina fizică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19FFF20-5BE3-4009-8C9E-6168CDA37A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25" y="701761"/>
            <a:ext cx="7200749" cy="435892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31013" y="4683919"/>
            <a:ext cx="2133600" cy="357188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96DAF82B-F7B0-4F47-A480-9C95B899BA83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8</a:t>
            </a:fld>
            <a:endParaRPr lang="ro-RO" altLang="ro-RO" sz="14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E486E01-1799-4E57-BA49-9ACC14C4EF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744088"/>
            <a:ext cx="7272757" cy="4402509"/>
          </a:xfrm>
          <a:prstGeom prst="rect">
            <a:avLst/>
          </a:prstGeom>
        </p:spPr>
      </p:pic>
      <p:sp>
        <p:nvSpPr>
          <p:cNvPr id="10244" name="Rectangle 9"/>
          <p:cNvSpPr>
            <a:spLocks noGrp="1" noChangeArrowheads="1"/>
          </p:cNvSpPr>
          <p:nvPr>
            <p:ph type="title"/>
          </p:nvPr>
        </p:nvSpPr>
        <p:spPr>
          <a:xfrm>
            <a:off x="0" y="2382"/>
            <a:ext cx="9143999" cy="1129208"/>
          </a:xfrm>
          <a:noFill/>
        </p:spPr>
        <p:txBody>
          <a:bodyPr/>
          <a:lstStyle/>
          <a:p>
            <a:pPr eaLnBrk="1" hangingPunct="1"/>
            <a:r>
              <a:rPr lang="ro-RO" altLang="ro-RO" sz="2000" dirty="0"/>
              <a:t>Opțiunile candidaților de la filiera tehnologică, </a:t>
            </a:r>
            <a:r>
              <a:rPr lang="ro-RO" altLang="en-US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profil Tehnic și profil Resurse naturale și protecția mediului,</a:t>
            </a:r>
            <a:r>
              <a:rPr lang="ro-RO" altLang="ro-RO" sz="2000" dirty="0"/>
              <a:t> </a:t>
            </a:r>
            <a:r>
              <a:rPr lang="ro-RO" altLang="en-US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prezenți la proba </a:t>
            </a:r>
            <a:r>
              <a:rPr lang="ro-RO" altLang="en-US" sz="2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E.d</a:t>
            </a:r>
            <a:r>
              <a:rPr lang="ro-RO" altLang="en-US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) în sesiunea iunie-iulie 2024, </a:t>
            </a:r>
            <a:r>
              <a:rPr lang="ro-RO" altLang="ro-RO" sz="2000" dirty="0"/>
              <a:t>pentru disciplina fizică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31013" y="4683919"/>
            <a:ext cx="2133600" cy="357188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4B8D163C-5D2B-4337-A4AF-717A413B5F5C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9</a:t>
            </a:fld>
            <a:endParaRPr lang="ro-RO" altLang="ro-RO" sz="14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A21AC47-3ADC-4FCA-97E6-62DD3E0E40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643" y="740990"/>
            <a:ext cx="7272757" cy="4402509"/>
          </a:xfrm>
          <a:prstGeom prst="rect">
            <a:avLst/>
          </a:prstGeom>
        </p:spPr>
      </p:pic>
      <p:sp>
        <p:nvSpPr>
          <p:cNvPr id="12291" name="Rectangle 10"/>
          <p:cNvSpPr>
            <a:spLocks noChangeArrowheads="1"/>
          </p:cNvSpPr>
          <p:nvPr/>
        </p:nvSpPr>
        <p:spPr bwMode="auto">
          <a:xfrm>
            <a:off x="71438" y="158354"/>
            <a:ext cx="8964612" cy="901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ro-RO" sz="2800" b="1" dirty="0">
                <a:solidFill>
                  <a:schemeClr val="tx2"/>
                </a:solidFill>
              </a:rPr>
              <a:t>Distribuția procentuală a notelor la disciplina fizică,</a:t>
            </a:r>
            <a:br>
              <a:rPr lang="it-IT" altLang="ro-RO" sz="2800" b="1" dirty="0">
                <a:solidFill>
                  <a:schemeClr val="tx2"/>
                </a:solidFill>
              </a:rPr>
            </a:br>
            <a:r>
              <a:rPr lang="it-IT" altLang="ro-RO" sz="2800" b="1" dirty="0">
                <a:solidFill>
                  <a:schemeClr val="tx2"/>
                </a:solidFill>
              </a:rPr>
              <a:t>sesiunea iunie-iulie, bacalaureat 202</a:t>
            </a:r>
            <a:r>
              <a:rPr lang="ro-RO" altLang="ro-RO" sz="2800" b="1" dirty="0">
                <a:solidFill>
                  <a:schemeClr val="tx2"/>
                </a:solidFill>
              </a:rPr>
              <a:t>4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2799</TotalTime>
  <Words>801</Words>
  <Application>Microsoft Office PowerPoint</Application>
  <PresentationFormat>On-screen Show (16:9)</PresentationFormat>
  <Paragraphs>192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8" baseType="lpstr">
      <vt:lpstr>SimSun</vt:lpstr>
      <vt:lpstr>Arial</vt:lpstr>
      <vt:lpstr>Arial Unicode MS</vt:lpstr>
      <vt:lpstr>Calibri</vt:lpstr>
      <vt:lpstr>Courier New</vt:lpstr>
      <vt:lpstr>Palatino Linotype</vt:lpstr>
      <vt:lpstr>Times New Roman</vt:lpstr>
      <vt:lpstr>Wingdings</vt:lpstr>
      <vt:lpstr>Default Design</vt:lpstr>
      <vt:lpstr>Examene și concursuri naționale  2024</vt:lpstr>
      <vt:lpstr>PowerPoint Presentation</vt:lpstr>
      <vt:lpstr>PowerPoint Presentation</vt:lpstr>
      <vt:lpstr>PowerPoint Presentation</vt:lpstr>
      <vt:lpstr>Situația statistică la nivel național a opțiunilor candidaților prezenți la proba E.d) în sesiunea iunie-iulie 2024 - filiera teoretică -</vt:lpstr>
      <vt:lpstr>Situația statistică la nivel național a opțiunilor candidaților prezenți la proba E.d) în sesiunea iunie-iulie 2024 - filiera tehnologică, profil Tehnic și profil Resurse naturale și protecția mediului -</vt:lpstr>
      <vt:lpstr>Opțiunile candidaților de la filiera teoretică profil real prezenți la proba E.d) în sesiunea iunie-iulie 2024, pentru disciplina fizică</vt:lpstr>
      <vt:lpstr>Opțiunile candidaților de la filiera tehnologică, profil Tehnic și profil Resurse naturale și protecția mediului, prezenți la proba E.d) în sesiunea iunie-iulie 2024, pentru disciplina fizică</vt:lpstr>
      <vt:lpstr>PowerPoint Presentation</vt:lpstr>
      <vt:lpstr>Situația comparativă a promovabilității pentru absolvenții filierei teoretice, profil real, la proba E.d în sesiunea iunie-iulie,  bacalaureat 2024</vt:lpstr>
      <vt:lpstr>Rata de promovabilitate la disciplina fizică în cadrul examenului de bacalaureat 2024 – filiera teoretică, profil real</vt:lpstr>
      <vt:lpstr>Situația comparativă a promovabilității pentru absolvenții filierei tehnologice, profil tehnic și profil resurse naturale și protecția mediului la proba E.d, în sesiunea iunie-iulie, bacalaureat 2024</vt:lpstr>
      <vt:lpstr>Rata de promovabilitate la disciplina fizică în cadrul examenului de bacalaureat 2024 – filiera tehnologică, profil Tehnic și profil Resurse naturale și protecția mediului –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Procentajul de lucrări care au diferența specificată între notele acordate de primii doi evaluatori – fizică, filiera teoretică</vt:lpstr>
      <vt:lpstr>Procentajul de lucrări care au diferența specificată între notele acordate de primii doi evaluatori – fizică, filiera tehnologică</vt:lpstr>
      <vt:lpstr>Concursul de ocupare a posturilor didactice/ catedrelor declarate vacante/ rezervate în învățământul preuniversitar  17 iulie 2024</vt:lpstr>
      <vt:lpstr>Situația comparativă, pe discipline, a numărului de candidați</vt:lpstr>
      <vt:lpstr>Situația statistică a candidaților cu note, la disciplina fizică</vt:lpstr>
      <vt:lpstr>PowerPoint Presentation</vt:lpstr>
      <vt:lpstr>Examenul național de definitivare în învățământ 24 iulie 2024</vt:lpstr>
      <vt:lpstr>Situația comparativă, pe discipline, a numărului de candidați</vt:lpstr>
      <vt:lpstr>PowerPoint Presentation</vt:lpstr>
      <vt:lpstr>Vă mulțumim pentru atenție!</vt:lpstr>
    </vt:vector>
  </TitlesOfParts>
  <Company>NAES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Examene Nationale  2012</dc:title>
  <dc:creator>Liviu Blanariu</dc:creator>
  <cp:lastModifiedBy>Liviu</cp:lastModifiedBy>
  <cp:revision>258</cp:revision>
  <cp:lastPrinted>2024-09-02T09:39:54Z</cp:lastPrinted>
  <dcterms:created xsi:type="dcterms:W3CDTF">2012-09-05T09:25:11Z</dcterms:created>
  <dcterms:modified xsi:type="dcterms:W3CDTF">2024-09-02T09:41:58Z</dcterms:modified>
</cp:coreProperties>
</file>