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81" r:id="rId11"/>
    <p:sldId id="265" r:id="rId12"/>
    <p:sldId id="266" r:id="rId13"/>
    <p:sldId id="267" r:id="rId14"/>
    <p:sldId id="279" r:id="rId15"/>
    <p:sldId id="278" r:id="rId16"/>
    <p:sldId id="280" r:id="rId17"/>
    <p:sldId id="268" r:id="rId18"/>
    <p:sldId id="269" r:id="rId19"/>
    <p:sldId id="270" r:id="rId20"/>
    <p:sldId id="271" r:id="rId21"/>
    <p:sldId id="27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33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762000" y="3048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Cercul pedagogic al profesorilor de la aria curriculară „Tehnologii”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o-RO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AN ŞCOLAR 201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4</a:t>
            </a:r>
            <a:r>
              <a:rPr lang="ro-RO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-201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5</a:t>
            </a:r>
          </a:p>
          <a:p>
            <a:pPr algn="ctr">
              <a:lnSpc>
                <a:spcPct val="150000"/>
              </a:lnSpc>
            </a:pPr>
            <a:r>
              <a:rPr lang="ro-RO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ZONA: Hunedoara – Calan – Hateg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33600" y="2514600"/>
            <a:ext cx="6553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Părinte şi profesor bun, </a:t>
            </a:r>
            <a:r>
              <a:rPr lang="en-US" sz="2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o-RO" sz="2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părinte şi profesor inteligent, </a:t>
            </a:r>
            <a:endParaRPr lang="en-US" sz="2800" b="1" cap="all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o-RO" sz="2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 şi şcoală ideală.”</a:t>
            </a:r>
            <a:endParaRPr lang="en-US" sz="28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34290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Colegiul Economic “Emanuil Gojdu” Hunedoara</a:t>
            </a:r>
          </a:p>
          <a:p>
            <a:pPr algn="ctr">
              <a:lnSpc>
                <a:spcPct val="150000"/>
              </a:lnSpc>
            </a:pPr>
            <a: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Macovei Mariana</a:t>
            </a:r>
            <a:b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</a:t>
            </a:r>
            <a: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Boroacă Luis Raul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</a:t>
            </a:r>
            <a: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Ritivoi Maria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09601"/>
            <a:ext cx="7924800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 smtClean="0"/>
              <a:t>7) Dificultatea organizării şi planificării acţiunilor.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8) Dificultatea de a-şi aştepta rândul.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9) Pasivitatea –până la inactivitate, la lene.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10) Tulburări de comunicare, vorbire incoerentă.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11) Insomnie şi somnolenţă.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12) Dificultate de a-şi exprima ideile în scris.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13) Dependenţa de TV, calculator, telefoane. 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381000" y="3810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b="1" dirty="0" smtClean="0"/>
              <a:t>S.G.A. face ca teorii educaţionale şi psihologice ale trecutului să nu mai funcţioneze.</a:t>
            </a:r>
            <a:r>
              <a:rPr lang="ro-RO" sz="2400" dirty="0" smtClean="0"/>
              <a:t> În timp ce profesorii vorbesc, elevii sunt agitaţi, nu se concentrează şi sunt furaţi de gânduri.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Profesorii sunt prezenţi în clasă şi elevii sunt în alte lumi.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b="1" dirty="0" smtClean="0"/>
              <a:t>Specialiştii identifică trei cauze ale S.G.A.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1) Excesul de stimuli vizuali produşi de TV, calculator, telefon.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2) Excesul de informaţie.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3) Excesul de culori.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O pesoană cu S.G.A nu-şi poate administra gândurile /linişti  mintea</a:t>
            </a:r>
          </a:p>
          <a:p>
            <a:pPr>
              <a:lnSpc>
                <a:spcPct val="150000"/>
              </a:lnSpc>
            </a:pPr>
            <a:r>
              <a:rPr lang="ro-RO" sz="2400" b="1" i="1" dirty="0" smtClean="0"/>
              <a:t>Ameninţarea este excesul de gândire. </a:t>
            </a:r>
            <a:endParaRPr lang="en-US" sz="2400" b="1" i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b="1" dirty="0" smtClean="0"/>
              <a:t>S.G.A compromite sănătatea psihică sub trei forme: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- amintiri excesive, dezvoltând sentimentul  vinovăţiei ;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- preocupări şi griji legate de probleme existenţiale ;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- suferinţa prin anticipaţie .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b="1" dirty="0" smtClean="0"/>
              <a:t>Ca să fii un profesor bun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trebuie să cunoşti sufletul copilului pentru a descoperi instrumentele pedagogice capabile să transforme sala de clasă într-un mediu favorabil, nu într-o sursă de stress.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Este o chestiune supravieţuire. 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cap="all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Tehnici de schimbare a ambientului social şi psihic al profesorilor şi elevilor. </a:t>
            </a:r>
            <a:endParaRPr lang="en-US" sz="2400" cap="all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o-RO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</a:t>
            </a:r>
            <a:r>
              <a:rPr lang="ro-RO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Muzica ambientală în sala de curs pentru</a:t>
            </a:r>
            <a:r>
              <a:rPr lang="ro-RO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dezaccelerarea gândirii;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calmarea neliniştii;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îmbunătăţirea concentrării;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dezvoltarea plăcerii de a învăţa;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educarea emoţiei. </a:t>
            </a:r>
            <a:endParaRPr lang="en-US" sz="2400" dirty="0" smtClean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0"/>
            <a:ext cx="800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b="1" i="1" dirty="0" smtClean="0"/>
              <a:t>2)</a:t>
            </a:r>
            <a:r>
              <a:rPr lang="ro-RO" sz="2400" b="1" i="1" dirty="0" smtClean="0"/>
              <a:t> Aşezarea în cerc pentru: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dezvoltarea siguranţei;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promovarea educaţiei participative;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îmbunătăţirea concentrării;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diminuarea conflictelor în sala de clasă;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reducerea conversaţiilor între elevi.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609600"/>
            <a:ext cx="800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b="1" i="1" dirty="0" smtClean="0"/>
              <a:t>3) Expunerea interogativă pentru: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ameliorarea SGA;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reaprinderea motivaţiei;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dezvoltarea capacităţii de a-şi pune întrebări;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îmbogăţirea interpretării de texte şi enunţuri;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deschiderea ferestrelor inteligenţei. </a:t>
            </a:r>
            <a:endParaRPr lang="en-US" sz="2400" dirty="0" smtClean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09600"/>
            <a:ext cx="8001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 smtClean="0"/>
              <a:t>4)</a:t>
            </a:r>
            <a:r>
              <a:rPr lang="ro-RO" sz="2400" b="1" i="1" dirty="0" smtClean="0"/>
              <a:t> Expunerea prin dialog pentru: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dezvoltarea conştiinţei critice;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promovarea dezbaterii de idei;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stimularea educaţiei participative;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depăşirea nesiguranţei;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învingerea timidităţii;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îmbunătăţirea concentrării. 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571472" y="500042"/>
            <a:ext cx="80010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 smtClean="0"/>
              <a:t>5)</a:t>
            </a:r>
            <a:r>
              <a:rPr lang="ro-RO" sz="2400" b="1" i="1" dirty="0" smtClean="0"/>
              <a:t> Umanizarea cunoaşterii şi a profesorului pentru: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stimularea îndrăznelii;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promovarea perspicacităţii;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cultivarea creativităţii;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stimularea înţelepciunii;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creşterea capacităţii critice;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formarea de persoane care găndesc.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7)</a:t>
            </a:r>
            <a:r>
              <a:rPr lang="ro-RO" sz="2400" b="1" i="1" dirty="0" smtClean="0"/>
              <a:t> Educarea respectului de sine pentru: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rezolvarea conflictelor din clasă;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promovarea cooperării a solidarităţii. </a:t>
            </a:r>
            <a:endParaRPr lang="en-US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762000"/>
            <a:ext cx="8001056" cy="3903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800" dirty="0" smtClean="0">
                <a:solidFill>
                  <a:srgbClr val="C00000"/>
                </a:solidFill>
              </a:rPr>
              <a:t>Şcolile din toată lumea îi învaţă pe elevi să conducă firme şi aparate, dar nu-i pregătesc pentru a-şi controla gândurile. </a:t>
            </a:r>
            <a:endParaRPr lang="en-US" sz="2800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endParaRPr lang="ro-RO" sz="2800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o-RO" sz="2800" dirty="0" smtClean="0">
                <a:solidFill>
                  <a:srgbClr val="C00000"/>
                </a:solidFill>
              </a:rPr>
              <a:t>Ei înfruntă lumea, </a:t>
            </a:r>
          </a:p>
          <a:p>
            <a:pPr algn="ctr">
              <a:lnSpc>
                <a:spcPct val="150000"/>
              </a:lnSpc>
            </a:pPr>
            <a:r>
              <a:rPr lang="ro-RO" sz="2800" dirty="0" smtClean="0">
                <a:solidFill>
                  <a:srgbClr val="C00000"/>
                </a:solidFill>
              </a:rPr>
              <a:t>dar nu ştiu să înlăture din minte inutilul. </a:t>
            </a:r>
            <a:endParaRPr lang="en-US" sz="2800" dirty="0" smtClean="0">
              <a:solidFill>
                <a:srgbClr val="C00000"/>
              </a:solidFill>
            </a:endParaRPr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6.Părinte bun, părinte inteligent</a:t>
            </a:r>
            <a:endParaRPr lang="en-US" sz="2400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Copiii nu au nevoie de părinţi extraordinari, ci de fiinţe umane care să vorbească limba lor şi să pătrundă în inima lor</a:t>
            </a:r>
            <a:r>
              <a:rPr lang="en-US" sz="2400" dirty="0" smtClean="0"/>
              <a:t>. </a:t>
            </a:r>
            <a:endParaRPr lang="ro-RO" sz="2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Părinţii </a:t>
            </a:r>
            <a:r>
              <a:rPr lang="ro-RO" sz="2400" i="1" dirty="0" smtClean="0"/>
              <a:t>buni</a:t>
            </a:r>
            <a:r>
              <a:rPr lang="ro-RO" sz="2400" dirty="0" smtClean="0"/>
              <a:t> dau cadouri,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părinţii </a:t>
            </a:r>
            <a:r>
              <a:rPr lang="ro-RO" sz="2400" i="1" dirty="0" smtClean="0"/>
              <a:t>inteligenţi</a:t>
            </a:r>
            <a:r>
              <a:rPr lang="ro-RO" sz="2400" dirty="0" smtClean="0"/>
              <a:t> dăruiesc propria lor fiinţă şi uneori daruri, în măsura posibilităţilor economice.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Un părinte </a:t>
            </a:r>
            <a:r>
              <a:rPr lang="ro-RO" sz="2400" i="1" dirty="0" smtClean="0"/>
              <a:t>bun</a:t>
            </a:r>
            <a:r>
              <a:rPr lang="ro-RO" sz="2400" dirty="0" smtClean="0"/>
              <a:t> îşi fereşte copilul de problemele familiei,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un printe </a:t>
            </a:r>
            <a:r>
              <a:rPr lang="ro-RO" sz="2400" i="1" dirty="0" smtClean="0"/>
              <a:t>inteligent</a:t>
            </a:r>
            <a:r>
              <a:rPr lang="ro-RO" sz="2400" dirty="0" smtClean="0"/>
              <a:t> are îndrăzneala să povestească despre viaţa  şi visurile sale.</a:t>
            </a:r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57200" y="381000"/>
            <a:ext cx="8077200" cy="6129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cap="all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Problematica supusă tratării şi dezbaterii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Generaţia noastră a vrut să dea copiilor tot ce e mai bun.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Educaţia trece printr-o criză fără precedent în istorie</a:t>
            </a:r>
            <a:r>
              <a:rPr lang="ro-RO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Efectul imagisticii TV, calculatorului şi telefonului asupra dezvoltării intelecuale şi psihice a copilului.</a:t>
            </a:r>
            <a:r>
              <a:rPr lang="ro-RO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Consecinţa majoră a excesului de stimuli TV, telefon, calculator: </a:t>
            </a:r>
            <a:r>
              <a:rPr lang="ro-RO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Sindromul gândirii accelerate, S.G.A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Tehnici de schimbare a ambientului social psihic al profesorilor şi elevilor. </a:t>
            </a:r>
            <a:endParaRPr lang="en-US" sz="2400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o-RO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Părinte bun, părinte inteligent.</a:t>
            </a:r>
            <a:endParaRPr lang="en-US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400" b="1" i="1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Învăţaţi-vă copiii să facă din scena minţii lor un teatru al bucuriei şi nu unul al groazei.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Faceţi-i să-i ierte pe cei care îi decepţionează.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Explicaţi-le acest mecanism.</a:t>
            </a:r>
            <a:endParaRPr lang="en-US" sz="2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Făceţi-vă timp pentru programe împreună.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Spuneţi-le cât de importanţi sunt pentru voi.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Întrebaţi-i despre viaţa lor.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Vorbiţi-le despre munca şi provocările pe care le aveţi.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Lăsaţi­vă copiii să participe la viaţa voastră.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Nici o tehnică psihologică nu va funcţiona, dacă iubirea nu va fi prezentă.</a:t>
            </a:r>
            <a:endParaRPr lang="en-US" sz="2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Dacă treceţi printr-un război la serviciu, dar aveţi pace când veniţi acasă, veţi fi un om fericit.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sz="2400" dirty="0" smtClean="0"/>
              <a:t>Însă dacă veţi avea bucurii în afara casei, dar veţi trăi un război în familie, nefericirea vă va fi prietenă.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00042"/>
            <a:ext cx="8534400" cy="394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3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1.Generaţia noastră a vrut să dea copiilor tot ce-i mai bun</a:t>
            </a:r>
            <a:r>
              <a:rPr lang="ro-RO" sz="2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Am căutat ca nu cumva copiii  noştrii să treacă prin dificultăţile prin care am trecut noi.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Am pus un </a:t>
            </a:r>
            <a:r>
              <a:rPr lang="ro-RO" sz="2400" b="1" i="1" dirty="0" smtClean="0"/>
              <a:t>televizor</a:t>
            </a:r>
            <a:r>
              <a:rPr lang="ro-RO" sz="2400" dirty="0" smtClean="0"/>
              <a:t> în sufragerie, un </a:t>
            </a:r>
            <a:r>
              <a:rPr lang="ro-RO" sz="2400" b="1" i="1" dirty="0" smtClean="0"/>
              <a:t>calculator</a:t>
            </a:r>
            <a:r>
              <a:rPr lang="ro-RO" sz="2400" dirty="0" smtClean="0"/>
              <a:t> în camera lor şi le-am dat şi unul sau două </a:t>
            </a:r>
            <a:r>
              <a:rPr lang="ro-RO" sz="2400" b="1" i="1" dirty="0" smtClean="0"/>
              <a:t>telefoane</a:t>
            </a:r>
            <a:r>
              <a:rPr lang="ro-RO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Alţii au saturat timpul copiilor cu multe activităţi, înscriindu-i la cursuri de limbi străine, informatică, muzică.</a:t>
            </a:r>
            <a:endParaRPr lang="en-US" sz="2400" dirty="0" smtClean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 smtClean="0"/>
              <a:t>Intenţia este lăudabilă, dar nu am înţeles că televizorul, jucăriile, internetul şi excesul de activităţi le-au blocat copilăria.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endParaRPr lang="ro-RO" sz="1000" dirty="0" smtClean="0"/>
          </a:p>
          <a:p>
            <a:pPr algn="ctr">
              <a:lnSpc>
                <a:spcPct val="150000"/>
              </a:lnSpc>
            </a:pPr>
            <a:r>
              <a:rPr lang="ro-RO" sz="2400" b="1" dirty="0" smtClean="0">
                <a:solidFill>
                  <a:srgbClr val="C00000"/>
                </a:solidFill>
              </a:rPr>
              <a:t>Am creat pentru copii </a:t>
            </a:r>
          </a:p>
          <a:p>
            <a:pPr algn="ctr">
              <a:lnSpc>
                <a:spcPct val="150000"/>
              </a:lnSpc>
            </a:pPr>
            <a:r>
              <a:rPr lang="ro-RO" sz="2400" b="1" dirty="0" smtClean="0">
                <a:solidFill>
                  <a:srgbClr val="C00000"/>
                </a:solidFill>
              </a:rPr>
              <a:t>o lume artificială şi plătim scump pentru asta. </a:t>
            </a:r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571472" y="627757"/>
            <a:ext cx="8191528" cy="505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3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2.Educaţia trece printr-o criză fără precedent în istorie</a:t>
            </a:r>
            <a:r>
              <a:rPr lang="ro-RO" sz="2300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sz="2300" i="1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o-RO" sz="2400" dirty="0" smtClean="0"/>
              <a:t>Elevii se simt daţi la o parte, nu se concentrează, nu au plăcerea de a învăţa, sunt agitaţi.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b="1" i="1" dirty="0" smtClean="0"/>
              <a:t>A cui este vina? A elevilor sau a părinţilor? </a:t>
            </a:r>
            <a:endParaRPr lang="en-US" sz="2400" b="1" i="1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Nici a unora, nici a celorlalţi.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Cauzele sunt mai profunde.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b="1" i="1" dirty="0" smtClean="0"/>
              <a:t>Principalele cauze</a:t>
            </a:r>
            <a:r>
              <a:rPr lang="ro-RO" sz="2400" i="1" dirty="0" smtClean="0"/>
              <a:t> </a:t>
            </a:r>
            <a:endParaRPr lang="en-US" sz="2400" i="1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sunt produsul sistemului social, care a stimulat fenomenele care construiesc gândurile. </a:t>
            </a:r>
            <a:endParaRPr lang="en-US" sz="2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533400" y="304800"/>
            <a:ext cx="82677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3.Efectul imagisticii TV, calculatorului şi telefonului asupra dezvoltării intelecuale şi psihice a copilului.</a:t>
            </a:r>
            <a:r>
              <a:rPr lang="ro-RO" sz="2400" b="1" i="1" cap="all" dirty="0" smtClean="0"/>
              <a:t> </a:t>
            </a:r>
            <a:endParaRPr lang="en-US" sz="2400" b="1" i="1" cap="all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Privitul îndelung la ecranele produselor electronice menţionate  excită şi dezvoltă activitatea </a:t>
            </a:r>
            <a:r>
              <a:rPr lang="ro-RO" sz="2400" b="1" dirty="0" smtClean="0"/>
              <a:t>emisferului cerebral drept</a:t>
            </a:r>
            <a:r>
              <a:rPr lang="ro-RO" sz="2400" dirty="0" smtClean="0"/>
              <a:t> răspunzător de </a:t>
            </a:r>
            <a:r>
              <a:rPr lang="ro-RO" sz="2400" b="1" i="1" dirty="0" smtClean="0"/>
              <a:t>activitatea şi atitudinea pur emoţională</a:t>
            </a:r>
            <a:r>
              <a:rPr lang="ro-RO" sz="2400" dirty="0" smtClean="0"/>
              <a:t>, adică </a:t>
            </a:r>
            <a:r>
              <a:rPr lang="ro-RO" sz="2400" b="1" i="1" dirty="0" smtClean="0"/>
              <a:t>reacţie fără gândire prea multă. 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În acelaşi timp</a:t>
            </a:r>
            <a:r>
              <a:rPr lang="ro-RO" sz="2400" b="1" dirty="0" smtClean="0"/>
              <a:t> emisferul cerebral stâng</a:t>
            </a:r>
            <a:r>
              <a:rPr lang="ro-RO" sz="2400" dirty="0" smtClean="0"/>
              <a:t> – cel răspunzător de </a:t>
            </a:r>
            <a:r>
              <a:rPr lang="ro-RO" sz="2400" b="1" i="1" dirty="0" smtClean="0"/>
              <a:t>gândirea critică </a:t>
            </a:r>
            <a:r>
              <a:rPr lang="ro-RO" sz="2400" dirty="0" smtClean="0"/>
              <a:t> este inhibat; astfel analiza, comparaţia, sinteza, decizia devin procese psihice şterse, ineficiente. </a:t>
            </a:r>
            <a:endParaRPr lang="en-US" sz="2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 smtClean="0"/>
              <a:t>Pe măsură ce imaginea ocupă tot mai mult loc în viaţa omului, capacitatea de pricepere şi folosire a informaţiei sonore şi scrise scade.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b="1" dirty="0" smtClean="0"/>
              <a:t>Rezultatele inconştiente ale acestui fapt sunt grave: 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ro-RO" sz="2400" b="1" i="1" dirty="0" smtClean="0"/>
              <a:t>- </a:t>
            </a:r>
            <a:r>
              <a:rPr lang="ro-RO" sz="2400" dirty="0" smtClean="0"/>
              <a:t>profesorii pierd capacitatea de a influenţa psihicul e elevilor.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- gesturile şi cuvintele lor nu au impact emoţional şi nu sunt arhivate în mod privilegiat, astfel încât să producă mii de alte emoţii care să stimuleze dezvoltarea inteligenţei. 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o-RO" sz="23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Consecinţa majoră a excesului de stimuli TV, telefon, calculator: </a:t>
            </a:r>
            <a:r>
              <a:rPr lang="ro-RO" sz="2300" b="1" cap="all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Sindromul gândirii accelerate, S.G.A</a:t>
            </a:r>
          </a:p>
          <a:p>
            <a:pPr>
              <a:lnSpc>
                <a:spcPct val="150000"/>
              </a:lnSpc>
            </a:pPr>
            <a:r>
              <a:rPr lang="ro-RO" sz="2400" dirty="0" smtClean="0"/>
              <a:t>Anxietatea de tip S.G.A. produce diminuarea concentrării şi creşterea anxietăţii</a:t>
            </a:r>
            <a:r>
              <a:rPr lang="en-US" sz="2400" dirty="0" smtClean="0"/>
              <a:t> </a:t>
            </a:r>
            <a:r>
              <a:rPr lang="ro-RO" sz="2400" dirty="0" smtClean="0"/>
              <a:t>şi generează nevoia de noi stimuli.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Principiul este acelaşi cu cel din cazul dependenţei de droguri.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Dependenţii de droguri folosesc mereu alte doze încercând să diminueze anxietatea generată de dependență.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Cu cât doza e mai mare, cu atât devin mai dependenţi. </a:t>
            </a:r>
            <a:endParaRPr lang="en-US" sz="2400" dirty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b="1" dirty="0" smtClean="0"/>
              <a:t>Elevii care suferă de sindromul S.G.A. prezintă comportamentele :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1) Neputinţa de a duce la bun sfârşit activitatea începută.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2) Incapacitatea de a asculta şi urmări.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3) Dificultatea de a sta concentrat sau conectat la o activitate.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5) Tendinţa de a acţiona înainte de a gândi.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ro-RO" sz="2400" dirty="0" smtClean="0"/>
              <a:t>6) Alternarea rapidă a unei activităţi cu alta. </a:t>
            </a:r>
            <a:endParaRPr lang="en-US" sz="2400" dirty="0" smtClean="0"/>
          </a:p>
        </p:txBody>
      </p:sp>
      <p:pic>
        <p:nvPicPr>
          <p:cNvPr id="3" name="Picture 2" descr="background.jpg"/>
          <p:cNvPicPr>
            <a:picLocks noChangeAspect="1"/>
          </p:cNvPicPr>
          <p:nvPr/>
        </p:nvPicPr>
        <p:blipFill>
          <a:blip r:embed="rId2"/>
          <a:srcRect t="77778"/>
          <a:stretch>
            <a:fillRect/>
          </a:stretch>
        </p:blipFill>
        <p:spPr>
          <a:xfrm>
            <a:off x="0" y="5867400"/>
            <a:ext cx="914399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1230</Words>
  <Application>Microsoft Office PowerPoint</Application>
  <PresentationFormat>On-screen Show (4:3)</PresentationFormat>
  <Paragraphs>128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Utilizator</cp:lastModifiedBy>
  <cp:revision>16</cp:revision>
  <dcterms:created xsi:type="dcterms:W3CDTF">2006-08-16T00:00:00Z</dcterms:created>
  <dcterms:modified xsi:type="dcterms:W3CDTF">2015-04-22T18:21:28Z</dcterms:modified>
</cp:coreProperties>
</file>