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4" r:id="rId3"/>
    <p:sldId id="259" r:id="rId4"/>
    <p:sldId id="257" r:id="rId5"/>
    <p:sldId id="268" r:id="rId6"/>
    <p:sldId id="258" r:id="rId7"/>
    <p:sldId id="269" r:id="rId8"/>
    <p:sldId id="276" r:id="rId9"/>
    <p:sldId id="277" r:id="rId10"/>
    <p:sldId id="260" r:id="rId11"/>
    <p:sldId id="261" r:id="rId12"/>
    <p:sldId id="270" r:id="rId13"/>
    <p:sldId id="271" r:id="rId14"/>
    <p:sldId id="264" r:id="rId15"/>
    <p:sldId id="265" r:id="rId16"/>
    <p:sldId id="272" r:id="rId17"/>
    <p:sldId id="266" r:id="rId18"/>
    <p:sldId id="273" r:id="rId19"/>
    <p:sldId id="267" r:id="rId20"/>
    <p:sldId id="275" r:id="rId21"/>
    <p:sldId id="278"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F680AFCD-41F8-4E2F-9F80-CAC04F0A320E}"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680AFCD-41F8-4E2F-9F80-CAC04F0A320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680AFCD-41F8-4E2F-9F80-CAC04F0A320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680AFCD-41F8-4E2F-9F80-CAC04F0A320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680AFCD-41F8-4E2F-9F80-CAC04F0A320E}"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680AFCD-41F8-4E2F-9F80-CAC04F0A320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680AFCD-41F8-4E2F-9F80-CAC04F0A320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680AFCD-41F8-4E2F-9F80-CAC04F0A320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680AFCD-41F8-4E2F-9F80-CAC04F0A320E}"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680AFCD-41F8-4E2F-9F80-CAC04F0A320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DFC3C0A4-1D30-4BDA-9837-62595C943C0B}" type="datetimeFigureOut">
              <a:rPr lang="en-US" smtClean="0"/>
              <a:pPr/>
              <a:t>10/30/2012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680AFCD-41F8-4E2F-9F80-CAC04F0A320E}"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FC3C0A4-1D30-4BDA-9837-62595C943C0B}" type="datetimeFigureOut">
              <a:rPr lang="en-US" smtClean="0"/>
              <a:pPr/>
              <a:t>10/30/2012</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680AFCD-41F8-4E2F-9F80-CAC04F0A320E}"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838200"/>
            <a:ext cx="7406640" cy="2002302"/>
          </a:xfrm>
        </p:spPr>
        <p:txBody>
          <a:bodyPr>
            <a:normAutofit fontScale="90000"/>
          </a:bodyPr>
          <a:lstStyle/>
          <a:p>
            <a:pPr algn="ctr"/>
            <a:r>
              <a:rPr lang="en-US" sz="5300" b="1" dirty="0" smtClean="0"/>
              <a:t>BACALAUREATUL</a:t>
            </a:r>
            <a:r>
              <a:rPr lang="en-US" b="1" dirty="0" smtClean="0"/>
              <a:t> </a:t>
            </a:r>
            <a:r>
              <a:rPr lang="en-US" sz="5300" b="1" dirty="0" smtClean="0"/>
              <a:t>PROFESIONAL</a:t>
            </a:r>
            <a:r>
              <a:rPr lang="en-US" dirty="0" smtClean="0"/>
              <a:t/>
            </a:r>
            <a:br>
              <a:rPr lang="en-US" dirty="0" smtClean="0"/>
            </a:br>
            <a:endParaRPr lang="en-US" dirty="0"/>
          </a:p>
        </p:txBody>
      </p:sp>
      <p:sp>
        <p:nvSpPr>
          <p:cNvPr id="3" name="Subtitle 2"/>
          <p:cNvSpPr>
            <a:spLocks noGrp="1"/>
          </p:cNvSpPr>
          <p:nvPr>
            <p:ph type="subTitle" idx="1"/>
          </p:nvPr>
        </p:nvSpPr>
        <p:spPr>
          <a:xfrm>
            <a:off x="1295400" y="2819400"/>
            <a:ext cx="7406640" cy="1752600"/>
          </a:xfrm>
        </p:spPr>
        <p:txBody>
          <a:bodyPr>
            <a:normAutofit/>
          </a:bodyPr>
          <a:lstStyle/>
          <a:p>
            <a:pPr algn="ctr"/>
            <a:r>
              <a:rPr lang="en-US" sz="4800" dirty="0" smtClean="0"/>
              <a:t>PRO SAU CONTRA?</a:t>
            </a:r>
            <a:endParaRPr lang="en-US" sz="4800" dirty="0"/>
          </a:p>
        </p:txBody>
      </p:sp>
      <p:sp>
        <p:nvSpPr>
          <p:cNvPr id="4" name="TextBox 3"/>
          <p:cNvSpPr txBox="1"/>
          <p:nvPr/>
        </p:nvSpPr>
        <p:spPr>
          <a:xfrm>
            <a:off x="1219200" y="5105400"/>
            <a:ext cx="7696200" cy="1200329"/>
          </a:xfrm>
          <a:prstGeom prst="rect">
            <a:avLst/>
          </a:prstGeom>
          <a:noFill/>
        </p:spPr>
        <p:txBody>
          <a:bodyPr wrap="square" rtlCol="0">
            <a:spAutoFit/>
          </a:bodyPr>
          <a:lstStyle/>
          <a:p>
            <a:pPr algn="just"/>
            <a:r>
              <a:rPr lang="en-US" sz="2400" b="1" dirty="0" err="1" smtClean="0"/>
              <a:t>prof</a:t>
            </a:r>
            <a:r>
              <a:rPr lang="en-US" sz="2400" b="1" dirty="0" smtClean="0"/>
              <a:t>. </a:t>
            </a:r>
            <a:r>
              <a:rPr lang="en-US" sz="2400" b="1" dirty="0" err="1" smtClean="0"/>
              <a:t>Lavinia</a:t>
            </a:r>
            <a:r>
              <a:rPr lang="en-US" sz="2400" b="1" dirty="0" smtClean="0"/>
              <a:t> </a:t>
            </a:r>
            <a:r>
              <a:rPr lang="en-US" sz="2400" b="1" dirty="0" err="1" smtClean="0"/>
              <a:t>Apolzan</a:t>
            </a:r>
            <a:r>
              <a:rPr lang="en-US" sz="2400" b="1" dirty="0" smtClean="0"/>
              <a:t>                     </a:t>
            </a:r>
            <a:r>
              <a:rPr lang="en-US" sz="2400" b="1" dirty="0" err="1" smtClean="0"/>
              <a:t>prof</a:t>
            </a:r>
            <a:r>
              <a:rPr lang="en-US" sz="2400" b="1" dirty="0" smtClean="0"/>
              <a:t>. Laura </a:t>
            </a:r>
            <a:r>
              <a:rPr lang="en-US" sz="2400" b="1" dirty="0" err="1" smtClean="0"/>
              <a:t>Moșuțiu</a:t>
            </a:r>
            <a:endParaRPr lang="en-US" sz="2400" b="1" dirty="0" smtClean="0"/>
          </a:p>
          <a:p>
            <a:pPr algn="just"/>
            <a:endParaRPr lang="en-US" sz="2400" b="1" dirty="0" smtClean="0"/>
          </a:p>
          <a:p>
            <a:pPr algn="just"/>
            <a:r>
              <a:rPr lang="en-US" sz="2400" b="1" dirty="0" smtClean="0"/>
              <a:t>                 </a:t>
            </a:r>
            <a:r>
              <a:rPr lang="en-US" sz="2400" b="1" dirty="0" err="1" smtClean="0"/>
              <a:t>Colegiul</a:t>
            </a:r>
            <a:r>
              <a:rPr lang="en-US" sz="2400" b="1" dirty="0" smtClean="0"/>
              <a:t> </a:t>
            </a:r>
            <a:r>
              <a:rPr lang="en-US" sz="2400" b="1" dirty="0" err="1" smtClean="0"/>
              <a:t>Tehnic</a:t>
            </a:r>
            <a:r>
              <a:rPr lang="en-US" sz="2400" b="1" dirty="0" smtClean="0"/>
              <a:t> „</a:t>
            </a:r>
            <a:r>
              <a:rPr lang="en-US" sz="2400" b="1" dirty="0" err="1" smtClean="0"/>
              <a:t>Transilvania</a:t>
            </a:r>
            <a:r>
              <a:rPr lang="en-US" sz="2400" b="1" dirty="0" smtClean="0"/>
              <a:t>” </a:t>
            </a:r>
            <a:r>
              <a:rPr lang="en-US" sz="2400" b="1" dirty="0" err="1" smtClean="0"/>
              <a:t>Deva</a:t>
            </a:r>
            <a:endParaRPr lang="en-US"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82500" t="54000" r="5000" b="33000"/>
          <a:stretch>
            <a:fillRect/>
          </a:stretch>
        </p:blipFill>
        <p:spPr bwMode="auto">
          <a:xfrm>
            <a:off x="990600" y="304800"/>
            <a:ext cx="7467600" cy="990600"/>
          </a:xfrm>
          <a:prstGeom prst="rect">
            <a:avLst/>
          </a:prstGeom>
          <a:ln>
            <a:noFill/>
          </a:ln>
          <a:effectLst>
            <a:softEdge rad="112500"/>
          </a:effectLst>
        </p:spPr>
      </p:pic>
      <p:sp>
        <p:nvSpPr>
          <p:cNvPr id="2" name="Title 1"/>
          <p:cNvSpPr>
            <a:spLocks noGrp="1"/>
          </p:cNvSpPr>
          <p:nvPr>
            <p:ph type="title"/>
          </p:nvPr>
        </p:nvSpPr>
        <p:spPr>
          <a:xfrm>
            <a:off x="1295400" y="0"/>
            <a:ext cx="7638288" cy="1417638"/>
          </a:xfrm>
        </p:spPr>
        <p:txBody>
          <a:bodyPr>
            <a:normAutofit fontScale="90000"/>
          </a:bodyPr>
          <a:lstStyle/>
          <a:p>
            <a:r>
              <a:rPr lang="en-US" b="1" dirty="0" smtClean="0"/>
              <a:t/>
            </a:r>
            <a:br>
              <a:rPr lang="en-US" b="1" dirty="0" smtClean="0"/>
            </a:br>
            <a:r>
              <a:rPr lang="en-US" sz="3100" b="1" dirty="0" err="1" smtClean="0"/>
              <a:t>Examenul</a:t>
            </a:r>
            <a:r>
              <a:rPr lang="en-US" sz="3100" b="1" dirty="0" smtClean="0"/>
              <a:t> de stat </a:t>
            </a:r>
            <a:r>
              <a:rPr lang="en-US" sz="3100" b="1" dirty="0" err="1" smtClean="0"/>
              <a:t>sau</a:t>
            </a:r>
            <a:r>
              <a:rPr lang="en-US" sz="3100" b="1" dirty="0" smtClean="0"/>
              <a:t> </a:t>
            </a:r>
            <a:r>
              <a:rPr lang="en-US" sz="3100" b="1" dirty="0" err="1" smtClean="0"/>
              <a:t>Maturitatea</a:t>
            </a:r>
            <a:r>
              <a:rPr lang="en-US" sz="3100" b="1" dirty="0" smtClean="0"/>
              <a:t> </a:t>
            </a:r>
            <a:r>
              <a:rPr lang="en-US" sz="3100" b="1" dirty="0" err="1" smtClean="0"/>
              <a:t>în</a:t>
            </a:r>
            <a:r>
              <a:rPr lang="en-US" sz="3100" b="1" dirty="0" smtClean="0"/>
              <a:t> Italia</a:t>
            </a:r>
            <a:r>
              <a:rPr lang="en-US" dirty="0" smtClean="0"/>
              <a:t/>
            </a:r>
            <a:br>
              <a:rPr lang="en-US" dirty="0" smtClean="0"/>
            </a:br>
            <a:endParaRPr lang="en-US" dirty="0"/>
          </a:p>
        </p:txBody>
      </p:sp>
      <p:sp>
        <p:nvSpPr>
          <p:cNvPr id="3" name="Content Placeholder 2"/>
          <p:cNvSpPr>
            <a:spLocks noGrp="1"/>
          </p:cNvSpPr>
          <p:nvPr>
            <p:ph idx="1"/>
          </p:nvPr>
        </p:nvSpPr>
        <p:spPr>
          <a:xfrm>
            <a:off x="685800" y="1447800"/>
            <a:ext cx="8153400" cy="5410200"/>
          </a:xfrm>
        </p:spPr>
        <p:txBody>
          <a:bodyPr>
            <a:normAutofit fontScale="47500" lnSpcReduction="20000"/>
          </a:bodyPr>
          <a:lstStyle/>
          <a:p>
            <a:pPr algn="just" fontAlgn="base">
              <a:buNone/>
            </a:pPr>
            <a:r>
              <a:rPr lang="ro-RO" dirty="0" smtClean="0"/>
              <a:t>	</a:t>
            </a:r>
            <a:r>
              <a:rPr lang="en-US" sz="3800" dirty="0" err="1" smtClean="0"/>
              <a:t>În</a:t>
            </a:r>
            <a:r>
              <a:rPr lang="en-US" sz="3800" dirty="0" smtClean="0"/>
              <a:t> Italia, </a:t>
            </a:r>
            <a:r>
              <a:rPr lang="en-US" sz="3800" dirty="0" err="1" smtClean="0"/>
              <a:t>echivalentul</a:t>
            </a:r>
            <a:r>
              <a:rPr lang="en-US" sz="3800" dirty="0" smtClean="0"/>
              <a:t> </a:t>
            </a:r>
            <a:r>
              <a:rPr lang="en-US" sz="3800" dirty="0" err="1" smtClean="0"/>
              <a:t>bacalaureatului</a:t>
            </a:r>
            <a:r>
              <a:rPr lang="en-US" sz="3800" dirty="0" smtClean="0"/>
              <a:t> </a:t>
            </a:r>
            <a:r>
              <a:rPr lang="en-US" sz="3800" dirty="0" err="1" smtClean="0"/>
              <a:t>este</a:t>
            </a:r>
            <a:r>
              <a:rPr lang="en-US" sz="3800" dirty="0" smtClean="0"/>
              <a:t> </a:t>
            </a:r>
            <a:r>
              <a:rPr lang="en-US" sz="3800" dirty="0" err="1" smtClean="0"/>
              <a:t>examenul</a:t>
            </a:r>
            <a:r>
              <a:rPr lang="en-US" sz="3800" dirty="0" smtClean="0"/>
              <a:t> de stat </a:t>
            </a:r>
            <a:r>
              <a:rPr lang="en-US" sz="3800" dirty="0" err="1" smtClean="0"/>
              <a:t>sau</a:t>
            </a:r>
            <a:r>
              <a:rPr lang="en-US" sz="3800" dirty="0" smtClean="0"/>
              <a:t> de </a:t>
            </a:r>
            <a:r>
              <a:rPr lang="en-US" sz="3800" dirty="0" err="1" smtClean="0"/>
              <a:t>maturitate</a:t>
            </a:r>
            <a:r>
              <a:rPr lang="en-US" sz="3800" dirty="0" smtClean="0"/>
              <a:t> </a:t>
            </a:r>
            <a:r>
              <a:rPr lang="en-US" sz="3800" dirty="0" err="1" smtClean="0"/>
              <a:t>sau</a:t>
            </a:r>
            <a:r>
              <a:rPr lang="en-US" sz="3800" dirty="0" smtClean="0"/>
              <a:t> </a:t>
            </a:r>
            <a:r>
              <a:rPr lang="en-US" sz="3800" dirty="0" err="1" smtClean="0"/>
              <a:t>pe</a:t>
            </a:r>
            <a:r>
              <a:rPr lang="en-US" sz="3800" dirty="0" smtClean="0"/>
              <a:t> </a:t>
            </a:r>
            <a:r>
              <a:rPr lang="en-US" sz="3800" dirty="0" err="1" smtClean="0"/>
              <a:t>scurt</a:t>
            </a:r>
            <a:r>
              <a:rPr lang="en-US" sz="3800" dirty="0" smtClean="0"/>
              <a:t> </a:t>
            </a:r>
            <a:r>
              <a:rPr lang="en-US" sz="3800" b="1" dirty="0" err="1" smtClean="0"/>
              <a:t>Maturitatea</a:t>
            </a:r>
            <a:r>
              <a:rPr lang="en-US" sz="3800" dirty="0" smtClean="0"/>
              <a:t>. A </a:t>
            </a:r>
            <a:r>
              <a:rPr lang="en-US" sz="3800" dirty="0" err="1" smtClean="0"/>
              <a:t>fost</a:t>
            </a:r>
            <a:r>
              <a:rPr lang="en-US" sz="3800" dirty="0" smtClean="0"/>
              <a:t> </a:t>
            </a:r>
            <a:r>
              <a:rPr lang="en-US" sz="3800" dirty="0" err="1" smtClean="0"/>
              <a:t>introdus</a:t>
            </a:r>
            <a:r>
              <a:rPr lang="en-US" sz="3800" dirty="0" smtClean="0"/>
              <a:t> </a:t>
            </a:r>
            <a:r>
              <a:rPr lang="en-US" sz="3800" dirty="0" err="1" smtClean="0"/>
              <a:t>în</a:t>
            </a:r>
            <a:r>
              <a:rPr lang="en-US" sz="3800" dirty="0" smtClean="0"/>
              <a:t> 1923 de </a:t>
            </a:r>
            <a:r>
              <a:rPr lang="en-US" sz="3800" dirty="0" err="1" smtClean="0"/>
              <a:t>filosoful</a:t>
            </a:r>
            <a:r>
              <a:rPr lang="en-US" sz="3800" dirty="0" smtClean="0"/>
              <a:t> </a:t>
            </a:r>
            <a:r>
              <a:rPr lang="en-US" sz="3800" dirty="0" err="1" smtClean="0"/>
              <a:t>şi</a:t>
            </a:r>
            <a:r>
              <a:rPr lang="en-US" sz="3800" dirty="0" smtClean="0"/>
              <a:t> </a:t>
            </a:r>
            <a:r>
              <a:rPr lang="en-US" sz="3800" dirty="0" err="1" smtClean="0"/>
              <a:t>pedagogul</a:t>
            </a:r>
            <a:r>
              <a:rPr lang="en-US" sz="3800" dirty="0" smtClean="0"/>
              <a:t> Giovanni Gentile, </a:t>
            </a:r>
            <a:r>
              <a:rPr lang="en-US" sz="3800" dirty="0" err="1" smtClean="0"/>
              <a:t>ministru</a:t>
            </a:r>
            <a:r>
              <a:rPr lang="en-US" sz="3800" dirty="0" smtClean="0"/>
              <a:t> al </a:t>
            </a:r>
            <a:r>
              <a:rPr lang="en-US" sz="3800" dirty="0" err="1" smtClean="0"/>
              <a:t>Instrucţiunii</a:t>
            </a:r>
            <a:r>
              <a:rPr lang="en-US" sz="3800" dirty="0" smtClean="0"/>
              <a:t> </a:t>
            </a:r>
            <a:r>
              <a:rPr lang="en-US" sz="3800" dirty="0" err="1" smtClean="0"/>
              <a:t>Publice</a:t>
            </a:r>
            <a:r>
              <a:rPr lang="en-US" sz="3800" dirty="0" smtClean="0"/>
              <a:t> </a:t>
            </a:r>
            <a:r>
              <a:rPr lang="en-US" sz="3800" dirty="0" err="1" smtClean="0"/>
              <a:t>în</a:t>
            </a:r>
            <a:r>
              <a:rPr lang="en-US" sz="3800" dirty="0" smtClean="0"/>
              <a:t> </a:t>
            </a:r>
            <a:r>
              <a:rPr lang="en-US" sz="3800" dirty="0" err="1" smtClean="0"/>
              <a:t>timpul</a:t>
            </a:r>
            <a:r>
              <a:rPr lang="en-US" sz="3800" dirty="0" smtClean="0"/>
              <a:t> </a:t>
            </a:r>
            <a:r>
              <a:rPr lang="en-US" sz="3800" dirty="0" err="1" smtClean="0"/>
              <a:t>lui</a:t>
            </a:r>
            <a:r>
              <a:rPr lang="en-US" sz="3800" dirty="0" smtClean="0"/>
              <a:t> Mussolini. Gentile </a:t>
            </a:r>
            <a:r>
              <a:rPr lang="en-US" sz="3800" dirty="0" err="1" smtClean="0"/>
              <a:t>dorea</a:t>
            </a:r>
            <a:r>
              <a:rPr lang="en-US" sz="3800" dirty="0" smtClean="0"/>
              <a:t> o </a:t>
            </a:r>
            <a:r>
              <a:rPr lang="en-US" sz="3800" dirty="0" err="1" smtClean="0"/>
              <a:t>diplomă</a:t>
            </a:r>
            <a:r>
              <a:rPr lang="en-US" sz="3800" dirty="0" smtClean="0"/>
              <a:t> care </a:t>
            </a:r>
            <a:r>
              <a:rPr lang="en-US" sz="3800" dirty="0" err="1" smtClean="0"/>
              <a:t>să</a:t>
            </a:r>
            <a:r>
              <a:rPr lang="en-US" sz="3800" dirty="0" smtClean="0"/>
              <a:t> </a:t>
            </a:r>
            <a:r>
              <a:rPr lang="en-US" sz="3800" dirty="0" err="1" smtClean="0"/>
              <a:t>ateste</a:t>
            </a:r>
            <a:r>
              <a:rPr lang="en-US" sz="3800" dirty="0" smtClean="0"/>
              <a:t> </a:t>
            </a:r>
            <a:r>
              <a:rPr lang="en-US" sz="3800" dirty="0" err="1" smtClean="0"/>
              <a:t>sfârşitul</a:t>
            </a:r>
            <a:r>
              <a:rPr lang="en-US" sz="3800" dirty="0" smtClean="0"/>
              <a:t> </a:t>
            </a:r>
            <a:r>
              <a:rPr lang="en-US" sz="3800" dirty="0" err="1" smtClean="0"/>
              <a:t>studiilor</a:t>
            </a:r>
            <a:r>
              <a:rPr lang="en-US" sz="3800" dirty="0" smtClean="0"/>
              <a:t> </a:t>
            </a:r>
            <a:r>
              <a:rPr lang="en-US" sz="3800" dirty="0" err="1" smtClean="0"/>
              <a:t>liceale</a:t>
            </a:r>
            <a:r>
              <a:rPr lang="en-US" sz="3800" dirty="0" smtClean="0"/>
              <a:t> </a:t>
            </a:r>
            <a:r>
              <a:rPr lang="en-US" sz="3800" dirty="0" err="1" smtClean="0"/>
              <a:t>şi</a:t>
            </a:r>
            <a:r>
              <a:rPr lang="en-US" sz="3800" dirty="0" smtClean="0"/>
              <a:t> </a:t>
            </a:r>
            <a:r>
              <a:rPr lang="en-US" sz="3800" dirty="0" err="1" smtClean="0"/>
              <a:t>să</a:t>
            </a:r>
            <a:r>
              <a:rPr lang="en-US" sz="3800" dirty="0" smtClean="0"/>
              <a:t> </a:t>
            </a:r>
            <a:r>
              <a:rPr lang="en-US" sz="3800" dirty="0" err="1" smtClean="0"/>
              <a:t>permită</a:t>
            </a:r>
            <a:r>
              <a:rPr lang="en-US" sz="3800" dirty="0" smtClean="0"/>
              <a:t> </a:t>
            </a:r>
            <a:r>
              <a:rPr lang="en-US" sz="3800" dirty="0" err="1" smtClean="0"/>
              <a:t>accesul</a:t>
            </a:r>
            <a:r>
              <a:rPr lang="en-US" sz="3800" dirty="0" smtClean="0"/>
              <a:t> la </a:t>
            </a:r>
            <a:r>
              <a:rPr lang="en-US" sz="3800" dirty="0" err="1" smtClean="0"/>
              <a:t>universitate</a:t>
            </a:r>
            <a:r>
              <a:rPr lang="en-US" sz="3800" dirty="0" smtClean="0"/>
              <a:t>.</a:t>
            </a:r>
          </a:p>
          <a:p>
            <a:pPr algn="just" fontAlgn="base">
              <a:buNone/>
            </a:pPr>
            <a:r>
              <a:rPr lang="ro-RO" sz="3800" dirty="0" smtClean="0"/>
              <a:t>	</a:t>
            </a:r>
            <a:r>
              <a:rPr lang="en-US" sz="3800" dirty="0" err="1" smtClean="0"/>
              <a:t>Examenul</a:t>
            </a:r>
            <a:r>
              <a:rPr lang="en-US" sz="3800" dirty="0" smtClean="0"/>
              <a:t> de </a:t>
            </a:r>
            <a:r>
              <a:rPr lang="en-US" sz="3800" dirty="0" err="1" smtClean="0"/>
              <a:t>maturitate</a:t>
            </a:r>
            <a:r>
              <a:rPr lang="en-US" sz="3800" dirty="0" smtClean="0"/>
              <a:t> se </a:t>
            </a:r>
            <a:r>
              <a:rPr lang="en-US" sz="3800" dirty="0" err="1" smtClean="0"/>
              <a:t>dă</a:t>
            </a:r>
            <a:r>
              <a:rPr lang="en-US" sz="3800" dirty="0" smtClean="0"/>
              <a:t> </a:t>
            </a:r>
            <a:r>
              <a:rPr lang="en-US" sz="3800" dirty="0" err="1" smtClean="0"/>
              <a:t>după</a:t>
            </a:r>
            <a:r>
              <a:rPr lang="en-US" sz="3800" dirty="0" smtClean="0"/>
              <a:t> 5 </a:t>
            </a:r>
            <a:r>
              <a:rPr lang="en-US" sz="3800" dirty="0" err="1" smtClean="0"/>
              <a:t>ani</a:t>
            </a:r>
            <a:r>
              <a:rPr lang="en-US" sz="3800" dirty="0" smtClean="0"/>
              <a:t> de </a:t>
            </a:r>
            <a:r>
              <a:rPr lang="en-US" sz="3800" dirty="0" err="1" smtClean="0"/>
              <a:t>liceu</a:t>
            </a:r>
            <a:r>
              <a:rPr lang="en-US" sz="3800" dirty="0" smtClean="0"/>
              <a:t> </a:t>
            </a:r>
            <a:r>
              <a:rPr lang="en-US" sz="3800" dirty="0" err="1" smtClean="0"/>
              <a:t>sau</a:t>
            </a:r>
            <a:r>
              <a:rPr lang="en-US" sz="3800" dirty="0" smtClean="0"/>
              <a:t> de </a:t>
            </a:r>
            <a:r>
              <a:rPr lang="en-US" sz="3800" dirty="0" err="1" smtClean="0"/>
              <a:t>institut</a:t>
            </a:r>
            <a:r>
              <a:rPr lang="en-US" sz="3800" dirty="0" smtClean="0"/>
              <a:t>, </a:t>
            </a:r>
            <a:r>
              <a:rPr lang="en-US" sz="3800" dirty="0" err="1" smtClean="0"/>
              <a:t>adică</a:t>
            </a:r>
            <a:r>
              <a:rPr lang="en-US" sz="3800" dirty="0" smtClean="0"/>
              <a:t> un </a:t>
            </a:r>
            <a:r>
              <a:rPr lang="en-US" sz="3800" dirty="0" err="1" smtClean="0"/>
              <a:t>fel</a:t>
            </a:r>
            <a:r>
              <a:rPr lang="en-US" sz="3800" dirty="0" smtClean="0"/>
              <a:t> de </a:t>
            </a:r>
            <a:r>
              <a:rPr lang="en-US" sz="3800" dirty="0" err="1" smtClean="0"/>
              <a:t>liceu</a:t>
            </a:r>
            <a:r>
              <a:rPr lang="en-US" sz="3800" dirty="0" smtClean="0"/>
              <a:t> cu </a:t>
            </a:r>
            <a:r>
              <a:rPr lang="en-US" sz="3800" dirty="0" err="1" smtClean="0"/>
              <a:t>profil</a:t>
            </a:r>
            <a:r>
              <a:rPr lang="en-US" sz="3800" dirty="0" smtClean="0"/>
              <a:t>, </a:t>
            </a:r>
            <a:r>
              <a:rPr lang="en-US" sz="3800" dirty="0" err="1" smtClean="0"/>
              <a:t>şi</a:t>
            </a:r>
            <a:r>
              <a:rPr lang="en-US" sz="3800" dirty="0" smtClean="0"/>
              <a:t> </a:t>
            </a:r>
            <a:r>
              <a:rPr lang="en-US" sz="3800" dirty="0" err="1" smtClean="0"/>
              <a:t>cuprinde</a:t>
            </a:r>
            <a:r>
              <a:rPr lang="en-US" sz="3800" dirty="0" smtClean="0"/>
              <a:t> </a:t>
            </a:r>
            <a:r>
              <a:rPr lang="en-US" sz="3800" b="1" dirty="0" err="1" smtClean="0"/>
              <a:t>trei</a:t>
            </a:r>
            <a:r>
              <a:rPr lang="en-US" sz="3800" b="1" dirty="0" smtClean="0"/>
              <a:t> probe </a:t>
            </a:r>
            <a:r>
              <a:rPr lang="en-US" sz="3800" b="1" dirty="0" err="1" smtClean="0"/>
              <a:t>scrise</a:t>
            </a:r>
            <a:r>
              <a:rPr lang="en-US" sz="3800" b="1" dirty="0" smtClean="0"/>
              <a:t> </a:t>
            </a:r>
            <a:r>
              <a:rPr lang="en-US" sz="3800" b="1" dirty="0" err="1" smtClean="0"/>
              <a:t>şi</a:t>
            </a:r>
            <a:r>
              <a:rPr lang="en-US" sz="3800" b="1" dirty="0" smtClean="0"/>
              <a:t> probe </a:t>
            </a:r>
            <a:r>
              <a:rPr lang="en-US" sz="3800" b="1" dirty="0" err="1" smtClean="0"/>
              <a:t>orale</a:t>
            </a:r>
            <a:r>
              <a:rPr lang="en-US" sz="3800" b="1" dirty="0" smtClean="0"/>
              <a:t> la </a:t>
            </a:r>
            <a:r>
              <a:rPr lang="en-US" sz="3800" b="1" dirty="0" err="1" smtClean="0"/>
              <a:t>toate</a:t>
            </a:r>
            <a:r>
              <a:rPr lang="en-US" sz="3800" b="1" dirty="0" smtClean="0"/>
              <a:t> </a:t>
            </a:r>
            <a:r>
              <a:rPr lang="en-US" sz="3800" b="1" dirty="0" err="1" smtClean="0"/>
              <a:t>materiile</a:t>
            </a:r>
            <a:r>
              <a:rPr lang="en-US" sz="3800" b="1" dirty="0" smtClean="0"/>
              <a:t> </a:t>
            </a:r>
            <a:r>
              <a:rPr lang="en-US" sz="3800" b="1" dirty="0" err="1" smtClean="0"/>
              <a:t>ultimului</a:t>
            </a:r>
            <a:r>
              <a:rPr lang="en-US" sz="3800" b="1" dirty="0" smtClean="0"/>
              <a:t> an.</a:t>
            </a:r>
            <a:r>
              <a:rPr lang="en-US" sz="3800" dirty="0" smtClean="0"/>
              <a:t> </a:t>
            </a:r>
            <a:r>
              <a:rPr lang="en-US" sz="3800" b="1" dirty="0" err="1" smtClean="0"/>
              <a:t>Probele</a:t>
            </a:r>
            <a:r>
              <a:rPr lang="en-US" sz="3800" b="1" dirty="0" smtClean="0"/>
              <a:t> la </a:t>
            </a:r>
            <a:r>
              <a:rPr lang="en-US" sz="3800" b="1" dirty="0" err="1" smtClean="0"/>
              <a:t>limbă</a:t>
            </a:r>
            <a:r>
              <a:rPr lang="en-US" sz="3800" b="1" dirty="0" smtClean="0"/>
              <a:t> </a:t>
            </a:r>
            <a:r>
              <a:rPr lang="en-US" sz="3800" b="1" dirty="0" err="1" smtClean="0"/>
              <a:t>străină</a:t>
            </a:r>
            <a:r>
              <a:rPr lang="en-US" sz="3800" b="1" dirty="0" smtClean="0"/>
              <a:t> </a:t>
            </a:r>
            <a:r>
              <a:rPr lang="en-US" sz="3800" b="1" dirty="0" err="1" smtClean="0"/>
              <a:t>sunt</a:t>
            </a:r>
            <a:r>
              <a:rPr lang="en-US" sz="3800" b="1" dirty="0" smtClean="0"/>
              <a:t> </a:t>
            </a:r>
            <a:r>
              <a:rPr lang="en-US" sz="3800" b="1" dirty="0" err="1" smtClean="0"/>
              <a:t>puse</a:t>
            </a:r>
            <a:r>
              <a:rPr lang="en-US" sz="3800" b="1" dirty="0" smtClean="0"/>
              <a:t> </a:t>
            </a:r>
            <a:r>
              <a:rPr lang="en-US" sz="3800" b="1" dirty="0" err="1" smtClean="0"/>
              <a:t>în</a:t>
            </a:r>
            <a:r>
              <a:rPr lang="en-US" sz="3800" b="1" dirty="0" smtClean="0"/>
              <a:t> </a:t>
            </a:r>
            <a:r>
              <a:rPr lang="en-US" sz="3800" b="1" dirty="0" err="1" smtClean="0"/>
              <a:t>valoare</a:t>
            </a:r>
            <a:r>
              <a:rPr lang="en-US" sz="3800" b="1" dirty="0" smtClean="0"/>
              <a:t> </a:t>
            </a:r>
            <a:r>
              <a:rPr lang="en-US" sz="3800" b="1" dirty="0" err="1" smtClean="0"/>
              <a:t>prin</a:t>
            </a:r>
            <a:r>
              <a:rPr lang="en-US" sz="3800" b="1" dirty="0" smtClean="0"/>
              <a:t> </a:t>
            </a:r>
            <a:r>
              <a:rPr lang="en-US" sz="3800" b="1" dirty="0" err="1" smtClean="0"/>
              <a:t>acordarea</a:t>
            </a:r>
            <a:r>
              <a:rPr lang="en-US" sz="3800" b="1" dirty="0" smtClean="0"/>
              <a:t> </a:t>
            </a:r>
            <a:r>
              <a:rPr lang="en-US" sz="3800" b="1" dirty="0" err="1" smtClean="0"/>
              <a:t>unui</a:t>
            </a:r>
            <a:r>
              <a:rPr lang="en-US" sz="3800" b="1" dirty="0" smtClean="0"/>
              <a:t> </a:t>
            </a:r>
            <a:r>
              <a:rPr lang="en-US" sz="3800" b="1" dirty="0" err="1" smtClean="0"/>
              <a:t>certificat</a:t>
            </a:r>
            <a:r>
              <a:rPr lang="en-US" sz="3800" b="1" dirty="0" smtClean="0"/>
              <a:t> de </a:t>
            </a:r>
            <a:r>
              <a:rPr lang="en-US" sz="3800" b="1" dirty="0" err="1" smtClean="0"/>
              <a:t>competenţă</a:t>
            </a:r>
            <a:r>
              <a:rPr lang="en-US" sz="3800" b="1" dirty="0" smtClean="0"/>
              <a:t> </a:t>
            </a:r>
            <a:r>
              <a:rPr lang="en-US" sz="3800" b="1" dirty="0" err="1" smtClean="0"/>
              <a:t>pe</a:t>
            </a:r>
            <a:r>
              <a:rPr lang="en-US" sz="3800" b="1" dirty="0" smtClean="0"/>
              <a:t> </a:t>
            </a:r>
            <a:r>
              <a:rPr lang="en-US" sz="3800" b="1" dirty="0" err="1" smtClean="0"/>
              <a:t>baza</a:t>
            </a:r>
            <a:r>
              <a:rPr lang="en-US" sz="3800" b="1" dirty="0" smtClean="0"/>
              <a:t> </a:t>
            </a:r>
            <a:r>
              <a:rPr lang="en-US" sz="3800" b="1" dirty="0" err="1" smtClean="0"/>
              <a:t>grilei</a:t>
            </a:r>
            <a:r>
              <a:rPr lang="en-US" sz="3800" b="1" dirty="0" smtClean="0"/>
              <a:t> </a:t>
            </a:r>
            <a:r>
              <a:rPr lang="en-US" sz="3800" b="1" dirty="0" err="1" smtClean="0"/>
              <a:t>europene</a:t>
            </a:r>
            <a:r>
              <a:rPr lang="en-US" sz="3800" b="1" dirty="0" smtClean="0"/>
              <a:t> de </a:t>
            </a:r>
            <a:r>
              <a:rPr lang="en-US" sz="3800" b="1" dirty="0" err="1" smtClean="0"/>
              <a:t>evaluare</a:t>
            </a:r>
            <a:r>
              <a:rPr lang="en-US" sz="3800" dirty="0" smtClean="0"/>
              <a:t>.</a:t>
            </a:r>
          </a:p>
          <a:p>
            <a:pPr algn="just" fontAlgn="base">
              <a:buNone/>
            </a:pPr>
            <a:r>
              <a:rPr lang="ro-RO" sz="3400" dirty="0" smtClean="0"/>
              <a:t>	</a:t>
            </a:r>
            <a:r>
              <a:rPr lang="en-US" sz="2900" dirty="0" err="1" smtClean="0"/>
              <a:t>Rezultatul</a:t>
            </a:r>
            <a:r>
              <a:rPr lang="en-US" sz="2900" dirty="0" smtClean="0"/>
              <a:t> final se </a:t>
            </a:r>
            <a:r>
              <a:rPr lang="en-US" sz="2900" dirty="0" err="1" smtClean="0"/>
              <a:t>calculează</a:t>
            </a:r>
            <a:r>
              <a:rPr lang="en-US" sz="2900" dirty="0" smtClean="0"/>
              <a:t> </a:t>
            </a:r>
            <a:r>
              <a:rPr lang="en-US" sz="2900" dirty="0" err="1" smtClean="0"/>
              <a:t>pe</a:t>
            </a:r>
            <a:r>
              <a:rPr lang="en-US" sz="2900" dirty="0" smtClean="0"/>
              <a:t> </a:t>
            </a:r>
            <a:r>
              <a:rPr lang="en-US" sz="2900" dirty="0" err="1" smtClean="0"/>
              <a:t>baza</a:t>
            </a:r>
            <a:r>
              <a:rPr lang="en-US" sz="2900" dirty="0" smtClean="0"/>
              <a:t> </a:t>
            </a:r>
            <a:r>
              <a:rPr lang="en-US" sz="2900" dirty="0" err="1" smtClean="0"/>
              <a:t>următorului</a:t>
            </a:r>
            <a:r>
              <a:rPr lang="en-US" sz="2900" dirty="0" smtClean="0"/>
              <a:t> </a:t>
            </a:r>
            <a:r>
              <a:rPr lang="en-US" sz="2900" dirty="0" err="1" smtClean="0"/>
              <a:t>punctaj</a:t>
            </a:r>
            <a:r>
              <a:rPr lang="en-US" sz="2900" dirty="0" smtClean="0"/>
              <a:t>: 45 de </a:t>
            </a:r>
            <a:r>
              <a:rPr lang="en-US" sz="2900" dirty="0" err="1" smtClean="0"/>
              <a:t>puncte</a:t>
            </a:r>
            <a:r>
              <a:rPr lang="en-US" sz="2900" dirty="0" smtClean="0"/>
              <a:t> </a:t>
            </a:r>
            <a:r>
              <a:rPr lang="en-US" sz="2900" dirty="0" err="1" smtClean="0"/>
              <a:t>pentru</a:t>
            </a:r>
            <a:r>
              <a:rPr lang="en-US" sz="2900" dirty="0" smtClean="0"/>
              <a:t> </a:t>
            </a:r>
            <a:r>
              <a:rPr lang="en-US" sz="2900" dirty="0" err="1" smtClean="0"/>
              <a:t>probele</a:t>
            </a:r>
            <a:r>
              <a:rPr lang="en-US" sz="2900" dirty="0" smtClean="0"/>
              <a:t> </a:t>
            </a:r>
            <a:r>
              <a:rPr lang="en-US" sz="2900" dirty="0" err="1" smtClean="0"/>
              <a:t>scrise</a:t>
            </a:r>
            <a:r>
              <a:rPr lang="en-US" sz="2900" dirty="0" smtClean="0"/>
              <a:t>, 35 </a:t>
            </a:r>
            <a:r>
              <a:rPr lang="en-US" sz="2900" dirty="0" err="1" smtClean="0"/>
              <a:t>pentru</a:t>
            </a:r>
            <a:r>
              <a:rPr lang="en-US" sz="2900" dirty="0" smtClean="0"/>
              <a:t> </a:t>
            </a:r>
            <a:r>
              <a:rPr lang="en-US" sz="2900" dirty="0" err="1" smtClean="0"/>
              <a:t>probele</a:t>
            </a:r>
            <a:r>
              <a:rPr lang="en-US" sz="2900" dirty="0" smtClean="0"/>
              <a:t> </a:t>
            </a:r>
            <a:r>
              <a:rPr lang="en-US" sz="2900" dirty="0" err="1" smtClean="0"/>
              <a:t>orale</a:t>
            </a:r>
            <a:r>
              <a:rPr lang="en-US" sz="2900" dirty="0" smtClean="0"/>
              <a:t> </a:t>
            </a:r>
            <a:r>
              <a:rPr lang="en-US" sz="2900" dirty="0" err="1" smtClean="0"/>
              <a:t>şi</a:t>
            </a:r>
            <a:r>
              <a:rPr lang="en-US" sz="2900" dirty="0" smtClean="0"/>
              <a:t> 25 de </a:t>
            </a:r>
            <a:r>
              <a:rPr lang="en-US" sz="2900" dirty="0" err="1" smtClean="0"/>
              <a:t>puncte</a:t>
            </a:r>
            <a:r>
              <a:rPr lang="en-US" sz="2900" dirty="0" smtClean="0"/>
              <a:t> </a:t>
            </a:r>
            <a:r>
              <a:rPr lang="en-US" sz="2900" dirty="0" err="1" smtClean="0"/>
              <a:t>revin</a:t>
            </a:r>
            <a:r>
              <a:rPr lang="en-US" sz="2900" dirty="0" smtClean="0"/>
              <a:t> </a:t>
            </a:r>
            <a:r>
              <a:rPr lang="en-US" sz="2900" dirty="0" err="1" smtClean="0"/>
              <a:t>creditelor</a:t>
            </a:r>
            <a:r>
              <a:rPr lang="en-US" sz="2900" dirty="0" smtClean="0"/>
              <a:t> </a:t>
            </a:r>
            <a:r>
              <a:rPr lang="en-US" sz="2900" dirty="0" err="1" smtClean="0"/>
              <a:t>unde</a:t>
            </a:r>
            <a:r>
              <a:rPr lang="en-US" sz="2900" dirty="0" smtClean="0"/>
              <a:t> </a:t>
            </a:r>
            <a:r>
              <a:rPr lang="en-US" sz="2900" dirty="0" err="1" smtClean="0"/>
              <a:t>sunt</a:t>
            </a:r>
            <a:r>
              <a:rPr lang="en-US" sz="2900" dirty="0" smtClean="0"/>
              <a:t> </a:t>
            </a:r>
            <a:r>
              <a:rPr lang="en-US" sz="2900" dirty="0" err="1" smtClean="0"/>
              <a:t>luate</a:t>
            </a:r>
            <a:r>
              <a:rPr lang="en-US" sz="2900" dirty="0" smtClean="0"/>
              <a:t> </a:t>
            </a:r>
            <a:r>
              <a:rPr lang="en-US" sz="2900" dirty="0" err="1" smtClean="0"/>
              <a:t>în</a:t>
            </a:r>
            <a:r>
              <a:rPr lang="en-US" sz="2900" dirty="0" smtClean="0"/>
              <a:t> </a:t>
            </a:r>
            <a:r>
              <a:rPr lang="en-US" sz="2900" dirty="0" err="1" smtClean="0"/>
              <a:t>calcul</a:t>
            </a:r>
            <a:r>
              <a:rPr lang="en-US" sz="2900" dirty="0" smtClean="0"/>
              <a:t> </a:t>
            </a:r>
            <a:r>
              <a:rPr lang="en-US" sz="2900" dirty="0" err="1" smtClean="0"/>
              <a:t>prezenţa</a:t>
            </a:r>
            <a:r>
              <a:rPr lang="en-US" sz="2900" dirty="0" smtClean="0"/>
              <a:t> la </a:t>
            </a:r>
            <a:r>
              <a:rPr lang="en-US" sz="2900" dirty="0" err="1" smtClean="0"/>
              <a:t>cursuri</a:t>
            </a:r>
            <a:r>
              <a:rPr lang="en-US" sz="2900" dirty="0" smtClean="0"/>
              <a:t>, </a:t>
            </a:r>
            <a:r>
              <a:rPr lang="en-US" sz="2900" dirty="0" err="1" smtClean="0"/>
              <a:t>eventualele</a:t>
            </a:r>
            <a:r>
              <a:rPr lang="en-US" sz="2900" dirty="0" smtClean="0"/>
              <a:t> </a:t>
            </a:r>
            <a:r>
              <a:rPr lang="en-US" sz="2900" dirty="0" err="1" smtClean="0"/>
              <a:t>premii</a:t>
            </a:r>
            <a:r>
              <a:rPr lang="en-US" sz="2900" dirty="0" smtClean="0"/>
              <a:t> </a:t>
            </a:r>
            <a:r>
              <a:rPr lang="en-US" sz="2900" dirty="0" err="1" smtClean="0"/>
              <a:t>şi</a:t>
            </a:r>
            <a:r>
              <a:rPr lang="en-US" sz="2900" dirty="0" smtClean="0"/>
              <a:t> </a:t>
            </a:r>
            <a:r>
              <a:rPr lang="en-US" sz="2900" dirty="0" err="1" smtClean="0"/>
              <a:t>rezultate</a:t>
            </a:r>
            <a:r>
              <a:rPr lang="en-US" sz="2900" dirty="0" smtClean="0"/>
              <a:t> </a:t>
            </a:r>
            <a:r>
              <a:rPr lang="en-US" sz="2900" dirty="0" err="1" smtClean="0"/>
              <a:t>excepţionale</a:t>
            </a:r>
            <a:r>
              <a:rPr lang="en-US" sz="2900" dirty="0" smtClean="0"/>
              <a:t> </a:t>
            </a:r>
            <a:r>
              <a:rPr lang="en-US" sz="2900" dirty="0" err="1" smtClean="0"/>
              <a:t>în</a:t>
            </a:r>
            <a:r>
              <a:rPr lang="en-US" sz="2900" dirty="0" smtClean="0"/>
              <a:t> </a:t>
            </a:r>
            <a:r>
              <a:rPr lang="en-US" sz="2900" dirty="0" err="1" smtClean="0"/>
              <a:t>timpul</a:t>
            </a:r>
            <a:r>
              <a:rPr lang="en-US" sz="2900" dirty="0" smtClean="0"/>
              <a:t> </a:t>
            </a:r>
            <a:r>
              <a:rPr lang="en-US" sz="2900" dirty="0" err="1" smtClean="0"/>
              <a:t>şcolii</a:t>
            </a:r>
            <a:r>
              <a:rPr lang="en-US" sz="2900" dirty="0" smtClean="0"/>
              <a:t> </a:t>
            </a:r>
            <a:r>
              <a:rPr lang="en-US" sz="2900" dirty="0" err="1" smtClean="0"/>
              <a:t>şi</a:t>
            </a:r>
            <a:r>
              <a:rPr lang="en-US" sz="2900" dirty="0" smtClean="0"/>
              <a:t> </a:t>
            </a:r>
            <a:r>
              <a:rPr lang="en-US" sz="2900" dirty="0" err="1" smtClean="0"/>
              <a:t>buna</a:t>
            </a:r>
            <a:r>
              <a:rPr lang="en-US" sz="2900" dirty="0" smtClean="0"/>
              <a:t> </a:t>
            </a:r>
            <a:r>
              <a:rPr lang="en-US" sz="2900" dirty="0" err="1" smtClean="0"/>
              <a:t>purtare</a:t>
            </a:r>
            <a:r>
              <a:rPr lang="en-US" sz="2900" dirty="0" smtClean="0"/>
              <a:t> a </a:t>
            </a:r>
            <a:r>
              <a:rPr lang="en-US" sz="2900" dirty="0" err="1" smtClean="0"/>
              <a:t>candidaţilor</a:t>
            </a:r>
            <a:r>
              <a:rPr lang="en-US" sz="2900" dirty="0" smtClean="0"/>
              <a:t>.</a:t>
            </a:r>
          </a:p>
          <a:p>
            <a:pPr algn="just" fontAlgn="base">
              <a:buNone/>
            </a:pPr>
            <a:r>
              <a:rPr lang="ro-RO" sz="2900" dirty="0" smtClean="0"/>
              <a:t>	</a:t>
            </a:r>
            <a:r>
              <a:rPr lang="en-US" sz="2900" dirty="0" err="1" smtClean="0"/>
              <a:t>Dacă</a:t>
            </a:r>
            <a:r>
              <a:rPr lang="en-US" sz="2900" dirty="0" smtClean="0"/>
              <a:t> </a:t>
            </a:r>
            <a:r>
              <a:rPr lang="en-US" sz="2900" dirty="0" err="1" smtClean="0"/>
              <a:t>candidaţii</a:t>
            </a:r>
            <a:r>
              <a:rPr lang="en-US" sz="2900" dirty="0" smtClean="0"/>
              <a:t> au </a:t>
            </a:r>
            <a:r>
              <a:rPr lang="en-US" sz="2900" dirty="0" err="1" smtClean="0"/>
              <a:t>obţinut</a:t>
            </a:r>
            <a:r>
              <a:rPr lang="en-US" sz="2900" dirty="0" smtClean="0"/>
              <a:t> </a:t>
            </a:r>
            <a:r>
              <a:rPr lang="en-US" sz="2900" dirty="0" err="1" smtClean="0"/>
              <a:t>cel</a:t>
            </a:r>
            <a:r>
              <a:rPr lang="en-US" sz="2900" dirty="0" smtClean="0"/>
              <a:t> </a:t>
            </a:r>
            <a:r>
              <a:rPr lang="en-US" sz="2900" dirty="0" err="1" smtClean="0"/>
              <a:t>puţin</a:t>
            </a:r>
            <a:r>
              <a:rPr lang="en-US" sz="2900" dirty="0" smtClean="0"/>
              <a:t> 70 de </a:t>
            </a:r>
            <a:r>
              <a:rPr lang="en-US" sz="2900" dirty="0" err="1" smtClean="0"/>
              <a:t>puncte</a:t>
            </a:r>
            <a:r>
              <a:rPr lang="en-US" sz="2900" dirty="0" smtClean="0"/>
              <a:t> </a:t>
            </a:r>
            <a:r>
              <a:rPr lang="en-US" sz="2900" dirty="0" err="1" smtClean="0"/>
              <a:t>li</a:t>
            </a:r>
            <a:r>
              <a:rPr lang="en-US" sz="2900" dirty="0" smtClean="0"/>
              <a:t> se </a:t>
            </a:r>
            <a:r>
              <a:rPr lang="en-US" sz="2900" dirty="0" err="1" smtClean="0"/>
              <a:t>acordă</a:t>
            </a:r>
            <a:r>
              <a:rPr lang="en-US" sz="2900" dirty="0" smtClean="0"/>
              <a:t> din </a:t>
            </a:r>
            <a:r>
              <a:rPr lang="en-US" sz="2900" dirty="0" err="1" smtClean="0"/>
              <a:t>oficiu</a:t>
            </a:r>
            <a:r>
              <a:rPr lang="en-US" sz="2900" dirty="0" smtClean="0"/>
              <a:t> un bonus de 5 </a:t>
            </a:r>
            <a:r>
              <a:rPr lang="en-US" sz="2900" dirty="0" err="1" smtClean="0"/>
              <a:t>puncte</a:t>
            </a:r>
            <a:r>
              <a:rPr lang="en-US" sz="2900" dirty="0" smtClean="0"/>
              <a:t> </a:t>
            </a:r>
            <a:r>
              <a:rPr lang="en-US" sz="2900" dirty="0" err="1" smtClean="0"/>
              <a:t>iar</a:t>
            </a:r>
            <a:r>
              <a:rPr lang="en-US" sz="2900" dirty="0" smtClean="0"/>
              <a:t> </a:t>
            </a:r>
            <a:r>
              <a:rPr lang="en-US" sz="2900" dirty="0" err="1" smtClean="0"/>
              <a:t>pentru</a:t>
            </a:r>
            <a:r>
              <a:rPr lang="en-US" sz="2900" dirty="0" smtClean="0"/>
              <a:t> cine </a:t>
            </a:r>
            <a:r>
              <a:rPr lang="en-US" sz="2900" dirty="0" err="1" smtClean="0"/>
              <a:t>obţine</a:t>
            </a:r>
            <a:r>
              <a:rPr lang="en-US" sz="2900" dirty="0" smtClean="0"/>
              <a:t> </a:t>
            </a:r>
            <a:r>
              <a:rPr lang="en-US" sz="2900" dirty="0" err="1" smtClean="0"/>
              <a:t>punctaj</a:t>
            </a:r>
            <a:r>
              <a:rPr lang="en-US" sz="2900" dirty="0" smtClean="0"/>
              <a:t> maxim, </a:t>
            </a:r>
            <a:r>
              <a:rPr lang="en-US" sz="2900" dirty="0" err="1" smtClean="0"/>
              <a:t>adică</a:t>
            </a:r>
            <a:r>
              <a:rPr lang="en-US" sz="2900" dirty="0" smtClean="0"/>
              <a:t> 100 de </a:t>
            </a:r>
            <a:r>
              <a:rPr lang="en-US" sz="2900" dirty="0" err="1" smtClean="0"/>
              <a:t>puncte</a:t>
            </a:r>
            <a:r>
              <a:rPr lang="en-US" sz="2900" dirty="0" smtClean="0"/>
              <a:t>, </a:t>
            </a:r>
            <a:r>
              <a:rPr lang="en-US" sz="2900" dirty="0" err="1" smtClean="0"/>
              <a:t>li</a:t>
            </a:r>
            <a:r>
              <a:rPr lang="en-US" sz="2900" dirty="0" smtClean="0"/>
              <a:t> se </a:t>
            </a:r>
            <a:r>
              <a:rPr lang="en-US" sz="2900" dirty="0" err="1" smtClean="0"/>
              <a:t>acordă</a:t>
            </a:r>
            <a:r>
              <a:rPr lang="en-US" sz="2900" dirty="0" smtClean="0"/>
              <a:t> </a:t>
            </a:r>
            <a:r>
              <a:rPr lang="en-US" sz="2900" dirty="0" err="1" smtClean="0"/>
              <a:t>calificativul</a:t>
            </a:r>
            <a:r>
              <a:rPr lang="en-US" sz="2900" dirty="0" smtClean="0"/>
              <a:t> cum laude, </a:t>
            </a:r>
            <a:r>
              <a:rPr lang="en-US" sz="2900" dirty="0" err="1" smtClean="0"/>
              <a:t>totuşi</a:t>
            </a:r>
            <a:r>
              <a:rPr lang="en-US" sz="2900" dirty="0" smtClean="0"/>
              <a:t> cu o </a:t>
            </a:r>
            <a:r>
              <a:rPr lang="en-US" sz="2900" dirty="0" err="1" smtClean="0"/>
              <a:t>condiţie</a:t>
            </a:r>
            <a:r>
              <a:rPr lang="en-US" sz="2900" dirty="0" smtClean="0"/>
              <a:t> : </a:t>
            </a:r>
            <a:r>
              <a:rPr lang="en-US" sz="2900" dirty="0" err="1" smtClean="0"/>
              <a:t>în</a:t>
            </a:r>
            <a:r>
              <a:rPr lang="en-US" sz="2900" dirty="0" smtClean="0"/>
              <a:t> </a:t>
            </a:r>
            <a:r>
              <a:rPr lang="en-US" sz="2900" dirty="0" err="1" smtClean="0"/>
              <a:t>ultimii</a:t>
            </a:r>
            <a:r>
              <a:rPr lang="en-US" sz="2900" dirty="0" smtClean="0"/>
              <a:t> 3 </a:t>
            </a:r>
            <a:r>
              <a:rPr lang="en-US" sz="2900" dirty="0" err="1" smtClean="0"/>
              <a:t>ani</a:t>
            </a:r>
            <a:r>
              <a:rPr lang="en-US" sz="2900" dirty="0" smtClean="0"/>
              <a:t> de </a:t>
            </a:r>
            <a:r>
              <a:rPr lang="en-US" sz="2900" dirty="0" err="1" smtClean="0"/>
              <a:t>liceu</a:t>
            </a:r>
            <a:r>
              <a:rPr lang="en-US" sz="2900" dirty="0" smtClean="0"/>
              <a:t> </a:t>
            </a:r>
            <a:r>
              <a:rPr lang="en-US" sz="2900" dirty="0" err="1" smtClean="0"/>
              <a:t>sau</a:t>
            </a:r>
            <a:r>
              <a:rPr lang="en-US" sz="2900" dirty="0" smtClean="0"/>
              <a:t> de </a:t>
            </a:r>
            <a:r>
              <a:rPr lang="en-US" sz="2900" dirty="0" err="1" smtClean="0"/>
              <a:t>institut</a:t>
            </a:r>
            <a:r>
              <a:rPr lang="en-US" sz="2900" dirty="0" smtClean="0"/>
              <a:t> </a:t>
            </a:r>
            <a:r>
              <a:rPr lang="en-US" sz="2900" dirty="0" err="1" smtClean="0"/>
              <a:t>să</a:t>
            </a:r>
            <a:r>
              <a:rPr lang="en-US" sz="2900" dirty="0" smtClean="0"/>
              <a:t> </a:t>
            </a:r>
            <a:r>
              <a:rPr lang="en-US" sz="2900" dirty="0" err="1" smtClean="0"/>
              <a:t>fi</a:t>
            </a:r>
            <a:r>
              <a:rPr lang="en-US" sz="2900" dirty="0" smtClean="0"/>
              <a:t> </a:t>
            </a:r>
            <a:r>
              <a:rPr lang="en-US" sz="2900" dirty="0" err="1" smtClean="0"/>
              <a:t>avut</a:t>
            </a:r>
            <a:r>
              <a:rPr lang="en-US" sz="2900" dirty="0" smtClean="0"/>
              <a:t> </a:t>
            </a:r>
            <a:r>
              <a:rPr lang="en-US" sz="2900" dirty="0" err="1" smtClean="0"/>
              <a:t>cel</a:t>
            </a:r>
            <a:r>
              <a:rPr lang="en-US" sz="2900" dirty="0" smtClean="0"/>
              <a:t> </a:t>
            </a:r>
            <a:r>
              <a:rPr lang="en-US" sz="2900" dirty="0" err="1" smtClean="0"/>
              <a:t>puţin</a:t>
            </a:r>
            <a:r>
              <a:rPr lang="en-US" sz="2900" dirty="0" smtClean="0"/>
              <a:t> nota 8 la </a:t>
            </a:r>
            <a:r>
              <a:rPr lang="en-US" sz="2900" dirty="0" err="1" smtClean="0"/>
              <a:t>toate</a:t>
            </a:r>
            <a:r>
              <a:rPr lang="en-US" sz="2900" dirty="0" smtClean="0"/>
              <a:t> </a:t>
            </a:r>
            <a:r>
              <a:rPr lang="en-US" sz="2900" dirty="0" err="1" smtClean="0"/>
              <a:t>materiile</a:t>
            </a:r>
            <a:r>
              <a:rPr lang="en-US" sz="2900" dirty="0" smtClean="0"/>
              <a:t>.</a:t>
            </a:r>
          </a:p>
          <a:p>
            <a:pPr algn="just" fontAlgn="base">
              <a:buNone/>
            </a:pPr>
            <a:r>
              <a:rPr lang="ro-RO" sz="3400" dirty="0" smtClean="0"/>
              <a:t>	</a:t>
            </a:r>
            <a:r>
              <a:rPr lang="ro-RO" sz="3800" dirty="0" smtClean="0"/>
              <a:t>Aproximativ </a:t>
            </a:r>
            <a:r>
              <a:rPr lang="ro-RO" sz="3800" b="1" dirty="0" smtClean="0"/>
              <a:t>4% </a:t>
            </a:r>
            <a:r>
              <a:rPr lang="ro-RO" sz="3800" dirty="0" smtClean="0"/>
              <a:t>din numărul de elevi </a:t>
            </a:r>
            <a:r>
              <a:rPr lang="en-US" sz="3800" dirty="0" smtClean="0"/>
              <a:t>nu </a:t>
            </a:r>
            <a:r>
              <a:rPr lang="en-US" sz="3800" dirty="0" err="1" smtClean="0"/>
              <a:t>reuşesc</a:t>
            </a:r>
            <a:r>
              <a:rPr lang="en-US" sz="3800" dirty="0" smtClean="0"/>
              <a:t> </a:t>
            </a:r>
            <a:r>
              <a:rPr lang="en-US" sz="3800" dirty="0" err="1" smtClean="0"/>
              <a:t>să</a:t>
            </a:r>
            <a:r>
              <a:rPr lang="en-US" sz="3800" dirty="0" smtClean="0"/>
              <a:t> </a:t>
            </a:r>
            <a:r>
              <a:rPr lang="en-US" sz="3800" dirty="0" err="1" smtClean="0"/>
              <a:t>treacă</a:t>
            </a:r>
            <a:r>
              <a:rPr lang="en-US" sz="3800" dirty="0" smtClean="0"/>
              <a:t> </a:t>
            </a:r>
            <a:r>
              <a:rPr lang="en-US" sz="3800" dirty="0" err="1" smtClean="0"/>
              <a:t>examenul</a:t>
            </a:r>
            <a:r>
              <a:rPr lang="en-US" sz="3800" dirty="0" smtClean="0"/>
              <a:t> de </a:t>
            </a:r>
            <a:r>
              <a:rPr lang="en-US" sz="3800" dirty="0" err="1" smtClean="0"/>
              <a:t>maturitate</a:t>
            </a:r>
            <a:r>
              <a:rPr lang="en-US" sz="3800" dirty="0" smtClean="0"/>
              <a:t> </a:t>
            </a:r>
            <a:r>
              <a:rPr lang="en-US" sz="3800" dirty="0" err="1" smtClean="0"/>
              <a:t>dintr</a:t>
            </a:r>
            <a:r>
              <a:rPr lang="en-US" sz="3800" dirty="0" smtClean="0"/>
              <a:t>-un total de </a:t>
            </a:r>
            <a:r>
              <a:rPr lang="en-US" sz="3800" dirty="0" err="1" smtClean="0"/>
              <a:t>şi</a:t>
            </a:r>
            <a:r>
              <a:rPr lang="en-US" sz="3800" dirty="0" smtClean="0"/>
              <a:t> </a:t>
            </a:r>
            <a:r>
              <a:rPr lang="en-US" sz="3800" dirty="0" err="1" smtClean="0"/>
              <a:t>sunt</a:t>
            </a:r>
            <a:r>
              <a:rPr lang="en-US" sz="3800" dirty="0" smtClean="0"/>
              <a:t> </a:t>
            </a:r>
            <a:r>
              <a:rPr lang="en-US" sz="3800" dirty="0" err="1" smtClean="0"/>
              <a:t>nevoiţi</a:t>
            </a:r>
            <a:r>
              <a:rPr lang="en-US" sz="3800" dirty="0" smtClean="0"/>
              <a:t> </a:t>
            </a:r>
            <a:r>
              <a:rPr lang="en-US" sz="3800" dirty="0" err="1" smtClean="0"/>
              <a:t>să</a:t>
            </a:r>
            <a:r>
              <a:rPr lang="en-US" sz="3800" dirty="0" smtClean="0"/>
              <a:t> </a:t>
            </a:r>
            <a:r>
              <a:rPr lang="en-US" sz="3800" dirty="0" err="1" smtClean="0"/>
              <a:t>aştepte</a:t>
            </a:r>
            <a:r>
              <a:rPr lang="en-US" sz="3800" dirty="0" smtClean="0"/>
              <a:t> un an </a:t>
            </a:r>
            <a:r>
              <a:rPr lang="en-US" sz="3800" dirty="0" err="1" smtClean="0"/>
              <a:t>pentru</a:t>
            </a:r>
            <a:r>
              <a:rPr lang="en-US" sz="3800" dirty="0" smtClean="0"/>
              <a:t> </a:t>
            </a:r>
            <a:r>
              <a:rPr lang="en-US" sz="3800" dirty="0" err="1" smtClean="0"/>
              <a:t>refacerea</a:t>
            </a:r>
            <a:r>
              <a:rPr lang="en-US" sz="3800" dirty="0" smtClean="0"/>
              <a:t> </a:t>
            </a:r>
            <a:r>
              <a:rPr lang="en-US" sz="3800" dirty="0" err="1" smtClean="0"/>
              <a:t>probelor</a:t>
            </a:r>
            <a:r>
              <a:rPr lang="en-US" sz="3800" dirty="0" smtClean="0"/>
              <a:t> la care au </a:t>
            </a:r>
            <a:r>
              <a:rPr lang="en-US" sz="3800" dirty="0" err="1" smtClean="0"/>
              <a:t>picat</a:t>
            </a:r>
            <a:r>
              <a:rPr lang="en-US" sz="3800" dirty="0" smtClean="0"/>
              <a:t>. </a:t>
            </a:r>
            <a:endParaRPr lang="ro-RO" sz="3800" dirty="0" smtClean="0"/>
          </a:p>
          <a:p>
            <a:pPr algn="just" fontAlgn="base">
              <a:buNone/>
            </a:pPr>
            <a:r>
              <a:rPr lang="ro-RO" sz="3400" dirty="0" smtClean="0"/>
              <a:t>	</a:t>
            </a:r>
            <a:r>
              <a:rPr lang="en-US" sz="3400" i="1" dirty="0" err="1" smtClean="0"/>
              <a:t>Şi</a:t>
            </a:r>
            <a:r>
              <a:rPr lang="en-US" sz="3400" i="1" dirty="0" smtClean="0"/>
              <a:t> Italia </a:t>
            </a:r>
            <a:r>
              <a:rPr lang="en-US" sz="3400" i="1" dirty="0" err="1" smtClean="0"/>
              <a:t>examenul</a:t>
            </a:r>
            <a:r>
              <a:rPr lang="en-US" sz="3400" i="1" dirty="0" smtClean="0"/>
              <a:t> de </a:t>
            </a:r>
            <a:r>
              <a:rPr lang="en-US" sz="3400" i="1" dirty="0" err="1" smtClean="0"/>
              <a:t>maturitate</a:t>
            </a:r>
            <a:r>
              <a:rPr lang="en-US" sz="3400" i="1" dirty="0" smtClean="0"/>
              <a:t> </a:t>
            </a:r>
            <a:r>
              <a:rPr lang="en-US" sz="3400" i="1" dirty="0" err="1" smtClean="0"/>
              <a:t>generează</a:t>
            </a:r>
            <a:r>
              <a:rPr lang="en-US" sz="3400" i="1" dirty="0" smtClean="0"/>
              <a:t> </a:t>
            </a:r>
            <a:r>
              <a:rPr lang="en-US" sz="3400" i="1" dirty="0" err="1" smtClean="0"/>
              <a:t>polemici</a:t>
            </a:r>
            <a:r>
              <a:rPr lang="en-US" sz="3400" i="1" dirty="0" smtClean="0"/>
              <a:t> legate de </a:t>
            </a:r>
            <a:r>
              <a:rPr lang="en-US" sz="3400" i="1" dirty="0" err="1" smtClean="0"/>
              <a:t>calitatea</a:t>
            </a:r>
            <a:r>
              <a:rPr lang="en-US" sz="3400" i="1" dirty="0" smtClean="0"/>
              <a:t> </a:t>
            </a:r>
            <a:r>
              <a:rPr lang="en-US" sz="3400" i="1" dirty="0" err="1" smtClean="0"/>
              <a:t>studiilor</a:t>
            </a:r>
            <a:r>
              <a:rPr lang="en-US" sz="3400" i="1" dirty="0" smtClean="0"/>
              <a:t> </a:t>
            </a:r>
            <a:r>
              <a:rPr lang="en-US" sz="3400" i="1" dirty="0" err="1" smtClean="0"/>
              <a:t>liceale</a:t>
            </a:r>
            <a:r>
              <a:rPr lang="en-US" sz="3400" i="1" dirty="0" smtClean="0"/>
              <a:t> </a:t>
            </a:r>
            <a:r>
              <a:rPr lang="en-US" sz="3400" i="1" dirty="0" err="1" smtClean="0"/>
              <a:t>şi</a:t>
            </a:r>
            <a:r>
              <a:rPr lang="en-US" sz="3400" i="1" dirty="0" smtClean="0"/>
              <a:t> de </a:t>
            </a:r>
            <a:r>
              <a:rPr lang="en-US" sz="3400" i="1" dirty="0" err="1" smtClean="0"/>
              <a:t>fraudele</a:t>
            </a:r>
            <a:r>
              <a:rPr lang="en-US" sz="3400" i="1" dirty="0" smtClean="0"/>
              <a:t> din </a:t>
            </a:r>
            <a:r>
              <a:rPr lang="en-US" sz="3400" i="1" dirty="0" err="1" smtClean="0"/>
              <a:t>timpul</a:t>
            </a:r>
            <a:r>
              <a:rPr lang="en-US" sz="3400" i="1" dirty="0" smtClean="0"/>
              <a:t> </a:t>
            </a:r>
            <a:r>
              <a:rPr lang="en-US" sz="3400" i="1" dirty="0" err="1" smtClean="0"/>
              <a:t>probelor</a:t>
            </a:r>
            <a:r>
              <a:rPr lang="en-US" sz="3400" i="1" dirty="0" smtClean="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81875" t="54000" r="4375" b="33000"/>
          <a:stretch>
            <a:fillRect/>
          </a:stretch>
        </p:blipFill>
        <p:spPr bwMode="auto">
          <a:xfrm>
            <a:off x="1066800" y="228600"/>
            <a:ext cx="7315200" cy="990600"/>
          </a:xfrm>
          <a:prstGeom prst="rect">
            <a:avLst/>
          </a:prstGeom>
          <a:noFill/>
          <a:ln w="9525">
            <a:noFill/>
            <a:miter lim="800000"/>
            <a:headEnd/>
            <a:tailEnd/>
          </a:ln>
          <a:effectLst/>
        </p:spPr>
      </p:pic>
      <p:sp>
        <p:nvSpPr>
          <p:cNvPr id="2" name="Title 1"/>
          <p:cNvSpPr>
            <a:spLocks noGrp="1"/>
          </p:cNvSpPr>
          <p:nvPr>
            <p:ph type="title"/>
          </p:nvPr>
        </p:nvSpPr>
        <p:spPr>
          <a:xfrm>
            <a:off x="1066800" y="0"/>
            <a:ext cx="8705088" cy="1143000"/>
          </a:xfrm>
        </p:spPr>
        <p:txBody>
          <a:bodyPr>
            <a:normAutofit fontScale="90000"/>
          </a:bodyPr>
          <a:lstStyle/>
          <a:p>
            <a:r>
              <a:rPr lang="en-US" b="1" dirty="0" smtClean="0"/>
              <a:t/>
            </a:r>
            <a:br>
              <a:rPr lang="en-US" b="1" dirty="0" smtClean="0"/>
            </a:br>
            <a:r>
              <a:rPr lang="en-US" sz="2700" b="1" dirty="0" err="1" smtClean="0"/>
              <a:t>Drumul</a:t>
            </a:r>
            <a:r>
              <a:rPr lang="en-US" sz="2700" b="1" dirty="0" smtClean="0"/>
              <a:t> </a:t>
            </a:r>
            <a:r>
              <a:rPr lang="en-US" sz="2700" b="1" dirty="0" err="1" smtClean="0"/>
              <a:t>complicat</a:t>
            </a:r>
            <a:r>
              <a:rPr lang="en-US" sz="2700" b="1" dirty="0" smtClean="0"/>
              <a:t> </a:t>
            </a:r>
            <a:r>
              <a:rPr lang="en-US" sz="2700" b="1" dirty="0" err="1" smtClean="0"/>
              <a:t>catre</a:t>
            </a:r>
            <a:r>
              <a:rPr lang="en-US" sz="2700" b="1" dirty="0" smtClean="0"/>
              <a:t> </a:t>
            </a:r>
            <a:r>
              <a:rPr lang="en-US" sz="2700" b="1" dirty="0" err="1" smtClean="0"/>
              <a:t>bacalaureatul</a:t>
            </a:r>
            <a:r>
              <a:rPr lang="en-US" sz="2700" b="1" dirty="0" smtClean="0"/>
              <a:t> </a:t>
            </a:r>
            <a:r>
              <a:rPr lang="en-US" sz="2700" b="1" dirty="0" err="1" smtClean="0"/>
              <a:t>german</a:t>
            </a:r>
            <a:r>
              <a:rPr lang="en-US" sz="2700" dirty="0" smtClean="0"/>
              <a:t/>
            </a:r>
            <a:br>
              <a:rPr lang="en-US" sz="2700" dirty="0" smtClean="0"/>
            </a:br>
            <a:endParaRPr lang="en-US" sz="2700" dirty="0"/>
          </a:p>
        </p:txBody>
      </p:sp>
      <p:sp>
        <p:nvSpPr>
          <p:cNvPr id="3" name="Content Placeholder 2"/>
          <p:cNvSpPr>
            <a:spLocks noGrp="1"/>
          </p:cNvSpPr>
          <p:nvPr>
            <p:ph idx="1"/>
          </p:nvPr>
        </p:nvSpPr>
        <p:spPr>
          <a:xfrm>
            <a:off x="1066800" y="1447800"/>
            <a:ext cx="7866888" cy="5181600"/>
          </a:xfrm>
        </p:spPr>
        <p:txBody>
          <a:bodyPr>
            <a:normAutofit/>
          </a:bodyPr>
          <a:lstStyle/>
          <a:p>
            <a:pPr fontAlgn="base">
              <a:buNone/>
            </a:pPr>
            <a:r>
              <a:rPr lang="en-US" sz="2000" dirty="0" err="1" smtClean="0">
                <a:latin typeface="Tahoma" pitchFamily="34" charset="0"/>
                <a:cs typeface="Tahoma" pitchFamily="34" charset="0"/>
              </a:rPr>
              <a:t>Sistemul</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educaţie</a:t>
            </a:r>
            <a:r>
              <a:rPr lang="en-US" sz="2000" dirty="0" smtClean="0">
                <a:latin typeface="Tahoma" pitchFamily="34" charset="0"/>
                <a:cs typeface="Tahoma" pitchFamily="34" charset="0"/>
              </a:rPr>
              <a:t> din Germania </a:t>
            </a:r>
            <a:r>
              <a:rPr lang="en-US" sz="2000" dirty="0" err="1" smtClean="0">
                <a:latin typeface="Tahoma" pitchFamily="34" charset="0"/>
                <a:cs typeface="Tahoma" pitchFamily="34" charset="0"/>
              </a:rPr>
              <a:t>este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unul</a:t>
            </a:r>
            <a:r>
              <a:rPr lang="en-US" sz="2000" dirty="0" smtClean="0">
                <a:latin typeface="Tahoma" pitchFamily="34" charset="0"/>
                <a:cs typeface="Tahoma" pitchFamily="34" charset="0"/>
              </a:rPr>
              <a:t> din </a:t>
            </a:r>
            <a:r>
              <a:rPr lang="en-US" sz="2000" dirty="0" err="1" smtClean="0">
                <a:latin typeface="Tahoma" pitchFamily="34" charset="0"/>
                <a:cs typeface="Tahoma" pitchFamily="34" charset="0"/>
              </a:rPr>
              <a:t>cele</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mai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complexe</a:t>
            </a:r>
            <a:endParaRPr lang="ro-RO" sz="2000" dirty="0" smtClean="0">
              <a:latin typeface="Tahoma" pitchFamily="34" charset="0"/>
              <a:cs typeface="Tahoma" pitchFamily="34" charset="0"/>
            </a:endParaRPr>
          </a:p>
          <a:p>
            <a:pPr fontAlgn="base">
              <a:buNone/>
            </a:pPr>
            <a:r>
              <a:rPr lang="ro-RO" sz="2000" dirty="0" smtClean="0">
                <a:latin typeface="Tahoma" pitchFamily="34" charset="0"/>
                <a:cs typeface="Tahoma" pitchFamily="34" charset="0"/>
              </a:rPr>
              <a:t>d</a:t>
            </a:r>
            <a:r>
              <a:rPr lang="en-US" sz="2000" dirty="0" smtClean="0">
                <a:latin typeface="Tahoma" pitchFamily="34" charset="0"/>
                <a:cs typeface="Tahoma" pitchFamily="34" charset="0"/>
              </a:rPr>
              <a:t>in</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Europa</a:t>
            </a:r>
            <a:r>
              <a:rPr lang="en-US" sz="2000" dirty="0" smtClean="0">
                <a:latin typeface="Tahoma" pitchFamily="34" charset="0"/>
                <a:cs typeface="Tahoma" pitchFamily="34" charset="0"/>
              </a:rPr>
              <a:t>. </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Bazat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modele</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formare</a:t>
            </a:r>
            <a:r>
              <a:rPr lang="ro-RO" sz="2000" dirty="0" smtClean="0">
                <a:latin typeface="Tahoma" pitchFamily="34" charset="0"/>
                <a:cs typeface="Tahoma" pitchFamily="34" charset="0"/>
              </a:rPr>
              <a:t> </a:t>
            </a:r>
            <a:r>
              <a:rPr lang="en-US" sz="2000" dirty="0" smtClean="0">
                <a:latin typeface="Tahoma" pitchFamily="34" charset="0"/>
                <a:cs typeface="Tahoma" pitchFamily="34" charset="0"/>
              </a:rPr>
              <a:t>a </a:t>
            </a:r>
            <a:r>
              <a:rPr lang="en-US" sz="2000" dirty="0" err="1" smtClean="0">
                <a:latin typeface="Tahoma" pitchFamily="34" charset="0"/>
                <a:cs typeface="Tahoma" pitchFamily="34" charset="0"/>
              </a:rPr>
              <a:t>tinerilor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originare</a:t>
            </a:r>
            <a:r>
              <a:rPr lang="en-US" sz="2000" dirty="0" smtClean="0">
                <a:latin typeface="Tahoma" pitchFamily="34" charset="0"/>
                <a:cs typeface="Tahoma" pitchFamily="34" charset="0"/>
              </a:rPr>
              <a:t> din</a:t>
            </a:r>
            <a:endParaRPr lang="ro-RO" sz="2000" dirty="0" smtClean="0">
              <a:latin typeface="Tahoma" pitchFamily="34" charset="0"/>
              <a:cs typeface="Tahoma" pitchFamily="34" charset="0"/>
            </a:endParaRPr>
          </a:p>
          <a:p>
            <a:pPr fontAlgn="base">
              <a:buNone/>
            </a:pPr>
            <a:r>
              <a:rPr lang="ro-RO" sz="2000" dirty="0" err="1" smtClean="0">
                <a:latin typeface="Tahoma" pitchFamily="34" charset="0"/>
                <a:cs typeface="Tahoma" pitchFamily="34" charset="0"/>
              </a:rPr>
              <a:t>p</a:t>
            </a:r>
            <a:r>
              <a:rPr lang="en-US" sz="2000" dirty="0" err="1" smtClean="0">
                <a:latin typeface="Tahoma" pitchFamily="34" charset="0"/>
                <a:cs typeface="Tahoma" pitchFamily="34" charset="0"/>
              </a:rPr>
              <a:t>erioada</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Imperiul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Prusac</a:t>
            </a:r>
            <a:r>
              <a:rPr lang="en-US" sz="2000" dirty="0" smtClean="0">
                <a:latin typeface="Tahoma" pitchFamily="34" charset="0"/>
                <a:cs typeface="Tahoma" pitchFamily="34" charset="0"/>
              </a:rPr>
              <a:t>,</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sistemul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este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structurat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mai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multe</a:t>
            </a:r>
            <a:endParaRPr lang="ro-RO" sz="2000" dirty="0" smtClean="0">
              <a:latin typeface="Tahoma" pitchFamily="34" charset="0"/>
              <a:cs typeface="Tahoma" pitchFamily="34" charset="0"/>
            </a:endParaRPr>
          </a:p>
          <a:p>
            <a:pPr fontAlgn="base">
              <a:buNone/>
            </a:pPr>
            <a:r>
              <a:rPr lang="en-US" sz="2000" dirty="0" err="1" smtClean="0">
                <a:latin typeface="Tahoma" pitchFamily="34" charset="0"/>
                <a:cs typeface="Tahoma" pitchFamily="34" charset="0"/>
              </a:rPr>
              <a:t>nivele</a:t>
            </a:r>
            <a:r>
              <a:rPr lang="en-US" sz="2000" dirty="0" smtClean="0">
                <a:latin typeface="Tahoma" pitchFamily="34" charset="0"/>
                <a:cs typeface="Tahoma" pitchFamily="34" charset="0"/>
              </a:rPr>
              <a:t> cu </a:t>
            </a:r>
            <a:r>
              <a:rPr lang="en-US" sz="2000" dirty="0" err="1" smtClean="0">
                <a:latin typeface="Tahoma" pitchFamily="34" charset="0"/>
                <a:cs typeface="Tahoma" pitchFamily="34" charset="0"/>
              </a:rPr>
              <a:t>scopul</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declarat</a:t>
            </a:r>
            <a:r>
              <a:rPr lang="en-US" sz="2000" dirty="0" smtClean="0">
                <a:latin typeface="Tahoma" pitchFamily="34" charset="0"/>
                <a:cs typeface="Tahoma" pitchFamily="34" charset="0"/>
              </a:rPr>
              <a:t> de a </a:t>
            </a:r>
            <a:r>
              <a:rPr lang="en-US" sz="2000" dirty="0" err="1" smtClean="0">
                <a:latin typeface="Tahoma" pitchFamily="34" charset="0"/>
                <a:cs typeface="Tahoma" pitchFamily="34" charset="0"/>
              </a:rPr>
              <a:t>întări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clasa</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mijloc</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germană</a:t>
            </a:r>
            <a:r>
              <a:rPr lang="en-US" sz="2000" dirty="0" smtClean="0">
                <a:latin typeface="Tahoma" pitchFamily="34" charset="0"/>
                <a:cs typeface="Tahoma" pitchFamily="34" charset="0"/>
              </a:rPr>
              <a:t> –</a:t>
            </a:r>
            <a:endParaRPr lang="ro-RO" sz="2000" dirty="0" smtClean="0">
              <a:latin typeface="Tahoma" pitchFamily="34" charset="0"/>
              <a:cs typeface="Tahoma" pitchFamily="34" charset="0"/>
            </a:endParaRPr>
          </a:p>
          <a:p>
            <a:pPr fontAlgn="base">
              <a:buNone/>
            </a:pPr>
            <a:r>
              <a:rPr lang="en-US" sz="2000" dirty="0" err="1" smtClean="0">
                <a:latin typeface="Tahoma" pitchFamily="34" charset="0"/>
                <a:cs typeface="Tahoma" pitchFamily="34" charset="0"/>
              </a:rPr>
              <a:t>motorul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dezvoltării</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economice</a:t>
            </a:r>
            <a:r>
              <a:rPr lang="en-US" sz="2000" dirty="0" smtClean="0">
                <a:latin typeface="Tahoma" pitchFamily="34" charset="0"/>
                <a:cs typeface="Tahoma" pitchFamily="34" charset="0"/>
              </a:rPr>
              <a:t>.</a:t>
            </a:r>
          </a:p>
          <a:p>
            <a:pPr fontAlgn="base">
              <a:buNone/>
            </a:pPr>
            <a:endParaRPr lang="ro-RO" sz="2000" dirty="0" smtClean="0">
              <a:latin typeface="Tahoma" pitchFamily="34" charset="0"/>
              <a:cs typeface="Tahoma" pitchFamily="34" charset="0"/>
            </a:endParaRPr>
          </a:p>
          <a:p>
            <a:pPr fontAlgn="base">
              <a:buNone/>
            </a:pPr>
            <a:r>
              <a:rPr lang="en-US" sz="2000" dirty="0" err="1" smtClean="0">
                <a:latin typeface="Tahoma" pitchFamily="34" charset="0"/>
                <a:cs typeface="Tahoma" pitchFamily="34" charset="0"/>
              </a:rPr>
              <a:t>Principalele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caracteristici</a:t>
            </a:r>
            <a:r>
              <a:rPr lang="en-US" sz="2000" dirty="0" smtClean="0">
                <a:latin typeface="Tahoma" pitchFamily="34" charset="0"/>
                <a:cs typeface="Tahoma" pitchFamily="34" charset="0"/>
              </a:rPr>
              <a:t> ale </a:t>
            </a:r>
            <a:r>
              <a:rPr lang="en-US" sz="2000" dirty="0" err="1" smtClean="0">
                <a:latin typeface="Tahoma" pitchFamily="34" charset="0"/>
                <a:cs typeface="Tahoma" pitchFamily="34" charset="0"/>
              </a:rPr>
              <a:t>învăţământului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german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sunt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orientarea</a:t>
            </a:r>
            <a:endParaRPr lang="ro-RO" sz="2000" dirty="0" smtClean="0">
              <a:latin typeface="Tahoma" pitchFamily="34" charset="0"/>
              <a:cs typeface="Tahoma" pitchFamily="34" charset="0"/>
            </a:endParaRPr>
          </a:p>
          <a:p>
            <a:pPr fontAlgn="base">
              <a:buNone/>
            </a:pPr>
            <a:r>
              <a:rPr lang="en-US" sz="2000" dirty="0" err="1" smtClean="0">
                <a:latin typeface="Tahoma" pitchFamily="34" charset="0"/>
                <a:cs typeface="Tahoma" pitchFamily="34" charset="0"/>
              </a:rPr>
              <a:t>practică</a:t>
            </a:r>
            <a:r>
              <a:rPr lang="en-US" sz="2000" dirty="0" smtClean="0">
                <a:latin typeface="Tahoma" pitchFamily="34" charset="0"/>
                <a:cs typeface="Tahoma" pitchFamily="34" charset="0"/>
              </a:rPr>
              <a:t> a </a:t>
            </a:r>
            <a:r>
              <a:rPr lang="en-US" sz="2000" dirty="0" err="1" smtClean="0">
                <a:latin typeface="Tahoma" pitchFamily="34" charset="0"/>
                <a:cs typeface="Tahoma" pitchFamily="34" charset="0"/>
              </a:rPr>
              <a:t>diferitelor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cicluri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educaţionale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permanenta</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evaluare</a:t>
            </a:r>
            <a:r>
              <a:rPr lang="en-US" sz="2000" dirty="0" smtClean="0">
                <a:latin typeface="Tahoma" pitchFamily="34" charset="0"/>
                <a:cs typeface="Tahoma" pitchFamily="34" charset="0"/>
              </a:rPr>
              <a:t> a</a:t>
            </a:r>
            <a:endParaRPr lang="ro-RO" sz="2000" dirty="0" smtClean="0">
              <a:latin typeface="Tahoma" pitchFamily="34" charset="0"/>
              <a:cs typeface="Tahoma" pitchFamily="34" charset="0"/>
            </a:endParaRPr>
          </a:p>
          <a:p>
            <a:pPr fontAlgn="base">
              <a:buNone/>
            </a:pPr>
            <a:r>
              <a:rPr lang="ro-RO" sz="2000" dirty="0" err="1" smtClean="0">
                <a:latin typeface="Tahoma" pitchFamily="34" charset="0"/>
                <a:cs typeface="Tahoma" pitchFamily="34" charset="0"/>
              </a:rPr>
              <a:t>e</a:t>
            </a:r>
            <a:r>
              <a:rPr lang="en-US" sz="2000" dirty="0" err="1" smtClean="0">
                <a:latin typeface="Tahoma" pitchFamily="34" charset="0"/>
                <a:cs typeface="Tahoma" pitchFamily="34" charset="0"/>
              </a:rPr>
              <a:t>levilor</a:t>
            </a:r>
            <a:r>
              <a:rPr lang="ro-RO" sz="2000" dirty="0" smtClean="0">
                <a:latin typeface="Tahoma" pitchFamily="34" charset="0"/>
                <a:cs typeface="Tahoma" pitchFamily="34" charset="0"/>
              </a:rPr>
              <a:t> </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efectuată</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profesori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împreună</a:t>
            </a:r>
            <a:r>
              <a:rPr lang="en-US" sz="2000" dirty="0" smtClean="0">
                <a:latin typeface="Tahoma" pitchFamily="34" charset="0"/>
                <a:cs typeface="Tahoma" pitchFamily="34" charset="0"/>
              </a:rPr>
              <a:t> cu </a:t>
            </a:r>
            <a:r>
              <a:rPr lang="en-US" sz="2000" dirty="0" err="1" smtClean="0">
                <a:latin typeface="Tahoma" pitchFamily="34" charset="0"/>
                <a:cs typeface="Tahoma" pitchFamily="34" charset="0"/>
              </a:rPr>
              <a:t>părinţii</a:t>
            </a:r>
            <a:r>
              <a:rPr lang="en-US" sz="2000" dirty="0" smtClean="0">
                <a:latin typeface="Tahoma" pitchFamily="34" charset="0"/>
                <a:cs typeface="Tahoma" pitchFamily="34" charset="0"/>
              </a:rPr>
              <a:t>. </a:t>
            </a:r>
            <a:endParaRPr lang="ro-RO" sz="2000" dirty="0" smtClean="0">
              <a:latin typeface="Tahoma" pitchFamily="34" charset="0"/>
              <a:cs typeface="Tahoma" pitchFamily="34" charset="0"/>
            </a:endParaRPr>
          </a:p>
          <a:p>
            <a:pPr fontAlgn="base">
              <a:buNone/>
            </a:pPr>
            <a:endParaRPr lang="ro-RO" sz="2000" dirty="0" smtClean="0">
              <a:latin typeface="Tahoma" pitchFamily="34" charset="0"/>
              <a:cs typeface="Tahoma" pitchFamily="34" charset="0"/>
            </a:endParaRPr>
          </a:p>
          <a:p>
            <a:pPr fontAlgn="base">
              <a:buNone/>
            </a:pPr>
            <a:r>
              <a:rPr lang="en-US" sz="2000" dirty="0" err="1" smtClean="0">
                <a:latin typeface="Tahoma" pitchFamily="34" charset="0"/>
                <a:cs typeface="Tahoma" pitchFamily="34" charset="0"/>
              </a:rPr>
              <a:t>Criteriile</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evaluare</a:t>
            </a:r>
            <a:r>
              <a:rPr lang="en-US" sz="2000" dirty="0" smtClean="0">
                <a:latin typeface="Tahoma" pitchFamily="34" charset="0"/>
                <a:cs typeface="Tahoma" pitchFamily="34" charset="0"/>
              </a:rPr>
              <a:t> a </a:t>
            </a:r>
            <a:r>
              <a:rPr lang="en-US" sz="2000" dirty="0" err="1" smtClean="0">
                <a:latin typeface="Tahoma" pitchFamily="34" charset="0"/>
                <a:cs typeface="Tahoma" pitchFamily="34" charset="0"/>
              </a:rPr>
              <a:t>elevilor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sunt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menite</a:t>
            </a:r>
            <a:r>
              <a:rPr lang="en-US" sz="2000" dirty="0" smtClean="0">
                <a:latin typeface="Tahoma" pitchFamily="34" charset="0"/>
                <a:cs typeface="Tahoma" pitchFamily="34" charset="0"/>
              </a:rPr>
              <a:t> a </a:t>
            </a:r>
            <a:r>
              <a:rPr lang="en-US" sz="2000" dirty="0" err="1" smtClean="0">
                <a:latin typeface="Tahoma" pitchFamily="34" charset="0"/>
                <a:cs typeface="Tahoma" pitchFamily="34" charset="0"/>
              </a:rPr>
              <a:t>stabili</a:t>
            </a:r>
            <a:r>
              <a:rPr lang="en-US" sz="2000" dirty="0" smtClean="0">
                <a:latin typeface="Tahoma" pitchFamily="34" charset="0"/>
                <a:cs typeface="Tahoma" pitchFamily="34" charset="0"/>
              </a:rPr>
              <a:t> care </a:t>
            </a:r>
            <a:r>
              <a:rPr lang="en-US" sz="2000" dirty="0" err="1" smtClean="0">
                <a:latin typeface="Tahoma" pitchFamily="34" charset="0"/>
                <a:cs typeface="Tahoma" pitchFamily="34" charset="0"/>
              </a:rPr>
              <a:t>ar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fi</a:t>
            </a:r>
            <a:endParaRPr lang="ro-RO" sz="2000" dirty="0" smtClean="0">
              <a:latin typeface="Tahoma" pitchFamily="34" charset="0"/>
              <a:cs typeface="Tahoma" pitchFamily="34" charset="0"/>
            </a:endParaRPr>
          </a:p>
          <a:p>
            <a:pPr fontAlgn="base">
              <a:buNone/>
            </a:pPr>
            <a:r>
              <a:rPr lang="ro-RO" sz="2000" dirty="0" err="1" smtClean="0">
                <a:latin typeface="Tahoma" pitchFamily="34" charset="0"/>
                <a:cs typeface="Tahoma" pitchFamily="34" charset="0"/>
              </a:rPr>
              <a:t>p</a:t>
            </a:r>
            <a:r>
              <a:rPr lang="en-US" sz="2000" dirty="0" err="1" smtClean="0">
                <a:latin typeface="Tahoma" pitchFamily="34" charset="0"/>
                <a:cs typeface="Tahoma" pitchFamily="34" charset="0"/>
              </a:rPr>
              <a:t>arcursul</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educaţional</a:t>
            </a:r>
            <a:r>
              <a:rPr lang="en-US" sz="2000" dirty="0" smtClean="0">
                <a:latin typeface="Tahoma" pitchFamily="34" charset="0"/>
                <a:cs typeface="Tahoma" pitchFamily="34" charset="0"/>
              </a:rPr>
              <a:t> care s-</a:t>
            </a:r>
            <a:r>
              <a:rPr lang="en-US" sz="2000" dirty="0" err="1" smtClean="0">
                <a:latin typeface="Tahoma" pitchFamily="34" charset="0"/>
                <a:cs typeface="Tahoma" pitchFamily="34" charset="0"/>
              </a:rPr>
              <a:t>ar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potrivi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cel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mai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bine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copilului</a:t>
            </a:r>
            <a:r>
              <a:rPr lang="en-US" sz="2000" dirty="0" smtClean="0">
                <a:latin typeface="Tahoma" pitchFamily="34" charset="0"/>
                <a:cs typeface="Tahoma" pitchFamily="34" charset="0"/>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28600"/>
            <a:ext cx="8171688" cy="6629400"/>
          </a:xfrm>
        </p:spPr>
        <p:txBody>
          <a:bodyPr>
            <a:noAutofit/>
          </a:bodyPr>
          <a:lstStyle/>
          <a:p>
            <a:pPr algn="just" fontAlgn="base">
              <a:buNone/>
            </a:pPr>
            <a:r>
              <a:rPr lang="en-US" sz="2000" dirty="0" err="1" smtClean="0">
                <a:latin typeface="Tahoma" pitchFamily="34" charset="0"/>
                <a:cs typeface="Tahoma" pitchFamily="34" charset="0"/>
              </a:rPr>
              <a:t>După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Şcoala</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Primară</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regulă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durează</a:t>
            </a:r>
            <a:r>
              <a:rPr lang="en-US" sz="2000" dirty="0" smtClean="0">
                <a:latin typeface="Tahoma" pitchFamily="34" charset="0"/>
                <a:cs typeface="Tahoma" pitchFamily="34" charset="0"/>
              </a:rPr>
              <a:t> 4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dar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unele</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landuri</a:t>
            </a:r>
            <a:endParaRPr lang="ro-RO" sz="2000" dirty="0" smtClean="0">
              <a:latin typeface="Tahoma" pitchFamily="34" charset="0"/>
              <a:cs typeface="Tahoma" pitchFamily="34" charset="0"/>
            </a:endParaRPr>
          </a:p>
          <a:p>
            <a:pPr algn="just" fontAlgn="base">
              <a:buNone/>
            </a:pPr>
            <a:r>
              <a:rPr lang="en-US" sz="2000" dirty="0" err="1" smtClean="0">
                <a:latin typeface="Tahoma" pitchFamily="34" charset="0"/>
                <a:cs typeface="Tahoma" pitchFamily="34" charset="0"/>
              </a:rPr>
              <a:t>poate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fi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chiar</a:t>
            </a:r>
            <a:r>
              <a:rPr lang="en-US" sz="2000" dirty="0" smtClean="0">
                <a:latin typeface="Tahoma" pitchFamily="34" charset="0"/>
                <a:cs typeface="Tahoma" pitchFamily="34" charset="0"/>
              </a:rPr>
              <a:t> de 5 </a:t>
            </a:r>
            <a:r>
              <a:rPr lang="en-US" sz="2000" dirty="0" err="1" smtClean="0">
                <a:latin typeface="Tahoma" pitchFamily="34" charset="0"/>
                <a:cs typeface="Tahoma" pitchFamily="34" charset="0"/>
              </a:rPr>
              <a:t>sau</a:t>
            </a:r>
            <a:r>
              <a:rPr lang="en-US" sz="2000" dirty="0" smtClean="0">
                <a:latin typeface="Tahoma" pitchFamily="34" charset="0"/>
                <a:cs typeface="Tahoma" pitchFamily="34" charset="0"/>
              </a:rPr>
              <a:t> 6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elevii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sunt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evaluaţi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pentru</a:t>
            </a:r>
            <a:r>
              <a:rPr lang="ro-RO" sz="2000" dirty="0" smtClean="0">
                <a:latin typeface="Tahoma" pitchFamily="34" charset="0"/>
                <a:cs typeface="Tahoma" pitchFamily="34" charset="0"/>
              </a:rPr>
              <a:t> </a:t>
            </a:r>
            <a:r>
              <a:rPr lang="en-US" sz="2000" dirty="0" smtClean="0">
                <a:latin typeface="Tahoma" pitchFamily="34" charset="0"/>
                <a:cs typeface="Tahoma" pitchFamily="34" charset="0"/>
              </a:rPr>
              <a:t>prima </a:t>
            </a:r>
            <a:r>
              <a:rPr lang="en-US" sz="2000" dirty="0" err="1" smtClean="0">
                <a:latin typeface="Tahoma" pitchFamily="34" charset="0"/>
                <a:cs typeface="Tahoma" pitchFamily="34" charset="0"/>
              </a:rPr>
              <a:t>dată</a:t>
            </a:r>
            <a:endParaRPr lang="ro-RO" sz="2000" dirty="0" smtClean="0">
              <a:latin typeface="Tahoma" pitchFamily="34" charset="0"/>
              <a:cs typeface="Tahoma" pitchFamily="34" charset="0"/>
            </a:endParaRPr>
          </a:p>
          <a:p>
            <a:pPr algn="just" fontAlgn="base">
              <a:buNone/>
            </a:pPr>
            <a:r>
              <a:rPr lang="en-US" sz="2000" dirty="0" err="1" smtClean="0">
                <a:latin typeface="Tahoma" pitchFamily="34" charset="0"/>
                <a:cs typeface="Tahoma" pitchFamily="34" charset="0"/>
              </a:rPr>
              <a:t>urmând</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să</a:t>
            </a:r>
            <a:r>
              <a:rPr lang="en-US" sz="2000" dirty="0" smtClean="0">
                <a:latin typeface="Tahoma" pitchFamily="34" charset="0"/>
                <a:cs typeface="Tahoma" pitchFamily="34" charset="0"/>
              </a:rPr>
              <a:t> fie </a:t>
            </a:r>
            <a:r>
              <a:rPr lang="en-US" sz="2000" dirty="0" err="1" smtClean="0">
                <a:latin typeface="Tahoma" pitchFamily="34" charset="0"/>
                <a:cs typeface="Tahoma" pitchFamily="34" charset="0"/>
              </a:rPr>
              <a:t>repartizaţi</a:t>
            </a:r>
            <a:r>
              <a:rPr lang="en-US" sz="2000" dirty="0" smtClean="0">
                <a:latin typeface="Tahoma" pitchFamily="34" charset="0"/>
                <a:cs typeface="Tahoma" pitchFamily="34" charset="0"/>
              </a:rPr>
              <a:t> la </a:t>
            </a:r>
            <a:r>
              <a:rPr lang="en-US" sz="2000" dirty="0" err="1" smtClean="0">
                <a:latin typeface="Tahoma" pitchFamily="34" charset="0"/>
                <a:cs typeface="Tahoma" pitchFamily="34" charset="0"/>
              </a:rPr>
              <a:t>una</a:t>
            </a:r>
            <a:r>
              <a:rPr lang="en-US" sz="2000" dirty="0" smtClean="0">
                <a:latin typeface="Tahoma" pitchFamily="34" charset="0"/>
                <a:cs typeface="Tahoma" pitchFamily="34" charset="0"/>
              </a:rPr>
              <a:t> din </a:t>
            </a:r>
            <a:r>
              <a:rPr lang="en-US" sz="2000" dirty="0" err="1" smtClean="0">
                <a:latin typeface="Tahoma" pitchFamily="34" charset="0"/>
                <a:cs typeface="Tahoma" pitchFamily="34" charset="0"/>
              </a:rPr>
              <a:t>cele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trei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variante</a:t>
            </a:r>
            <a:r>
              <a:rPr lang="ro-RO" sz="2000" dirty="0" smtClean="0">
                <a:latin typeface="Tahoma" pitchFamily="34" charset="0"/>
                <a:cs typeface="Tahoma" pitchFamily="34" charset="0"/>
              </a:rPr>
              <a:t> </a:t>
            </a:r>
            <a:r>
              <a:rPr lang="en-US" sz="2000" dirty="0" smtClean="0">
                <a:latin typeface="Tahoma" pitchFamily="34" charset="0"/>
                <a:cs typeface="Tahoma" pitchFamily="34" charset="0"/>
              </a:rPr>
              <a:t>de </a:t>
            </a:r>
            <a:r>
              <a:rPr lang="en-US" sz="2000" dirty="0" err="1" smtClean="0">
                <a:latin typeface="Tahoma" pitchFamily="34" charset="0"/>
                <a:cs typeface="Tahoma" pitchFamily="34" charset="0"/>
              </a:rPr>
              <a:t>ciclu</a:t>
            </a:r>
            <a:endParaRPr lang="ro-RO" sz="2000" dirty="0" smtClean="0">
              <a:latin typeface="Tahoma" pitchFamily="34" charset="0"/>
              <a:cs typeface="Tahoma" pitchFamily="34" charset="0"/>
            </a:endParaRPr>
          </a:p>
          <a:p>
            <a:pPr algn="just" fontAlgn="base">
              <a:buNone/>
            </a:pPr>
            <a:r>
              <a:rPr lang="en-US" sz="2000" dirty="0" err="1" smtClean="0">
                <a:latin typeface="Tahoma" pitchFamily="34" charset="0"/>
                <a:cs typeface="Tahoma" pitchFamily="34" charset="0"/>
              </a:rPr>
              <a:t>gimnazial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existente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în</a:t>
            </a:r>
            <a:r>
              <a:rPr lang="en-US" sz="2000" dirty="0" smtClean="0">
                <a:latin typeface="Tahoma" pitchFamily="34" charset="0"/>
                <a:cs typeface="Tahoma" pitchFamily="34" charset="0"/>
              </a:rPr>
              <a:t> Germania: </a:t>
            </a:r>
            <a:r>
              <a:rPr lang="en-US" sz="2000" b="1" dirty="0" err="1" smtClean="0">
                <a:latin typeface="Tahoma" pitchFamily="34" charset="0"/>
                <a:cs typeface="Tahoma" pitchFamily="34" charset="0"/>
              </a:rPr>
              <a:t>Hauptschule</a:t>
            </a:r>
            <a:r>
              <a:rPr lang="en-US" sz="2000" b="1" dirty="0" smtClean="0">
                <a:latin typeface="Tahoma" pitchFamily="34" charset="0"/>
                <a:cs typeface="Tahoma" pitchFamily="34" charset="0"/>
              </a:rPr>
              <a:t>,</a:t>
            </a:r>
            <a:r>
              <a:rPr lang="ro-RO" sz="2000" b="1" dirty="0" smtClean="0">
                <a:latin typeface="Tahoma" pitchFamily="34" charset="0"/>
                <a:cs typeface="Tahoma" pitchFamily="34" charset="0"/>
              </a:rPr>
              <a:t> </a:t>
            </a:r>
            <a:r>
              <a:rPr lang="en-US" sz="2000" b="1" dirty="0" err="1" smtClean="0">
                <a:latin typeface="Tahoma" pitchFamily="34" charset="0"/>
                <a:cs typeface="Tahoma" pitchFamily="34" charset="0"/>
              </a:rPr>
              <a:t>Realschule</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sau</a:t>
            </a:r>
            <a:endParaRPr lang="ro-RO" sz="2000" b="1" dirty="0" smtClean="0">
              <a:latin typeface="Tahoma" pitchFamily="34" charset="0"/>
              <a:cs typeface="Tahoma" pitchFamily="34" charset="0"/>
            </a:endParaRPr>
          </a:p>
          <a:p>
            <a:pPr algn="just" fontAlgn="base">
              <a:buNone/>
            </a:pPr>
            <a:r>
              <a:rPr lang="en-US" sz="2000" b="1" dirty="0" err="1" smtClean="0">
                <a:latin typeface="Tahoma" pitchFamily="34" charset="0"/>
                <a:cs typeface="Tahoma" pitchFamily="34" charset="0"/>
              </a:rPr>
              <a:t>Gimnaziu</a:t>
            </a:r>
            <a:endParaRPr lang="ro-RO" sz="2000" b="1" dirty="0" smtClean="0">
              <a:latin typeface="Tahoma" pitchFamily="34" charset="0"/>
              <a:cs typeface="Tahoma" pitchFamily="34" charset="0"/>
            </a:endParaRPr>
          </a:p>
          <a:p>
            <a:pPr algn="just" fontAlgn="base">
              <a:buNone/>
            </a:pPr>
            <a:r>
              <a:rPr lang="en-US" sz="2000" dirty="0" err="1" smtClean="0">
                <a:latin typeface="Tahoma" pitchFamily="34" charset="0"/>
                <a:cs typeface="Tahoma" pitchFamily="34" charset="0"/>
              </a:rPr>
              <a:t>Ciclu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secundar</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învăţământ</a:t>
            </a:r>
            <a:r>
              <a:rPr lang="en-US" sz="2000" dirty="0" smtClean="0">
                <a:latin typeface="Tahoma" pitchFamily="34" charset="0"/>
                <a:cs typeface="Tahoma" pitchFamily="34" charset="0"/>
              </a:rPr>
              <a:t> are ca </a:t>
            </a:r>
            <a:r>
              <a:rPr lang="en-US" sz="2000" dirty="0" err="1" smtClean="0">
                <a:latin typeface="Tahoma" pitchFamily="34" charset="0"/>
                <a:cs typeface="Tahoma" pitchFamily="34" charset="0"/>
              </a:rPr>
              <a:t>finalitate</a:t>
            </a:r>
            <a:r>
              <a:rPr lang="en-US" sz="2000" dirty="0" smtClean="0">
                <a:latin typeface="Tahoma" pitchFamily="34" charset="0"/>
                <a:cs typeface="Tahoma" pitchFamily="34" charset="0"/>
              </a:rPr>
              <a:t> fie un </a:t>
            </a:r>
            <a:r>
              <a:rPr lang="en-US" sz="2000" dirty="0" err="1" smtClean="0">
                <a:latin typeface="Tahoma" pitchFamily="34" charset="0"/>
                <a:cs typeface="Tahoma" pitchFamily="34" charset="0"/>
              </a:rPr>
              <a:t>certificat</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mediu</a:t>
            </a:r>
            <a:endParaRPr lang="ro-RO" sz="2000" dirty="0" smtClean="0">
              <a:latin typeface="Tahoma" pitchFamily="34" charset="0"/>
              <a:cs typeface="Tahoma" pitchFamily="34" charset="0"/>
            </a:endParaRPr>
          </a:p>
          <a:p>
            <a:pPr algn="just" fontAlgn="base">
              <a:buNone/>
            </a:pPr>
            <a:r>
              <a:rPr lang="en-US" sz="2000" dirty="0" smtClean="0">
                <a:latin typeface="Tahoma" pitchFamily="34" charset="0"/>
                <a:cs typeface="Tahoma" pitchFamily="34" charset="0"/>
              </a:rPr>
              <a:t>de </a:t>
            </a:r>
            <a:r>
              <a:rPr lang="en-US" sz="2000" dirty="0" err="1" smtClean="0">
                <a:latin typeface="Tahoma" pitchFamily="34" charset="0"/>
                <a:cs typeface="Tahoma" pitchFamily="34" charset="0"/>
              </a:rPr>
              <a:t>absolvire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după</a:t>
            </a:r>
            <a:r>
              <a:rPr lang="en-US" sz="2000" dirty="0" smtClean="0">
                <a:latin typeface="Tahoma" pitchFamily="34" charset="0"/>
                <a:cs typeface="Tahoma" pitchFamily="34" charset="0"/>
              </a:rPr>
              <a:t> 8 </a:t>
            </a:r>
            <a:r>
              <a:rPr lang="en-US" sz="2000" dirty="0" err="1" smtClean="0">
                <a:latin typeface="Tahoma" pitchFamily="34" charset="0"/>
                <a:cs typeface="Tahoma" pitchFamily="34" charset="0"/>
              </a:rPr>
              <a:t>sau</a:t>
            </a:r>
            <a:r>
              <a:rPr lang="en-US" sz="2000" dirty="0" smtClean="0">
                <a:latin typeface="Tahoma" pitchFamily="34" charset="0"/>
                <a:cs typeface="Tahoma" pitchFamily="34" charset="0"/>
              </a:rPr>
              <a:t> 10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fie </a:t>
            </a:r>
            <a:r>
              <a:rPr lang="en-US" sz="2000" dirty="0" err="1" smtClean="0">
                <a:latin typeface="Tahoma" pitchFamily="34" charset="0"/>
                <a:cs typeface="Tahoma" pitchFamily="34" charset="0"/>
              </a:rPr>
              <a:t>trecerea</a:t>
            </a:r>
            <a:r>
              <a:rPr lang="en-US" sz="2000" dirty="0" smtClean="0">
                <a:latin typeface="Tahoma" pitchFamily="34" charset="0"/>
                <a:cs typeface="Tahoma" pitchFamily="34" charset="0"/>
              </a:rPr>
              <a:t> la</a:t>
            </a:r>
            <a:r>
              <a:rPr lang="ro-RO" sz="2000" dirty="0" smtClean="0">
                <a:latin typeface="Tahoma" pitchFamily="34" charset="0"/>
                <a:cs typeface="Tahoma" pitchFamily="34" charset="0"/>
              </a:rPr>
              <a:t> </a:t>
            </a:r>
            <a:r>
              <a:rPr lang="en-US" sz="2000" dirty="0" err="1" smtClean="0">
                <a:latin typeface="Tahoma" pitchFamily="34" charset="0"/>
                <a:cs typeface="Tahoma" pitchFamily="34" charset="0"/>
              </a:rPr>
              <a:t>echivalentul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liceului</a:t>
            </a:r>
            <a:endParaRPr lang="ro-RO" sz="2000" dirty="0" smtClean="0">
              <a:latin typeface="Tahoma" pitchFamily="34" charset="0"/>
              <a:cs typeface="Tahoma" pitchFamily="34" charset="0"/>
            </a:endParaRPr>
          </a:p>
          <a:p>
            <a:pPr algn="just" fontAlgn="base">
              <a:buNone/>
            </a:pPr>
            <a:r>
              <a:rPr lang="en-US" sz="2000" dirty="0" err="1" smtClean="0">
                <a:latin typeface="Tahoma" pitchFamily="34" charset="0"/>
                <a:cs typeface="Tahoma" pitchFamily="34" charset="0"/>
              </a:rPr>
              <a:t>românesc</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Gimnaziul</a:t>
            </a:r>
            <a:r>
              <a:rPr lang="en-US" sz="2000" dirty="0" smtClean="0">
                <a:latin typeface="Tahoma" pitchFamily="34" charset="0"/>
                <a:cs typeface="Tahoma" pitchFamily="34" charset="0"/>
              </a:rPr>
              <a:t> Superior.</a:t>
            </a:r>
          </a:p>
          <a:p>
            <a:pPr algn="just" fontAlgn="base">
              <a:buNone/>
            </a:pPr>
            <a:r>
              <a:rPr lang="en-US" sz="2000" b="1" dirty="0" err="1" smtClean="0">
                <a:latin typeface="Tahoma" pitchFamily="34" charset="0"/>
                <a:cs typeface="Tahoma" pitchFamily="34" charset="0"/>
              </a:rPr>
              <a:t>Hauptschule</a:t>
            </a:r>
            <a:endParaRPr lang="en-US" sz="2000" dirty="0" smtClean="0">
              <a:latin typeface="Tahoma" pitchFamily="34" charset="0"/>
              <a:cs typeface="Tahoma" pitchFamily="34" charset="0"/>
            </a:endParaRPr>
          </a:p>
          <a:p>
            <a:pPr algn="just" fontAlgn="base">
              <a:buNone/>
            </a:pPr>
            <a:r>
              <a:rPr lang="en-US" sz="1800" dirty="0" smtClean="0">
                <a:latin typeface="Tahoma" pitchFamily="34" charset="0"/>
                <a:cs typeface="Tahoma" pitchFamily="34" charset="0"/>
              </a:rPr>
              <a:t>Este un </a:t>
            </a:r>
            <a:r>
              <a:rPr lang="en-US" sz="1800" dirty="0" err="1" smtClean="0">
                <a:latin typeface="Tahoma" pitchFamily="34" charset="0"/>
                <a:cs typeface="Tahoma" pitchFamily="34" charset="0"/>
              </a:rPr>
              <a:t>ciclu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şcolar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orientat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foarte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pronunţat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către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meserii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şi</a:t>
            </a:r>
            <a:r>
              <a:rPr lang="en-US" sz="1800" dirty="0" smtClean="0">
                <a:latin typeface="Tahoma" pitchFamily="34" charset="0"/>
                <a:cs typeface="Tahoma" pitchFamily="34" charset="0"/>
              </a:rPr>
              <a:t> are o</a:t>
            </a:r>
            <a:r>
              <a:rPr lang="ro-RO" sz="1800" dirty="0" smtClean="0">
                <a:latin typeface="Tahoma" pitchFamily="34" charset="0"/>
                <a:cs typeface="Tahoma" pitchFamily="34" charset="0"/>
              </a:rPr>
              <a:t> </a:t>
            </a:r>
            <a:r>
              <a:rPr lang="en-US" sz="1800" dirty="0" err="1" smtClean="0">
                <a:latin typeface="Tahoma" pitchFamily="34" charset="0"/>
                <a:cs typeface="Tahoma" pitchFamily="34" charset="0"/>
              </a:rPr>
              <a:t>arie</a:t>
            </a:r>
            <a:endParaRPr lang="ro-RO" sz="1800" dirty="0" smtClean="0">
              <a:latin typeface="Tahoma" pitchFamily="34" charset="0"/>
              <a:cs typeface="Tahoma" pitchFamily="34" charset="0"/>
            </a:endParaRPr>
          </a:p>
          <a:p>
            <a:pPr algn="just" fontAlgn="base">
              <a:buNone/>
            </a:pPr>
            <a:r>
              <a:rPr lang="en-US" sz="1800" dirty="0" err="1" smtClean="0">
                <a:latin typeface="Tahoma" pitchFamily="34" charset="0"/>
                <a:cs typeface="Tahoma" pitchFamily="34" charset="0"/>
              </a:rPr>
              <a:t>curiculară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foarte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practică</a:t>
            </a:r>
            <a:r>
              <a:rPr lang="en-US" sz="1800" dirty="0" smtClean="0">
                <a:latin typeface="Tahoma" pitchFamily="34" charset="0"/>
                <a:cs typeface="Tahoma" pitchFamily="34" charset="0"/>
              </a:rPr>
              <a:t>.</a:t>
            </a:r>
            <a:r>
              <a:rPr lang="ro-RO"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ultimii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ani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însă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această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formă</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învăţământ</a:t>
            </a:r>
            <a:endParaRPr lang="ro-RO" sz="1800" dirty="0" smtClean="0">
              <a:latin typeface="Tahoma" pitchFamily="34" charset="0"/>
              <a:cs typeface="Tahoma" pitchFamily="34" charset="0"/>
            </a:endParaRPr>
          </a:p>
          <a:p>
            <a:pPr algn="just" fontAlgn="base">
              <a:buNone/>
            </a:pPr>
            <a:r>
              <a:rPr lang="en-US" sz="1800" dirty="0" err="1" smtClean="0">
                <a:latin typeface="Tahoma" pitchFamily="34" charset="0"/>
                <a:cs typeface="Tahoma" pitchFamily="34" charset="0"/>
              </a:rPr>
              <a:t>este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foarte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criticată</a:t>
            </a:r>
            <a:r>
              <a:rPr lang="ro-RO" sz="1800" dirty="0" smtClean="0">
                <a:latin typeface="Tahoma" pitchFamily="34" charset="0"/>
                <a:cs typeface="Tahoma" pitchFamily="34" charset="0"/>
              </a:rPr>
              <a:t> </a:t>
            </a:r>
            <a:r>
              <a:rPr lang="en-US" sz="1800" dirty="0" err="1" smtClean="0">
                <a:latin typeface="Tahoma" pitchFamily="34" charset="0"/>
                <a:cs typeface="Tahoma" pitchFamily="34" charset="0"/>
              </a:rPr>
              <a:t>pentru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rezultatele</a:t>
            </a:r>
            <a:r>
              <a:rPr lang="en-US" sz="1800" dirty="0" smtClean="0">
                <a:latin typeface="Tahoma" pitchFamily="34" charset="0"/>
                <a:cs typeface="Tahoma" pitchFamily="34" charset="0"/>
              </a:rPr>
              <a:t> sale </a:t>
            </a:r>
            <a:r>
              <a:rPr lang="en-US" sz="1800" dirty="0" err="1" smtClean="0">
                <a:latin typeface="Tahoma" pitchFamily="34" charset="0"/>
                <a:cs typeface="Tahoma" pitchFamily="34" charset="0"/>
              </a:rPr>
              <a:t>slabe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domeniul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educaţiei</a:t>
            </a:r>
            <a:endParaRPr lang="ro-RO" sz="1800" dirty="0" smtClean="0">
              <a:latin typeface="Tahoma" pitchFamily="34" charset="0"/>
              <a:cs typeface="Tahoma" pitchFamily="34" charset="0"/>
            </a:endParaRPr>
          </a:p>
          <a:p>
            <a:pPr algn="just" fontAlgn="base">
              <a:buNone/>
            </a:pPr>
            <a:r>
              <a:rPr lang="en-US" sz="1800" dirty="0" err="1" smtClean="0">
                <a:latin typeface="Tahoma" pitchFamily="34" charset="0"/>
                <a:cs typeface="Tahoma" pitchFamily="34" charset="0"/>
              </a:rPr>
              <a:t>generale</a:t>
            </a:r>
            <a:r>
              <a:rPr lang="en-US" sz="1800" dirty="0" smtClean="0">
                <a:latin typeface="Tahoma" pitchFamily="34" charset="0"/>
                <a:cs typeface="Tahoma" pitchFamily="34" charset="0"/>
              </a:rPr>
              <a:t> a </a:t>
            </a:r>
            <a:r>
              <a:rPr lang="en-US" sz="1800" dirty="0" err="1" smtClean="0">
                <a:latin typeface="Tahoma" pitchFamily="34" charset="0"/>
                <a:cs typeface="Tahoma" pitchFamily="34" charset="0"/>
              </a:rPr>
              <a:t>elevilor</a:t>
            </a:r>
            <a:r>
              <a:rPr lang="en-US" sz="1800" dirty="0" smtClean="0">
                <a:latin typeface="Tahoma" pitchFamily="34" charset="0"/>
                <a:cs typeface="Tahoma" pitchFamily="34" charset="0"/>
              </a:rPr>
              <a:t>.</a:t>
            </a:r>
            <a:r>
              <a:rPr lang="ro-RO" sz="1800" dirty="0" smtClean="0">
                <a:latin typeface="Tahoma" pitchFamily="34" charset="0"/>
                <a:cs typeface="Tahoma" pitchFamily="34" charset="0"/>
              </a:rPr>
              <a:t> </a:t>
            </a:r>
            <a:r>
              <a:rPr lang="en-US" sz="1800" dirty="0" err="1" smtClean="0">
                <a:latin typeface="Tahoma" pitchFamily="34" charset="0"/>
                <a:cs typeface="Tahoma" pitchFamily="34" charset="0"/>
              </a:rPr>
              <a:t>Chiar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dacă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meseria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învăţată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este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obiectivul</a:t>
            </a:r>
            <a:r>
              <a:rPr lang="en-US" sz="1800" dirty="0" smtClean="0">
                <a:latin typeface="Tahoma" pitchFamily="34" charset="0"/>
                <a:cs typeface="Tahoma" pitchFamily="34" charset="0"/>
              </a:rPr>
              <a:t> principal,</a:t>
            </a:r>
            <a:endParaRPr lang="ro-RO" sz="1800" dirty="0" smtClean="0">
              <a:latin typeface="Tahoma" pitchFamily="34" charset="0"/>
              <a:cs typeface="Tahoma" pitchFamily="34" charset="0"/>
            </a:endParaRPr>
          </a:p>
          <a:p>
            <a:pPr algn="just" fontAlgn="base">
              <a:buNone/>
            </a:pPr>
            <a:r>
              <a:rPr lang="en-US" sz="1800" dirty="0" err="1" smtClean="0">
                <a:latin typeface="Tahoma" pitchFamily="34" charset="0"/>
                <a:cs typeface="Tahoma" pitchFamily="34" charset="0"/>
              </a:rPr>
              <a:t>părinţii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şi</a:t>
            </a:r>
            <a:r>
              <a:rPr lang="ro-RO" sz="1800" dirty="0" smtClean="0">
                <a:latin typeface="Tahoma" pitchFamily="34" charset="0"/>
                <a:cs typeface="Tahoma" pitchFamily="34" charset="0"/>
              </a:rPr>
              <a:t> </a:t>
            </a:r>
            <a:r>
              <a:rPr lang="en-US" sz="1800" dirty="0" err="1" smtClean="0">
                <a:latin typeface="Tahoma" pitchFamily="34" charset="0"/>
                <a:cs typeface="Tahoma" pitchFamily="34" charset="0"/>
              </a:rPr>
              <a:t>specialiştii</a:t>
            </a:r>
            <a:r>
              <a:rPr lang="en-US" sz="1800" dirty="0" smtClean="0">
                <a:latin typeface="Tahoma" pitchFamily="34" charset="0"/>
                <a:cs typeface="Tahoma" pitchFamily="34" charset="0"/>
              </a:rPr>
              <a:t> din </a:t>
            </a:r>
            <a:r>
              <a:rPr lang="en-US" sz="1800" dirty="0" err="1" smtClean="0">
                <a:latin typeface="Tahoma" pitchFamily="34" charset="0"/>
                <a:cs typeface="Tahoma" pitchFamily="34" charset="0"/>
              </a:rPr>
              <a:t>domeniu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acuză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lipsa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unei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culturi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generale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vaste</a:t>
            </a:r>
            <a:r>
              <a:rPr lang="en-US" sz="1800" dirty="0" smtClean="0">
                <a:latin typeface="Tahoma" pitchFamily="34" charset="0"/>
                <a:cs typeface="Tahoma" pitchFamily="34" charset="0"/>
              </a:rPr>
              <a:t> a</a:t>
            </a:r>
            <a:endParaRPr lang="ro-RO" sz="1800" dirty="0" smtClean="0">
              <a:latin typeface="Tahoma" pitchFamily="34" charset="0"/>
              <a:cs typeface="Tahoma" pitchFamily="34" charset="0"/>
            </a:endParaRPr>
          </a:p>
          <a:p>
            <a:pPr algn="just" fontAlgn="base">
              <a:buNone/>
            </a:pPr>
            <a:r>
              <a:rPr lang="en-US" sz="1800" dirty="0" err="1" smtClean="0">
                <a:latin typeface="Tahoma" pitchFamily="34" charset="0"/>
                <a:cs typeface="Tahoma" pitchFamily="34" charset="0"/>
              </a:rPr>
              <a:t>copiilor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Aşa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încât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1990, </a:t>
            </a:r>
            <a:r>
              <a:rPr lang="en-US" sz="1800" dirty="0" err="1" smtClean="0">
                <a:latin typeface="Tahoma" pitchFamily="34" charset="0"/>
                <a:cs typeface="Tahoma" pitchFamily="34" charset="0"/>
              </a:rPr>
              <a:t>landurile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fostei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Germanii</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Est</a:t>
            </a:r>
            <a:r>
              <a:rPr lang="en-US" sz="1800" dirty="0" smtClean="0">
                <a:latin typeface="Tahoma" pitchFamily="34" charset="0"/>
                <a:cs typeface="Tahoma" pitchFamily="34" charset="0"/>
              </a:rPr>
              <a:t> au </a:t>
            </a:r>
            <a:r>
              <a:rPr lang="en-US" sz="1800" dirty="0" err="1" smtClean="0">
                <a:latin typeface="Tahoma" pitchFamily="34" charset="0"/>
                <a:cs typeface="Tahoma" pitchFamily="34" charset="0"/>
              </a:rPr>
              <a:t>refuzat</a:t>
            </a:r>
            <a:endParaRPr lang="ro-RO" sz="1800" dirty="0" smtClean="0">
              <a:latin typeface="Tahoma" pitchFamily="34" charset="0"/>
              <a:cs typeface="Tahoma" pitchFamily="34" charset="0"/>
            </a:endParaRPr>
          </a:p>
          <a:p>
            <a:pPr algn="just" fontAlgn="base">
              <a:buNone/>
            </a:pPr>
            <a:r>
              <a:rPr lang="en-US" sz="1800" dirty="0" err="1" smtClean="0">
                <a:latin typeface="Tahoma" pitchFamily="34" charset="0"/>
                <a:cs typeface="Tahoma" pitchFamily="34" charset="0"/>
              </a:rPr>
              <a:t>să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introducă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acest</a:t>
            </a:r>
            <a:r>
              <a:rPr lang="en-US" sz="1800" dirty="0" smtClean="0">
                <a:latin typeface="Tahoma" pitchFamily="34" charset="0"/>
                <a:cs typeface="Tahoma" pitchFamily="34" charset="0"/>
              </a:rPr>
              <a:t> concept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politica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educaţională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iar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treptat</a:t>
            </a:r>
            <a:r>
              <a:rPr lang="en-US" sz="1800" dirty="0" smtClean="0">
                <a:latin typeface="Tahoma" pitchFamily="34" charset="0"/>
                <a:cs typeface="Tahoma" pitchFamily="34" charset="0"/>
              </a:rPr>
              <a:t>,</a:t>
            </a:r>
            <a:r>
              <a:rPr lang="ro-RO" sz="1800" dirty="0" smtClean="0">
                <a:latin typeface="Tahoma" pitchFamily="34" charset="0"/>
                <a:cs typeface="Tahoma" pitchFamily="34" charset="0"/>
              </a:rPr>
              <a:t> </a:t>
            </a:r>
            <a:r>
              <a:rPr lang="en-US" sz="1800" dirty="0" err="1" smtClean="0">
                <a:latin typeface="Tahoma" pitchFamily="34" charset="0"/>
                <a:cs typeface="Tahoma" pitchFamily="34" charset="0"/>
              </a:rPr>
              <a:t>majoritatea</a:t>
            </a:r>
            <a:endParaRPr lang="ro-RO" sz="1800" dirty="0" smtClean="0">
              <a:latin typeface="Tahoma" pitchFamily="34" charset="0"/>
              <a:cs typeface="Tahoma" pitchFamily="34" charset="0"/>
            </a:endParaRPr>
          </a:p>
          <a:p>
            <a:pPr algn="just" fontAlgn="base">
              <a:buNone/>
            </a:pPr>
            <a:r>
              <a:rPr lang="en-US" sz="1800" dirty="0" err="1" smtClean="0">
                <a:latin typeface="Tahoma" pitchFamily="34" charset="0"/>
                <a:cs typeface="Tahoma" pitchFamily="34" charset="0"/>
              </a:rPr>
              <a:t>landurilor</a:t>
            </a:r>
            <a:r>
              <a:rPr lang="en-US" sz="1800" dirty="0" smtClean="0">
                <a:latin typeface="Tahoma" pitchFamily="34" charset="0"/>
                <a:cs typeface="Tahoma" pitchFamily="34" charset="0"/>
              </a:rPr>
              <a:t> din vest au </a:t>
            </a:r>
            <a:r>
              <a:rPr lang="en-US" sz="1800" dirty="0" err="1" smtClean="0">
                <a:latin typeface="Tahoma" pitchFamily="34" charset="0"/>
                <a:cs typeface="Tahoma" pitchFamily="34" charset="0"/>
              </a:rPr>
              <a:t>renunţat</a:t>
            </a:r>
            <a:r>
              <a:rPr lang="en-US" sz="1800" dirty="0" smtClean="0">
                <a:latin typeface="Tahoma" pitchFamily="34" charset="0"/>
                <a:cs typeface="Tahoma" pitchFamily="34" charset="0"/>
              </a:rPr>
              <a:t> la model </a:t>
            </a:r>
            <a:r>
              <a:rPr lang="en-US" sz="1800" dirty="0" err="1" smtClean="0">
                <a:latin typeface="Tahoma" pitchFamily="34" charset="0"/>
                <a:cs typeface="Tahoma" pitchFamily="34" charset="0"/>
              </a:rPr>
              <a:t>unificându</a:t>
            </a:r>
            <a:r>
              <a:rPr lang="en-US" sz="1800" dirty="0" smtClean="0">
                <a:latin typeface="Tahoma" pitchFamily="34" charset="0"/>
                <a:cs typeface="Tahoma" pitchFamily="34" charset="0"/>
              </a:rPr>
              <a:t>-l cu </a:t>
            </a:r>
            <a:r>
              <a:rPr lang="en-US" sz="1800" dirty="0" err="1" smtClean="0">
                <a:latin typeface="Tahoma" pitchFamily="34" charset="0"/>
                <a:cs typeface="Tahoma" pitchFamily="34" charset="0"/>
              </a:rPr>
              <a:t>Realschule</a:t>
            </a:r>
            <a:r>
              <a:rPr lang="en-US" sz="1800" dirty="0" smtClean="0">
                <a:latin typeface="Tahoma" pitchFamily="34" charset="0"/>
                <a:cs typeface="Tahoma" pitchFamily="34" charset="0"/>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28600"/>
            <a:ext cx="8171688" cy="6629400"/>
          </a:xfrm>
        </p:spPr>
        <p:txBody>
          <a:bodyPr>
            <a:normAutofit/>
          </a:bodyPr>
          <a:lstStyle/>
          <a:p>
            <a:pPr fontAlgn="base">
              <a:buNone/>
            </a:pPr>
            <a:r>
              <a:rPr lang="en-US" sz="1800" b="1" dirty="0" err="1" smtClean="0">
                <a:latin typeface="Tahoma" pitchFamily="34" charset="0"/>
                <a:cs typeface="Tahoma" pitchFamily="34" charset="0"/>
              </a:rPr>
              <a:t>Realschule</a:t>
            </a:r>
            <a:endParaRPr lang="en-US" sz="1800" dirty="0" smtClean="0">
              <a:latin typeface="Tahoma" pitchFamily="34" charset="0"/>
              <a:cs typeface="Tahoma" pitchFamily="34" charset="0"/>
            </a:endParaRPr>
          </a:p>
          <a:p>
            <a:pPr fontAlgn="base"/>
            <a:r>
              <a:rPr lang="en-US" sz="1800" dirty="0" smtClean="0">
                <a:latin typeface="Tahoma" pitchFamily="34" charset="0"/>
                <a:cs typeface="Tahoma" pitchFamily="34" charset="0"/>
              </a:rPr>
              <a:t>Este un model </a:t>
            </a:r>
            <a:r>
              <a:rPr lang="en-US" sz="1800" dirty="0" err="1" smtClean="0">
                <a:latin typeface="Tahoma" pitchFamily="34" charset="0"/>
                <a:cs typeface="Tahoma" pitchFamily="34" charset="0"/>
              </a:rPr>
              <a:t>intermediar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avansat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decât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Hauptschule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dar</a:t>
            </a:r>
            <a:r>
              <a:rPr lang="en-US" sz="1800" dirty="0" smtClean="0">
                <a:latin typeface="Tahoma" pitchFamily="34" charset="0"/>
                <a:cs typeface="Tahoma" pitchFamily="34" charset="0"/>
              </a:rPr>
              <a:t> nu </a:t>
            </a:r>
            <a:r>
              <a:rPr lang="en-US" sz="1800" dirty="0" err="1" smtClean="0">
                <a:latin typeface="Tahoma" pitchFamily="34" charset="0"/>
                <a:cs typeface="Tahoma" pitchFamily="34" charset="0"/>
              </a:rPr>
              <a:t>atât</a:t>
            </a:r>
            <a:r>
              <a:rPr lang="en-US" sz="1800" dirty="0" smtClean="0">
                <a:latin typeface="Tahoma" pitchFamily="34" charset="0"/>
                <a:cs typeface="Tahoma" pitchFamily="34" charset="0"/>
              </a:rPr>
              <a:t> de generalist </a:t>
            </a:r>
            <a:r>
              <a:rPr lang="en-US" sz="1800" dirty="0" err="1" smtClean="0">
                <a:latin typeface="Tahoma" pitchFamily="34" charset="0"/>
                <a:cs typeface="Tahoma" pitchFamily="34" charset="0"/>
              </a:rPr>
              <a:t>şi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teoretic</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precum</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Gimnaziul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general, aria </a:t>
            </a:r>
            <a:r>
              <a:rPr lang="en-US" sz="1800" dirty="0" err="1" smtClean="0">
                <a:latin typeface="Tahoma" pitchFamily="34" charset="0"/>
                <a:cs typeface="Tahoma" pitchFamily="34" charset="0"/>
              </a:rPr>
              <a:t>curiculară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este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extinsă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şi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formează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elevii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pentru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orientări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profesionale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complexe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Absolvirea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ciclului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Realschule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oferă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elevului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posibilitatea</a:t>
            </a:r>
            <a:r>
              <a:rPr lang="en-US" sz="1800" dirty="0" smtClean="0">
                <a:latin typeface="Tahoma" pitchFamily="34" charset="0"/>
                <a:cs typeface="Tahoma" pitchFamily="34" charset="0"/>
              </a:rPr>
              <a:t> de a </a:t>
            </a:r>
            <a:r>
              <a:rPr lang="en-US" sz="1800" dirty="0" err="1" smtClean="0">
                <a:latin typeface="Tahoma" pitchFamily="34" charset="0"/>
                <a:cs typeface="Tahoma" pitchFamily="34" charset="0"/>
              </a:rPr>
              <a:t>accesa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cursuri</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formare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profesională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incluse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sistemul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educaţional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german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şcoli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profesionale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superioare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sau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chiar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facultăţi</a:t>
            </a:r>
            <a:r>
              <a:rPr lang="en-US" sz="1800" dirty="0" smtClean="0">
                <a:latin typeface="Tahoma" pitchFamily="34" charset="0"/>
                <a:cs typeface="Tahoma" pitchFamily="34" charset="0"/>
              </a:rPr>
              <a:t> cu </a:t>
            </a:r>
            <a:r>
              <a:rPr lang="en-US" sz="1800" dirty="0" err="1" smtClean="0">
                <a:latin typeface="Tahoma" pitchFamily="34" charset="0"/>
                <a:cs typeface="Tahoma" pitchFamily="34" charset="0"/>
              </a:rPr>
              <a:t>profil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tehnic</a:t>
            </a:r>
            <a:r>
              <a:rPr lang="en-US" sz="1800" dirty="0" smtClean="0">
                <a:latin typeface="Tahoma" pitchFamily="34" charset="0"/>
                <a:cs typeface="Tahoma" pitchFamily="34" charset="0"/>
              </a:rPr>
              <a:t>.</a:t>
            </a:r>
          </a:p>
          <a:p>
            <a:pPr fontAlgn="base">
              <a:buNone/>
            </a:pPr>
            <a:r>
              <a:rPr lang="en-US" sz="1800" b="1" dirty="0" err="1" smtClean="0">
                <a:latin typeface="Tahoma" pitchFamily="34" charset="0"/>
                <a:cs typeface="Tahoma" pitchFamily="34" charset="0"/>
              </a:rPr>
              <a:t>Gimnaziul</a:t>
            </a:r>
            <a:endParaRPr lang="en-US" sz="1800" dirty="0" smtClean="0">
              <a:latin typeface="Tahoma" pitchFamily="34" charset="0"/>
              <a:cs typeface="Tahoma" pitchFamily="34" charset="0"/>
            </a:endParaRPr>
          </a:p>
          <a:p>
            <a:pPr fontAlgn="base"/>
            <a:r>
              <a:rPr lang="en-US" sz="1800" dirty="0" smtClean="0">
                <a:latin typeface="Tahoma" pitchFamily="34" charset="0"/>
                <a:cs typeface="Tahoma" pitchFamily="34" charset="0"/>
              </a:rPr>
              <a:t>Este </a:t>
            </a:r>
            <a:r>
              <a:rPr lang="en-US" sz="1800" dirty="0" err="1" smtClean="0">
                <a:latin typeface="Tahoma" pitchFamily="34" charset="0"/>
                <a:cs typeface="Tahoma" pitchFamily="34" charset="0"/>
              </a:rPr>
              <a:t>echivalentul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liceului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românesc</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şi</a:t>
            </a:r>
            <a:r>
              <a:rPr lang="en-US" sz="1800" dirty="0" smtClean="0">
                <a:latin typeface="Tahoma" pitchFamily="34" charset="0"/>
                <a:cs typeface="Tahoma" pitchFamily="34" charset="0"/>
              </a:rPr>
              <a:t> are ca </a:t>
            </a:r>
            <a:r>
              <a:rPr lang="en-US" sz="1800" dirty="0" err="1" smtClean="0">
                <a:latin typeface="Tahoma" pitchFamily="34" charset="0"/>
                <a:cs typeface="Tahoma" pitchFamily="34" charset="0"/>
              </a:rPr>
              <a:t>finalitate</a:t>
            </a:r>
            <a:r>
              <a:rPr lang="en-US" sz="1800" dirty="0" smtClean="0">
                <a:latin typeface="Tahoma" pitchFamily="34" charset="0"/>
                <a:cs typeface="Tahoma" pitchFamily="34" charset="0"/>
              </a:rPr>
              <a:t> un </a:t>
            </a:r>
            <a:r>
              <a:rPr lang="en-US" sz="1800" dirty="0" err="1" smtClean="0">
                <a:latin typeface="Tahoma" pitchFamily="34" charset="0"/>
                <a:cs typeface="Tahoma" pitchFamily="34" charset="0"/>
              </a:rPr>
              <a:t>examen</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bacalaureat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Gimnaziul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este</a:t>
            </a:r>
            <a:r>
              <a:rPr lang="en-US" sz="1800" dirty="0" smtClean="0">
                <a:latin typeface="Tahoma" pitchFamily="34" charset="0"/>
                <a:cs typeface="Tahoma" pitchFamily="34" charset="0"/>
              </a:rPr>
              <a:t> un </a:t>
            </a:r>
            <a:r>
              <a:rPr lang="en-US" sz="1800" dirty="0" err="1" smtClean="0">
                <a:latin typeface="Tahoma" pitchFamily="34" charset="0"/>
                <a:cs typeface="Tahoma" pitchFamily="34" charset="0"/>
              </a:rPr>
              <a:t>ciclu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şcolar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selectiv</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elevii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sunt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evaluaţi</a:t>
            </a:r>
            <a:r>
              <a:rPr lang="en-US" sz="1800" dirty="0" smtClean="0">
                <a:latin typeface="Tahoma" pitchFamily="34" charset="0"/>
                <a:cs typeface="Tahoma" pitchFamily="34" charset="0"/>
              </a:rPr>
              <a:t> permanent, </a:t>
            </a:r>
            <a:r>
              <a:rPr lang="en-US" sz="1800" dirty="0" err="1" smtClean="0">
                <a:latin typeface="Tahoma" pitchFamily="34" charset="0"/>
                <a:cs typeface="Tahoma" pitchFamily="34" charset="0"/>
              </a:rPr>
              <a:t>iar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dacă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rezultatele</a:t>
            </a:r>
            <a:r>
              <a:rPr lang="en-US" sz="1800" dirty="0" smtClean="0">
                <a:latin typeface="Tahoma" pitchFamily="34" charset="0"/>
                <a:cs typeface="Tahoma" pitchFamily="34" charset="0"/>
              </a:rPr>
              <a:t> nu </a:t>
            </a:r>
            <a:r>
              <a:rPr lang="en-US" sz="1800" dirty="0" err="1" smtClean="0">
                <a:latin typeface="Tahoma" pitchFamily="34" charset="0"/>
                <a:cs typeface="Tahoma" pitchFamily="34" charset="0"/>
              </a:rPr>
              <a:t>corespund</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aceştia</a:t>
            </a:r>
            <a:r>
              <a:rPr lang="en-US" sz="1800" dirty="0" smtClean="0">
                <a:latin typeface="Tahoma" pitchFamily="34" charset="0"/>
                <a:cs typeface="Tahoma" pitchFamily="34" charset="0"/>
              </a:rPr>
              <a:t> pot </a:t>
            </a:r>
            <a:r>
              <a:rPr lang="en-US" sz="1800" dirty="0" err="1" smtClean="0">
                <a:latin typeface="Tahoma" pitchFamily="34" charset="0"/>
                <a:cs typeface="Tahoma" pitchFamily="34" charset="0"/>
              </a:rPr>
              <a:t>fi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transferaţi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oricând</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către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Hauptschule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sau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Realschule</a:t>
            </a:r>
            <a:r>
              <a:rPr lang="en-US" sz="1800" dirty="0" smtClean="0">
                <a:latin typeface="Tahoma" pitchFamily="34" charset="0"/>
                <a:cs typeface="Tahoma" pitchFamily="34" charset="0"/>
              </a:rPr>
              <a:t>.</a:t>
            </a:r>
          </a:p>
          <a:p>
            <a:pPr fontAlgn="base"/>
            <a:r>
              <a:rPr lang="en-US" sz="1800" dirty="0" err="1" smtClean="0">
                <a:latin typeface="Tahoma" pitchFamily="34" charset="0"/>
                <a:cs typeface="Tahoma" pitchFamily="34" charset="0"/>
              </a:rPr>
              <a:t>Promovarea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bacalaureatului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este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singura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modalitate</a:t>
            </a:r>
            <a:r>
              <a:rPr lang="en-US" sz="1800" dirty="0" smtClean="0">
                <a:latin typeface="Tahoma" pitchFamily="34" charset="0"/>
                <a:cs typeface="Tahoma" pitchFamily="34" charset="0"/>
              </a:rPr>
              <a:t> de a </a:t>
            </a:r>
            <a:r>
              <a:rPr lang="en-US" sz="1800" dirty="0" err="1" smtClean="0">
                <a:latin typeface="Tahoma" pitchFamily="34" charset="0"/>
                <a:cs typeface="Tahoma" pitchFamily="34" charset="0"/>
              </a:rPr>
              <a:t>studia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departe</a:t>
            </a:r>
            <a:r>
              <a:rPr lang="en-US" sz="1800" dirty="0" smtClean="0">
                <a:latin typeface="Tahoma" pitchFamily="34" charset="0"/>
                <a:cs typeface="Tahoma" pitchFamily="34" charset="0"/>
              </a:rPr>
              <a:t> la </a:t>
            </a:r>
            <a:r>
              <a:rPr lang="en-US" sz="1800" dirty="0" err="1" smtClean="0">
                <a:latin typeface="Tahoma" pitchFamily="34" charset="0"/>
                <a:cs typeface="Tahoma" pitchFamily="34" charset="0"/>
              </a:rPr>
              <a:t>universităţi</a:t>
            </a:r>
            <a:r>
              <a:rPr lang="en-US" sz="1800" dirty="0" smtClean="0">
                <a:latin typeface="Tahoma" pitchFamily="34" charset="0"/>
                <a:cs typeface="Tahoma" pitchFamily="34" charset="0"/>
              </a:rPr>
              <a:t> germane, </a:t>
            </a:r>
            <a:r>
              <a:rPr lang="en-US" sz="1800" dirty="0" err="1" smtClean="0">
                <a:latin typeface="Tahoma" pitchFamily="34" charset="0"/>
                <a:cs typeface="Tahoma" pitchFamily="34" charset="0"/>
              </a:rPr>
              <a:t>iar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examenul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este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susţinut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după</a:t>
            </a:r>
            <a:r>
              <a:rPr lang="en-US" sz="1800" dirty="0" smtClean="0">
                <a:latin typeface="Tahoma" pitchFamily="34" charset="0"/>
                <a:cs typeface="Tahoma" pitchFamily="34" charset="0"/>
              </a:rPr>
              <a:t> 12 </a:t>
            </a:r>
            <a:r>
              <a:rPr lang="en-US" sz="1800" dirty="0" err="1" smtClean="0">
                <a:latin typeface="Tahoma" pitchFamily="34" charset="0"/>
                <a:cs typeface="Tahoma" pitchFamily="34" charset="0"/>
              </a:rPr>
              <a:t>sau</a:t>
            </a:r>
            <a:r>
              <a:rPr lang="en-US" sz="1800" dirty="0" smtClean="0">
                <a:latin typeface="Tahoma" pitchFamily="34" charset="0"/>
                <a:cs typeface="Tahoma" pitchFamily="34" charset="0"/>
              </a:rPr>
              <a:t> 13 </a:t>
            </a:r>
            <a:r>
              <a:rPr lang="en-US" sz="1800" dirty="0" err="1" smtClean="0">
                <a:latin typeface="Tahoma" pitchFamily="34" charset="0"/>
                <a:cs typeface="Tahoma" pitchFamily="34" charset="0"/>
              </a:rPr>
              <a:t>clase</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învăţământ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preuniversitar</a:t>
            </a:r>
            <a:r>
              <a:rPr lang="en-US" sz="1800" dirty="0" smtClean="0">
                <a:latin typeface="Tahoma" pitchFamily="34" charset="0"/>
                <a:cs typeface="Tahoma" pitchFamily="34" charset="0"/>
              </a:rPr>
              <a:t>.</a:t>
            </a:r>
          </a:p>
          <a:p>
            <a:pPr fontAlgn="base"/>
            <a:r>
              <a:rPr lang="en-US" sz="1800" dirty="0" err="1" smtClean="0">
                <a:latin typeface="Tahoma" pitchFamily="34" charset="0"/>
                <a:cs typeface="Tahoma" pitchFamily="34" charset="0"/>
              </a:rPr>
              <a:t>Criticii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acestei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măsuri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susţin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elevii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germani</a:t>
            </a:r>
            <a:r>
              <a:rPr lang="en-US" sz="1800" dirty="0" smtClean="0">
                <a:latin typeface="Tahoma" pitchFamily="34" charset="0"/>
                <a:cs typeface="Tahoma" pitchFamily="34" charset="0"/>
              </a:rPr>
              <a:t> nu </a:t>
            </a:r>
            <a:r>
              <a:rPr lang="en-US" sz="1800" dirty="0" err="1" smtClean="0">
                <a:latin typeface="Tahoma" pitchFamily="34" charset="0"/>
                <a:cs typeface="Tahoma" pitchFamily="34" charset="0"/>
              </a:rPr>
              <a:t>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avea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timp</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activităţi</a:t>
            </a:r>
            <a:r>
              <a:rPr lang="en-US" sz="1800" dirty="0" smtClean="0">
                <a:latin typeface="Tahoma" pitchFamily="34" charset="0"/>
                <a:cs typeface="Tahoma" pitchFamily="34" charset="0"/>
              </a:rPr>
              <a:t> extra-</a:t>
            </a:r>
            <a:r>
              <a:rPr lang="en-US" sz="1800" dirty="0" err="1" smtClean="0">
                <a:latin typeface="Tahoma" pitchFamily="34" charset="0"/>
                <a:cs typeface="Tahoma" pitchFamily="34" charset="0"/>
              </a:rPr>
              <a:t>şcolare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dintre</a:t>
            </a:r>
            <a:r>
              <a:rPr lang="en-US" sz="1800" dirty="0" smtClean="0">
                <a:latin typeface="Tahoma" pitchFamily="34" charset="0"/>
                <a:cs typeface="Tahoma" pitchFamily="34" charset="0"/>
              </a:rPr>
              <a:t> care </a:t>
            </a:r>
            <a:r>
              <a:rPr lang="en-US" sz="1800" dirty="0" err="1" smtClean="0">
                <a:latin typeface="Tahoma" pitchFamily="34" charset="0"/>
                <a:cs typeface="Tahoma" pitchFamily="34" charset="0"/>
              </a:rPr>
              <a:t>cea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importantă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Voluntariatul</a:t>
            </a:r>
            <a:r>
              <a:rPr lang="en-US" sz="1800" dirty="0" smtClean="0">
                <a:latin typeface="Tahoma" pitchFamily="34" charset="0"/>
                <a:cs typeface="Tahoma" pitchFamily="34" charset="0"/>
              </a:rPr>
              <a:t>. </a:t>
            </a:r>
            <a:endParaRPr lang="ro-RO" sz="1800" dirty="0" smtClean="0">
              <a:latin typeface="Tahoma" pitchFamily="34" charset="0"/>
              <a:cs typeface="Tahoma" pitchFamily="34" charset="0"/>
            </a:endParaRPr>
          </a:p>
          <a:p>
            <a:pPr fontAlgn="base">
              <a:buNone/>
            </a:pPr>
            <a:r>
              <a:rPr lang="ro-RO" sz="1800" dirty="0" smtClean="0"/>
              <a:t>Rata </a:t>
            </a:r>
            <a:r>
              <a:rPr lang="en-US" sz="1800" dirty="0" err="1" smtClean="0"/>
              <a:t>promovării</a:t>
            </a:r>
            <a:r>
              <a:rPr lang="en-US" sz="1800" dirty="0" smtClean="0"/>
              <a:t> </a:t>
            </a:r>
            <a:r>
              <a:rPr lang="ro-RO" sz="1800" dirty="0" smtClean="0"/>
              <a:t> bacalaureatului </a:t>
            </a:r>
            <a:r>
              <a:rPr lang="en-US" sz="1800" dirty="0" err="1" smtClean="0"/>
              <a:t>în</a:t>
            </a:r>
            <a:r>
              <a:rPr lang="en-US" sz="1800" dirty="0" smtClean="0"/>
              <a:t> </a:t>
            </a:r>
            <a:r>
              <a:rPr lang="en-US" sz="1800" dirty="0" err="1" smtClean="0"/>
              <a:t>rândul</a:t>
            </a:r>
            <a:r>
              <a:rPr lang="en-US" sz="1800" dirty="0" smtClean="0"/>
              <a:t> </a:t>
            </a:r>
            <a:r>
              <a:rPr lang="en-US" sz="1800" dirty="0" err="1" smtClean="0"/>
              <a:t>tinerilor</a:t>
            </a:r>
            <a:r>
              <a:rPr lang="en-US" sz="1800" dirty="0" smtClean="0"/>
              <a:t> de 18-20 de </a:t>
            </a:r>
            <a:r>
              <a:rPr lang="en-US" sz="1800" dirty="0" err="1" smtClean="0"/>
              <a:t>ani</a:t>
            </a:r>
            <a:r>
              <a:rPr lang="en-US" sz="1800" dirty="0" smtClean="0"/>
              <a:t> din </a:t>
            </a:r>
            <a:r>
              <a:rPr lang="en-US" sz="1800" dirty="0" err="1" smtClean="0"/>
              <a:t>orice</a:t>
            </a:r>
            <a:r>
              <a:rPr lang="en-US" sz="1800" dirty="0" smtClean="0"/>
              <a:t> </a:t>
            </a:r>
            <a:r>
              <a:rPr lang="en-US" sz="1800" dirty="0" err="1" smtClean="0"/>
              <a:t>formă</a:t>
            </a:r>
            <a:endParaRPr lang="ro-RO" sz="1800" dirty="0" smtClean="0"/>
          </a:p>
          <a:p>
            <a:pPr fontAlgn="base">
              <a:buNone/>
            </a:pPr>
            <a:r>
              <a:rPr lang="en-US" sz="1800" dirty="0" smtClean="0"/>
              <a:t>de </a:t>
            </a:r>
            <a:r>
              <a:rPr lang="en-US" sz="1800" dirty="0" err="1" smtClean="0"/>
              <a:t>învăţământ</a:t>
            </a:r>
            <a:r>
              <a:rPr lang="ro-RO" sz="1800" dirty="0" smtClean="0"/>
              <a:t> </a:t>
            </a:r>
            <a:r>
              <a:rPr lang="en-US" sz="1800" dirty="0" err="1" smtClean="0"/>
              <a:t>este</a:t>
            </a:r>
            <a:r>
              <a:rPr lang="en-US" sz="1800" dirty="0" smtClean="0"/>
              <a:t> </a:t>
            </a:r>
            <a:r>
              <a:rPr lang="en-US" sz="1800" dirty="0" err="1" smtClean="0"/>
              <a:t>destul</a:t>
            </a:r>
            <a:r>
              <a:rPr lang="en-US" sz="1800" dirty="0" smtClean="0"/>
              <a:t> de </a:t>
            </a:r>
            <a:r>
              <a:rPr lang="en-US" sz="1800" dirty="0" err="1" smtClean="0"/>
              <a:t>scăzută</a:t>
            </a:r>
            <a:r>
              <a:rPr lang="en-US" sz="1800" dirty="0" smtClean="0"/>
              <a:t>: 43%. </a:t>
            </a:r>
            <a:endParaRPr lang="en-US" sz="1800" dirty="0" smtClean="0">
              <a:latin typeface="Tahoma" pitchFamily="34" charset="0"/>
              <a:cs typeface="Tahoma"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81875" t="52000" r="3125" b="34000"/>
          <a:stretch>
            <a:fillRect/>
          </a:stretch>
        </p:blipFill>
        <p:spPr bwMode="auto">
          <a:xfrm>
            <a:off x="990600" y="152400"/>
            <a:ext cx="7010400" cy="800100"/>
          </a:xfrm>
          <a:prstGeom prst="rect">
            <a:avLst/>
          </a:prstGeom>
          <a:noFill/>
          <a:ln w="9525">
            <a:noFill/>
            <a:miter lim="800000"/>
            <a:headEnd/>
            <a:tailEnd/>
          </a:ln>
          <a:effectLst/>
        </p:spPr>
      </p:pic>
      <p:sp>
        <p:nvSpPr>
          <p:cNvPr id="2" name="Title 1"/>
          <p:cNvSpPr>
            <a:spLocks noGrp="1"/>
          </p:cNvSpPr>
          <p:nvPr>
            <p:ph type="title"/>
          </p:nvPr>
        </p:nvSpPr>
        <p:spPr>
          <a:xfrm>
            <a:off x="1981200" y="228600"/>
            <a:ext cx="8915400" cy="792162"/>
          </a:xfrm>
        </p:spPr>
        <p:txBody>
          <a:bodyPr>
            <a:normAutofit/>
          </a:bodyPr>
          <a:lstStyle/>
          <a:p>
            <a:r>
              <a:rPr lang="en-US" sz="3200" b="1" dirty="0" smtClean="0"/>
              <a:t>BAC Bulgaria: 4% </a:t>
            </a:r>
            <a:r>
              <a:rPr lang="en-US" sz="3200" b="1" dirty="0" err="1" smtClean="0"/>
              <a:t>picaţi</a:t>
            </a:r>
            <a:r>
              <a:rPr lang="ro-RO" sz="3200" b="1" dirty="0" smtClean="0"/>
              <a:t> </a:t>
            </a:r>
            <a:endParaRPr lang="en-US" sz="3200" dirty="0"/>
          </a:p>
        </p:txBody>
      </p:sp>
      <p:sp>
        <p:nvSpPr>
          <p:cNvPr id="3" name="Content Placeholder 2"/>
          <p:cNvSpPr>
            <a:spLocks noGrp="1"/>
          </p:cNvSpPr>
          <p:nvPr>
            <p:ph idx="1"/>
          </p:nvPr>
        </p:nvSpPr>
        <p:spPr>
          <a:xfrm>
            <a:off x="0" y="990600"/>
            <a:ext cx="9144000" cy="5867400"/>
          </a:xfrm>
        </p:spPr>
        <p:txBody>
          <a:bodyPr>
            <a:normAutofit fontScale="70000" lnSpcReduction="20000"/>
          </a:bodyPr>
          <a:lstStyle/>
          <a:p>
            <a:pPr fontAlgn="base"/>
            <a:r>
              <a:rPr lang="en-US" dirty="0" smtClean="0"/>
              <a:t>Mai </a:t>
            </a:r>
            <a:r>
              <a:rPr lang="en-US" dirty="0" err="1" smtClean="0"/>
              <a:t>puțin</a:t>
            </a:r>
            <a:r>
              <a:rPr lang="en-US" dirty="0" smtClean="0"/>
              <a:t> de 4% din </a:t>
            </a:r>
            <a:r>
              <a:rPr lang="en-US" dirty="0" err="1" smtClean="0"/>
              <a:t>cei</a:t>
            </a:r>
            <a:r>
              <a:rPr lang="en-US" dirty="0" smtClean="0"/>
              <a:t> 64.000 de </a:t>
            </a:r>
            <a:r>
              <a:rPr lang="en-US" dirty="0" err="1" smtClean="0"/>
              <a:t>elevi</a:t>
            </a:r>
            <a:r>
              <a:rPr lang="en-US" dirty="0" smtClean="0"/>
              <a:t> </a:t>
            </a:r>
            <a:r>
              <a:rPr lang="en-US" dirty="0" err="1" smtClean="0"/>
              <a:t>bulgari</a:t>
            </a:r>
            <a:r>
              <a:rPr lang="en-US" dirty="0" smtClean="0"/>
              <a:t> care s-au </a:t>
            </a:r>
            <a:r>
              <a:rPr lang="en-US" dirty="0" err="1" smtClean="0"/>
              <a:t>prezentat</a:t>
            </a:r>
            <a:r>
              <a:rPr lang="en-US" dirty="0" smtClean="0"/>
              <a:t>  la </a:t>
            </a:r>
            <a:r>
              <a:rPr lang="en-US" dirty="0" err="1" smtClean="0"/>
              <a:t>bacalaureat</a:t>
            </a:r>
            <a:r>
              <a:rPr lang="en-US" dirty="0" smtClean="0"/>
              <a:t> </a:t>
            </a:r>
            <a:r>
              <a:rPr lang="en-US" dirty="0" err="1" smtClean="0"/>
              <a:t>în</a:t>
            </a:r>
            <a:r>
              <a:rPr lang="en-US" dirty="0" smtClean="0"/>
              <a:t> 2011 au </a:t>
            </a:r>
            <a:r>
              <a:rPr lang="en-US" dirty="0" err="1" smtClean="0"/>
              <a:t>primit</a:t>
            </a:r>
            <a:r>
              <a:rPr lang="en-US" dirty="0" smtClean="0"/>
              <a:t> note </a:t>
            </a:r>
            <a:r>
              <a:rPr lang="en-US" dirty="0" err="1" smtClean="0"/>
              <a:t>slabe</a:t>
            </a:r>
            <a:r>
              <a:rPr lang="en-US" dirty="0" smtClean="0"/>
              <a:t> la </a:t>
            </a:r>
            <a:r>
              <a:rPr lang="en-US" dirty="0" err="1" smtClean="0"/>
              <a:t>examenul</a:t>
            </a:r>
            <a:r>
              <a:rPr lang="en-US" dirty="0" smtClean="0"/>
              <a:t> principal - </a:t>
            </a:r>
            <a:r>
              <a:rPr lang="en-US" dirty="0" err="1" smtClean="0"/>
              <a:t>limba</a:t>
            </a:r>
            <a:r>
              <a:rPr lang="en-US" dirty="0" smtClean="0"/>
              <a:t> </a:t>
            </a:r>
            <a:r>
              <a:rPr lang="en-US" dirty="0" err="1" smtClean="0"/>
              <a:t>și</a:t>
            </a:r>
            <a:r>
              <a:rPr lang="en-US" dirty="0" smtClean="0"/>
              <a:t> </a:t>
            </a:r>
            <a:r>
              <a:rPr lang="en-US" dirty="0" err="1" smtClean="0"/>
              <a:t>literatură</a:t>
            </a:r>
            <a:r>
              <a:rPr lang="en-US" dirty="0" smtClean="0"/>
              <a:t> </a:t>
            </a:r>
            <a:r>
              <a:rPr lang="en-US" dirty="0" err="1" smtClean="0"/>
              <a:t>bulgară</a:t>
            </a:r>
            <a:r>
              <a:rPr lang="en-US" dirty="0" smtClean="0"/>
              <a:t>, </a:t>
            </a:r>
            <a:r>
              <a:rPr lang="en-US" dirty="0" err="1" smtClean="0"/>
              <a:t>și</a:t>
            </a:r>
            <a:r>
              <a:rPr lang="en-US" dirty="0" smtClean="0"/>
              <a:t> nu au </a:t>
            </a:r>
            <a:r>
              <a:rPr lang="en-US" dirty="0" err="1" smtClean="0"/>
              <a:t>promovat</a:t>
            </a:r>
            <a:r>
              <a:rPr lang="en-US" dirty="0" smtClean="0"/>
              <a:t>. 20,5% au </a:t>
            </a:r>
            <a:r>
              <a:rPr lang="en-US" dirty="0" err="1" smtClean="0"/>
              <a:t>obținut</a:t>
            </a:r>
            <a:r>
              <a:rPr lang="en-US" dirty="0" smtClean="0"/>
              <a:t> </a:t>
            </a:r>
            <a:r>
              <a:rPr lang="en-US" dirty="0" err="1" smtClean="0"/>
              <a:t>între</a:t>
            </a:r>
            <a:r>
              <a:rPr lang="en-US" dirty="0" smtClean="0"/>
              <a:t> 9 </a:t>
            </a:r>
            <a:r>
              <a:rPr lang="en-US" dirty="0" err="1" smtClean="0"/>
              <a:t>și</a:t>
            </a:r>
            <a:r>
              <a:rPr lang="en-US" dirty="0" smtClean="0"/>
              <a:t> 10.</a:t>
            </a:r>
          </a:p>
          <a:p>
            <a:pPr fontAlgn="base"/>
            <a:r>
              <a:rPr lang="en-US" dirty="0" err="1" smtClean="0"/>
              <a:t>În</a:t>
            </a:r>
            <a:r>
              <a:rPr lang="en-US" dirty="0" smtClean="0"/>
              <a:t> </a:t>
            </a:r>
            <a:r>
              <a:rPr lang="en-US" dirty="0" err="1" smtClean="0"/>
              <a:t>afară</a:t>
            </a:r>
            <a:r>
              <a:rPr lang="en-US" dirty="0" smtClean="0"/>
              <a:t> de </a:t>
            </a:r>
            <a:r>
              <a:rPr lang="en-US" dirty="0" err="1" smtClean="0"/>
              <a:t>examenul</a:t>
            </a:r>
            <a:r>
              <a:rPr lang="en-US" dirty="0" smtClean="0"/>
              <a:t> principal </a:t>
            </a:r>
            <a:r>
              <a:rPr lang="en-US" dirty="0" err="1" smtClean="0"/>
              <a:t>absolvenții</a:t>
            </a:r>
            <a:r>
              <a:rPr lang="en-US" dirty="0" smtClean="0"/>
              <a:t> </a:t>
            </a:r>
            <a:r>
              <a:rPr lang="en-US" dirty="0" err="1" smtClean="0"/>
              <a:t>bulgari</a:t>
            </a:r>
            <a:r>
              <a:rPr lang="en-US" dirty="0" smtClean="0"/>
              <a:t> </a:t>
            </a:r>
            <a:r>
              <a:rPr lang="en-US" dirty="0" err="1" smtClean="0"/>
              <a:t>trebuie</a:t>
            </a:r>
            <a:r>
              <a:rPr lang="en-US" dirty="0" smtClean="0"/>
              <a:t> </a:t>
            </a:r>
            <a:r>
              <a:rPr lang="en-US" dirty="0" err="1" smtClean="0"/>
              <a:t>să</a:t>
            </a:r>
            <a:r>
              <a:rPr lang="en-US" dirty="0" smtClean="0"/>
              <a:t> </a:t>
            </a:r>
            <a:r>
              <a:rPr lang="en-US" dirty="0" err="1" smtClean="0"/>
              <a:t>aleagă</a:t>
            </a:r>
            <a:r>
              <a:rPr lang="en-US" dirty="0" smtClean="0"/>
              <a:t> </a:t>
            </a:r>
            <a:r>
              <a:rPr lang="en-US" dirty="0" err="1" smtClean="0"/>
              <a:t>încă</a:t>
            </a:r>
            <a:r>
              <a:rPr lang="en-US" dirty="0" smtClean="0"/>
              <a:t> o </a:t>
            </a:r>
            <a:r>
              <a:rPr lang="en-US" dirty="0" err="1" smtClean="0"/>
              <a:t>disciplină</a:t>
            </a:r>
            <a:r>
              <a:rPr lang="en-US" dirty="0" smtClean="0"/>
              <a:t>. </a:t>
            </a:r>
            <a:r>
              <a:rPr lang="en-US" dirty="0" err="1" smtClean="0"/>
              <a:t>În</a:t>
            </a:r>
            <a:r>
              <a:rPr lang="en-US" dirty="0" smtClean="0"/>
              <a:t> </a:t>
            </a:r>
            <a:r>
              <a:rPr lang="en-US" dirty="0" err="1" smtClean="0"/>
              <a:t>lista</a:t>
            </a:r>
            <a:r>
              <a:rPr lang="en-US" dirty="0" smtClean="0"/>
              <a:t> </a:t>
            </a:r>
            <a:r>
              <a:rPr lang="en-US" dirty="0" err="1" smtClean="0"/>
              <a:t>preferințelor</a:t>
            </a:r>
            <a:r>
              <a:rPr lang="en-US" dirty="0" smtClean="0"/>
              <a:t> </a:t>
            </a:r>
            <a:r>
              <a:rPr lang="en-US" dirty="0" err="1" smtClean="0"/>
              <a:t>pe</a:t>
            </a:r>
            <a:r>
              <a:rPr lang="en-US" dirty="0" smtClean="0"/>
              <a:t> </a:t>
            </a:r>
            <a:r>
              <a:rPr lang="en-US" dirty="0" err="1" smtClean="0"/>
              <a:t>primul</a:t>
            </a:r>
            <a:r>
              <a:rPr lang="en-US" dirty="0" smtClean="0"/>
              <a:t> loc s-a </a:t>
            </a:r>
            <a:r>
              <a:rPr lang="en-US" dirty="0" err="1" smtClean="0"/>
              <a:t>aflat</a:t>
            </a:r>
            <a:r>
              <a:rPr lang="en-US" dirty="0" smtClean="0"/>
              <a:t> </a:t>
            </a:r>
            <a:r>
              <a:rPr lang="en-US" dirty="0" err="1" smtClean="0"/>
              <a:t>georgafia</a:t>
            </a:r>
            <a:r>
              <a:rPr lang="en-US" dirty="0" smtClean="0"/>
              <a:t>, </a:t>
            </a:r>
            <a:r>
              <a:rPr lang="en-US" dirty="0" err="1" smtClean="0"/>
              <a:t>urmată</a:t>
            </a:r>
            <a:r>
              <a:rPr lang="en-US" dirty="0" smtClean="0"/>
              <a:t> de </a:t>
            </a:r>
            <a:r>
              <a:rPr lang="en-US" dirty="0" err="1" smtClean="0"/>
              <a:t>biologia</a:t>
            </a:r>
            <a:r>
              <a:rPr lang="en-US" dirty="0" smtClean="0"/>
              <a:t> </a:t>
            </a:r>
            <a:r>
              <a:rPr lang="en-US" dirty="0" err="1" smtClean="0"/>
              <a:t>și</a:t>
            </a:r>
            <a:r>
              <a:rPr lang="en-US" dirty="0" smtClean="0"/>
              <a:t> </a:t>
            </a:r>
            <a:r>
              <a:rPr lang="en-US" dirty="0" err="1" smtClean="0"/>
              <a:t>istoria</a:t>
            </a:r>
            <a:r>
              <a:rPr lang="en-US" dirty="0" smtClean="0"/>
              <a:t>.</a:t>
            </a:r>
          </a:p>
          <a:p>
            <a:pPr fontAlgn="base"/>
            <a:r>
              <a:rPr lang="en-US" dirty="0" err="1" smtClean="0"/>
              <a:t>Cei</a:t>
            </a:r>
            <a:r>
              <a:rPr lang="en-US" dirty="0" smtClean="0"/>
              <a:t> care se </a:t>
            </a:r>
            <a:r>
              <a:rPr lang="en-US" dirty="0" err="1" smtClean="0"/>
              <a:t>prezintă</a:t>
            </a:r>
            <a:r>
              <a:rPr lang="en-US" dirty="0" smtClean="0"/>
              <a:t> la </a:t>
            </a:r>
            <a:r>
              <a:rPr lang="en-US" dirty="0" err="1" smtClean="0"/>
              <a:t>bac</a:t>
            </a:r>
            <a:r>
              <a:rPr lang="en-US" dirty="0" smtClean="0"/>
              <a:t> pot </a:t>
            </a:r>
            <a:r>
              <a:rPr lang="en-US" dirty="0" err="1" smtClean="0"/>
              <a:t>folosi</a:t>
            </a:r>
            <a:r>
              <a:rPr lang="en-US" dirty="0" smtClean="0"/>
              <a:t> </a:t>
            </a:r>
            <a:r>
              <a:rPr lang="en-US" dirty="0" err="1" smtClean="0"/>
              <a:t>notele</a:t>
            </a:r>
            <a:r>
              <a:rPr lang="en-US" dirty="0" smtClean="0"/>
              <a:t> </a:t>
            </a:r>
            <a:r>
              <a:rPr lang="en-US" dirty="0" err="1" smtClean="0"/>
              <a:t>obținute</a:t>
            </a:r>
            <a:r>
              <a:rPr lang="en-US" dirty="0" smtClean="0"/>
              <a:t> </a:t>
            </a:r>
            <a:r>
              <a:rPr lang="en-US" dirty="0" err="1" smtClean="0"/>
              <a:t>pentru</a:t>
            </a:r>
            <a:r>
              <a:rPr lang="en-US" dirty="0" smtClean="0"/>
              <a:t> a </a:t>
            </a:r>
            <a:r>
              <a:rPr lang="en-US" dirty="0" err="1" smtClean="0"/>
              <a:t>deveni</a:t>
            </a:r>
            <a:r>
              <a:rPr lang="en-US" dirty="0" smtClean="0"/>
              <a:t> </a:t>
            </a:r>
            <a:r>
              <a:rPr lang="en-US" dirty="0" err="1" smtClean="0"/>
              <a:t>studenți</a:t>
            </a:r>
            <a:r>
              <a:rPr lang="en-US" dirty="0" smtClean="0"/>
              <a:t> </a:t>
            </a:r>
            <a:r>
              <a:rPr lang="en-US" dirty="0" err="1" smtClean="0"/>
              <a:t>în</a:t>
            </a:r>
            <a:r>
              <a:rPr lang="en-US" dirty="0" smtClean="0"/>
              <a:t> </a:t>
            </a:r>
            <a:r>
              <a:rPr lang="en-US" dirty="0" err="1" smtClean="0"/>
              <a:t>unele</a:t>
            </a:r>
            <a:r>
              <a:rPr lang="en-US" dirty="0" smtClean="0"/>
              <a:t> </a:t>
            </a:r>
            <a:r>
              <a:rPr lang="en-US" dirty="0" err="1" smtClean="0"/>
              <a:t>universități</a:t>
            </a:r>
            <a:r>
              <a:rPr lang="en-US" dirty="0" smtClean="0"/>
              <a:t>, </a:t>
            </a:r>
            <a:r>
              <a:rPr lang="en-US" dirty="0" err="1" smtClean="0"/>
              <a:t>fără</a:t>
            </a:r>
            <a:r>
              <a:rPr lang="en-US" dirty="0" smtClean="0"/>
              <a:t> </a:t>
            </a:r>
            <a:r>
              <a:rPr lang="en-US" dirty="0" err="1" smtClean="0"/>
              <a:t>examen</a:t>
            </a:r>
            <a:r>
              <a:rPr lang="en-US" dirty="0" smtClean="0"/>
              <a:t> de </a:t>
            </a:r>
            <a:r>
              <a:rPr lang="en-US" dirty="0" err="1" smtClean="0"/>
              <a:t>admitere</a:t>
            </a:r>
            <a:r>
              <a:rPr lang="en-US" dirty="0" smtClean="0"/>
              <a:t>. Bulgaria </a:t>
            </a:r>
            <a:r>
              <a:rPr lang="en-US" dirty="0" err="1" smtClean="0"/>
              <a:t>este</a:t>
            </a:r>
            <a:r>
              <a:rPr lang="en-US" dirty="0" smtClean="0"/>
              <a:t> </a:t>
            </a:r>
            <a:r>
              <a:rPr lang="en-US" dirty="0" err="1" smtClean="0"/>
              <a:t>poate</a:t>
            </a:r>
            <a:r>
              <a:rPr lang="en-US" dirty="0" smtClean="0"/>
              <a:t> </a:t>
            </a:r>
            <a:r>
              <a:rPr lang="en-US" dirty="0" err="1" smtClean="0"/>
              <a:t>sigură</a:t>
            </a:r>
            <a:r>
              <a:rPr lang="en-US" dirty="0" smtClean="0"/>
              <a:t> </a:t>
            </a:r>
            <a:r>
              <a:rPr lang="en-US" dirty="0" err="1" smtClean="0"/>
              <a:t>țara</a:t>
            </a:r>
            <a:r>
              <a:rPr lang="en-US" dirty="0" smtClean="0"/>
              <a:t> </a:t>
            </a:r>
            <a:r>
              <a:rPr lang="en-US" dirty="0" err="1" smtClean="0"/>
              <a:t>europeană</a:t>
            </a:r>
            <a:r>
              <a:rPr lang="en-US" dirty="0" smtClean="0"/>
              <a:t> </a:t>
            </a:r>
            <a:r>
              <a:rPr lang="en-US" dirty="0" err="1" smtClean="0"/>
              <a:t>în</a:t>
            </a:r>
            <a:r>
              <a:rPr lang="en-US" dirty="0" smtClean="0"/>
              <a:t> care </a:t>
            </a:r>
            <a:r>
              <a:rPr lang="en-US" dirty="0" err="1" smtClean="0"/>
              <a:t>și</a:t>
            </a:r>
            <a:r>
              <a:rPr lang="en-US" dirty="0" smtClean="0"/>
              <a:t> </a:t>
            </a:r>
            <a:r>
              <a:rPr lang="en-US" dirty="0" err="1" smtClean="0"/>
              <a:t>cei</a:t>
            </a:r>
            <a:r>
              <a:rPr lang="en-US" dirty="0" smtClean="0"/>
              <a:t> care au note </a:t>
            </a:r>
            <a:r>
              <a:rPr lang="en-US" dirty="0" err="1" smtClean="0"/>
              <a:t>slabe</a:t>
            </a:r>
            <a:r>
              <a:rPr lang="en-US" dirty="0" smtClean="0"/>
              <a:t> la </a:t>
            </a:r>
            <a:r>
              <a:rPr lang="en-US" dirty="0" err="1" smtClean="0"/>
              <a:t>bac</a:t>
            </a:r>
            <a:r>
              <a:rPr lang="en-US" dirty="0" smtClean="0"/>
              <a:t> pot </a:t>
            </a:r>
            <a:r>
              <a:rPr lang="en-US" dirty="0" err="1" smtClean="0"/>
              <a:t>deveni</a:t>
            </a:r>
            <a:r>
              <a:rPr lang="en-US" dirty="0" smtClean="0"/>
              <a:t> </a:t>
            </a:r>
            <a:r>
              <a:rPr lang="en-US" dirty="0" err="1" smtClean="0"/>
              <a:t>studenți</a:t>
            </a:r>
            <a:r>
              <a:rPr lang="en-US" dirty="0" smtClean="0"/>
              <a:t>, cu </a:t>
            </a:r>
            <a:r>
              <a:rPr lang="en-US" dirty="0" err="1" smtClean="0"/>
              <a:t>condiția</a:t>
            </a:r>
            <a:r>
              <a:rPr lang="en-US" dirty="0" smtClean="0"/>
              <a:t> ca se </a:t>
            </a:r>
            <a:r>
              <a:rPr lang="en-US" dirty="0" err="1" smtClean="0"/>
              <a:t>vor</a:t>
            </a:r>
            <a:r>
              <a:rPr lang="en-US" dirty="0" smtClean="0"/>
              <a:t> </a:t>
            </a:r>
            <a:r>
              <a:rPr lang="en-US" dirty="0" err="1" smtClean="0"/>
              <a:t>prezenta</a:t>
            </a:r>
            <a:r>
              <a:rPr lang="en-US" dirty="0" smtClean="0"/>
              <a:t> cu </a:t>
            </a:r>
            <a:r>
              <a:rPr lang="en-US" dirty="0" err="1" smtClean="0"/>
              <a:t>succes</a:t>
            </a:r>
            <a:r>
              <a:rPr lang="en-US" dirty="0" smtClean="0"/>
              <a:t> la </a:t>
            </a:r>
            <a:r>
              <a:rPr lang="en-US" dirty="0" err="1" smtClean="0"/>
              <a:t>sesiunea</a:t>
            </a:r>
            <a:r>
              <a:rPr lang="en-US" dirty="0" smtClean="0"/>
              <a:t> din </a:t>
            </a:r>
            <a:r>
              <a:rPr lang="en-US" dirty="0" err="1" smtClean="0"/>
              <a:t>toamnă</a:t>
            </a:r>
            <a:r>
              <a:rPr lang="en-US" dirty="0" smtClean="0"/>
              <a:t>.</a:t>
            </a:r>
          </a:p>
          <a:p>
            <a:pPr fontAlgn="base"/>
            <a:r>
              <a:rPr lang="en-US" dirty="0" err="1" smtClean="0"/>
              <a:t>În</a:t>
            </a:r>
            <a:r>
              <a:rPr lang="en-US" dirty="0" smtClean="0"/>
              <a:t> </a:t>
            </a:r>
            <a:r>
              <a:rPr lang="en-US" dirty="0" err="1" smtClean="0"/>
              <a:t>privința</a:t>
            </a:r>
            <a:r>
              <a:rPr lang="en-US" dirty="0" smtClean="0"/>
              <a:t> </a:t>
            </a:r>
            <a:r>
              <a:rPr lang="en-US" dirty="0" err="1" smtClean="0"/>
              <a:t>rezultatelor</a:t>
            </a:r>
            <a:r>
              <a:rPr lang="en-US" dirty="0" smtClean="0"/>
              <a:t>, la o </a:t>
            </a:r>
            <a:r>
              <a:rPr lang="en-US" dirty="0" err="1" smtClean="0"/>
              <a:t>primă</a:t>
            </a:r>
            <a:r>
              <a:rPr lang="en-US" dirty="0" smtClean="0"/>
              <a:t> </a:t>
            </a:r>
            <a:r>
              <a:rPr lang="en-US" dirty="0" err="1" smtClean="0"/>
              <a:t>vedere</a:t>
            </a:r>
            <a:r>
              <a:rPr lang="en-US" dirty="0" smtClean="0"/>
              <a:t> </a:t>
            </a:r>
            <a:r>
              <a:rPr lang="en-US" dirty="0" err="1" smtClean="0"/>
              <a:t>situația</a:t>
            </a:r>
            <a:r>
              <a:rPr lang="en-US" dirty="0" smtClean="0"/>
              <a:t> pare </a:t>
            </a:r>
            <a:r>
              <a:rPr lang="en-US" dirty="0" err="1" smtClean="0"/>
              <a:t>mult</a:t>
            </a:r>
            <a:r>
              <a:rPr lang="en-US" dirty="0" smtClean="0"/>
              <a:t> </a:t>
            </a:r>
            <a:r>
              <a:rPr lang="en-US" dirty="0" err="1" smtClean="0"/>
              <a:t>mai</a:t>
            </a:r>
            <a:r>
              <a:rPr lang="en-US" dirty="0" smtClean="0"/>
              <a:t> </a:t>
            </a:r>
            <a:r>
              <a:rPr lang="en-US" dirty="0" err="1" smtClean="0"/>
              <a:t>bună</a:t>
            </a:r>
            <a:r>
              <a:rPr lang="en-US" dirty="0" smtClean="0"/>
              <a:t> </a:t>
            </a:r>
            <a:r>
              <a:rPr lang="en-US" dirty="0" err="1" smtClean="0"/>
              <a:t>în</a:t>
            </a:r>
            <a:r>
              <a:rPr lang="en-US" dirty="0" smtClean="0"/>
              <a:t> </a:t>
            </a:r>
            <a:r>
              <a:rPr lang="en-US" dirty="0" err="1" smtClean="0"/>
              <a:t>comparație</a:t>
            </a:r>
            <a:r>
              <a:rPr lang="en-US" dirty="0" smtClean="0"/>
              <a:t> cu </a:t>
            </a:r>
            <a:r>
              <a:rPr lang="en-US" dirty="0" err="1" smtClean="0"/>
              <a:t>cea</a:t>
            </a:r>
            <a:r>
              <a:rPr lang="en-US" dirty="0" smtClean="0"/>
              <a:t> din </a:t>
            </a:r>
            <a:r>
              <a:rPr lang="en-US" dirty="0" err="1" smtClean="0"/>
              <a:t>România</a:t>
            </a:r>
            <a:r>
              <a:rPr lang="en-US" dirty="0" smtClean="0"/>
              <a:t>. </a:t>
            </a:r>
            <a:r>
              <a:rPr lang="en-US" dirty="0" err="1" smtClean="0"/>
              <a:t>În</a:t>
            </a:r>
            <a:r>
              <a:rPr lang="en-US" dirty="0" smtClean="0"/>
              <a:t> </a:t>
            </a:r>
            <a:r>
              <a:rPr lang="en-US" dirty="0" err="1" smtClean="0"/>
              <a:t>realitate</a:t>
            </a:r>
            <a:r>
              <a:rPr lang="en-US" dirty="0" smtClean="0"/>
              <a:t> nu </a:t>
            </a:r>
            <a:r>
              <a:rPr lang="en-US" dirty="0" err="1" smtClean="0"/>
              <a:t>este</a:t>
            </a:r>
            <a:r>
              <a:rPr lang="en-US" dirty="0" smtClean="0"/>
              <a:t> </a:t>
            </a:r>
            <a:r>
              <a:rPr lang="en-US" dirty="0" err="1" smtClean="0"/>
              <a:t>tocmai</a:t>
            </a:r>
            <a:r>
              <a:rPr lang="en-US" dirty="0" smtClean="0"/>
              <a:t> </a:t>
            </a:r>
            <a:r>
              <a:rPr lang="en-US" dirty="0" err="1" smtClean="0"/>
              <a:t>așa</a:t>
            </a:r>
            <a:r>
              <a:rPr lang="en-US" dirty="0" smtClean="0"/>
              <a:t>.  </a:t>
            </a:r>
            <a:r>
              <a:rPr lang="en-US" dirty="0" err="1" smtClean="0"/>
              <a:t>Aici</a:t>
            </a:r>
            <a:r>
              <a:rPr lang="en-US" dirty="0" smtClean="0"/>
              <a:t> </a:t>
            </a:r>
            <a:r>
              <a:rPr lang="en-US" dirty="0" err="1" smtClean="0"/>
              <a:t>rezultatele</a:t>
            </a:r>
            <a:r>
              <a:rPr lang="en-US" dirty="0" smtClean="0"/>
              <a:t> </a:t>
            </a:r>
            <a:r>
              <a:rPr lang="en-US" dirty="0" err="1" smtClean="0"/>
              <a:t>slabe</a:t>
            </a:r>
            <a:r>
              <a:rPr lang="en-US" dirty="0" smtClean="0"/>
              <a:t> la </a:t>
            </a:r>
            <a:r>
              <a:rPr lang="en-US" dirty="0" err="1" smtClean="0"/>
              <a:t>bac</a:t>
            </a:r>
            <a:r>
              <a:rPr lang="en-US" dirty="0" smtClean="0"/>
              <a:t> </a:t>
            </a:r>
            <a:r>
              <a:rPr lang="en-US" dirty="0" err="1" smtClean="0"/>
              <a:t>sunt</a:t>
            </a:r>
            <a:r>
              <a:rPr lang="en-US" dirty="0" smtClean="0"/>
              <a:t> </a:t>
            </a:r>
            <a:r>
              <a:rPr lang="en-US" dirty="0" err="1" smtClean="0"/>
              <a:t>privite</a:t>
            </a:r>
            <a:r>
              <a:rPr lang="en-US" dirty="0" smtClean="0"/>
              <a:t> </a:t>
            </a:r>
            <a:r>
              <a:rPr lang="en-US" dirty="0" err="1" smtClean="0"/>
              <a:t>drept</a:t>
            </a:r>
            <a:r>
              <a:rPr lang="en-US" dirty="0" smtClean="0"/>
              <a:t> un </a:t>
            </a:r>
            <a:r>
              <a:rPr lang="en-US" dirty="0" err="1" smtClean="0"/>
              <a:t>indiciu</a:t>
            </a:r>
            <a:r>
              <a:rPr lang="en-US" dirty="0" smtClean="0"/>
              <a:t> </a:t>
            </a:r>
            <a:r>
              <a:rPr lang="en-US" dirty="0" err="1" smtClean="0"/>
              <a:t>pentru</a:t>
            </a:r>
            <a:r>
              <a:rPr lang="en-US" dirty="0" smtClean="0"/>
              <a:t> </a:t>
            </a:r>
            <a:r>
              <a:rPr lang="en-US" dirty="0" err="1" smtClean="0"/>
              <a:t>pregătirea</a:t>
            </a:r>
            <a:r>
              <a:rPr lang="en-US" dirty="0" smtClean="0"/>
              <a:t> </a:t>
            </a:r>
            <a:r>
              <a:rPr lang="en-US" dirty="0" err="1" smtClean="0"/>
              <a:t>profesională</a:t>
            </a:r>
            <a:r>
              <a:rPr lang="en-US" dirty="0" smtClean="0"/>
              <a:t> a </a:t>
            </a:r>
            <a:r>
              <a:rPr lang="en-US" dirty="0" err="1" smtClean="0"/>
              <a:t>profesorilor</a:t>
            </a:r>
            <a:r>
              <a:rPr lang="en-US" dirty="0" smtClean="0"/>
              <a:t> </a:t>
            </a:r>
            <a:r>
              <a:rPr lang="en-US" dirty="0" err="1" smtClean="0"/>
              <a:t>și</a:t>
            </a:r>
            <a:r>
              <a:rPr lang="en-US" dirty="0" smtClean="0"/>
              <a:t> pot duce la </a:t>
            </a:r>
            <a:r>
              <a:rPr lang="en-US" dirty="0" err="1" smtClean="0"/>
              <a:t>tăierea</a:t>
            </a:r>
            <a:r>
              <a:rPr lang="en-US" dirty="0" smtClean="0"/>
              <a:t> </a:t>
            </a:r>
            <a:r>
              <a:rPr lang="en-US" dirty="0" err="1" smtClean="0"/>
              <a:t>suplimentului</a:t>
            </a:r>
            <a:r>
              <a:rPr lang="en-US" dirty="0" smtClean="0"/>
              <a:t> la </a:t>
            </a:r>
            <a:r>
              <a:rPr lang="en-US" dirty="0" err="1" smtClean="0"/>
              <a:t>salariu</a:t>
            </a:r>
            <a:r>
              <a:rPr lang="en-US" dirty="0" smtClean="0"/>
              <a:t>. </a:t>
            </a:r>
            <a:r>
              <a:rPr lang="en-US" dirty="0" err="1" smtClean="0"/>
              <a:t>Scade</a:t>
            </a:r>
            <a:r>
              <a:rPr lang="en-US" dirty="0" smtClean="0"/>
              <a:t> </a:t>
            </a:r>
            <a:r>
              <a:rPr lang="en-US" dirty="0" err="1" smtClean="0"/>
              <a:t>și</a:t>
            </a:r>
            <a:r>
              <a:rPr lang="en-US" dirty="0" smtClean="0"/>
              <a:t> </a:t>
            </a:r>
            <a:r>
              <a:rPr lang="en-US" dirty="0" err="1" smtClean="0"/>
              <a:t>ratingul</a:t>
            </a:r>
            <a:r>
              <a:rPr lang="en-US" dirty="0" smtClean="0"/>
              <a:t> „de </a:t>
            </a:r>
            <a:r>
              <a:rPr lang="en-US" dirty="0" err="1" smtClean="0"/>
              <a:t>școală</a:t>
            </a:r>
            <a:r>
              <a:rPr lang="en-US" dirty="0" smtClean="0"/>
              <a:t>”. </a:t>
            </a:r>
            <a:r>
              <a:rPr lang="en-US" dirty="0" err="1" smtClean="0"/>
              <a:t>Aceasta</a:t>
            </a:r>
            <a:r>
              <a:rPr lang="en-US" dirty="0" smtClean="0"/>
              <a:t> </a:t>
            </a:r>
            <a:r>
              <a:rPr lang="en-US" dirty="0" err="1" smtClean="0"/>
              <a:t>este</a:t>
            </a:r>
            <a:r>
              <a:rPr lang="en-US" dirty="0" smtClean="0"/>
              <a:t> </a:t>
            </a:r>
            <a:r>
              <a:rPr lang="en-US" dirty="0" err="1" smtClean="0"/>
              <a:t>explicația</a:t>
            </a:r>
            <a:r>
              <a:rPr lang="en-US" dirty="0" smtClean="0"/>
              <a:t> de </a:t>
            </a:r>
            <a:r>
              <a:rPr lang="en-US" dirty="0" err="1" smtClean="0"/>
              <a:t>ce</a:t>
            </a:r>
            <a:r>
              <a:rPr lang="en-US" dirty="0" smtClean="0"/>
              <a:t> </a:t>
            </a:r>
            <a:r>
              <a:rPr lang="en-US" dirty="0" err="1" smtClean="0"/>
              <a:t>printre</a:t>
            </a:r>
            <a:r>
              <a:rPr lang="en-US" dirty="0" smtClean="0"/>
              <a:t> </a:t>
            </a:r>
            <a:r>
              <a:rPr lang="en-US" dirty="0" err="1" smtClean="0"/>
              <a:t>primele</a:t>
            </a:r>
            <a:r>
              <a:rPr lang="en-US" dirty="0" smtClean="0"/>
              <a:t> 10 </a:t>
            </a:r>
            <a:r>
              <a:rPr lang="en-US" dirty="0" err="1" smtClean="0"/>
              <a:t>licee</a:t>
            </a:r>
            <a:r>
              <a:rPr lang="en-US" dirty="0" smtClean="0"/>
              <a:t> </a:t>
            </a:r>
            <a:r>
              <a:rPr lang="en-US" dirty="0" err="1" smtClean="0"/>
              <a:t>cele</a:t>
            </a:r>
            <a:r>
              <a:rPr lang="en-US" dirty="0" smtClean="0"/>
              <a:t> </a:t>
            </a:r>
            <a:r>
              <a:rPr lang="en-US" dirty="0" err="1" smtClean="0"/>
              <a:t>mai</a:t>
            </a:r>
            <a:r>
              <a:rPr lang="en-US" dirty="0" smtClean="0"/>
              <a:t> </a:t>
            </a:r>
            <a:r>
              <a:rPr lang="en-US" dirty="0" err="1" smtClean="0"/>
              <a:t>bune</a:t>
            </a:r>
            <a:r>
              <a:rPr lang="en-US" dirty="0" smtClean="0"/>
              <a:t> se </a:t>
            </a:r>
            <a:r>
              <a:rPr lang="en-US" dirty="0" err="1" smtClean="0"/>
              <a:t>află</a:t>
            </a:r>
            <a:r>
              <a:rPr lang="en-US" dirty="0" smtClean="0"/>
              <a:t> un </a:t>
            </a:r>
            <a:r>
              <a:rPr lang="en-US" dirty="0" err="1" smtClean="0"/>
              <a:t>singur</a:t>
            </a:r>
            <a:r>
              <a:rPr lang="en-US" dirty="0" smtClean="0"/>
              <a:t> </a:t>
            </a:r>
            <a:r>
              <a:rPr lang="en-US" dirty="0" err="1" smtClean="0"/>
              <a:t>liceu</a:t>
            </a:r>
            <a:r>
              <a:rPr lang="en-US" dirty="0" smtClean="0"/>
              <a:t> </a:t>
            </a:r>
            <a:r>
              <a:rPr lang="en-US" dirty="0" err="1" smtClean="0"/>
              <a:t>privat</a:t>
            </a:r>
            <a:r>
              <a:rPr lang="en-US" dirty="0" smtClean="0"/>
              <a:t>. </a:t>
            </a:r>
            <a:r>
              <a:rPr lang="en-US" dirty="0" err="1" smtClean="0"/>
              <a:t>Între</a:t>
            </a:r>
            <a:r>
              <a:rPr lang="en-US" dirty="0" smtClean="0"/>
              <a:t> </a:t>
            </a:r>
            <a:r>
              <a:rPr lang="en-US" dirty="0" err="1" smtClean="0"/>
              <a:t>altele</a:t>
            </a:r>
            <a:r>
              <a:rPr lang="en-US" dirty="0" smtClean="0"/>
              <a:t> media la </a:t>
            </a:r>
            <a:r>
              <a:rPr lang="en-US" dirty="0" err="1" smtClean="0"/>
              <a:t>literatură</a:t>
            </a:r>
            <a:r>
              <a:rPr lang="en-US" dirty="0" smtClean="0"/>
              <a:t> </a:t>
            </a:r>
            <a:r>
              <a:rPr lang="en-US" dirty="0" err="1" smtClean="0"/>
              <a:t>în</a:t>
            </a:r>
            <a:r>
              <a:rPr lang="en-US" dirty="0" smtClean="0"/>
              <a:t> </a:t>
            </a:r>
            <a:r>
              <a:rPr lang="en-US" dirty="0" err="1" smtClean="0"/>
              <a:t>aceste</a:t>
            </a:r>
            <a:r>
              <a:rPr lang="en-US" dirty="0" smtClean="0"/>
              <a:t> </a:t>
            </a:r>
            <a:r>
              <a:rPr lang="en-US" dirty="0" err="1" smtClean="0"/>
              <a:t>licee</a:t>
            </a:r>
            <a:r>
              <a:rPr lang="en-US" dirty="0" smtClean="0"/>
              <a:t> </a:t>
            </a:r>
            <a:r>
              <a:rPr lang="en-US" dirty="0" err="1" smtClean="0"/>
              <a:t>variază</a:t>
            </a:r>
            <a:r>
              <a:rPr lang="en-US" dirty="0" smtClean="0"/>
              <a:t> de la 9,4 la 9,8.</a:t>
            </a:r>
          </a:p>
          <a:p>
            <a:pPr fontAlgn="base"/>
            <a:r>
              <a:rPr lang="en-US" dirty="0" smtClean="0"/>
              <a:t>Cu </a:t>
            </a:r>
            <a:r>
              <a:rPr lang="en-US" dirty="0" err="1" smtClean="0"/>
              <a:t>toate</a:t>
            </a:r>
            <a:r>
              <a:rPr lang="en-US" dirty="0" smtClean="0"/>
              <a:t> </a:t>
            </a:r>
            <a:r>
              <a:rPr lang="en-US" dirty="0" err="1" smtClean="0"/>
              <a:t>rezultatele</a:t>
            </a:r>
            <a:r>
              <a:rPr lang="en-US" dirty="0" smtClean="0"/>
              <a:t> </a:t>
            </a:r>
            <a:r>
              <a:rPr lang="en-US" dirty="0" err="1" smtClean="0"/>
              <a:t>mai</a:t>
            </a:r>
            <a:r>
              <a:rPr lang="en-US" dirty="0" smtClean="0"/>
              <a:t> </a:t>
            </a:r>
            <a:r>
              <a:rPr lang="en-US" dirty="0" err="1" smtClean="0"/>
              <a:t>bune</a:t>
            </a:r>
            <a:r>
              <a:rPr lang="en-US" dirty="0" smtClean="0"/>
              <a:t> </a:t>
            </a:r>
            <a:r>
              <a:rPr lang="en-US" dirty="0" err="1" smtClean="0"/>
              <a:t>numărul</a:t>
            </a:r>
            <a:r>
              <a:rPr lang="en-US" dirty="0" smtClean="0"/>
              <a:t> </a:t>
            </a:r>
            <a:r>
              <a:rPr lang="en-US" dirty="0" err="1" smtClean="0"/>
              <a:t>elevilor</a:t>
            </a:r>
            <a:r>
              <a:rPr lang="en-US" dirty="0" smtClean="0"/>
              <a:t> care </a:t>
            </a:r>
            <a:r>
              <a:rPr lang="en-US" dirty="0" err="1" smtClean="0"/>
              <a:t>scriu</a:t>
            </a:r>
            <a:r>
              <a:rPr lang="en-US" dirty="0" smtClean="0"/>
              <a:t> cu </a:t>
            </a:r>
            <a:r>
              <a:rPr lang="en-US" dirty="0" err="1" smtClean="0"/>
              <a:t>greșeli</a:t>
            </a:r>
            <a:r>
              <a:rPr lang="en-US" dirty="0" smtClean="0"/>
              <a:t> </a:t>
            </a:r>
            <a:r>
              <a:rPr lang="en-US" dirty="0" err="1" smtClean="0"/>
              <a:t>gramaticale</a:t>
            </a:r>
            <a:r>
              <a:rPr lang="en-US" dirty="0" smtClean="0"/>
              <a:t> a </a:t>
            </a:r>
            <a:r>
              <a:rPr lang="en-US" dirty="0" err="1" smtClean="0"/>
              <a:t>crescut</a:t>
            </a:r>
            <a:r>
              <a:rPr lang="en-US" dirty="0" smtClean="0"/>
              <a:t> de la 38% </a:t>
            </a:r>
            <a:r>
              <a:rPr lang="en-US" dirty="0" err="1" smtClean="0"/>
              <a:t>în</a:t>
            </a:r>
            <a:r>
              <a:rPr lang="en-US" dirty="0" smtClean="0"/>
              <a:t> 2010 la 43% </a:t>
            </a:r>
            <a:r>
              <a:rPr lang="en-US" dirty="0" err="1" smtClean="0"/>
              <a:t>în</a:t>
            </a:r>
            <a:r>
              <a:rPr lang="en-US" dirty="0" smtClean="0"/>
              <a:t> 2011. </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77500" t="52000" r="3125" b="28000"/>
          <a:stretch>
            <a:fillRect/>
          </a:stretch>
        </p:blipFill>
        <p:spPr bwMode="auto">
          <a:xfrm>
            <a:off x="7467600" y="152401"/>
            <a:ext cx="1295400" cy="835742"/>
          </a:xfrm>
          <a:prstGeom prst="rect">
            <a:avLst/>
          </a:prstGeom>
          <a:noFill/>
          <a:ln w="9525">
            <a:noFill/>
            <a:miter lim="800000"/>
            <a:headEnd/>
            <a:tailEnd/>
          </a:ln>
          <a:effectLst/>
        </p:spPr>
      </p:pic>
      <p:sp>
        <p:nvSpPr>
          <p:cNvPr id="2" name="Title 1"/>
          <p:cNvSpPr>
            <a:spLocks noGrp="1"/>
          </p:cNvSpPr>
          <p:nvPr>
            <p:ph type="title"/>
          </p:nvPr>
        </p:nvSpPr>
        <p:spPr>
          <a:xfrm>
            <a:off x="990600" y="228600"/>
            <a:ext cx="8705088" cy="639762"/>
          </a:xfrm>
        </p:spPr>
        <p:txBody>
          <a:bodyPr>
            <a:normAutofit/>
          </a:bodyPr>
          <a:lstStyle/>
          <a:p>
            <a:r>
              <a:rPr lang="en-US" sz="2800" b="1" dirty="0" err="1" smtClean="0"/>
              <a:t>Suedezii</a:t>
            </a:r>
            <a:r>
              <a:rPr lang="en-US" sz="2800" b="1" dirty="0" smtClean="0"/>
              <a:t> </a:t>
            </a:r>
            <a:r>
              <a:rPr lang="en-US" sz="2800" b="1" dirty="0" err="1" smtClean="0"/>
              <a:t>pariază</a:t>
            </a:r>
            <a:r>
              <a:rPr lang="en-US" sz="2800" b="1" dirty="0" smtClean="0"/>
              <a:t> </a:t>
            </a:r>
            <a:r>
              <a:rPr lang="en-US" sz="2800" b="1" dirty="0" err="1" smtClean="0"/>
              <a:t>pe</a:t>
            </a:r>
            <a:r>
              <a:rPr lang="en-US" sz="2800" b="1" dirty="0" smtClean="0"/>
              <a:t> </a:t>
            </a:r>
            <a:r>
              <a:rPr lang="en-US" sz="2800" b="1" dirty="0" err="1" smtClean="0"/>
              <a:t>testele</a:t>
            </a:r>
            <a:r>
              <a:rPr lang="en-US" sz="2800" b="1" dirty="0" smtClean="0"/>
              <a:t> </a:t>
            </a:r>
            <a:r>
              <a:rPr lang="en-US" sz="2800" b="1" dirty="0" err="1" smtClean="0"/>
              <a:t>naţionale</a:t>
            </a:r>
            <a:endParaRPr lang="en-US" sz="2800" dirty="0"/>
          </a:p>
        </p:txBody>
      </p:sp>
      <p:sp>
        <p:nvSpPr>
          <p:cNvPr id="3" name="Content Placeholder 2"/>
          <p:cNvSpPr>
            <a:spLocks noGrp="1"/>
          </p:cNvSpPr>
          <p:nvPr>
            <p:ph idx="1"/>
          </p:nvPr>
        </p:nvSpPr>
        <p:spPr>
          <a:xfrm>
            <a:off x="990600" y="990600"/>
            <a:ext cx="7943088" cy="5867400"/>
          </a:xfrm>
        </p:spPr>
        <p:txBody>
          <a:bodyPr>
            <a:normAutofit/>
          </a:bodyPr>
          <a:lstStyle/>
          <a:p>
            <a:pPr fontAlgn="base"/>
            <a:r>
              <a:rPr lang="en-US" sz="2400" dirty="0" err="1" smtClean="0"/>
              <a:t>În</a:t>
            </a:r>
            <a:r>
              <a:rPr lang="en-US" sz="2400" dirty="0" smtClean="0"/>
              <a:t> </a:t>
            </a:r>
            <a:r>
              <a:rPr lang="en-US" sz="2400" dirty="0" err="1" smtClean="0"/>
              <a:t>Suedia</a:t>
            </a:r>
            <a:r>
              <a:rPr lang="en-US" sz="2400" dirty="0" smtClean="0"/>
              <a:t> </a:t>
            </a:r>
            <a:r>
              <a:rPr lang="en-US" sz="2400" dirty="0" err="1" smtClean="0"/>
              <a:t>acest</a:t>
            </a:r>
            <a:r>
              <a:rPr lang="en-US" sz="2400" dirty="0" smtClean="0"/>
              <a:t> </a:t>
            </a:r>
            <a:r>
              <a:rPr lang="en-US" sz="2400" dirty="0" err="1" smtClean="0"/>
              <a:t>examen</a:t>
            </a:r>
            <a:r>
              <a:rPr lang="en-US" sz="2400" dirty="0" smtClean="0"/>
              <a:t> </a:t>
            </a:r>
            <a:r>
              <a:rPr lang="en-US" sz="2400" dirty="0" err="1" smtClean="0"/>
              <a:t>pur</a:t>
            </a:r>
            <a:r>
              <a:rPr lang="en-US" sz="2400" dirty="0" smtClean="0"/>
              <a:t> </a:t>
            </a:r>
            <a:r>
              <a:rPr lang="en-US" sz="2400" dirty="0" err="1" smtClean="0"/>
              <a:t>şi</a:t>
            </a:r>
            <a:r>
              <a:rPr lang="en-US" sz="2400" dirty="0" smtClean="0"/>
              <a:t> </a:t>
            </a:r>
            <a:r>
              <a:rPr lang="en-US" sz="2400" dirty="0" err="1" smtClean="0"/>
              <a:t>simplu</a:t>
            </a:r>
            <a:r>
              <a:rPr lang="en-US" sz="2400" dirty="0" smtClean="0"/>
              <a:t> nu </a:t>
            </a:r>
            <a:r>
              <a:rPr lang="en-US" sz="2400" dirty="0" err="1" smtClean="0"/>
              <a:t>există</a:t>
            </a:r>
            <a:r>
              <a:rPr lang="en-US" sz="2400" dirty="0" smtClean="0"/>
              <a:t>. </a:t>
            </a:r>
            <a:r>
              <a:rPr lang="en-US" sz="2400" dirty="0" err="1" smtClean="0"/>
              <a:t>Verificările</a:t>
            </a:r>
            <a:r>
              <a:rPr lang="en-US" sz="2400" dirty="0" smtClean="0"/>
              <a:t> </a:t>
            </a:r>
            <a:r>
              <a:rPr lang="en-US" sz="2400" dirty="0" err="1" smtClean="0"/>
              <a:t>în</a:t>
            </a:r>
            <a:r>
              <a:rPr lang="en-US" sz="2400" dirty="0" smtClean="0"/>
              <a:t> </a:t>
            </a:r>
            <a:r>
              <a:rPr lang="en-US" sz="2400" dirty="0" err="1" smtClean="0"/>
              <a:t>sistemul</a:t>
            </a:r>
            <a:r>
              <a:rPr lang="en-US" sz="2400" dirty="0" smtClean="0"/>
              <a:t> de </a:t>
            </a:r>
            <a:r>
              <a:rPr lang="en-US" sz="2400" dirty="0" err="1" smtClean="0"/>
              <a:t>învăţământ</a:t>
            </a:r>
            <a:r>
              <a:rPr lang="en-US" sz="2400" dirty="0" smtClean="0"/>
              <a:t> </a:t>
            </a:r>
            <a:r>
              <a:rPr lang="en-US" sz="2400" dirty="0" err="1" smtClean="0"/>
              <a:t>suedez</a:t>
            </a:r>
            <a:r>
              <a:rPr lang="en-US" sz="2400" dirty="0" smtClean="0"/>
              <a:t> se </a:t>
            </a:r>
            <a:r>
              <a:rPr lang="en-US" sz="2400" dirty="0" err="1" smtClean="0"/>
              <a:t>fac</a:t>
            </a:r>
            <a:r>
              <a:rPr lang="en-US" sz="2400" dirty="0" smtClean="0"/>
              <a:t> nu la </a:t>
            </a:r>
            <a:r>
              <a:rPr lang="en-US" sz="2400" dirty="0" err="1" smtClean="0"/>
              <a:t>sfârşitul</a:t>
            </a:r>
            <a:r>
              <a:rPr lang="en-US" sz="2400" dirty="0" smtClean="0"/>
              <a:t> </a:t>
            </a:r>
            <a:r>
              <a:rPr lang="en-US" sz="2400" dirty="0" err="1" smtClean="0"/>
              <a:t>ci</a:t>
            </a:r>
            <a:r>
              <a:rPr lang="en-US" sz="2400" dirty="0" smtClean="0"/>
              <a:t> de-a </a:t>
            </a:r>
            <a:r>
              <a:rPr lang="en-US" sz="2400" dirty="0" err="1" smtClean="0"/>
              <a:t>lungul</a:t>
            </a:r>
            <a:r>
              <a:rPr lang="en-US" sz="2400" dirty="0" smtClean="0"/>
              <a:t> </a:t>
            </a:r>
            <a:r>
              <a:rPr lang="en-US" sz="2400" dirty="0" err="1" smtClean="0"/>
              <a:t>anilor</a:t>
            </a:r>
            <a:r>
              <a:rPr lang="en-US" sz="2400" dirty="0" smtClean="0"/>
              <a:t> de </a:t>
            </a:r>
            <a:r>
              <a:rPr lang="en-US" sz="2400" dirty="0" err="1" smtClean="0"/>
              <a:t>scoala</a:t>
            </a:r>
            <a:r>
              <a:rPr lang="en-US" sz="2400" dirty="0" smtClean="0"/>
              <a:t> </a:t>
            </a:r>
            <a:r>
              <a:rPr lang="en-US" sz="2400" dirty="0" err="1" smtClean="0"/>
              <a:t>prin</a:t>
            </a:r>
            <a:r>
              <a:rPr lang="en-US" sz="2400" dirty="0" smtClean="0"/>
              <a:t> </a:t>
            </a:r>
            <a:r>
              <a:rPr lang="en-US" sz="2400" dirty="0" err="1" smtClean="0"/>
              <a:t>teste</a:t>
            </a:r>
            <a:r>
              <a:rPr lang="en-US" sz="2400" dirty="0" smtClean="0"/>
              <a:t>. </a:t>
            </a:r>
            <a:r>
              <a:rPr lang="en-US" sz="2400" dirty="0" err="1" smtClean="0"/>
              <a:t>Însă</a:t>
            </a:r>
            <a:r>
              <a:rPr lang="en-US" sz="2400" dirty="0" smtClean="0"/>
              <a:t>, </a:t>
            </a:r>
            <a:r>
              <a:rPr lang="en-US" sz="2400" dirty="0" err="1" smtClean="0"/>
              <a:t>dacă</a:t>
            </a:r>
            <a:r>
              <a:rPr lang="en-US" sz="2400" dirty="0" smtClean="0"/>
              <a:t> </a:t>
            </a:r>
            <a:r>
              <a:rPr lang="en-US" sz="2400" dirty="0" err="1" smtClean="0"/>
              <a:t>timp</a:t>
            </a:r>
            <a:r>
              <a:rPr lang="en-US" sz="2400" dirty="0" smtClean="0"/>
              <a:t> de </a:t>
            </a:r>
            <a:r>
              <a:rPr lang="en-US" sz="2400" dirty="0" err="1" smtClean="0"/>
              <a:t>câţiva</a:t>
            </a:r>
            <a:r>
              <a:rPr lang="en-US" sz="2400" dirty="0" smtClean="0"/>
              <a:t> </a:t>
            </a:r>
            <a:r>
              <a:rPr lang="en-US" sz="2400" dirty="0" err="1" smtClean="0"/>
              <a:t>ani</a:t>
            </a:r>
            <a:r>
              <a:rPr lang="en-US" sz="2400" dirty="0" smtClean="0"/>
              <a:t> nu </a:t>
            </a:r>
            <a:r>
              <a:rPr lang="en-US" sz="2400" dirty="0" err="1" smtClean="0"/>
              <a:t>prea</a:t>
            </a:r>
            <a:r>
              <a:rPr lang="en-US" sz="2400" dirty="0" smtClean="0"/>
              <a:t> </a:t>
            </a:r>
            <a:r>
              <a:rPr lang="en-US" sz="2400" dirty="0" err="1" smtClean="0"/>
              <a:t>ţi</a:t>
            </a:r>
            <a:r>
              <a:rPr lang="en-US" sz="2400" dirty="0" smtClean="0"/>
              <a:t>-a </a:t>
            </a:r>
            <a:r>
              <a:rPr lang="en-US" sz="2400" dirty="0" err="1" smtClean="0"/>
              <a:t>plăcut</a:t>
            </a:r>
            <a:r>
              <a:rPr lang="en-US" sz="2400" dirty="0" smtClean="0"/>
              <a:t> </a:t>
            </a:r>
            <a:r>
              <a:rPr lang="en-US" sz="2400" dirty="0" err="1" smtClean="0"/>
              <a:t>să</a:t>
            </a:r>
            <a:r>
              <a:rPr lang="en-US" sz="2400" dirty="0" smtClean="0"/>
              <a:t> </a:t>
            </a:r>
            <a:r>
              <a:rPr lang="en-US" sz="2400" dirty="0" err="1" smtClean="0"/>
              <a:t>înveţi</a:t>
            </a:r>
            <a:r>
              <a:rPr lang="en-US" sz="2400" dirty="0" smtClean="0"/>
              <a:t> </a:t>
            </a:r>
            <a:r>
              <a:rPr lang="en-US" sz="2400" dirty="0" err="1" smtClean="0"/>
              <a:t>şi</a:t>
            </a:r>
            <a:r>
              <a:rPr lang="en-US" sz="2400" dirty="0" smtClean="0"/>
              <a:t> </a:t>
            </a:r>
            <a:r>
              <a:rPr lang="en-US" sz="2400" dirty="0" err="1" smtClean="0"/>
              <a:t>deodata</a:t>
            </a:r>
            <a:r>
              <a:rPr lang="en-US" sz="2400" dirty="0" smtClean="0"/>
              <a:t> , la </a:t>
            </a:r>
            <a:r>
              <a:rPr lang="en-US" sz="2400" dirty="0" err="1" smtClean="0"/>
              <a:t>sfârşit</a:t>
            </a:r>
            <a:r>
              <a:rPr lang="en-US" sz="2400" dirty="0" smtClean="0"/>
              <a:t>, </a:t>
            </a:r>
            <a:r>
              <a:rPr lang="en-US" sz="2400" dirty="0" err="1" smtClean="0"/>
              <a:t>te-ai</a:t>
            </a:r>
            <a:r>
              <a:rPr lang="en-US" sz="2400" dirty="0" smtClean="0"/>
              <a:t> </a:t>
            </a:r>
            <a:r>
              <a:rPr lang="en-US" sz="2400" dirty="0" err="1" smtClean="0"/>
              <a:t>trezit</a:t>
            </a:r>
            <a:r>
              <a:rPr lang="en-US" sz="2400" dirty="0" smtClean="0"/>
              <a:t> la </a:t>
            </a:r>
            <a:r>
              <a:rPr lang="en-US" sz="2400" dirty="0" err="1" smtClean="0"/>
              <a:t>realitate</a:t>
            </a:r>
            <a:r>
              <a:rPr lang="en-US" sz="2400" dirty="0" smtClean="0"/>
              <a:t>, </a:t>
            </a:r>
            <a:r>
              <a:rPr lang="en-US" sz="2400" dirty="0" err="1" smtClean="0"/>
              <a:t>mai</a:t>
            </a:r>
            <a:r>
              <a:rPr lang="en-US" sz="2400" dirty="0" smtClean="0"/>
              <a:t> </a:t>
            </a:r>
            <a:r>
              <a:rPr lang="en-US" sz="2400" dirty="0" err="1" smtClean="0"/>
              <a:t>ai</a:t>
            </a:r>
            <a:r>
              <a:rPr lang="en-US" sz="2400" dirty="0" smtClean="0"/>
              <a:t> </a:t>
            </a:r>
            <a:r>
              <a:rPr lang="en-US" sz="2400" dirty="0" err="1" smtClean="0"/>
              <a:t>totuşi</a:t>
            </a:r>
            <a:r>
              <a:rPr lang="en-US" sz="2400" dirty="0" smtClean="0"/>
              <a:t> o </a:t>
            </a:r>
            <a:r>
              <a:rPr lang="en-US" sz="2400" dirty="0" err="1" smtClean="0"/>
              <a:t>şansă</a:t>
            </a:r>
            <a:r>
              <a:rPr lang="en-US" sz="2400" dirty="0" smtClean="0"/>
              <a:t>: </a:t>
            </a:r>
            <a:r>
              <a:rPr lang="en-US" sz="2400" dirty="0" err="1" smtClean="0"/>
              <a:t>Testul</a:t>
            </a:r>
            <a:r>
              <a:rPr lang="en-US" sz="2400" dirty="0" smtClean="0"/>
              <a:t> </a:t>
            </a:r>
            <a:r>
              <a:rPr lang="en-US" sz="2400" dirty="0" err="1" smtClean="0"/>
              <a:t>Naţional</a:t>
            </a:r>
            <a:r>
              <a:rPr lang="en-US" sz="2400" dirty="0" smtClean="0"/>
              <a:t>.  </a:t>
            </a:r>
            <a:r>
              <a:rPr lang="en-US" sz="2400" dirty="0" err="1" smtClean="0"/>
              <a:t>Acesta</a:t>
            </a:r>
            <a:r>
              <a:rPr lang="en-US" sz="2400" dirty="0" smtClean="0"/>
              <a:t> </a:t>
            </a:r>
            <a:r>
              <a:rPr lang="en-US" sz="2400" dirty="0" err="1" smtClean="0"/>
              <a:t>cuprinde</a:t>
            </a:r>
            <a:r>
              <a:rPr lang="en-US" sz="2400" dirty="0" smtClean="0"/>
              <a:t> </a:t>
            </a:r>
            <a:r>
              <a:rPr lang="en-US" sz="2400" dirty="0" err="1" smtClean="0"/>
              <a:t>examene</a:t>
            </a:r>
            <a:r>
              <a:rPr lang="en-US" sz="2400" dirty="0" smtClean="0"/>
              <a:t> la </a:t>
            </a:r>
            <a:r>
              <a:rPr lang="en-US" sz="2400" dirty="0" err="1" smtClean="0"/>
              <a:t>câteva</a:t>
            </a:r>
            <a:r>
              <a:rPr lang="en-US" sz="2400" dirty="0" smtClean="0"/>
              <a:t> </a:t>
            </a:r>
            <a:r>
              <a:rPr lang="en-US" sz="2400" dirty="0" err="1" smtClean="0"/>
              <a:t>materii</a:t>
            </a:r>
            <a:r>
              <a:rPr lang="en-US" sz="2400" dirty="0" smtClean="0"/>
              <a:t> considerate </a:t>
            </a:r>
            <a:r>
              <a:rPr lang="en-US" sz="2400" dirty="0" err="1" smtClean="0"/>
              <a:t>importante</a:t>
            </a:r>
            <a:r>
              <a:rPr lang="en-US" sz="2400" dirty="0" smtClean="0"/>
              <a:t>, </a:t>
            </a:r>
            <a:r>
              <a:rPr lang="en-US" sz="2400" dirty="0" err="1" smtClean="0"/>
              <a:t>iar</a:t>
            </a:r>
            <a:r>
              <a:rPr lang="en-US" sz="2400" dirty="0" smtClean="0"/>
              <a:t> </a:t>
            </a:r>
            <a:r>
              <a:rPr lang="en-US" sz="2400" dirty="0" err="1" smtClean="0"/>
              <a:t>engleza</a:t>
            </a:r>
            <a:r>
              <a:rPr lang="en-US" sz="2400" dirty="0" smtClean="0"/>
              <a:t> se </a:t>
            </a:r>
            <a:r>
              <a:rPr lang="en-US" sz="2400" dirty="0" err="1" smtClean="0"/>
              <a:t>numără</a:t>
            </a:r>
            <a:r>
              <a:rPr lang="en-US" sz="2400" dirty="0" smtClean="0"/>
              <a:t> permanent </a:t>
            </a:r>
            <a:r>
              <a:rPr lang="en-US" sz="2400" dirty="0" err="1" smtClean="0"/>
              <a:t>printre</a:t>
            </a:r>
            <a:r>
              <a:rPr lang="en-US" sz="2400" dirty="0" smtClean="0"/>
              <a:t> </a:t>
            </a:r>
            <a:r>
              <a:rPr lang="en-US" sz="2400" dirty="0" err="1" smtClean="0"/>
              <a:t>ele</a:t>
            </a:r>
            <a:r>
              <a:rPr lang="en-US" sz="2400" dirty="0" smtClean="0"/>
              <a:t>. </a:t>
            </a:r>
            <a:r>
              <a:rPr lang="en-US" sz="2400" dirty="0" err="1" smtClean="0"/>
              <a:t>Dacă</a:t>
            </a:r>
            <a:r>
              <a:rPr lang="en-US" sz="2400" dirty="0" smtClean="0"/>
              <a:t> </a:t>
            </a:r>
            <a:r>
              <a:rPr lang="en-US" sz="2400" dirty="0" err="1" smtClean="0"/>
              <a:t>reuşeşti</a:t>
            </a:r>
            <a:r>
              <a:rPr lang="en-US" sz="2400" dirty="0" smtClean="0"/>
              <a:t> </a:t>
            </a:r>
            <a:r>
              <a:rPr lang="en-US" sz="2400" dirty="0" err="1" smtClean="0"/>
              <a:t>să</a:t>
            </a:r>
            <a:r>
              <a:rPr lang="en-US" sz="2400" dirty="0" smtClean="0"/>
              <a:t> </a:t>
            </a:r>
            <a:r>
              <a:rPr lang="en-US" sz="2400" dirty="0" err="1" smtClean="0"/>
              <a:t>obţii</a:t>
            </a:r>
            <a:r>
              <a:rPr lang="en-US" sz="2400" dirty="0" smtClean="0"/>
              <a:t> </a:t>
            </a:r>
            <a:r>
              <a:rPr lang="en-US" sz="2400" dirty="0" err="1" smtClean="0"/>
              <a:t>acolo</a:t>
            </a:r>
            <a:r>
              <a:rPr lang="en-US" sz="2400" dirty="0" smtClean="0"/>
              <a:t> un </a:t>
            </a:r>
            <a:r>
              <a:rPr lang="en-US" sz="2400" dirty="0" err="1" smtClean="0"/>
              <a:t>rezultat</a:t>
            </a:r>
            <a:r>
              <a:rPr lang="en-US" sz="2400" dirty="0" smtClean="0"/>
              <a:t> </a:t>
            </a:r>
            <a:r>
              <a:rPr lang="en-US" sz="2400" dirty="0" err="1" smtClean="0"/>
              <a:t>mai</a:t>
            </a:r>
            <a:r>
              <a:rPr lang="en-US" sz="2400" dirty="0" smtClean="0"/>
              <a:t> bun </a:t>
            </a:r>
            <a:r>
              <a:rPr lang="en-US" sz="2400" dirty="0" err="1" smtClean="0"/>
              <a:t>decât</a:t>
            </a:r>
            <a:r>
              <a:rPr lang="en-US" sz="2400" dirty="0" smtClean="0"/>
              <a:t> </a:t>
            </a:r>
            <a:r>
              <a:rPr lang="en-US" sz="2400" dirty="0" err="1" smtClean="0"/>
              <a:t>în</a:t>
            </a:r>
            <a:r>
              <a:rPr lang="en-US" sz="2400" dirty="0" smtClean="0"/>
              <a:t> </a:t>
            </a:r>
            <a:r>
              <a:rPr lang="en-US" sz="2400" dirty="0" err="1" smtClean="0"/>
              <a:t>liceu</a:t>
            </a:r>
            <a:r>
              <a:rPr lang="en-US" sz="2400" dirty="0" smtClean="0"/>
              <a:t>, </a:t>
            </a:r>
            <a:r>
              <a:rPr lang="en-US" sz="2400" dirty="0" err="1" smtClean="0"/>
              <a:t>există</a:t>
            </a:r>
            <a:r>
              <a:rPr lang="en-US" sz="2400" dirty="0" smtClean="0"/>
              <a:t> </a:t>
            </a:r>
            <a:r>
              <a:rPr lang="en-US" sz="2400" dirty="0" err="1" smtClean="0"/>
              <a:t>posibilitatea</a:t>
            </a:r>
            <a:r>
              <a:rPr lang="en-US" sz="2400" dirty="0" smtClean="0"/>
              <a:t> ca </a:t>
            </a:r>
            <a:r>
              <a:rPr lang="en-US" sz="2400" dirty="0" err="1" smtClean="0"/>
              <a:t>facultăţi</a:t>
            </a:r>
            <a:r>
              <a:rPr lang="en-US" sz="2400" dirty="0" smtClean="0"/>
              <a:t> care </a:t>
            </a:r>
            <a:r>
              <a:rPr lang="en-US" sz="2400" dirty="0" err="1" smtClean="0"/>
              <a:t>până</a:t>
            </a:r>
            <a:r>
              <a:rPr lang="en-US" sz="2400" dirty="0" smtClean="0"/>
              <a:t> </a:t>
            </a:r>
            <a:r>
              <a:rPr lang="en-US" sz="2400" dirty="0" err="1" smtClean="0"/>
              <a:t>atunci</a:t>
            </a:r>
            <a:r>
              <a:rPr lang="en-US" sz="2400" dirty="0" smtClean="0"/>
              <a:t> nu </a:t>
            </a:r>
            <a:r>
              <a:rPr lang="en-US" sz="2400" dirty="0" err="1" smtClean="0"/>
              <a:t>te</a:t>
            </a:r>
            <a:r>
              <a:rPr lang="en-US" sz="2400" dirty="0" smtClean="0"/>
              <a:t> </a:t>
            </a:r>
            <a:r>
              <a:rPr lang="en-US" sz="2400" dirty="0" err="1" smtClean="0"/>
              <a:t>băgau</a:t>
            </a:r>
            <a:r>
              <a:rPr lang="en-US" sz="2400" dirty="0" smtClean="0"/>
              <a:t> </a:t>
            </a:r>
            <a:r>
              <a:rPr lang="en-US" sz="2400" dirty="0" err="1" smtClean="0"/>
              <a:t>în</a:t>
            </a:r>
            <a:r>
              <a:rPr lang="en-US" sz="2400" dirty="0" smtClean="0"/>
              <a:t> </a:t>
            </a:r>
            <a:r>
              <a:rPr lang="en-US" sz="2400" dirty="0" err="1" smtClean="0"/>
              <a:t>seamă</a:t>
            </a:r>
            <a:r>
              <a:rPr lang="en-US" sz="2400" dirty="0" smtClean="0"/>
              <a:t> </a:t>
            </a:r>
            <a:r>
              <a:rPr lang="en-US" sz="2400" dirty="0" err="1" smtClean="0"/>
              <a:t>să</a:t>
            </a:r>
            <a:r>
              <a:rPr lang="en-US" sz="2400" dirty="0" smtClean="0"/>
              <a:t> </a:t>
            </a:r>
            <a:r>
              <a:rPr lang="en-US" sz="2400" dirty="0" err="1" smtClean="0"/>
              <a:t>înceapă</a:t>
            </a:r>
            <a:r>
              <a:rPr lang="en-US" sz="2400" dirty="0" smtClean="0"/>
              <a:t> </a:t>
            </a:r>
            <a:r>
              <a:rPr lang="en-US" sz="2400" dirty="0" err="1" smtClean="0"/>
              <a:t>să</a:t>
            </a:r>
            <a:r>
              <a:rPr lang="en-US" sz="2400" dirty="0" smtClean="0"/>
              <a:t> fie </a:t>
            </a:r>
            <a:r>
              <a:rPr lang="en-US" sz="2400" dirty="0" err="1" smtClean="0"/>
              <a:t>interesate</a:t>
            </a:r>
            <a:r>
              <a:rPr lang="en-US" sz="2400" dirty="0" smtClean="0"/>
              <a:t> de tine.</a:t>
            </a:r>
          </a:p>
          <a:p>
            <a:pPr fontAlgn="base"/>
            <a:r>
              <a:rPr lang="en-US" sz="2400" dirty="0" err="1" smtClean="0"/>
              <a:t>Notele</a:t>
            </a:r>
            <a:r>
              <a:rPr lang="en-US" sz="2400" dirty="0" smtClean="0"/>
              <a:t> </a:t>
            </a:r>
            <a:r>
              <a:rPr lang="en-US" sz="2400" dirty="0" err="1" smtClean="0"/>
              <a:t>obţinute</a:t>
            </a:r>
            <a:r>
              <a:rPr lang="en-US" sz="2400" dirty="0" smtClean="0"/>
              <a:t> se </a:t>
            </a:r>
            <a:r>
              <a:rPr lang="en-US" sz="2400" dirty="0" err="1" smtClean="0"/>
              <a:t>transformă</a:t>
            </a:r>
            <a:r>
              <a:rPr lang="en-US" sz="2400" dirty="0" smtClean="0"/>
              <a:t> </a:t>
            </a:r>
            <a:r>
              <a:rPr lang="en-US" sz="2400" dirty="0" err="1" smtClean="0"/>
              <a:t>în</a:t>
            </a:r>
            <a:r>
              <a:rPr lang="en-US" sz="2400" dirty="0" smtClean="0"/>
              <a:t> </a:t>
            </a:r>
            <a:r>
              <a:rPr lang="en-US" sz="2400" dirty="0" err="1" smtClean="0"/>
              <a:t>puncte</a:t>
            </a:r>
            <a:r>
              <a:rPr lang="en-US" sz="2400" dirty="0" smtClean="0"/>
              <a:t> care se </a:t>
            </a:r>
            <a:r>
              <a:rPr lang="en-US" sz="2400" dirty="0" err="1" smtClean="0"/>
              <a:t>adună</a:t>
            </a:r>
            <a:r>
              <a:rPr lang="en-US" sz="2400" dirty="0" smtClean="0"/>
              <a:t> </a:t>
            </a:r>
            <a:r>
              <a:rPr lang="en-US" sz="2400" dirty="0" err="1" smtClean="0"/>
              <a:t>şi</a:t>
            </a:r>
            <a:r>
              <a:rPr lang="en-US" sz="2400" dirty="0" smtClean="0"/>
              <a:t> </a:t>
            </a:r>
            <a:r>
              <a:rPr lang="en-US" sz="2400" dirty="0" err="1" smtClean="0"/>
              <a:t>îi</a:t>
            </a:r>
            <a:r>
              <a:rPr lang="en-US" sz="2400" dirty="0" smtClean="0"/>
              <a:t> </a:t>
            </a:r>
            <a:r>
              <a:rPr lang="en-US" sz="2400" dirty="0" err="1" smtClean="0"/>
              <a:t>dau</a:t>
            </a:r>
            <a:r>
              <a:rPr lang="en-US" sz="2400" dirty="0" smtClean="0"/>
              <a:t> </a:t>
            </a:r>
            <a:r>
              <a:rPr lang="en-US" sz="2400" dirty="0" err="1" smtClean="0"/>
              <a:t>sau</a:t>
            </a:r>
            <a:r>
              <a:rPr lang="en-US" sz="2400" dirty="0" smtClean="0"/>
              <a:t> nu </a:t>
            </a:r>
            <a:r>
              <a:rPr lang="en-US" sz="2400" dirty="0" err="1" smtClean="0"/>
              <a:t>elevului</a:t>
            </a:r>
            <a:r>
              <a:rPr lang="en-US" sz="2400" dirty="0" smtClean="0"/>
              <a:t> </a:t>
            </a:r>
            <a:r>
              <a:rPr lang="en-US" sz="2400" dirty="0" err="1" smtClean="0"/>
              <a:t>acces</a:t>
            </a:r>
            <a:r>
              <a:rPr lang="en-US" sz="2400" dirty="0" smtClean="0"/>
              <a:t> la un </a:t>
            </a:r>
            <a:r>
              <a:rPr lang="en-US" sz="2400" dirty="0" err="1" smtClean="0"/>
              <a:t>liceu</a:t>
            </a:r>
            <a:r>
              <a:rPr lang="en-US" sz="2400" dirty="0" smtClean="0"/>
              <a:t> </a:t>
            </a:r>
            <a:r>
              <a:rPr lang="en-US" sz="2400" dirty="0" err="1" smtClean="0"/>
              <a:t>ori</a:t>
            </a:r>
            <a:r>
              <a:rPr lang="en-US" sz="2400" dirty="0" smtClean="0"/>
              <a:t> la o </a:t>
            </a:r>
            <a:r>
              <a:rPr lang="en-US" sz="2400" dirty="0" err="1" smtClean="0"/>
              <a:t>universitate</a:t>
            </a:r>
            <a:r>
              <a:rPr lang="en-US" sz="2400" dirty="0" smtClean="0"/>
              <a:t>. </a:t>
            </a:r>
            <a:r>
              <a:rPr lang="en-US" sz="2400" dirty="0" err="1" smtClean="0"/>
              <a:t>Sunt</a:t>
            </a:r>
            <a:r>
              <a:rPr lang="en-US" sz="2400" dirty="0" smtClean="0"/>
              <a:t> </a:t>
            </a:r>
            <a:r>
              <a:rPr lang="en-US" sz="2400" dirty="0" err="1" smtClean="0"/>
              <a:t>facultăţi</a:t>
            </a:r>
            <a:r>
              <a:rPr lang="en-US" sz="2400" dirty="0" smtClean="0"/>
              <a:t>, </a:t>
            </a:r>
            <a:r>
              <a:rPr lang="en-US" sz="2400" dirty="0" err="1" smtClean="0"/>
              <a:t>precum</a:t>
            </a:r>
            <a:r>
              <a:rPr lang="en-US" sz="2400" dirty="0" smtClean="0"/>
              <a:t> </a:t>
            </a:r>
            <a:r>
              <a:rPr lang="en-US" sz="2400" dirty="0" err="1" smtClean="0"/>
              <a:t>cea</a:t>
            </a:r>
            <a:r>
              <a:rPr lang="en-US" sz="2400" dirty="0" smtClean="0"/>
              <a:t> de </a:t>
            </a:r>
            <a:r>
              <a:rPr lang="en-US" sz="2400" dirty="0" err="1" smtClean="0"/>
              <a:t>medicină</a:t>
            </a:r>
            <a:r>
              <a:rPr lang="en-US" sz="2400" dirty="0" smtClean="0"/>
              <a:t>, la care </a:t>
            </a:r>
            <a:r>
              <a:rPr lang="en-US" sz="2400" dirty="0" err="1" smtClean="0"/>
              <a:t>nici</a:t>
            </a:r>
            <a:r>
              <a:rPr lang="en-US" sz="2400" dirty="0" smtClean="0"/>
              <a:t> nu are </a:t>
            </a:r>
            <a:r>
              <a:rPr lang="en-US" sz="2400" dirty="0" err="1" smtClean="0"/>
              <a:t>rost</a:t>
            </a:r>
            <a:r>
              <a:rPr lang="en-US" sz="2400" dirty="0" smtClean="0"/>
              <a:t> </a:t>
            </a:r>
            <a:r>
              <a:rPr lang="en-US" sz="2400" dirty="0" err="1" smtClean="0"/>
              <a:t>să</a:t>
            </a:r>
            <a:r>
              <a:rPr lang="en-US" sz="2400" dirty="0" smtClean="0"/>
              <a:t> </a:t>
            </a:r>
            <a:r>
              <a:rPr lang="en-US" sz="2400" dirty="0" err="1" smtClean="0"/>
              <a:t>te</a:t>
            </a:r>
            <a:r>
              <a:rPr lang="en-US" sz="2400" dirty="0" smtClean="0"/>
              <a:t> </a:t>
            </a:r>
            <a:r>
              <a:rPr lang="en-US" sz="2400" dirty="0" err="1" smtClean="0"/>
              <a:t>gândeşti</a:t>
            </a:r>
            <a:r>
              <a:rPr lang="en-US" sz="2400" dirty="0" smtClean="0"/>
              <a:t>, </a:t>
            </a:r>
            <a:r>
              <a:rPr lang="en-US" sz="2400" dirty="0" err="1" smtClean="0"/>
              <a:t>dacă</a:t>
            </a:r>
            <a:r>
              <a:rPr lang="en-US" sz="2400" dirty="0" smtClean="0"/>
              <a:t> nu </a:t>
            </a:r>
            <a:r>
              <a:rPr lang="en-US" sz="2400" dirty="0" err="1" smtClean="0"/>
              <a:t>ai</a:t>
            </a:r>
            <a:r>
              <a:rPr lang="en-US" sz="2400" dirty="0" smtClean="0"/>
              <a:t> note </a:t>
            </a:r>
            <a:r>
              <a:rPr lang="en-US" sz="2400" dirty="0" err="1" smtClean="0"/>
              <a:t>maxime</a:t>
            </a:r>
            <a:r>
              <a:rPr lang="en-US" sz="2400" dirty="0" smtClean="0"/>
              <a:t> </a:t>
            </a:r>
            <a:r>
              <a:rPr lang="en-US" sz="2400" dirty="0" err="1" smtClean="0"/>
              <a:t>în</a:t>
            </a:r>
            <a:r>
              <a:rPr lang="en-US" sz="2400" dirty="0" smtClean="0"/>
              <a:t> </a:t>
            </a:r>
            <a:r>
              <a:rPr lang="en-US" sz="2400" dirty="0" err="1" smtClean="0"/>
              <a:t>liceu</a:t>
            </a:r>
            <a:r>
              <a:rPr lang="en-US" sz="2400" dirty="0" smtClean="0"/>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77500" t="52000" r="3125" b="28000"/>
          <a:stretch>
            <a:fillRect/>
          </a:stretch>
        </p:blipFill>
        <p:spPr bwMode="auto">
          <a:xfrm>
            <a:off x="7467600" y="152401"/>
            <a:ext cx="1295400" cy="835742"/>
          </a:xfrm>
          <a:prstGeom prst="rect">
            <a:avLst/>
          </a:prstGeom>
          <a:noFill/>
          <a:ln w="9525">
            <a:noFill/>
            <a:miter lim="800000"/>
            <a:headEnd/>
            <a:tailEnd/>
          </a:ln>
          <a:effectLst/>
        </p:spPr>
      </p:pic>
      <p:sp>
        <p:nvSpPr>
          <p:cNvPr id="2" name="Title 1"/>
          <p:cNvSpPr>
            <a:spLocks noGrp="1"/>
          </p:cNvSpPr>
          <p:nvPr>
            <p:ph type="title"/>
          </p:nvPr>
        </p:nvSpPr>
        <p:spPr>
          <a:xfrm>
            <a:off x="990600" y="228600"/>
            <a:ext cx="8705088" cy="639762"/>
          </a:xfrm>
        </p:spPr>
        <p:txBody>
          <a:bodyPr>
            <a:normAutofit/>
          </a:bodyPr>
          <a:lstStyle/>
          <a:p>
            <a:r>
              <a:rPr lang="en-US" sz="2800" b="1" dirty="0" err="1" smtClean="0"/>
              <a:t>Suedezii</a:t>
            </a:r>
            <a:r>
              <a:rPr lang="en-US" sz="2800" b="1" dirty="0" smtClean="0"/>
              <a:t> </a:t>
            </a:r>
            <a:r>
              <a:rPr lang="en-US" sz="2800" b="1" dirty="0" err="1" smtClean="0"/>
              <a:t>pariază</a:t>
            </a:r>
            <a:r>
              <a:rPr lang="en-US" sz="2800" b="1" dirty="0" smtClean="0"/>
              <a:t> </a:t>
            </a:r>
            <a:r>
              <a:rPr lang="en-US" sz="2800" b="1" dirty="0" err="1" smtClean="0"/>
              <a:t>pe</a:t>
            </a:r>
            <a:r>
              <a:rPr lang="en-US" sz="2800" b="1" dirty="0" smtClean="0"/>
              <a:t> </a:t>
            </a:r>
            <a:r>
              <a:rPr lang="en-US" sz="2800" b="1" dirty="0" err="1" smtClean="0"/>
              <a:t>testele</a:t>
            </a:r>
            <a:r>
              <a:rPr lang="en-US" sz="2800" b="1" dirty="0" smtClean="0"/>
              <a:t> </a:t>
            </a:r>
            <a:r>
              <a:rPr lang="en-US" sz="2800" b="1" dirty="0" err="1" smtClean="0"/>
              <a:t>naţionale</a:t>
            </a:r>
            <a:endParaRPr lang="en-US" sz="2800" dirty="0"/>
          </a:p>
        </p:txBody>
      </p:sp>
      <p:sp>
        <p:nvSpPr>
          <p:cNvPr id="3" name="Content Placeholder 2"/>
          <p:cNvSpPr>
            <a:spLocks noGrp="1"/>
          </p:cNvSpPr>
          <p:nvPr>
            <p:ph idx="1"/>
          </p:nvPr>
        </p:nvSpPr>
        <p:spPr>
          <a:xfrm>
            <a:off x="1066800" y="990600"/>
            <a:ext cx="7866888" cy="5867400"/>
          </a:xfrm>
        </p:spPr>
        <p:txBody>
          <a:bodyPr>
            <a:normAutofit fontScale="77500" lnSpcReduction="20000"/>
          </a:bodyPr>
          <a:lstStyle/>
          <a:p>
            <a:pPr fontAlgn="base"/>
            <a:r>
              <a:rPr lang="en-US" dirty="0" err="1" smtClean="0"/>
              <a:t>Însă</a:t>
            </a:r>
            <a:r>
              <a:rPr lang="en-US" dirty="0" smtClean="0"/>
              <a:t> </a:t>
            </a:r>
            <a:r>
              <a:rPr lang="en-US" dirty="0" err="1" smtClean="0"/>
              <a:t>acest</a:t>
            </a:r>
            <a:r>
              <a:rPr lang="en-US" dirty="0" smtClean="0"/>
              <a:t> </a:t>
            </a:r>
            <a:r>
              <a:rPr lang="en-US" dirty="0" err="1" smtClean="0"/>
              <a:t>sistem</a:t>
            </a:r>
            <a:r>
              <a:rPr lang="en-US" dirty="0" smtClean="0"/>
              <a:t> </a:t>
            </a:r>
            <a:r>
              <a:rPr lang="en-US" dirty="0" err="1" smtClean="0"/>
              <a:t>este</a:t>
            </a:r>
            <a:r>
              <a:rPr lang="en-US" dirty="0" smtClean="0"/>
              <a:t> </a:t>
            </a:r>
            <a:r>
              <a:rPr lang="en-US" dirty="0" err="1" smtClean="0"/>
              <a:t>departe</a:t>
            </a:r>
            <a:r>
              <a:rPr lang="en-US" dirty="0" smtClean="0"/>
              <a:t> de a </a:t>
            </a:r>
            <a:r>
              <a:rPr lang="en-US" dirty="0" err="1" smtClean="0"/>
              <a:t>fi</a:t>
            </a:r>
            <a:r>
              <a:rPr lang="en-US" dirty="0" smtClean="0"/>
              <a:t> perfect </a:t>
            </a:r>
            <a:r>
              <a:rPr lang="en-US" dirty="0" err="1" smtClean="0"/>
              <a:t>şi</a:t>
            </a:r>
            <a:r>
              <a:rPr lang="en-US" dirty="0" smtClean="0"/>
              <a:t> </a:t>
            </a:r>
            <a:r>
              <a:rPr lang="en-US" dirty="0" err="1" smtClean="0"/>
              <a:t>este</a:t>
            </a:r>
            <a:r>
              <a:rPr lang="en-US" dirty="0" smtClean="0"/>
              <a:t> </a:t>
            </a:r>
            <a:r>
              <a:rPr lang="en-US" dirty="0" err="1" smtClean="0"/>
              <a:t>chiar</a:t>
            </a:r>
            <a:r>
              <a:rPr lang="en-US" dirty="0" smtClean="0"/>
              <a:t> </a:t>
            </a:r>
            <a:r>
              <a:rPr lang="en-US" dirty="0" err="1" smtClean="0"/>
              <a:t>pe</a:t>
            </a:r>
            <a:r>
              <a:rPr lang="en-US" dirty="0" smtClean="0"/>
              <a:t> </a:t>
            </a:r>
            <a:r>
              <a:rPr lang="en-US" dirty="0" err="1" smtClean="0"/>
              <a:t>cale</a:t>
            </a:r>
            <a:r>
              <a:rPr lang="en-US" dirty="0" smtClean="0"/>
              <a:t> </a:t>
            </a:r>
            <a:r>
              <a:rPr lang="en-US" dirty="0" err="1" smtClean="0"/>
              <a:t>să</a:t>
            </a:r>
            <a:r>
              <a:rPr lang="en-US" dirty="0" smtClean="0"/>
              <a:t> fie </a:t>
            </a:r>
            <a:r>
              <a:rPr lang="en-US" dirty="0" err="1" smtClean="0"/>
              <a:t>modificat</a:t>
            </a:r>
            <a:r>
              <a:rPr lang="en-US" dirty="0" smtClean="0"/>
              <a:t> </a:t>
            </a:r>
            <a:r>
              <a:rPr lang="en-US" dirty="0" err="1" smtClean="0"/>
              <a:t>în</a:t>
            </a:r>
            <a:r>
              <a:rPr lang="en-US" dirty="0" smtClean="0"/>
              <a:t> </a:t>
            </a:r>
            <a:r>
              <a:rPr lang="en-US" dirty="0" err="1" smtClean="0"/>
              <a:t>anumite</a:t>
            </a:r>
            <a:r>
              <a:rPr lang="en-US" dirty="0" smtClean="0"/>
              <a:t> </a:t>
            </a:r>
            <a:r>
              <a:rPr lang="en-US" dirty="0" err="1" smtClean="0"/>
              <a:t>puncte</a:t>
            </a:r>
            <a:r>
              <a:rPr lang="en-US" dirty="0" smtClean="0"/>
              <a:t>. Un </a:t>
            </a:r>
            <a:r>
              <a:rPr lang="en-US" dirty="0" err="1" smtClean="0"/>
              <a:t>studiu</a:t>
            </a:r>
            <a:r>
              <a:rPr lang="en-US" dirty="0" smtClean="0"/>
              <a:t> </a:t>
            </a:r>
            <a:r>
              <a:rPr lang="en-US" dirty="0" err="1" smtClean="0"/>
              <a:t>suedez</a:t>
            </a:r>
            <a:r>
              <a:rPr lang="en-US" dirty="0" smtClean="0"/>
              <a:t> </a:t>
            </a:r>
            <a:r>
              <a:rPr lang="en-US" dirty="0" err="1" smtClean="0"/>
              <a:t>realizat</a:t>
            </a:r>
            <a:r>
              <a:rPr lang="en-US" dirty="0" smtClean="0"/>
              <a:t> </a:t>
            </a:r>
            <a:r>
              <a:rPr lang="en-US" dirty="0" err="1" smtClean="0"/>
              <a:t>anul</a:t>
            </a:r>
            <a:r>
              <a:rPr lang="en-US" dirty="0" smtClean="0"/>
              <a:t> </a:t>
            </a:r>
            <a:r>
              <a:rPr lang="en-US" dirty="0" err="1" smtClean="0"/>
              <a:t>trecut</a:t>
            </a:r>
            <a:r>
              <a:rPr lang="en-US" dirty="0" smtClean="0"/>
              <a:t> a </a:t>
            </a:r>
            <a:r>
              <a:rPr lang="en-US" dirty="0" err="1" smtClean="0"/>
              <a:t>arătat</a:t>
            </a:r>
            <a:r>
              <a:rPr lang="en-US" dirty="0" smtClean="0"/>
              <a:t> </a:t>
            </a:r>
            <a:r>
              <a:rPr lang="en-US" dirty="0" err="1" smtClean="0"/>
              <a:t>că</a:t>
            </a:r>
            <a:r>
              <a:rPr lang="en-US" dirty="0" smtClean="0"/>
              <a:t> </a:t>
            </a:r>
            <a:r>
              <a:rPr lang="en-US" dirty="0" err="1" smtClean="0"/>
              <a:t>educaţia</a:t>
            </a:r>
            <a:r>
              <a:rPr lang="en-US" dirty="0" smtClean="0"/>
              <a:t> din </a:t>
            </a:r>
            <a:r>
              <a:rPr lang="en-US" dirty="0" err="1" smtClean="0"/>
              <a:t>această</a:t>
            </a:r>
            <a:r>
              <a:rPr lang="en-US" dirty="0" smtClean="0"/>
              <a:t> </a:t>
            </a:r>
            <a:r>
              <a:rPr lang="en-US" dirty="0" err="1" smtClean="0"/>
              <a:t>ţară</a:t>
            </a:r>
            <a:r>
              <a:rPr lang="en-US" dirty="0" smtClean="0"/>
              <a:t> </a:t>
            </a:r>
            <a:r>
              <a:rPr lang="en-US" dirty="0" err="1" smtClean="0"/>
              <a:t>este</a:t>
            </a:r>
            <a:r>
              <a:rPr lang="en-US" dirty="0" smtClean="0"/>
              <a:t> </a:t>
            </a:r>
            <a:r>
              <a:rPr lang="en-US" dirty="0" err="1" smtClean="0"/>
              <a:t>cea</a:t>
            </a:r>
            <a:r>
              <a:rPr lang="en-US" dirty="0" smtClean="0"/>
              <a:t> </a:t>
            </a:r>
            <a:r>
              <a:rPr lang="en-US" dirty="0" err="1" smtClean="0"/>
              <a:t>mai</a:t>
            </a:r>
            <a:r>
              <a:rPr lang="en-US" dirty="0" smtClean="0"/>
              <a:t> </a:t>
            </a:r>
            <a:r>
              <a:rPr lang="en-US" dirty="0" err="1" smtClean="0"/>
              <a:t>puţin</a:t>
            </a:r>
            <a:r>
              <a:rPr lang="en-US" dirty="0" smtClean="0"/>
              <a:t> </a:t>
            </a:r>
            <a:r>
              <a:rPr lang="en-US" dirty="0" err="1" smtClean="0"/>
              <a:t>performantă</a:t>
            </a:r>
            <a:r>
              <a:rPr lang="en-US" dirty="0" smtClean="0"/>
              <a:t> din </a:t>
            </a:r>
            <a:r>
              <a:rPr lang="en-US" dirty="0" err="1" smtClean="0"/>
              <a:t>Europa</a:t>
            </a:r>
            <a:r>
              <a:rPr lang="en-US" dirty="0" smtClean="0"/>
              <a:t>.  </a:t>
            </a:r>
            <a:r>
              <a:rPr lang="en-US" dirty="0" err="1" smtClean="0"/>
              <a:t>Motivaţia</a:t>
            </a:r>
            <a:r>
              <a:rPr lang="en-US" dirty="0" smtClean="0"/>
              <a:t> nu </a:t>
            </a:r>
            <a:r>
              <a:rPr lang="en-US" dirty="0" err="1" smtClean="0"/>
              <a:t>există</a:t>
            </a:r>
            <a:r>
              <a:rPr lang="en-US" dirty="0" smtClean="0"/>
              <a:t> </a:t>
            </a:r>
            <a:r>
              <a:rPr lang="en-US" dirty="0" err="1" smtClean="0"/>
              <a:t>aproape</a:t>
            </a:r>
            <a:r>
              <a:rPr lang="en-US" dirty="0" smtClean="0"/>
              <a:t> </a:t>
            </a:r>
            <a:r>
              <a:rPr lang="en-US" dirty="0" err="1" smtClean="0"/>
              <a:t>deloc</a:t>
            </a:r>
            <a:r>
              <a:rPr lang="en-US" dirty="0" smtClean="0"/>
              <a:t> </a:t>
            </a:r>
            <a:r>
              <a:rPr lang="en-US" dirty="0" err="1" smtClean="0"/>
              <a:t>în</a:t>
            </a:r>
            <a:r>
              <a:rPr lang="en-US" dirty="0" smtClean="0"/>
              <a:t> </a:t>
            </a:r>
            <a:r>
              <a:rPr lang="en-US" dirty="0" err="1" smtClean="0"/>
              <a:t>şcoli</a:t>
            </a:r>
            <a:r>
              <a:rPr lang="en-US" dirty="0" smtClean="0"/>
              <a:t>, </a:t>
            </a:r>
            <a:r>
              <a:rPr lang="en-US" dirty="0" err="1" smtClean="0"/>
              <a:t>singurul</a:t>
            </a:r>
            <a:r>
              <a:rPr lang="en-US" dirty="0" smtClean="0"/>
              <a:t> </a:t>
            </a:r>
            <a:r>
              <a:rPr lang="en-US" dirty="0" err="1" smtClean="0"/>
              <a:t>lucru</a:t>
            </a:r>
            <a:r>
              <a:rPr lang="en-US" dirty="0" smtClean="0"/>
              <a:t> care </a:t>
            </a:r>
            <a:r>
              <a:rPr lang="en-US" dirty="0" err="1" smtClean="0"/>
              <a:t>îl</a:t>
            </a:r>
            <a:r>
              <a:rPr lang="en-US" dirty="0" smtClean="0"/>
              <a:t> </a:t>
            </a:r>
            <a:r>
              <a:rPr lang="en-US" dirty="0" err="1" smtClean="0"/>
              <a:t>poate</a:t>
            </a:r>
            <a:r>
              <a:rPr lang="en-US" dirty="0" smtClean="0"/>
              <a:t> </a:t>
            </a:r>
            <a:r>
              <a:rPr lang="en-US" dirty="0" err="1" smtClean="0"/>
              <a:t>determina</a:t>
            </a:r>
            <a:r>
              <a:rPr lang="en-US" dirty="0" smtClean="0"/>
              <a:t> </a:t>
            </a:r>
            <a:r>
              <a:rPr lang="en-US" dirty="0" err="1" smtClean="0"/>
              <a:t>pe</a:t>
            </a:r>
            <a:r>
              <a:rPr lang="en-US" dirty="0" smtClean="0"/>
              <a:t> un </a:t>
            </a:r>
            <a:r>
              <a:rPr lang="en-US" dirty="0" err="1" smtClean="0"/>
              <a:t>elev</a:t>
            </a:r>
            <a:r>
              <a:rPr lang="en-US" dirty="0" smtClean="0"/>
              <a:t> </a:t>
            </a:r>
            <a:r>
              <a:rPr lang="en-US" dirty="0" err="1" smtClean="0"/>
              <a:t>să</a:t>
            </a:r>
            <a:r>
              <a:rPr lang="en-US" dirty="0" smtClean="0"/>
              <a:t> </a:t>
            </a:r>
            <a:r>
              <a:rPr lang="en-US" dirty="0" err="1" smtClean="0"/>
              <a:t>înveţe</a:t>
            </a:r>
            <a:r>
              <a:rPr lang="en-US" dirty="0" smtClean="0"/>
              <a:t> </a:t>
            </a:r>
            <a:r>
              <a:rPr lang="en-US" dirty="0" err="1" smtClean="0"/>
              <a:t>este</a:t>
            </a:r>
            <a:r>
              <a:rPr lang="en-US" dirty="0" smtClean="0"/>
              <a:t> </a:t>
            </a:r>
            <a:r>
              <a:rPr lang="en-US" dirty="0" err="1" smtClean="0"/>
              <a:t>dorinţa</a:t>
            </a:r>
            <a:r>
              <a:rPr lang="en-US" dirty="0" smtClean="0"/>
              <a:t> de a o face, </a:t>
            </a:r>
            <a:r>
              <a:rPr lang="en-US" dirty="0" err="1" smtClean="0"/>
              <a:t>respectul</a:t>
            </a:r>
            <a:r>
              <a:rPr lang="en-US" dirty="0" smtClean="0"/>
              <a:t> </a:t>
            </a:r>
            <a:r>
              <a:rPr lang="en-US" dirty="0" err="1" smtClean="0"/>
              <a:t>elevilor</a:t>
            </a:r>
            <a:r>
              <a:rPr lang="en-US" dirty="0" smtClean="0"/>
              <a:t> </a:t>
            </a:r>
            <a:r>
              <a:rPr lang="en-US" dirty="0" err="1" smtClean="0"/>
              <a:t>vis</a:t>
            </a:r>
            <a:r>
              <a:rPr lang="en-US" dirty="0" smtClean="0"/>
              <a:t> a </a:t>
            </a:r>
            <a:r>
              <a:rPr lang="en-US" dirty="0" err="1" smtClean="0"/>
              <a:t>vis</a:t>
            </a:r>
            <a:r>
              <a:rPr lang="en-US" dirty="0" smtClean="0"/>
              <a:t> de </a:t>
            </a:r>
            <a:r>
              <a:rPr lang="en-US" dirty="0" err="1" smtClean="0"/>
              <a:t>profesori</a:t>
            </a:r>
            <a:r>
              <a:rPr lang="en-US" dirty="0" smtClean="0"/>
              <a:t> </a:t>
            </a:r>
            <a:r>
              <a:rPr lang="en-US" dirty="0" err="1" smtClean="0"/>
              <a:t>este</a:t>
            </a:r>
            <a:r>
              <a:rPr lang="en-US" dirty="0" smtClean="0"/>
              <a:t> </a:t>
            </a:r>
            <a:r>
              <a:rPr lang="en-US" dirty="0" err="1" smtClean="0"/>
              <a:t>foarte</a:t>
            </a:r>
            <a:r>
              <a:rPr lang="en-US" dirty="0" smtClean="0"/>
              <a:t> </a:t>
            </a:r>
            <a:r>
              <a:rPr lang="en-US" dirty="0" err="1" smtClean="0"/>
              <a:t>scăzut</a:t>
            </a:r>
            <a:r>
              <a:rPr lang="en-US" dirty="0" smtClean="0"/>
              <a:t>, </a:t>
            </a:r>
            <a:r>
              <a:rPr lang="en-US" dirty="0" err="1" smtClean="0"/>
              <a:t>iar</a:t>
            </a:r>
            <a:r>
              <a:rPr lang="en-US" dirty="0" smtClean="0"/>
              <a:t> la </a:t>
            </a:r>
            <a:r>
              <a:rPr lang="en-US" dirty="0" err="1" smtClean="0"/>
              <a:t>facultate</a:t>
            </a:r>
            <a:r>
              <a:rPr lang="en-US" dirty="0" smtClean="0"/>
              <a:t> </a:t>
            </a:r>
            <a:r>
              <a:rPr lang="en-US" dirty="0" err="1" smtClean="0"/>
              <a:t>sunt</a:t>
            </a:r>
            <a:r>
              <a:rPr lang="en-US" dirty="0" smtClean="0"/>
              <a:t> </a:t>
            </a:r>
            <a:r>
              <a:rPr lang="en-US" dirty="0" err="1" smtClean="0"/>
              <a:t>puţini</a:t>
            </a:r>
            <a:r>
              <a:rPr lang="en-US" dirty="0" smtClean="0"/>
              <a:t> </a:t>
            </a:r>
            <a:r>
              <a:rPr lang="en-US" dirty="0" err="1" smtClean="0"/>
              <a:t>cei</a:t>
            </a:r>
            <a:r>
              <a:rPr lang="en-US" dirty="0" smtClean="0"/>
              <a:t> care </a:t>
            </a:r>
            <a:r>
              <a:rPr lang="en-US" dirty="0" err="1" smtClean="0"/>
              <a:t>doresc</a:t>
            </a:r>
            <a:r>
              <a:rPr lang="en-US" dirty="0" smtClean="0"/>
              <a:t> </a:t>
            </a:r>
            <a:r>
              <a:rPr lang="en-US" dirty="0" err="1" smtClean="0"/>
              <a:t>să</a:t>
            </a:r>
            <a:r>
              <a:rPr lang="en-US" dirty="0" smtClean="0"/>
              <a:t> </a:t>
            </a:r>
            <a:r>
              <a:rPr lang="en-US" dirty="0" err="1" smtClean="0"/>
              <a:t>ajungă</a:t>
            </a:r>
            <a:r>
              <a:rPr lang="en-US" dirty="0" smtClean="0"/>
              <a:t>.  </a:t>
            </a:r>
            <a:r>
              <a:rPr lang="en-US" dirty="0" err="1" smtClean="0"/>
              <a:t>Atâta</a:t>
            </a:r>
            <a:r>
              <a:rPr lang="en-US" dirty="0" smtClean="0"/>
              <a:t> </a:t>
            </a:r>
            <a:r>
              <a:rPr lang="en-US" dirty="0" err="1" smtClean="0"/>
              <a:t>vreme</a:t>
            </a:r>
            <a:r>
              <a:rPr lang="en-US" dirty="0" smtClean="0"/>
              <a:t> </a:t>
            </a:r>
            <a:r>
              <a:rPr lang="en-US" dirty="0" err="1" smtClean="0"/>
              <a:t>cât</a:t>
            </a:r>
            <a:r>
              <a:rPr lang="en-US" dirty="0" smtClean="0"/>
              <a:t> un </a:t>
            </a:r>
            <a:r>
              <a:rPr lang="en-US" dirty="0" err="1" smtClean="0"/>
              <a:t>mecanic</a:t>
            </a:r>
            <a:r>
              <a:rPr lang="en-US" dirty="0" smtClean="0"/>
              <a:t> auto </a:t>
            </a:r>
            <a:r>
              <a:rPr lang="en-US" dirty="0" err="1" smtClean="0"/>
              <a:t>câştigă</a:t>
            </a:r>
            <a:r>
              <a:rPr lang="en-US" dirty="0" smtClean="0"/>
              <a:t> </a:t>
            </a:r>
            <a:r>
              <a:rPr lang="en-US" dirty="0" err="1" smtClean="0"/>
              <a:t>adesea</a:t>
            </a:r>
            <a:r>
              <a:rPr lang="en-US" dirty="0" smtClean="0"/>
              <a:t> </a:t>
            </a:r>
            <a:r>
              <a:rPr lang="en-US" dirty="0" err="1" smtClean="0"/>
              <a:t>mai</a:t>
            </a:r>
            <a:r>
              <a:rPr lang="en-US" dirty="0" smtClean="0"/>
              <a:t> </a:t>
            </a:r>
            <a:r>
              <a:rPr lang="en-US" dirty="0" err="1" smtClean="0"/>
              <a:t>bine</a:t>
            </a:r>
            <a:r>
              <a:rPr lang="en-US" dirty="0" smtClean="0"/>
              <a:t> </a:t>
            </a:r>
            <a:r>
              <a:rPr lang="en-US" dirty="0" err="1" smtClean="0"/>
              <a:t>decât</a:t>
            </a:r>
            <a:r>
              <a:rPr lang="en-US" dirty="0" smtClean="0"/>
              <a:t> un economist, </a:t>
            </a:r>
            <a:r>
              <a:rPr lang="en-US" dirty="0" err="1" smtClean="0"/>
              <a:t>tinerii</a:t>
            </a:r>
            <a:r>
              <a:rPr lang="en-US" dirty="0" smtClean="0"/>
              <a:t> nu </a:t>
            </a:r>
            <a:r>
              <a:rPr lang="en-US" dirty="0" err="1" smtClean="0"/>
              <a:t>găsesc</a:t>
            </a:r>
            <a:r>
              <a:rPr lang="en-US" dirty="0" smtClean="0"/>
              <a:t> </a:t>
            </a:r>
            <a:r>
              <a:rPr lang="en-US" dirty="0" err="1" smtClean="0"/>
              <a:t>rostul</a:t>
            </a:r>
            <a:r>
              <a:rPr lang="en-US" dirty="0" smtClean="0"/>
              <a:t> </a:t>
            </a:r>
            <a:r>
              <a:rPr lang="en-US" dirty="0" err="1" smtClean="0"/>
              <a:t>continuării</a:t>
            </a:r>
            <a:r>
              <a:rPr lang="en-US" dirty="0" smtClean="0"/>
              <a:t> </a:t>
            </a:r>
            <a:r>
              <a:rPr lang="en-US" dirty="0" err="1" smtClean="0"/>
              <a:t>studiilor</a:t>
            </a:r>
            <a:r>
              <a:rPr lang="en-US" dirty="0" smtClean="0"/>
              <a:t>.</a:t>
            </a:r>
          </a:p>
          <a:p>
            <a:pPr fontAlgn="base"/>
            <a:r>
              <a:rPr lang="en-US" dirty="0" err="1" smtClean="0"/>
              <a:t>Asta</a:t>
            </a:r>
            <a:r>
              <a:rPr lang="en-US" dirty="0" smtClean="0"/>
              <a:t> a </a:t>
            </a:r>
            <a:r>
              <a:rPr lang="en-US" dirty="0" err="1" smtClean="0"/>
              <a:t>condus</a:t>
            </a:r>
            <a:r>
              <a:rPr lang="en-US" dirty="0" smtClean="0"/>
              <a:t> la o </a:t>
            </a:r>
            <a:r>
              <a:rPr lang="en-US" dirty="0" err="1" smtClean="0"/>
              <a:t>criză</a:t>
            </a:r>
            <a:r>
              <a:rPr lang="en-US" dirty="0" smtClean="0"/>
              <a:t> de </a:t>
            </a:r>
            <a:r>
              <a:rPr lang="en-US" dirty="0" err="1" smtClean="0"/>
              <a:t>specialişti</a:t>
            </a:r>
            <a:r>
              <a:rPr lang="en-US" dirty="0" smtClean="0"/>
              <a:t> </a:t>
            </a:r>
            <a:r>
              <a:rPr lang="en-US" dirty="0" err="1" smtClean="0"/>
              <a:t>în</a:t>
            </a:r>
            <a:r>
              <a:rPr lang="en-US" dirty="0" smtClean="0"/>
              <a:t> </a:t>
            </a:r>
            <a:r>
              <a:rPr lang="en-US" dirty="0" err="1" smtClean="0"/>
              <a:t>mai</a:t>
            </a:r>
            <a:r>
              <a:rPr lang="en-US" dirty="0" smtClean="0"/>
              <a:t> </a:t>
            </a:r>
            <a:r>
              <a:rPr lang="en-US" dirty="0" err="1" smtClean="0"/>
              <a:t>multe</a:t>
            </a:r>
            <a:r>
              <a:rPr lang="en-US" dirty="0" smtClean="0"/>
              <a:t> </a:t>
            </a:r>
            <a:r>
              <a:rPr lang="en-US" dirty="0" err="1" smtClean="0"/>
              <a:t>domenii</a:t>
            </a:r>
            <a:r>
              <a:rPr lang="en-US" dirty="0" smtClean="0"/>
              <a:t>. </a:t>
            </a:r>
            <a:r>
              <a:rPr lang="en-US" dirty="0" err="1" smtClean="0"/>
              <a:t>Aşa</a:t>
            </a:r>
            <a:r>
              <a:rPr lang="en-US" dirty="0" smtClean="0"/>
              <a:t> </a:t>
            </a:r>
            <a:r>
              <a:rPr lang="en-US" dirty="0" err="1" smtClean="0"/>
              <a:t>că</a:t>
            </a:r>
            <a:r>
              <a:rPr lang="en-US" dirty="0" smtClean="0"/>
              <a:t> </a:t>
            </a:r>
            <a:r>
              <a:rPr lang="en-US" dirty="0" err="1" smtClean="0"/>
              <a:t>Suedia</a:t>
            </a:r>
            <a:r>
              <a:rPr lang="en-US" dirty="0" smtClean="0"/>
              <a:t> </a:t>
            </a:r>
            <a:r>
              <a:rPr lang="en-US" dirty="0" err="1" smtClean="0"/>
              <a:t>investeşte</a:t>
            </a:r>
            <a:r>
              <a:rPr lang="en-US" dirty="0" smtClean="0"/>
              <a:t> </a:t>
            </a:r>
            <a:r>
              <a:rPr lang="en-US" dirty="0" err="1" smtClean="0"/>
              <a:t>masiv</a:t>
            </a:r>
            <a:r>
              <a:rPr lang="en-US" dirty="0" smtClean="0"/>
              <a:t> </a:t>
            </a:r>
            <a:r>
              <a:rPr lang="en-US" dirty="0" err="1" smtClean="0"/>
              <a:t>pentru</a:t>
            </a:r>
            <a:r>
              <a:rPr lang="en-US" dirty="0" smtClean="0"/>
              <a:t> </a:t>
            </a:r>
            <a:r>
              <a:rPr lang="en-US" dirty="0" err="1" smtClean="0"/>
              <a:t>aducerea</a:t>
            </a:r>
            <a:r>
              <a:rPr lang="en-US" dirty="0" smtClean="0"/>
              <a:t> </a:t>
            </a:r>
            <a:r>
              <a:rPr lang="en-US" dirty="0" err="1" smtClean="0"/>
              <a:t>acestora</a:t>
            </a:r>
            <a:r>
              <a:rPr lang="en-US" dirty="0" smtClean="0"/>
              <a:t> din </a:t>
            </a:r>
            <a:r>
              <a:rPr lang="en-US" dirty="0" err="1" smtClean="0"/>
              <a:t>străinătate</a:t>
            </a:r>
            <a:r>
              <a:rPr lang="en-US" dirty="0" smtClean="0"/>
              <a:t>. Un </a:t>
            </a:r>
            <a:r>
              <a:rPr lang="en-US" dirty="0" err="1" smtClean="0"/>
              <a:t>pariu</a:t>
            </a:r>
            <a:r>
              <a:rPr lang="en-US" dirty="0" smtClean="0"/>
              <a:t> </a:t>
            </a:r>
            <a:r>
              <a:rPr lang="en-US" dirty="0" err="1" smtClean="0"/>
              <a:t>câştigat</a:t>
            </a:r>
            <a:r>
              <a:rPr lang="en-US" dirty="0" smtClean="0"/>
              <a:t> s-</a:t>
            </a:r>
            <a:r>
              <a:rPr lang="en-US" dirty="0" err="1" smtClean="0"/>
              <a:t>ar</a:t>
            </a:r>
            <a:r>
              <a:rPr lang="en-US" dirty="0" smtClean="0"/>
              <a:t> </a:t>
            </a:r>
            <a:r>
              <a:rPr lang="en-US" dirty="0" err="1" smtClean="0"/>
              <a:t>spune</a:t>
            </a:r>
            <a:r>
              <a:rPr lang="en-US" dirty="0" smtClean="0"/>
              <a:t> </a:t>
            </a:r>
            <a:r>
              <a:rPr lang="en-US" dirty="0" err="1" smtClean="0"/>
              <a:t>dacă</a:t>
            </a:r>
            <a:r>
              <a:rPr lang="en-US" dirty="0" smtClean="0"/>
              <a:t> </a:t>
            </a:r>
            <a:r>
              <a:rPr lang="en-US" dirty="0" err="1" smtClean="0"/>
              <a:t>vedem</a:t>
            </a:r>
            <a:r>
              <a:rPr lang="en-US" dirty="0" smtClean="0"/>
              <a:t> </a:t>
            </a:r>
            <a:r>
              <a:rPr lang="en-US" dirty="0" err="1" smtClean="0"/>
              <a:t>că</a:t>
            </a:r>
            <a:r>
              <a:rPr lang="en-US" dirty="0" smtClean="0"/>
              <a:t> </a:t>
            </a:r>
            <a:r>
              <a:rPr lang="en-US" dirty="0" err="1" smtClean="0"/>
              <a:t>economia</a:t>
            </a:r>
            <a:r>
              <a:rPr lang="en-US" dirty="0" smtClean="0"/>
              <a:t> </a:t>
            </a:r>
            <a:r>
              <a:rPr lang="en-US" dirty="0" err="1" smtClean="0"/>
              <a:t>ţării</a:t>
            </a:r>
            <a:r>
              <a:rPr lang="en-US" dirty="0" smtClean="0"/>
              <a:t> se </a:t>
            </a:r>
            <a:r>
              <a:rPr lang="en-US" dirty="0" err="1" smtClean="0"/>
              <a:t>simte</a:t>
            </a:r>
            <a:r>
              <a:rPr lang="en-US" dirty="0" smtClean="0"/>
              <a:t> </a:t>
            </a:r>
            <a:r>
              <a:rPr lang="en-US" dirty="0" err="1" smtClean="0"/>
              <a:t>actualmente</a:t>
            </a:r>
            <a:r>
              <a:rPr lang="en-US" dirty="0" smtClean="0"/>
              <a:t> </a:t>
            </a:r>
            <a:r>
              <a:rPr lang="en-US" dirty="0" err="1" smtClean="0"/>
              <a:t>mult</a:t>
            </a:r>
            <a:r>
              <a:rPr lang="en-US" dirty="0" smtClean="0"/>
              <a:t> </a:t>
            </a:r>
            <a:r>
              <a:rPr lang="en-US" dirty="0" err="1" smtClean="0"/>
              <a:t>mai</a:t>
            </a:r>
            <a:r>
              <a:rPr lang="en-US" dirty="0" smtClean="0"/>
              <a:t> </a:t>
            </a:r>
            <a:r>
              <a:rPr lang="en-US" dirty="0" err="1" smtClean="0"/>
              <a:t>bine</a:t>
            </a:r>
            <a:r>
              <a:rPr lang="en-US" dirty="0" smtClean="0"/>
              <a:t> </a:t>
            </a:r>
            <a:r>
              <a:rPr lang="en-US" dirty="0" err="1" smtClean="0"/>
              <a:t>decât</a:t>
            </a:r>
            <a:r>
              <a:rPr lang="en-US" dirty="0" smtClean="0"/>
              <a:t> </a:t>
            </a:r>
            <a:r>
              <a:rPr lang="en-US" dirty="0" err="1" smtClean="0"/>
              <a:t>majoritatea</a:t>
            </a:r>
            <a:r>
              <a:rPr lang="en-US" dirty="0" smtClean="0"/>
              <a:t> </a:t>
            </a:r>
            <a:r>
              <a:rPr lang="en-US" dirty="0" err="1" smtClean="0"/>
              <a:t>economiilor</a:t>
            </a:r>
            <a:r>
              <a:rPr lang="en-US" dirty="0" smtClean="0"/>
              <a:t> din </a:t>
            </a:r>
            <a:r>
              <a:rPr lang="en-US" dirty="0" err="1" smtClean="0"/>
              <a:t>restul</a:t>
            </a:r>
            <a:r>
              <a:rPr lang="en-US" dirty="0" smtClean="0"/>
              <a:t> </a:t>
            </a:r>
            <a:r>
              <a:rPr lang="en-US" dirty="0" err="1" smtClean="0"/>
              <a:t>statelor</a:t>
            </a:r>
            <a:r>
              <a:rPr lang="en-US" dirty="0" smtClean="0"/>
              <a:t> </a:t>
            </a:r>
            <a:r>
              <a:rPr lang="en-US" dirty="0" err="1" smtClean="0"/>
              <a:t>Uniunii</a:t>
            </a:r>
            <a:r>
              <a:rPr lang="en-US" dirty="0" smtClean="0"/>
              <a:t> </a:t>
            </a:r>
            <a:r>
              <a:rPr lang="en-US" dirty="0" err="1" smtClean="0"/>
              <a:t>Europene</a:t>
            </a:r>
            <a:r>
              <a:rPr lang="en-US" dirty="0" smtClean="0"/>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9144000" cy="1295400"/>
          </a:xfrm>
        </p:spPr>
        <p:txBody>
          <a:bodyPr>
            <a:normAutofit fontScale="90000"/>
          </a:bodyPr>
          <a:lstStyle/>
          <a:p>
            <a:r>
              <a:rPr lang="en-US" b="1" dirty="0" smtClean="0"/>
              <a:t/>
            </a:r>
            <a:br>
              <a:rPr lang="en-US" b="1" dirty="0" smtClean="0"/>
            </a:br>
            <a:r>
              <a:rPr lang="en-US" sz="2700" b="1" dirty="0" err="1" smtClean="0"/>
              <a:t>Belgia</a:t>
            </a:r>
            <a:r>
              <a:rPr lang="en-US" sz="2700" b="1" dirty="0" smtClean="0"/>
              <a:t> nu </a:t>
            </a:r>
            <a:r>
              <a:rPr lang="en-US" sz="2700" b="1" dirty="0" err="1" smtClean="0"/>
              <a:t>crede</a:t>
            </a:r>
            <a:r>
              <a:rPr lang="en-US" sz="2700" b="1" dirty="0" smtClean="0"/>
              <a:t> </a:t>
            </a:r>
            <a:r>
              <a:rPr lang="en-US" sz="2700" b="1" dirty="0" err="1" smtClean="0"/>
              <a:t>în</a:t>
            </a:r>
            <a:r>
              <a:rPr lang="en-US" sz="2700" b="1" dirty="0" smtClean="0"/>
              <a:t> </a:t>
            </a:r>
            <a:r>
              <a:rPr lang="en-US" sz="2700" b="1" dirty="0" err="1" smtClean="0"/>
              <a:t>diplomele</a:t>
            </a:r>
            <a:r>
              <a:rPr lang="en-US" sz="2700" b="1" dirty="0" smtClean="0"/>
              <a:t> de </a:t>
            </a:r>
            <a:r>
              <a:rPr lang="en-US" sz="2700" b="1" dirty="0" err="1" smtClean="0"/>
              <a:t>Bacalaureat</a:t>
            </a:r>
            <a:r>
              <a:rPr lang="en-US" dirty="0" smtClean="0"/>
              <a:t/>
            </a:r>
            <a:br>
              <a:rPr lang="en-US" dirty="0" smtClean="0"/>
            </a:br>
            <a:endParaRPr lang="en-US" dirty="0"/>
          </a:p>
        </p:txBody>
      </p:sp>
      <p:sp>
        <p:nvSpPr>
          <p:cNvPr id="3" name="Content Placeholder 2"/>
          <p:cNvSpPr>
            <a:spLocks noGrp="1"/>
          </p:cNvSpPr>
          <p:nvPr>
            <p:ph idx="1"/>
          </p:nvPr>
        </p:nvSpPr>
        <p:spPr>
          <a:xfrm>
            <a:off x="1295400" y="1447800"/>
            <a:ext cx="7543800" cy="5410200"/>
          </a:xfrm>
        </p:spPr>
        <p:txBody>
          <a:bodyPr>
            <a:noAutofit/>
          </a:bodyPr>
          <a:lstStyle/>
          <a:p>
            <a:pPr algn="just" fontAlgn="base"/>
            <a:r>
              <a:rPr lang="en-US" sz="2000" dirty="0" err="1" smtClean="0">
                <a:latin typeface="Tahoma" pitchFamily="34" charset="0"/>
                <a:cs typeface="Tahoma" pitchFamily="34" charset="0"/>
              </a:rPr>
              <a:t>Dezbaterea</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este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recurentă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Belgia</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unde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bacalaureatul</a:t>
            </a:r>
            <a:r>
              <a:rPr lang="en-US" sz="2000" dirty="0" smtClean="0">
                <a:latin typeface="Tahoma" pitchFamily="34" charset="0"/>
                <a:cs typeface="Tahoma" pitchFamily="34" charset="0"/>
              </a:rPr>
              <a:t>” nu </a:t>
            </a:r>
            <a:r>
              <a:rPr lang="en-US" sz="2000" dirty="0" err="1" smtClean="0">
                <a:latin typeface="Tahoma" pitchFamily="34" charset="0"/>
                <a:cs typeface="Tahoma" pitchFamily="34" charset="0"/>
              </a:rPr>
              <a:t>există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poate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că</a:t>
            </a:r>
            <a:r>
              <a:rPr lang="en-US" sz="2000" dirty="0" smtClean="0">
                <a:latin typeface="Tahoma" pitchFamily="34" charset="0"/>
                <a:cs typeface="Tahoma" pitchFamily="34" charset="0"/>
              </a:rPr>
              <a:t> el </a:t>
            </a:r>
            <a:r>
              <a:rPr lang="en-US" sz="2000" dirty="0" err="1" smtClean="0">
                <a:latin typeface="Tahoma" pitchFamily="34" charset="0"/>
                <a:cs typeface="Tahoma" pitchFamily="34" charset="0"/>
              </a:rPr>
              <a:t>ar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trebui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introdus</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Există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doar</a:t>
            </a:r>
            <a:r>
              <a:rPr lang="en-US" sz="2000" dirty="0" smtClean="0">
                <a:latin typeface="Tahoma" pitchFamily="34" charset="0"/>
                <a:cs typeface="Tahoma" pitchFamily="34" charset="0"/>
              </a:rPr>
              <a:t> un </a:t>
            </a:r>
            <a:r>
              <a:rPr lang="en-US" sz="2000" dirty="0" err="1" smtClean="0">
                <a:latin typeface="Tahoma" pitchFamily="34" charset="0"/>
                <a:cs typeface="Tahoma" pitchFamily="34" charset="0"/>
              </a:rPr>
              <a:t>aşa</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numit</a:t>
            </a:r>
            <a:r>
              <a:rPr lang="en-US" sz="2000" dirty="0" smtClean="0">
                <a:latin typeface="Tahoma" pitchFamily="34" charset="0"/>
                <a:cs typeface="Tahoma" pitchFamily="34" charset="0"/>
              </a:rPr>
              <a:t> « mini </a:t>
            </a:r>
            <a:r>
              <a:rPr lang="en-US" sz="2000" dirty="0" err="1" smtClean="0">
                <a:latin typeface="Tahoma" pitchFamily="34" charset="0"/>
                <a:cs typeface="Tahoma" pitchFamily="34" charset="0"/>
              </a:rPr>
              <a:t>bacalaureat</a:t>
            </a:r>
            <a:r>
              <a:rPr lang="en-US" sz="2000" dirty="0" smtClean="0">
                <a:latin typeface="Tahoma" pitchFamily="34" charset="0"/>
                <a:cs typeface="Tahoma" pitchFamily="34" charset="0"/>
              </a:rPr>
              <a:t> », </a:t>
            </a:r>
            <a:r>
              <a:rPr lang="en-US" sz="2000" dirty="0" err="1" smtClean="0">
                <a:latin typeface="Tahoma" pitchFamily="34" charset="0"/>
                <a:cs typeface="Tahoma" pitchFamily="34" charset="0"/>
              </a:rPr>
              <a:t>susţinut</a:t>
            </a:r>
            <a:r>
              <a:rPr lang="en-US" sz="2000" dirty="0" smtClean="0">
                <a:latin typeface="Tahoma" pitchFamily="34" charset="0"/>
                <a:cs typeface="Tahoma" pitchFamily="34" charset="0"/>
              </a:rPr>
              <a:t> la 12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la </a:t>
            </a:r>
            <a:r>
              <a:rPr lang="en-US" sz="2000" dirty="0" err="1" smtClean="0">
                <a:latin typeface="Tahoma" pitchFamily="34" charset="0"/>
                <a:cs typeface="Tahoma" pitchFamily="34" charset="0"/>
              </a:rPr>
              <a:t>sfârşitul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şcolii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primare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şi</a:t>
            </a:r>
            <a:r>
              <a:rPr lang="en-US" sz="2000" dirty="0" smtClean="0">
                <a:latin typeface="Tahoma" pitchFamily="34" charset="0"/>
                <a:cs typeface="Tahoma" pitchFamily="34" charset="0"/>
              </a:rPr>
              <a:t> care se </a:t>
            </a:r>
            <a:r>
              <a:rPr lang="en-US" sz="2000" dirty="0" err="1" smtClean="0">
                <a:latin typeface="Tahoma" pitchFamily="34" charset="0"/>
                <a:cs typeface="Tahoma" pitchFamily="34" charset="0"/>
              </a:rPr>
              <a:t>numeşte</a:t>
            </a:r>
            <a:r>
              <a:rPr lang="en-US" sz="2000" dirty="0" smtClean="0">
                <a:latin typeface="Tahoma" pitchFamily="34" charset="0"/>
                <a:cs typeface="Tahoma" pitchFamily="34" charset="0"/>
              </a:rPr>
              <a:t> « </a:t>
            </a:r>
            <a:r>
              <a:rPr lang="en-US" sz="2000" dirty="0" err="1" smtClean="0">
                <a:latin typeface="Tahoma" pitchFamily="34" charset="0"/>
                <a:cs typeface="Tahoma" pitchFamily="34" charset="0"/>
              </a:rPr>
              <a:t>Certificat</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studii</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bază</a:t>
            </a:r>
            <a:r>
              <a:rPr lang="en-US" sz="2000" dirty="0" smtClean="0">
                <a:latin typeface="Tahoma" pitchFamily="34" charset="0"/>
                <a:cs typeface="Tahoma" pitchFamily="34" charset="0"/>
              </a:rPr>
              <a:t> ». </a:t>
            </a:r>
            <a:r>
              <a:rPr lang="en-US" sz="2000" dirty="0" err="1" smtClean="0">
                <a:latin typeface="Tahoma" pitchFamily="34" charset="0"/>
                <a:cs typeface="Tahoma" pitchFamily="34" charset="0"/>
              </a:rPr>
              <a:t>Acesta</a:t>
            </a:r>
            <a:r>
              <a:rPr lang="en-US" sz="2000" dirty="0" smtClean="0">
                <a:latin typeface="Tahoma" pitchFamily="34" charset="0"/>
                <a:cs typeface="Tahoma" pitchFamily="34" charset="0"/>
              </a:rPr>
              <a:t> le </a:t>
            </a:r>
            <a:r>
              <a:rPr lang="en-US" sz="2000" dirty="0" err="1" smtClean="0">
                <a:latin typeface="Tahoma" pitchFamily="34" charset="0"/>
                <a:cs typeface="Tahoma" pitchFamily="34" charset="0"/>
              </a:rPr>
              <a:t>permite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elevilor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să</a:t>
            </a:r>
            <a:r>
              <a:rPr lang="en-US" sz="2000" dirty="0" smtClean="0">
                <a:latin typeface="Tahoma" pitchFamily="34" charset="0"/>
                <a:cs typeface="Tahoma" pitchFamily="34" charset="0"/>
              </a:rPr>
              <a:t> fie </a:t>
            </a:r>
            <a:r>
              <a:rPr lang="en-US" sz="2000" dirty="0" err="1" smtClean="0">
                <a:latin typeface="Tahoma" pitchFamily="34" charset="0"/>
                <a:cs typeface="Tahoma" pitchFamily="34" charset="0"/>
              </a:rPr>
              <a:t>admişi</a:t>
            </a:r>
            <a:r>
              <a:rPr lang="en-US" sz="2000" dirty="0" smtClean="0">
                <a:latin typeface="Tahoma" pitchFamily="34" charset="0"/>
                <a:cs typeface="Tahoma" pitchFamily="34" charset="0"/>
              </a:rPr>
              <a:t> la un </a:t>
            </a:r>
            <a:r>
              <a:rPr lang="en-US" sz="2000" dirty="0" err="1" smtClean="0">
                <a:latin typeface="Tahoma" pitchFamily="34" charset="0"/>
                <a:cs typeface="Tahoma" pitchFamily="34" charset="0"/>
              </a:rPr>
              <a:t>liceu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sau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altul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funcţie</a:t>
            </a:r>
            <a:r>
              <a:rPr lang="en-US" sz="2000" dirty="0" smtClean="0">
                <a:latin typeface="Tahoma" pitchFamily="34" charset="0"/>
                <a:cs typeface="Tahoma" pitchFamily="34" charset="0"/>
              </a:rPr>
              <a:t> de media </a:t>
            </a:r>
            <a:r>
              <a:rPr lang="en-US" sz="2000" dirty="0" err="1" smtClean="0">
                <a:latin typeface="Tahoma" pitchFamily="34" charset="0"/>
                <a:cs typeface="Tahoma" pitchFamily="34" charset="0"/>
              </a:rPr>
              <a:t>obţinută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şi</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preferinţele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prealabil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exprimate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Majoritatea</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elevilor</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trec</a:t>
            </a:r>
            <a:r>
              <a:rPr lang="en-US" sz="2000" dirty="0" smtClean="0">
                <a:latin typeface="Tahoma" pitchFamily="34" charset="0"/>
                <a:cs typeface="Tahoma" pitchFamily="34" charset="0"/>
              </a:rPr>
              <a:t> cu </a:t>
            </a:r>
            <a:r>
              <a:rPr lang="en-US" sz="2000" dirty="0" err="1" smtClean="0">
                <a:latin typeface="Tahoma" pitchFamily="34" charset="0"/>
                <a:cs typeface="Tahoma" pitchFamily="34" charset="0"/>
              </a:rPr>
              <a:t>bine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acest</a:t>
            </a:r>
            <a:r>
              <a:rPr lang="en-US" sz="2000" dirty="0" smtClean="0">
                <a:latin typeface="Tahoma" pitchFamily="34" charset="0"/>
                <a:cs typeface="Tahoma" pitchFamily="34" charset="0"/>
              </a:rPr>
              <a:t> mini </a:t>
            </a:r>
            <a:r>
              <a:rPr lang="en-US" sz="2000" dirty="0" err="1" smtClean="0">
                <a:latin typeface="Tahoma" pitchFamily="34" charset="0"/>
                <a:cs typeface="Tahoma" pitchFamily="34" charset="0"/>
              </a:rPr>
              <a:t>bacalaureat</a:t>
            </a:r>
            <a:r>
              <a:rPr lang="en-US" sz="2000" dirty="0" smtClean="0">
                <a:latin typeface="Tahoma" pitchFamily="34" charset="0"/>
                <a:cs typeface="Tahoma" pitchFamily="34" charset="0"/>
              </a:rPr>
              <a:t>, care </a:t>
            </a:r>
            <a:r>
              <a:rPr lang="en-US" sz="2000" dirty="0" err="1" smtClean="0">
                <a:latin typeface="Tahoma" pitchFamily="34" charset="0"/>
                <a:cs typeface="Tahoma" pitchFamily="34" charset="0"/>
              </a:rPr>
              <a:t>în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anul</a:t>
            </a:r>
            <a:r>
              <a:rPr lang="en-US" sz="2000" dirty="0" smtClean="0">
                <a:latin typeface="Tahoma" pitchFamily="34" charset="0"/>
                <a:cs typeface="Tahoma" pitchFamily="34" charset="0"/>
              </a:rPr>
              <a:t> 2011 a </a:t>
            </a:r>
            <a:r>
              <a:rPr lang="en-US" sz="2000" dirty="0" err="1" smtClean="0">
                <a:latin typeface="Tahoma" pitchFamily="34" charset="0"/>
                <a:cs typeface="Tahoma" pitchFamily="34" charset="0"/>
              </a:rPr>
              <a:t>fost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absolvit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proporţie</a:t>
            </a:r>
            <a:r>
              <a:rPr lang="en-US" sz="2000" dirty="0" smtClean="0">
                <a:latin typeface="Tahoma" pitchFamily="34" charset="0"/>
                <a:cs typeface="Tahoma" pitchFamily="34" charset="0"/>
              </a:rPr>
              <a:t> de 95%. </a:t>
            </a:r>
            <a:r>
              <a:rPr lang="en-US" sz="2000" dirty="0" err="1" smtClean="0">
                <a:latin typeface="Tahoma" pitchFamily="34" charset="0"/>
                <a:cs typeface="Tahoma" pitchFamily="34" charset="0"/>
              </a:rPr>
              <a:t>Studiile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secundare</a:t>
            </a:r>
            <a:r>
              <a:rPr lang="en-US" sz="2000" dirty="0" smtClean="0">
                <a:latin typeface="Tahoma" pitchFamily="34" charset="0"/>
                <a:cs typeface="Tahoma" pitchFamily="34" charset="0"/>
              </a:rPr>
              <a:t>, care </a:t>
            </a:r>
            <a:r>
              <a:rPr lang="en-US" sz="2000" dirty="0" err="1" smtClean="0">
                <a:latin typeface="Tahoma" pitchFamily="34" charset="0"/>
                <a:cs typeface="Tahoma" pitchFamily="34" charset="0"/>
              </a:rPr>
              <a:t>încep</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prin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urmare</a:t>
            </a:r>
            <a:r>
              <a:rPr lang="en-US" sz="2000" dirty="0" smtClean="0">
                <a:latin typeface="Tahoma" pitchFamily="34" charset="0"/>
                <a:cs typeface="Tahoma" pitchFamily="34" charset="0"/>
              </a:rPr>
              <a:t> la 12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şi</a:t>
            </a:r>
            <a:r>
              <a:rPr lang="en-US" sz="2000" dirty="0" smtClean="0">
                <a:latin typeface="Tahoma" pitchFamily="34" charset="0"/>
                <a:cs typeface="Tahoma" pitchFamily="34" charset="0"/>
              </a:rPr>
              <a:t> se </a:t>
            </a:r>
            <a:r>
              <a:rPr lang="en-US" sz="2000" dirty="0" err="1" smtClean="0">
                <a:latin typeface="Tahoma" pitchFamily="34" charset="0"/>
                <a:cs typeface="Tahoma" pitchFamily="34" charset="0"/>
              </a:rPr>
              <a:t>termină</a:t>
            </a:r>
            <a:r>
              <a:rPr lang="en-US" sz="2000" dirty="0" smtClean="0">
                <a:latin typeface="Tahoma" pitchFamily="34" charset="0"/>
                <a:cs typeface="Tahoma" pitchFamily="34" charset="0"/>
              </a:rPr>
              <a:t> la 16 </a:t>
            </a:r>
            <a:r>
              <a:rPr lang="en-US" sz="2000" dirty="0" err="1" smtClean="0">
                <a:latin typeface="Tahoma" pitchFamily="34" charset="0"/>
                <a:cs typeface="Tahoma" pitchFamily="34" charset="0"/>
              </a:rPr>
              <a:t>sau</a:t>
            </a:r>
            <a:r>
              <a:rPr lang="en-US" sz="2000" dirty="0" smtClean="0">
                <a:latin typeface="Tahoma" pitchFamily="34" charset="0"/>
                <a:cs typeface="Tahoma" pitchFamily="34" charset="0"/>
              </a:rPr>
              <a:t> 18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sunt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încununate</a:t>
            </a:r>
            <a:r>
              <a:rPr lang="en-US" sz="2000" dirty="0" smtClean="0">
                <a:latin typeface="Tahoma" pitchFamily="34" charset="0"/>
                <a:cs typeface="Tahoma" pitchFamily="34" charset="0"/>
              </a:rPr>
              <a:t> cu un </a:t>
            </a:r>
            <a:r>
              <a:rPr lang="en-US" sz="2000" dirty="0" err="1" smtClean="0">
                <a:latin typeface="Tahoma" pitchFamily="34" charset="0"/>
                <a:cs typeface="Tahoma" pitchFamily="34" charset="0"/>
              </a:rPr>
              <a:t>simplu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certificat</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studii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secundare</a:t>
            </a:r>
            <a:r>
              <a:rPr lang="en-US" sz="2000" dirty="0" smtClean="0">
                <a:latin typeface="Tahoma" pitchFamily="34" charset="0"/>
                <a:cs typeface="Tahoma" pitchFamily="34" charset="0"/>
              </a:rPr>
              <a:t>.</a:t>
            </a:r>
          </a:p>
          <a:p>
            <a:pPr algn="just" fontAlgn="base"/>
            <a:r>
              <a:rPr lang="en-US" sz="2000" dirty="0" err="1" smtClean="0">
                <a:latin typeface="Tahoma" pitchFamily="34" charset="0"/>
                <a:cs typeface="Tahoma" pitchFamily="34" charset="0"/>
              </a:rPr>
              <a:t>Cei</a:t>
            </a:r>
            <a:r>
              <a:rPr lang="en-US" sz="2000" dirty="0" smtClean="0">
                <a:latin typeface="Tahoma" pitchFamily="34" charset="0"/>
                <a:cs typeface="Tahoma" pitchFamily="34" charset="0"/>
              </a:rPr>
              <a:t> care </a:t>
            </a:r>
            <a:r>
              <a:rPr lang="en-US" sz="2000" dirty="0" err="1" smtClean="0">
                <a:latin typeface="Tahoma" pitchFamily="34" charset="0"/>
                <a:cs typeface="Tahoma" pitchFamily="34" charset="0"/>
              </a:rPr>
              <a:t>renunţă</a:t>
            </a:r>
            <a:r>
              <a:rPr lang="en-US" sz="2000" dirty="0" smtClean="0">
                <a:latin typeface="Tahoma" pitchFamily="34" charset="0"/>
                <a:cs typeface="Tahoma" pitchFamily="34" charset="0"/>
              </a:rPr>
              <a:t> la </a:t>
            </a:r>
            <a:r>
              <a:rPr lang="en-US" sz="2000" dirty="0" err="1" smtClean="0">
                <a:latin typeface="Tahoma" pitchFamily="34" charset="0"/>
                <a:cs typeface="Tahoma" pitchFamily="34" charset="0"/>
              </a:rPr>
              <a:t>şcoala</a:t>
            </a:r>
            <a:r>
              <a:rPr lang="en-US" sz="2000" dirty="0" smtClean="0">
                <a:latin typeface="Tahoma" pitchFamily="34" charset="0"/>
                <a:cs typeface="Tahoma" pitchFamily="34" charset="0"/>
              </a:rPr>
              <a:t> la 16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pot </a:t>
            </a:r>
            <a:r>
              <a:rPr lang="en-US" sz="2000" dirty="0" err="1" smtClean="0">
                <a:latin typeface="Tahoma" pitchFamily="34" charset="0"/>
                <a:cs typeface="Tahoma" pitchFamily="34" charset="0"/>
              </a:rPr>
              <a:t>trece</a:t>
            </a:r>
            <a:r>
              <a:rPr lang="en-US" sz="2000" dirty="0" smtClean="0">
                <a:latin typeface="Tahoma" pitchFamily="34" charset="0"/>
                <a:cs typeface="Tahoma" pitchFamily="34" charset="0"/>
              </a:rPr>
              <a:t> la 18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un </a:t>
            </a:r>
            <a:r>
              <a:rPr lang="en-US" sz="2000" dirty="0" err="1" smtClean="0">
                <a:latin typeface="Tahoma" pitchFamily="34" charset="0"/>
                <a:cs typeface="Tahoma" pitchFamily="34" charset="0"/>
              </a:rPr>
              <a:t>examen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în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faţa</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unui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Juriu</a:t>
            </a:r>
            <a:r>
              <a:rPr lang="en-US" sz="2000" dirty="0" smtClean="0">
                <a:latin typeface="Tahoma" pitchFamily="34" charset="0"/>
                <a:cs typeface="Tahoma" pitchFamily="34" charset="0"/>
              </a:rPr>
              <a:t> Central» </a:t>
            </a:r>
            <a:r>
              <a:rPr lang="en-US" sz="2000" dirty="0" err="1" smtClean="0">
                <a:latin typeface="Tahoma" pitchFamily="34" charset="0"/>
                <a:cs typeface="Tahoma" pitchFamily="34" charset="0"/>
              </a:rPr>
              <a:t>pentru</a:t>
            </a:r>
            <a:r>
              <a:rPr lang="en-US" sz="2000" dirty="0" smtClean="0">
                <a:latin typeface="Tahoma" pitchFamily="34" charset="0"/>
                <a:cs typeface="Tahoma" pitchFamily="34" charset="0"/>
              </a:rPr>
              <a:t> a </a:t>
            </a:r>
            <a:r>
              <a:rPr lang="en-US" sz="2000" dirty="0" err="1" smtClean="0">
                <a:latin typeface="Tahoma" pitchFamily="34" charset="0"/>
                <a:cs typeface="Tahoma" pitchFamily="34" charset="0"/>
              </a:rPr>
              <a:t>obţine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certificatul</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studii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secundare</a:t>
            </a:r>
            <a:r>
              <a:rPr lang="en-US" sz="2000" dirty="0" smtClean="0">
                <a:latin typeface="Tahoma" pitchFamily="34" charset="0"/>
                <a:cs typeface="Tahoma" pitchFamily="34" charset="0"/>
              </a:rPr>
              <a:t> de </a:t>
            </a:r>
            <a:r>
              <a:rPr lang="en-US" sz="2000" dirty="0" err="1" smtClean="0">
                <a:latin typeface="Tahoma" pitchFamily="34" charset="0"/>
                <a:cs typeface="Tahoma" pitchFamily="34" charset="0"/>
              </a:rPr>
              <a:t>şase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ani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Examenul</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este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compus</a:t>
            </a:r>
            <a:r>
              <a:rPr lang="en-US" sz="2000" dirty="0" smtClean="0">
                <a:latin typeface="Tahoma" pitchFamily="34" charset="0"/>
                <a:cs typeface="Tahoma" pitchFamily="34" charset="0"/>
              </a:rPr>
              <a:t> din probe la </a:t>
            </a:r>
            <a:r>
              <a:rPr lang="en-US" sz="2000" dirty="0" err="1" smtClean="0">
                <a:latin typeface="Tahoma" pitchFamily="34" charset="0"/>
                <a:cs typeface="Tahoma" pitchFamily="34" charset="0"/>
              </a:rPr>
              <a:t>franceză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sau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flamandă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matematică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istorie</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şi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geografie</a:t>
            </a:r>
            <a:r>
              <a:rPr lang="en-US" sz="1400" dirty="0" smtClean="0"/>
              <a:t>.</a:t>
            </a:r>
          </a:p>
        </p:txBody>
      </p:sp>
      <p:pic>
        <p:nvPicPr>
          <p:cNvPr id="6" name="Picture 2"/>
          <p:cNvPicPr>
            <a:picLocks noChangeAspect="1" noChangeArrowheads="1"/>
          </p:cNvPicPr>
          <p:nvPr/>
        </p:nvPicPr>
        <p:blipFill>
          <a:blip r:embed="rId2" cstate="print"/>
          <a:srcRect l="79930" t="52113" r="3345" b="23943"/>
          <a:stretch>
            <a:fillRect/>
          </a:stretch>
        </p:blipFill>
        <p:spPr bwMode="auto">
          <a:xfrm>
            <a:off x="7315200" y="228600"/>
            <a:ext cx="1447800" cy="779585"/>
          </a:xfrm>
          <a:prstGeom prst="rect">
            <a:avLst/>
          </a:prstGeom>
          <a:ln>
            <a:noFill/>
          </a:ln>
          <a:effectLst>
            <a:softEdge rad="11250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9144000" cy="1295400"/>
          </a:xfrm>
        </p:spPr>
        <p:txBody>
          <a:bodyPr>
            <a:normAutofit fontScale="90000"/>
          </a:bodyPr>
          <a:lstStyle/>
          <a:p>
            <a:r>
              <a:rPr lang="en-US" b="1" dirty="0" smtClean="0"/>
              <a:t/>
            </a:r>
            <a:br>
              <a:rPr lang="en-US" b="1" dirty="0" smtClean="0"/>
            </a:br>
            <a:r>
              <a:rPr lang="en-US" sz="2700" b="1" dirty="0" err="1" smtClean="0"/>
              <a:t>Belgia</a:t>
            </a:r>
            <a:r>
              <a:rPr lang="en-US" sz="2700" b="1" dirty="0" smtClean="0"/>
              <a:t> nu </a:t>
            </a:r>
            <a:r>
              <a:rPr lang="en-US" sz="2700" b="1" dirty="0" err="1" smtClean="0"/>
              <a:t>crede</a:t>
            </a:r>
            <a:r>
              <a:rPr lang="en-US" sz="2700" b="1" dirty="0" smtClean="0"/>
              <a:t> </a:t>
            </a:r>
            <a:r>
              <a:rPr lang="en-US" sz="2700" b="1" dirty="0" err="1" smtClean="0"/>
              <a:t>în</a:t>
            </a:r>
            <a:r>
              <a:rPr lang="en-US" sz="2700" b="1" dirty="0" smtClean="0"/>
              <a:t> </a:t>
            </a:r>
            <a:r>
              <a:rPr lang="en-US" sz="2700" b="1" dirty="0" err="1" smtClean="0"/>
              <a:t>diplomele</a:t>
            </a:r>
            <a:r>
              <a:rPr lang="en-US" sz="2700" b="1" dirty="0" smtClean="0"/>
              <a:t> de </a:t>
            </a:r>
            <a:r>
              <a:rPr lang="en-US" sz="2700" b="1" dirty="0" err="1" smtClean="0"/>
              <a:t>Bacalaureat</a:t>
            </a:r>
            <a:r>
              <a:rPr lang="en-US" dirty="0" smtClean="0"/>
              <a:t/>
            </a:r>
            <a:br>
              <a:rPr lang="en-US" dirty="0" smtClean="0"/>
            </a:br>
            <a:endParaRPr lang="en-US" dirty="0"/>
          </a:p>
        </p:txBody>
      </p:sp>
      <p:sp>
        <p:nvSpPr>
          <p:cNvPr id="3" name="Content Placeholder 2"/>
          <p:cNvSpPr>
            <a:spLocks noGrp="1"/>
          </p:cNvSpPr>
          <p:nvPr>
            <p:ph idx="1"/>
          </p:nvPr>
        </p:nvSpPr>
        <p:spPr>
          <a:xfrm>
            <a:off x="1143000" y="1143000"/>
            <a:ext cx="7772400" cy="5715000"/>
          </a:xfrm>
        </p:spPr>
        <p:txBody>
          <a:bodyPr>
            <a:noAutofit/>
          </a:bodyPr>
          <a:lstStyle/>
          <a:p>
            <a:pPr algn="just" fontAlgn="base"/>
            <a:r>
              <a:rPr lang="en-US" sz="1800" dirty="0" err="1" smtClean="0">
                <a:latin typeface="Tahoma" pitchFamily="34" charset="0"/>
                <a:cs typeface="Tahoma" pitchFamily="34" charset="0"/>
              </a:rPr>
              <a:t>Învăţământul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belgian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prevede</a:t>
            </a:r>
            <a:r>
              <a:rPr lang="en-US" sz="1800" dirty="0" smtClean="0">
                <a:latin typeface="Tahoma" pitchFamily="34" charset="0"/>
                <a:cs typeface="Tahoma" pitchFamily="34" charset="0"/>
              </a:rPr>
              <a:t> ca, din al </a:t>
            </a:r>
            <a:r>
              <a:rPr lang="en-US" sz="1800" dirty="0" err="1" smtClean="0">
                <a:latin typeface="Tahoma" pitchFamily="34" charset="0"/>
                <a:cs typeface="Tahoma" pitchFamily="34" charset="0"/>
              </a:rPr>
              <a:t>treilea</a:t>
            </a:r>
            <a:r>
              <a:rPr lang="en-US" sz="1800" dirty="0" smtClean="0">
                <a:latin typeface="Tahoma" pitchFamily="34" charset="0"/>
                <a:cs typeface="Tahoma" pitchFamily="34" charset="0"/>
              </a:rPr>
              <a:t> an de </a:t>
            </a:r>
            <a:r>
              <a:rPr lang="en-US" sz="1800" dirty="0" err="1" smtClean="0">
                <a:latin typeface="Tahoma" pitchFamily="34" charset="0"/>
                <a:cs typeface="Tahoma" pitchFamily="34" charset="0"/>
              </a:rPr>
              <a:t>studii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secundare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tinerii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opteze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pentru</a:t>
            </a:r>
            <a:r>
              <a:rPr lang="en-US" sz="1800" dirty="0" smtClean="0">
                <a:latin typeface="Tahoma" pitchFamily="34" charset="0"/>
                <a:cs typeface="Tahoma" pitchFamily="34" charset="0"/>
              </a:rPr>
              <a:t> o </a:t>
            </a:r>
            <a:r>
              <a:rPr lang="en-US" sz="1800" dirty="0" err="1" smtClean="0">
                <a:latin typeface="Tahoma" pitchFamily="34" charset="0"/>
                <a:cs typeface="Tahoma" pitchFamily="34" charset="0"/>
              </a:rPr>
              <a:t>disciplină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tehnică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sau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artistică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acest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fel</a:t>
            </a:r>
            <a:r>
              <a:rPr lang="en-US" sz="1800" dirty="0" smtClean="0">
                <a:latin typeface="Tahoma" pitchFamily="34" charset="0"/>
                <a:cs typeface="Tahoma" pitchFamily="34" charset="0"/>
              </a:rPr>
              <a:t>, la 18 </a:t>
            </a:r>
            <a:r>
              <a:rPr lang="en-US" sz="1800" dirty="0" err="1" smtClean="0">
                <a:latin typeface="Tahoma" pitchFamily="34" charset="0"/>
                <a:cs typeface="Tahoma" pitchFamily="34" charset="0"/>
              </a:rPr>
              <a:t>ani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tinerii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belgieni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obţin</a:t>
            </a:r>
            <a:r>
              <a:rPr lang="en-US" sz="1800" dirty="0" smtClean="0">
                <a:latin typeface="Tahoma" pitchFamily="34" charset="0"/>
                <a:cs typeface="Tahoma" pitchFamily="34" charset="0"/>
              </a:rPr>
              <a:t> un </a:t>
            </a:r>
            <a:r>
              <a:rPr lang="en-US" sz="1800" dirty="0" err="1" smtClean="0">
                <a:latin typeface="Tahoma" pitchFamily="34" charset="0"/>
                <a:cs typeface="Tahoma" pitchFamily="34" charset="0"/>
              </a:rPr>
              <a:t>certificat</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sfârşit</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studii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secundare</a:t>
            </a:r>
            <a:r>
              <a:rPr lang="en-US" sz="1800" dirty="0" smtClean="0">
                <a:latin typeface="Tahoma" pitchFamily="34" charset="0"/>
                <a:cs typeface="Tahoma" pitchFamily="34" charset="0"/>
              </a:rPr>
              <a:t> cu </a:t>
            </a:r>
            <a:r>
              <a:rPr lang="en-US" sz="1800" dirty="0" err="1" smtClean="0">
                <a:latin typeface="Tahoma" pitchFamily="34" charset="0"/>
                <a:cs typeface="Tahoma" pitchFamily="34" charset="0"/>
              </a:rPr>
              <a:t>menţiunea</a:t>
            </a:r>
            <a:r>
              <a:rPr lang="en-US" sz="1800" dirty="0" smtClean="0">
                <a:latin typeface="Tahoma" pitchFamily="34" charset="0"/>
                <a:cs typeface="Tahoma" pitchFamily="34" charset="0"/>
              </a:rPr>
              <a:t> « </a:t>
            </a:r>
            <a:r>
              <a:rPr lang="en-US" sz="1800" dirty="0" err="1" smtClean="0">
                <a:latin typeface="Tahoma" pitchFamily="34" charset="0"/>
                <a:cs typeface="Tahoma" pitchFamily="34" charset="0"/>
              </a:rPr>
              <a:t>artă</a:t>
            </a:r>
            <a:r>
              <a:rPr lang="en-US" sz="1800" dirty="0" smtClean="0">
                <a:latin typeface="Tahoma" pitchFamily="34" charset="0"/>
                <a:cs typeface="Tahoma" pitchFamily="34" charset="0"/>
              </a:rPr>
              <a:t> » </a:t>
            </a:r>
            <a:r>
              <a:rPr lang="en-US" sz="1800" dirty="0" err="1" smtClean="0">
                <a:latin typeface="Tahoma" pitchFamily="34" charset="0"/>
                <a:cs typeface="Tahoma" pitchFamily="34" charset="0"/>
              </a:rPr>
              <a:t>sau</a:t>
            </a:r>
            <a:r>
              <a:rPr lang="en-US" sz="1800" dirty="0" smtClean="0">
                <a:latin typeface="Tahoma" pitchFamily="34" charset="0"/>
                <a:cs typeface="Tahoma" pitchFamily="34" charset="0"/>
              </a:rPr>
              <a:t> « </a:t>
            </a:r>
            <a:r>
              <a:rPr lang="en-US" sz="1800" dirty="0" err="1" smtClean="0">
                <a:latin typeface="Tahoma" pitchFamily="34" charset="0"/>
                <a:cs typeface="Tahoma" pitchFamily="34" charset="0"/>
              </a:rPr>
              <a:t>tehnic</a:t>
            </a:r>
            <a:r>
              <a:rPr lang="en-US" sz="1800" dirty="0" smtClean="0">
                <a:latin typeface="Tahoma" pitchFamily="34" charset="0"/>
                <a:cs typeface="Tahoma" pitchFamily="34" charset="0"/>
              </a:rPr>
              <a:t> ». </a:t>
            </a:r>
            <a:r>
              <a:rPr lang="en-US" sz="1800" dirty="0" err="1" smtClean="0">
                <a:latin typeface="Tahoma" pitchFamily="34" charset="0"/>
                <a:cs typeface="Tahoma" pitchFamily="34" charset="0"/>
              </a:rPr>
              <a:t>Acesta</a:t>
            </a:r>
            <a:r>
              <a:rPr lang="en-US" sz="1800" dirty="0" smtClean="0">
                <a:latin typeface="Tahoma" pitchFamily="34" charset="0"/>
                <a:cs typeface="Tahoma" pitchFamily="34" charset="0"/>
              </a:rPr>
              <a:t> le </a:t>
            </a:r>
            <a:r>
              <a:rPr lang="en-US" sz="1800" dirty="0" err="1" smtClean="0">
                <a:latin typeface="Tahoma" pitchFamily="34" charset="0"/>
                <a:cs typeface="Tahoma" pitchFamily="34" charset="0"/>
              </a:rPr>
              <a:t>dă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posibilitatea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să</a:t>
            </a:r>
            <a:r>
              <a:rPr lang="en-US" sz="1800" dirty="0" smtClean="0">
                <a:latin typeface="Tahoma" pitchFamily="34" charset="0"/>
                <a:cs typeface="Tahoma" pitchFamily="34" charset="0"/>
              </a:rPr>
              <a:t> se </a:t>
            </a:r>
            <a:r>
              <a:rPr lang="en-US" sz="1800" dirty="0" err="1" smtClean="0">
                <a:latin typeface="Tahoma" pitchFamily="34" charset="0"/>
                <a:cs typeface="Tahoma" pitchFamily="34" charset="0"/>
              </a:rPr>
              <a:t>înscrie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învăţământul</a:t>
            </a:r>
            <a:r>
              <a:rPr lang="en-US" sz="1800" dirty="0" smtClean="0">
                <a:latin typeface="Tahoma" pitchFamily="34" charset="0"/>
                <a:cs typeface="Tahoma" pitchFamily="34" charset="0"/>
              </a:rPr>
              <a:t> superior, </a:t>
            </a:r>
            <a:r>
              <a:rPr lang="en-US" sz="1800" dirty="0" err="1" smtClean="0">
                <a:latin typeface="Tahoma" pitchFamily="34" charset="0"/>
                <a:cs typeface="Tahoma" pitchFamily="34" charset="0"/>
              </a:rPr>
              <a:t>unde</a:t>
            </a:r>
            <a:r>
              <a:rPr lang="en-US" sz="1800" dirty="0" smtClean="0">
                <a:latin typeface="Tahoma" pitchFamily="34" charset="0"/>
                <a:cs typeface="Tahoma" pitchFamily="34" charset="0"/>
              </a:rPr>
              <a:t> nu </a:t>
            </a:r>
            <a:r>
              <a:rPr lang="en-US" sz="1800" dirty="0" err="1" smtClean="0">
                <a:latin typeface="Tahoma" pitchFamily="34" charset="0"/>
                <a:cs typeface="Tahoma" pitchFamily="34" charset="0"/>
              </a:rPr>
              <a:t>există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examene</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intrare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ci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doar</a:t>
            </a:r>
            <a:r>
              <a:rPr lang="en-US" sz="1800" dirty="0" smtClean="0">
                <a:latin typeface="Tahoma" pitchFamily="34" charset="0"/>
                <a:cs typeface="Tahoma" pitchFamily="34" charset="0"/>
              </a:rPr>
              <a:t> o </a:t>
            </a:r>
            <a:r>
              <a:rPr lang="en-US" sz="1800" dirty="0" err="1" smtClean="0">
                <a:latin typeface="Tahoma" pitchFamily="34" charset="0"/>
                <a:cs typeface="Tahoma" pitchFamily="34" charset="0"/>
              </a:rPr>
              <a:t>taxă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anuală</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plătit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Încercarea</a:t>
            </a:r>
            <a:r>
              <a:rPr lang="en-US" sz="1800" dirty="0" smtClean="0">
                <a:latin typeface="Tahoma" pitchFamily="34" charset="0"/>
                <a:cs typeface="Tahoma" pitchFamily="34" charset="0"/>
              </a:rPr>
              <a:t> de a </a:t>
            </a:r>
            <a:r>
              <a:rPr lang="en-US" sz="1800" dirty="0" err="1" smtClean="0">
                <a:latin typeface="Tahoma" pitchFamily="34" charset="0"/>
                <a:cs typeface="Tahoma" pitchFamily="34" charset="0"/>
              </a:rPr>
              <a:t>organiza</a:t>
            </a:r>
            <a:r>
              <a:rPr lang="en-US" sz="1800" dirty="0" smtClean="0">
                <a:latin typeface="Tahoma" pitchFamily="34" charset="0"/>
                <a:cs typeface="Tahoma" pitchFamily="34" charset="0"/>
              </a:rPr>
              <a:t> un </a:t>
            </a:r>
            <a:r>
              <a:rPr lang="en-US" sz="1800" dirty="0" err="1" smtClean="0">
                <a:latin typeface="Tahoma" pitchFamily="34" charset="0"/>
                <a:cs typeface="Tahoma" pitchFamily="34" charset="0"/>
              </a:rPr>
              <a:t>examen</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admitere</a:t>
            </a:r>
            <a:r>
              <a:rPr lang="en-US" sz="1800" dirty="0" smtClean="0">
                <a:latin typeface="Tahoma" pitchFamily="34" charset="0"/>
                <a:cs typeface="Tahoma" pitchFamily="34" charset="0"/>
              </a:rPr>
              <a:t> la </a:t>
            </a:r>
            <a:r>
              <a:rPr lang="en-US" sz="1800" dirty="0" err="1" smtClean="0">
                <a:latin typeface="Tahoma" pitchFamily="34" charset="0"/>
                <a:cs typeface="Tahoma" pitchFamily="34" charset="0"/>
              </a:rPr>
              <a:t>Facultatea</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Medicina</a:t>
            </a:r>
            <a:r>
              <a:rPr lang="en-US" sz="1800" dirty="0" smtClean="0">
                <a:latin typeface="Tahoma" pitchFamily="34" charset="0"/>
                <a:cs typeface="Tahoma" pitchFamily="34" charset="0"/>
              </a:rPr>
              <a:t> s-a </a:t>
            </a:r>
            <a:r>
              <a:rPr lang="en-US" sz="1800" dirty="0" err="1" smtClean="0">
                <a:latin typeface="Tahoma" pitchFamily="34" charset="0"/>
                <a:cs typeface="Tahoma" pitchFamily="34" charset="0"/>
              </a:rPr>
              <a:t>soldat</a:t>
            </a:r>
            <a:r>
              <a:rPr lang="en-US" sz="1800" dirty="0" smtClean="0">
                <a:latin typeface="Tahoma" pitchFamily="34" charset="0"/>
                <a:cs typeface="Tahoma" pitchFamily="34" charset="0"/>
              </a:rPr>
              <a:t> cu un </a:t>
            </a:r>
            <a:r>
              <a:rPr lang="en-US" sz="1800" dirty="0" err="1" smtClean="0">
                <a:latin typeface="Tahoma" pitchFamily="34" charset="0"/>
                <a:cs typeface="Tahoma" pitchFamily="34" charset="0"/>
              </a:rPr>
              <a:t>eşec</a:t>
            </a:r>
            <a:r>
              <a:rPr lang="en-US" sz="1800" dirty="0" smtClean="0">
                <a:latin typeface="Tahoma" pitchFamily="34" charset="0"/>
                <a:cs typeface="Tahoma" pitchFamily="34" charset="0"/>
              </a:rPr>
              <a:t>.</a:t>
            </a:r>
          </a:p>
          <a:p>
            <a:pPr algn="just" fontAlgn="base"/>
            <a:r>
              <a:rPr lang="en-US" sz="1800" dirty="0" err="1" smtClean="0">
                <a:latin typeface="Tahoma" pitchFamily="34" charset="0"/>
                <a:cs typeface="Tahoma" pitchFamily="34" charset="0"/>
              </a:rPr>
              <a:t>După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primul</a:t>
            </a:r>
            <a:r>
              <a:rPr lang="en-US" sz="1800" dirty="0" smtClean="0">
                <a:latin typeface="Tahoma" pitchFamily="34" charset="0"/>
                <a:cs typeface="Tahoma" pitchFamily="34" charset="0"/>
              </a:rPr>
              <a:t> an de </a:t>
            </a:r>
            <a:r>
              <a:rPr lang="en-US" sz="1800" dirty="0" err="1" smtClean="0">
                <a:latin typeface="Tahoma" pitchFamily="34" charset="0"/>
                <a:cs typeface="Tahoma" pitchFamily="34" charset="0"/>
              </a:rPr>
              <a:t>facultate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numit</a:t>
            </a:r>
            <a:r>
              <a:rPr lang="en-US" sz="1800" dirty="0" smtClean="0">
                <a:latin typeface="Tahoma" pitchFamily="34" charset="0"/>
                <a:cs typeface="Tahoma" pitchFamily="34" charset="0"/>
              </a:rPr>
              <a:t> « prima </a:t>
            </a:r>
            <a:r>
              <a:rPr lang="en-US" sz="1800" dirty="0" err="1" smtClean="0">
                <a:latin typeface="Tahoma" pitchFamily="34" charset="0"/>
                <a:cs typeface="Tahoma" pitchFamily="34" charset="0"/>
              </a:rPr>
              <a:t>candidatură</a:t>
            </a:r>
            <a:r>
              <a:rPr lang="en-US" sz="1800" dirty="0" smtClean="0">
                <a:latin typeface="Tahoma" pitchFamily="34" charset="0"/>
                <a:cs typeface="Tahoma" pitchFamily="34" charset="0"/>
              </a:rPr>
              <a:t> », se face o </a:t>
            </a:r>
            <a:r>
              <a:rPr lang="en-US" sz="1800" dirty="0" err="1" smtClean="0">
                <a:latin typeface="Tahoma" pitchFamily="34" charset="0"/>
                <a:cs typeface="Tahoma" pitchFamily="34" charset="0"/>
              </a:rPr>
              <a:t>departajare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sensul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care, statistic </a:t>
            </a:r>
            <a:r>
              <a:rPr lang="en-US" sz="1800" dirty="0" err="1" smtClean="0">
                <a:latin typeface="Tahoma" pitchFamily="34" charset="0"/>
                <a:cs typeface="Tahoma" pitchFamily="34" charset="0"/>
              </a:rPr>
              <a:t>vorbind</a:t>
            </a:r>
            <a:r>
              <a:rPr lang="en-US" sz="1800" dirty="0" smtClean="0">
                <a:latin typeface="Tahoma" pitchFamily="34" charset="0"/>
                <a:cs typeface="Tahoma" pitchFamily="34" charset="0"/>
              </a:rPr>
              <a:t>, 70% </a:t>
            </a:r>
            <a:r>
              <a:rPr lang="en-US" sz="1800" dirty="0" err="1" smtClean="0">
                <a:latin typeface="Tahoma" pitchFamily="34" charset="0"/>
                <a:cs typeface="Tahoma" pitchFamily="34" charset="0"/>
              </a:rPr>
              <a:t>dintre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studenţi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eşuează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Ei</a:t>
            </a:r>
            <a:r>
              <a:rPr lang="en-US" sz="1800" dirty="0" smtClean="0">
                <a:latin typeface="Tahoma" pitchFamily="34" charset="0"/>
                <a:cs typeface="Tahoma" pitchFamily="34" charset="0"/>
              </a:rPr>
              <a:t> fie </a:t>
            </a:r>
            <a:r>
              <a:rPr lang="en-US" sz="1800" dirty="0" err="1" smtClean="0">
                <a:latin typeface="Tahoma" pitchFamily="34" charset="0"/>
                <a:cs typeface="Tahoma" pitchFamily="34" charset="0"/>
              </a:rPr>
              <a:t>schimbă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apoi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orientarea</a:t>
            </a:r>
            <a:r>
              <a:rPr lang="en-US" sz="1800" dirty="0" smtClean="0">
                <a:latin typeface="Tahoma" pitchFamily="34" charset="0"/>
                <a:cs typeface="Tahoma" pitchFamily="34" charset="0"/>
              </a:rPr>
              <a:t>, fie </a:t>
            </a:r>
            <a:r>
              <a:rPr lang="en-US" sz="1800" dirty="0" err="1" smtClean="0">
                <a:latin typeface="Tahoma" pitchFamily="34" charset="0"/>
                <a:cs typeface="Tahoma" pitchFamily="34" charset="0"/>
              </a:rPr>
              <a:t>abandonează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studiile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superioare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Tendinţa</a:t>
            </a:r>
            <a:r>
              <a:rPr lang="en-US" sz="1800" dirty="0" smtClean="0">
                <a:latin typeface="Tahoma" pitchFamily="34" charset="0"/>
                <a:cs typeface="Tahoma" pitchFamily="34" charset="0"/>
              </a:rPr>
              <a:t> a </a:t>
            </a:r>
            <a:r>
              <a:rPr lang="en-US" sz="1800" dirty="0" err="1" smtClean="0">
                <a:latin typeface="Tahoma" pitchFamily="34" charset="0"/>
                <a:cs typeface="Tahoma" pitchFamily="34" charset="0"/>
              </a:rPr>
              <a:t>fost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observată</a:t>
            </a:r>
            <a:r>
              <a:rPr lang="en-US" sz="1800" dirty="0" smtClean="0">
                <a:latin typeface="Tahoma" pitchFamily="34" charset="0"/>
                <a:cs typeface="Tahoma" pitchFamily="34" charset="0"/>
              </a:rPr>
              <a:t> independent de </a:t>
            </a:r>
            <a:r>
              <a:rPr lang="en-US" sz="1800" dirty="0" err="1" smtClean="0">
                <a:latin typeface="Tahoma" pitchFamily="34" charset="0"/>
                <a:cs typeface="Tahoma" pitchFamily="34" charset="0"/>
              </a:rPr>
              <a:t>orientarea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studiilor</a:t>
            </a:r>
            <a:r>
              <a:rPr lang="en-US" sz="1800" dirty="0" smtClean="0">
                <a:latin typeface="Tahoma" pitchFamily="34" charset="0"/>
                <a:cs typeface="Tahoma" pitchFamily="34" charset="0"/>
              </a:rPr>
              <a:t>, fie </a:t>
            </a:r>
            <a:r>
              <a:rPr lang="en-US" sz="1800" dirty="0" err="1" smtClean="0">
                <a:latin typeface="Tahoma" pitchFamily="34" charset="0"/>
                <a:cs typeface="Tahoma" pitchFamily="34" charset="0"/>
              </a:rPr>
              <a:t>ele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tehnice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literare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artistice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sau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medicale</a:t>
            </a:r>
            <a:r>
              <a:rPr lang="en-US" sz="1800" dirty="0" smtClean="0">
                <a:latin typeface="Tahoma" pitchFamily="34" charset="0"/>
                <a:cs typeface="Tahoma" pitchFamily="34" charset="0"/>
              </a:rPr>
              <a:t>.</a:t>
            </a:r>
          </a:p>
          <a:p>
            <a:pPr algn="just" fontAlgn="base"/>
            <a:r>
              <a:rPr lang="en-US" sz="1800" dirty="0" err="1" smtClean="0">
                <a:latin typeface="Tahoma" pitchFamily="34" charset="0"/>
                <a:cs typeface="Tahoma" pitchFamily="34" charset="0"/>
              </a:rPr>
              <a:t>Sistemul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belgian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recunoaşte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marea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lor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majoritate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diplomele</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bacalaureat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obţinute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altă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ţară</a:t>
            </a:r>
            <a:r>
              <a:rPr lang="en-US" sz="1800" dirty="0" smtClean="0">
                <a:latin typeface="Tahoma" pitchFamily="34" charset="0"/>
                <a:cs typeface="Tahoma" pitchFamily="34" charset="0"/>
              </a:rPr>
              <a:t>, care permit </a:t>
            </a:r>
            <a:r>
              <a:rPr lang="en-US" sz="1800" dirty="0" err="1" smtClean="0">
                <a:latin typeface="Tahoma" pitchFamily="34" charset="0"/>
                <a:cs typeface="Tahoma" pitchFamily="34" charset="0"/>
              </a:rPr>
              <a:t>accesul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învăţământul</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universitar</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belgian</a:t>
            </a:r>
            <a:r>
              <a:rPr lang="en-US" sz="1800" dirty="0" smtClean="0">
                <a:latin typeface="Tahoma" pitchFamily="34" charset="0"/>
                <a:cs typeface="Tahoma" pitchFamily="34" charset="0"/>
              </a:rPr>
              <a:t>.</a:t>
            </a:r>
          </a:p>
          <a:p>
            <a:pPr algn="just" fontAlgn="base"/>
            <a:r>
              <a:rPr lang="en-US" sz="1800" dirty="0" err="1" smtClean="0">
                <a:latin typeface="Tahoma" pitchFamily="34" charset="0"/>
                <a:cs typeface="Tahoma" pitchFamily="34" charset="0"/>
              </a:rPr>
              <a:t>Certificatul</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studii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superioare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belgian</a:t>
            </a:r>
            <a:r>
              <a:rPr lang="en-US" sz="1800" dirty="0" smtClean="0">
                <a:latin typeface="Tahoma" pitchFamily="34" charset="0"/>
                <a:cs typeface="Tahoma" pitchFamily="34" charset="0"/>
              </a:rPr>
              <a:t> nu </a:t>
            </a:r>
            <a:r>
              <a:rPr lang="en-US" sz="1800" dirty="0" err="1" smtClean="0">
                <a:latin typeface="Tahoma" pitchFamily="34" charset="0"/>
                <a:cs typeface="Tahoma" pitchFamily="34" charset="0"/>
              </a:rPr>
              <a:t>este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însă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recunoscut</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străinătate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Tinerii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belgieni</a:t>
            </a:r>
            <a:r>
              <a:rPr lang="en-US" sz="1800" dirty="0" smtClean="0">
                <a:latin typeface="Tahoma" pitchFamily="34" charset="0"/>
                <a:cs typeface="Tahoma" pitchFamily="34" charset="0"/>
              </a:rPr>
              <a:t> care </a:t>
            </a:r>
            <a:r>
              <a:rPr lang="en-US" sz="1800" dirty="0" err="1" smtClean="0">
                <a:latin typeface="Tahoma" pitchFamily="34" charset="0"/>
                <a:cs typeface="Tahoma" pitchFamily="34" charset="0"/>
              </a:rPr>
              <a:t>doresc</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să</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urmeze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studii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superioare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Franţa</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sau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Marea</a:t>
            </a:r>
            <a:r>
              <a:rPr lang="en-US" sz="1800" dirty="0" smtClean="0">
                <a:latin typeface="Tahoma" pitchFamily="34" charset="0"/>
                <a:cs typeface="Tahoma" pitchFamily="34" charset="0"/>
              </a:rPr>
              <a:t> Britanie </a:t>
            </a:r>
            <a:r>
              <a:rPr lang="en-US" sz="1800" dirty="0" err="1" smtClean="0">
                <a:latin typeface="Tahoma" pitchFamily="34" charset="0"/>
                <a:cs typeface="Tahoma" pitchFamily="34" charset="0"/>
              </a:rPr>
              <a:t>fac</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obicei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ultimii</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ani</a:t>
            </a:r>
            <a:r>
              <a:rPr lang="en-US" sz="1800" dirty="0" smtClean="0">
                <a:latin typeface="Tahoma" pitchFamily="34" charset="0"/>
                <a:cs typeface="Tahoma" pitchFamily="34" charset="0"/>
              </a:rPr>
              <a:t> de </a:t>
            </a:r>
            <a:r>
              <a:rPr lang="en-US" sz="1800" dirty="0" err="1" smtClean="0">
                <a:latin typeface="Tahoma" pitchFamily="34" charset="0"/>
                <a:cs typeface="Tahoma" pitchFamily="34" charset="0"/>
              </a:rPr>
              <a:t>liceu</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în</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aceste</a:t>
            </a:r>
            <a:r>
              <a:rPr lang="en-US" sz="1800" dirty="0" smtClean="0">
                <a:latin typeface="Tahoma" pitchFamily="34" charset="0"/>
                <a:cs typeface="Tahoma" pitchFamily="34" charset="0"/>
              </a:rPr>
              <a:t> </a:t>
            </a:r>
            <a:r>
              <a:rPr lang="en-US" sz="1800" dirty="0" err="1" smtClean="0">
                <a:latin typeface="Tahoma" pitchFamily="34" charset="0"/>
                <a:cs typeface="Tahoma" pitchFamily="34" charset="0"/>
              </a:rPr>
              <a:t>ţări</a:t>
            </a:r>
            <a:r>
              <a:rPr lang="en-US" sz="1800" dirty="0" smtClean="0">
                <a:latin typeface="Tahoma" pitchFamily="34" charset="0"/>
                <a:cs typeface="Tahoma" pitchFamily="34" charset="0"/>
              </a:rPr>
              <a:t>.</a:t>
            </a:r>
          </a:p>
        </p:txBody>
      </p:sp>
      <p:pic>
        <p:nvPicPr>
          <p:cNvPr id="6" name="Picture 2"/>
          <p:cNvPicPr>
            <a:picLocks noChangeAspect="1" noChangeArrowheads="1"/>
          </p:cNvPicPr>
          <p:nvPr/>
        </p:nvPicPr>
        <p:blipFill>
          <a:blip r:embed="rId2" cstate="print"/>
          <a:srcRect l="79930" t="52113" r="3345" b="23943"/>
          <a:stretch>
            <a:fillRect/>
          </a:stretch>
        </p:blipFill>
        <p:spPr bwMode="auto">
          <a:xfrm>
            <a:off x="7315200" y="228600"/>
            <a:ext cx="1447800" cy="779585"/>
          </a:xfrm>
          <a:prstGeom prst="rect">
            <a:avLst/>
          </a:prstGeom>
          <a:ln>
            <a:noFill/>
          </a:ln>
          <a:effectLst>
            <a:softEdge rad="11250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l="80000" t="53000" r="3125" b="34000"/>
          <a:stretch>
            <a:fillRect/>
          </a:stretch>
        </p:blipFill>
        <p:spPr bwMode="auto">
          <a:xfrm>
            <a:off x="1066800" y="152400"/>
            <a:ext cx="7772400" cy="922618"/>
          </a:xfrm>
          <a:prstGeom prst="rect">
            <a:avLst/>
          </a:prstGeom>
          <a:noFill/>
          <a:ln w="9525">
            <a:noFill/>
            <a:miter lim="800000"/>
            <a:headEnd/>
            <a:tailEnd/>
          </a:ln>
          <a:effectLst/>
        </p:spPr>
      </p:pic>
      <p:sp>
        <p:nvSpPr>
          <p:cNvPr id="2" name="Title 1"/>
          <p:cNvSpPr>
            <a:spLocks noGrp="1"/>
          </p:cNvSpPr>
          <p:nvPr>
            <p:ph type="title"/>
          </p:nvPr>
        </p:nvSpPr>
        <p:spPr>
          <a:xfrm>
            <a:off x="1676400" y="228600"/>
            <a:ext cx="8933688" cy="715962"/>
          </a:xfrm>
        </p:spPr>
        <p:txBody>
          <a:bodyPr>
            <a:normAutofit fontScale="90000"/>
          </a:bodyPr>
          <a:lstStyle/>
          <a:p>
            <a:r>
              <a:rPr lang="en-US" b="1" dirty="0" err="1" smtClean="0"/>
              <a:t>Bacalaureatul</a:t>
            </a:r>
            <a:r>
              <a:rPr lang="en-US" b="1" dirty="0" smtClean="0"/>
              <a:t> </a:t>
            </a:r>
            <a:r>
              <a:rPr lang="en-US" b="1" dirty="0" err="1" smtClean="0"/>
              <a:t>în</a:t>
            </a:r>
            <a:r>
              <a:rPr lang="en-US" b="1" dirty="0" smtClean="0"/>
              <a:t> </a:t>
            </a:r>
            <a:r>
              <a:rPr lang="en-US" b="1" dirty="0" err="1" smtClean="0"/>
              <a:t>Ungaria</a:t>
            </a:r>
            <a:endParaRPr lang="en-US" dirty="0"/>
          </a:p>
        </p:txBody>
      </p:sp>
      <p:sp>
        <p:nvSpPr>
          <p:cNvPr id="3" name="Content Placeholder 2"/>
          <p:cNvSpPr>
            <a:spLocks noGrp="1"/>
          </p:cNvSpPr>
          <p:nvPr>
            <p:ph idx="1"/>
          </p:nvPr>
        </p:nvSpPr>
        <p:spPr>
          <a:xfrm>
            <a:off x="762000" y="1143000"/>
            <a:ext cx="8171688" cy="5105400"/>
          </a:xfrm>
        </p:spPr>
        <p:txBody>
          <a:bodyPr>
            <a:normAutofit fontScale="62500" lnSpcReduction="20000"/>
          </a:bodyPr>
          <a:lstStyle/>
          <a:p>
            <a:pPr fontAlgn="base"/>
            <a:r>
              <a:rPr lang="en-US" dirty="0" smtClean="0"/>
              <a:t>La </a:t>
            </a:r>
            <a:r>
              <a:rPr lang="en-US" dirty="0" err="1" smtClean="0"/>
              <a:t>examenele</a:t>
            </a:r>
            <a:r>
              <a:rPr lang="en-US" dirty="0" smtClean="0"/>
              <a:t> de </a:t>
            </a:r>
            <a:r>
              <a:rPr lang="en-US" dirty="0" err="1" smtClean="0"/>
              <a:t>bacaulaureat</a:t>
            </a:r>
            <a:r>
              <a:rPr lang="en-US" dirty="0" smtClean="0"/>
              <a:t>, </a:t>
            </a:r>
            <a:r>
              <a:rPr lang="en-US" dirty="0" err="1" smtClean="0"/>
              <a:t>desfăşurate</a:t>
            </a:r>
            <a:r>
              <a:rPr lang="en-US" dirty="0" smtClean="0"/>
              <a:t> </a:t>
            </a:r>
            <a:r>
              <a:rPr lang="en-US" dirty="0" err="1" smtClean="0"/>
              <a:t>în</a:t>
            </a:r>
            <a:r>
              <a:rPr lang="en-US" dirty="0" smtClean="0"/>
              <a:t> </a:t>
            </a:r>
            <a:r>
              <a:rPr lang="en-US" dirty="0" err="1" smtClean="0"/>
              <a:t>diferite</a:t>
            </a:r>
            <a:r>
              <a:rPr lang="en-US" dirty="0" smtClean="0"/>
              <a:t> </a:t>
            </a:r>
            <a:r>
              <a:rPr lang="en-US" dirty="0" err="1" smtClean="0"/>
              <a:t>etape</a:t>
            </a:r>
            <a:r>
              <a:rPr lang="en-US" dirty="0" smtClean="0"/>
              <a:t> </a:t>
            </a:r>
            <a:r>
              <a:rPr lang="en-US" dirty="0" err="1" smtClean="0"/>
              <a:t>în</a:t>
            </a:r>
            <a:r>
              <a:rPr lang="en-US" dirty="0" smtClean="0"/>
              <a:t> </a:t>
            </a:r>
            <a:r>
              <a:rPr lang="en-US" dirty="0" err="1" smtClean="0"/>
              <a:t>lunile</a:t>
            </a:r>
            <a:r>
              <a:rPr lang="en-US" dirty="0" smtClean="0"/>
              <a:t> </a:t>
            </a:r>
            <a:r>
              <a:rPr lang="en-US" dirty="0" err="1" smtClean="0"/>
              <a:t>mai-iunie</a:t>
            </a:r>
            <a:r>
              <a:rPr lang="en-US" dirty="0" smtClean="0"/>
              <a:t> 2011, s-au </a:t>
            </a:r>
            <a:r>
              <a:rPr lang="en-US" dirty="0" err="1" smtClean="0"/>
              <a:t>prezentat</a:t>
            </a:r>
            <a:r>
              <a:rPr lang="en-US" dirty="0" smtClean="0"/>
              <a:t> 141.000 de </a:t>
            </a:r>
            <a:r>
              <a:rPr lang="en-US" dirty="0" err="1" smtClean="0"/>
              <a:t>elevi</a:t>
            </a:r>
            <a:r>
              <a:rPr lang="en-US" dirty="0" smtClean="0"/>
              <a:t> </a:t>
            </a:r>
            <a:r>
              <a:rPr lang="en-US" dirty="0" err="1" smtClean="0"/>
              <a:t>ai</a:t>
            </a:r>
            <a:r>
              <a:rPr lang="en-US" dirty="0" smtClean="0"/>
              <a:t> </a:t>
            </a:r>
            <a:r>
              <a:rPr lang="en-US" dirty="0" err="1" smtClean="0"/>
              <a:t>şcolilor</a:t>
            </a:r>
            <a:r>
              <a:rPr lang="en-US" dirty="0" smtClean="0"/>
              <a:t> </a:t>
            </a:r>
            <a:r>
              <a:rPr lang="en-US" dirty="0" err="1" smtClean="0"/>
              <a:t>medii,care</a:t>
            </a:r>
            <a:r>
              <a:rPr lang="en-US" dirty="0" smtClean="0"/>
              <a:t>, </a:t>
            </a:r>
            <a:r>
              <a:rPr lang="en-US" dirty="0" err="1" smtClean="0"/>
              <a:t>pe</a:t>
            </a:r>
            <a:r>
              <a:rPr lang="en-US" dirty="0" smtClean="0"/>
              <a:t> </a:t>
            </a:r>
            <a:r>
              <a:rPr lang="en-US" dirty="0" err="1" smtClean="0"/>
              <a:t>baza</a:t>
            </a:r>
            <a:r>
              <a:rPr lang="en-US" dirty="0" smtClean="0"/>
              <a:t> </a:t>
            </a:r>
            <a:r>
              <a:rPr lang="en-US" dirty="0" err="1" smtClean="0"/>
              <a:t>alegerii</a:t>
            </a:r>
            <a:r>
              <a:rPr lang="en-US" dirty="0" smtClean="0"/>
              <a:t> </a:t>
            </a:r>
            <a:r>
              <a:rPr lang="en-US" dirty="0" err="1" smtClean="0"/>
              <a:t>lor</a:t>
            </a:r>
            <a:r>
              <a:rPr lang="en-US" dirty="0" smtClean="0"/>
              <a:t>, au </a:t>
            </a:r>
            <a:r>
              <a:rPr lang="en-US" dirty="0" err="1" smtClean="0"/>
              <a:t>dat</a:t>
            </a:r>
            <a:r>
              <a:rPr lang="en-US" dirty="0" smtClean="0"/>
              <a:t> </a:t>
            </a:r>
            <a:r>
              <a:rPr lang="en-US" dirty="0" err="1" smtClean="0"/>
              <a:t>examen</a:t>
            </a:r>
            <a:r>
              <a:rPr lang="en-US" dirty="0" smtClean="0"/>
              <a:t> la 192 de discipline </a:t>
            </a:r>
            <a:r>
              <a:rPr lang="en-US" dirty="0" err="1" smtClean="0"/>
              <a:t>în</a:t>
            </a:r>
            <a:r>
              <a:rPr lang="en-US" dirty="0" smtClean="0"/>
              <a:t> </a:t>
            </a:r>
            <a:r>
              <a:rPr lang="en-US" dirty="0" err="1" smtClean="0"/>
              <a:t>cadrul</a:t>
            </a:r>
            <a:r>
              <a:rPr lang="en-US" dirty="0" smtClean="0"/>
              <a:t> </a:t>
            </a:r>
            <a:r>
              <a:rPr lang="en-US" dirty="0" err="1" smtClean="0"/>
              <a:t>bacalaureatului</a:t>
            </a:r>
            <a:r>
              <a:rPr lang="en-US" dirty="0" smtClean="0"/>
              <a:t> de </a:t>
            </a:r>
            <a:r>
              <a:rPr lang="en-US" dirty="0" err="1" smtClean="0"/>
              <a:t>nivel</a:t>
            </a:r>
            <a:r>
              <a:rPr lang="en-US" dirty="0" smtClean="0"/>
              <a:t> </a:t>
            </a:r>
            <a:r>
              <a:rPr lang="en-US" dirty="0" err="1" smtClean="0"/>
              <a:t>mediu</a:t>
            </a:r>
            <a:r>
              <a:rPr lang="en-US" dirty="0" smtClean="0"/>
              <a:t> </a:t>
            </a:r>
            <a:r>
              <a:rPr lang="en-US" dirty="0" err="1" smtClean="0"/>
              <a:t>și</a:t>
            </a:r>
            <a:r>
              <a:rPr lang="en-US" dirty="0" smtClean="0"/>
              <a:t> la 57 de discipline </a:t>
            </a:r>
            <a:r>
              <a:rPr lang="en-US" dirty="0" err="1" smtClean="0"/>
              <a:t>în</a:t>
            </a:r>
            <a:r>
              <a:rPr lang="en-US" dirty="0" smtClean="0"/>
              <a:t> </a:t>
            </a:r>
            <a:r>
              <a:rPr lang="en-US" dirty="0" err="1" smtClean="0"/>
              <a:t>cadrul</a:t>
            </a:r>
            <a:r>
              <a:rPr lang="en-US" dirty="0" smtClean="0"/>
              <a:t> </a:t>
            </a:r>
            <a:r>
              <a:rPr lang="en-US" dirty="0" err="1" smtClean="0"/>
              <a:t>bacalaureatului</a:t>
            </a:r>
            <a:r>
              <a:rPr lang="en-US" dirty="0" smtClean="0"/>
              <a:t> de </a:t>
            </a:r>
            <a:r>
              <a:rPr lang="en-US" dirty="0" err="1" smtClean="0"/>
              <a:t>nivel</a:t>
            </a:r>
            <a:r>
              <a:rPr lang="en-US" dirty="0" smtClean="0"/>
              <a:t> superior.</a:t>
            </a:r>
          </a:p>
          <a:p>
            <a:pPr fontAlgn="base"/>
            <a:r>
              <a:rPr lang="en-US" dirty="0" err="1" smtClean="0"/>
              <a:t>Nivelul</a:t>
            </a:r>
            <a:r>
              <a:rPr lang="en-US" dirty="0" smtClean="0"/>
              <a:t> </a:t>
            </a:r>
            <a:r>
              <a:rPr lang="en-US" dirty="0" err="1" smtClean="0"/>
              <a:t>bacalaureatului</a:t>
            </a:r>
            <a:r>
              <a:rPr lang="en-US" dirty="0" smtClean="0"/>
              <a:t> </a:t>
            </a:r>
            <a:r>
              <a:rPr lang="en-US" dirty="0" err="1" smtClean="0"/>
              <a:t>est</a:t>
            </a:r>
            <a:r>
              <a:rPr lang="en-US" dirty="0" smtClean="0"/>
              <a:t> </a:t>
            </a:r>
            <a:r>
              <a:rPr lang="en-US" dirty="0" err="1" smtClean="0"/>
              <a:t>decisiv</a:t>
            </a:r>
            <a:r>
              <a:rPr lang="en-US" dirty="0" smtClean="0"/>
              <a:t> </a:t>
            </a:r>
            <a:r>
              <a:rPr lang="en-US" dirty="0" err="1" smtClean="0"/>
              <a:t>în</a:t>
            </a:r>
            <a:r>
              <a:rPr lang="en-US" dirty="0" smtClean="0"/>
              <a:t> </a:t>
            </a:r>
            <a:r>
              <a:rPr lang="en-US" dirty="0" err="1" smtClean="0"/>
              <a:t>privința</a:t>
            </a:r>
            <a:r>
              <a:rPr lang="en-US" dirty="0" smtClean="0"/>
              <a:t> </a:t>
            </a:r>
            <a:r>
              <a:rPr lang="en-US" dirty="0" err="1" smtClean="0"/>
              <a:t>punctelor</a:t>
            </a:r>
            <a:r>
              <a:rPr lang="en-US" dirty="0" smtClean="0"/>
              <a:t> </a:t>
            </a:r>
            <a:r>
              <a:rPr lang="en-US" dirty="0" err="1" smtClean="0"/>
              <a:t>ce</a:t>
            </a:r>
            <a:r>
              <a:rPr lang="en-US" dirty="0" smtClean="0"/>
              <a:t> se pot </a:t>
            </a:r>
            <a:r>
              <a:rPr lang="en-US" dirty="0" err="1" smtClean="0"/>
              <a:t>strânge</a:t>
            </a:r>
            <a:r>
              <a:rPr lang="en-US" dirty="0" smtClean="0"/>
              <a:t> </a:t>
            </a:r>
            <a:r>
              <a:rPr lang="en-US" dirty="0" err="1" smtClean="0"/>
              <a:t>pentru</a:t>
            </a:r>
            <a:r>
              <a:rPr lang="en-US" dirty="0" smtClean="0"/>
              <a:t> </a:t>
            </a:r>
            <a:r>
              <a:rPr lang="en-US" dirty="0" err="1" smtClean="0"/>
              <a:t>admiterea</a:t>
            </a:r>
            <a:r>
              <a:rPr lang="en-US" dirty="0" smtClean="0"/>
              <a:t> </a:t>
            </a:r>
            <a:r>
              <a:rPr lang="en-US" dirty="0" err="1" smtClean="0"/>
              <a:t>în</a:t>
            </a:r>
            <a:r>
              <a:rPr lang="en-US" dirty="0" smtClean="0"/>
              <a:t> </a:t>
            </a:r>
            <a:r>
              <a:rPr lang="en-US" dirty="0" err="1" smtClean="0"/>
              <a:t>diferitele</a:t>
            </a:r>
            <a:r>
              <a:rPr lang="en-US" dirty="0" smtClean="0"/>
              <a:t> </a:t>
            </a:r>
            <a:r>
              <a:rPr lang="en-US" dirty="0" err="1" smtClean="0"/>
              <a:t>instituții</a:t>
            </a:r>
            <a:r>
              <a:rPr lang="en-US" dirty="0" smtClean="0"/>
              <a:t> ale </a:t>
            </a:r>
            <a:r>
              <a:rPr lang="en-US" dirty="0" err="1" smtClean="0"/>
              <a:t>învățământului</a:t>
            </a:r>
            <a:r>
              <a:rPr lang="en-US" dirty="0" smtClean="0"/>
              <a:t> superior. </a:t>
            </a:r>
            <a:r>
              <a:rPr lang="en-US" dirty="0" err="1" smtClean="0"/>
              <a:t>Examen</a:t>
            </a:r>
            <a:r>
              <a:rPr lang="en-US" dirty="0" smtClean="0"/>
              <a:t> de </a:t>
            </a:r>
            <a:r>
              <a:rPr lang="en-US" dirty="0" err="1" smtClean="0"/>
              <a:t>admitere</a:t>
            </a:r>
            <a:r>
              <a:rPr lang="en-US" dirty="0" smtClean="0"/>
              <a:t> nu </a:t>
            </a:r>
            <a:r>
              <a:rPr lang="en-US" dirty="0" err="1" smtClean="0"/>
              <a:t>mai</a:t>
            </a:r>
            <a:r>
              <a:rPr lang="en-US" dirty="0" smtClean="0"/>
              <a:t> </a:t>
            </a:r>
            <a:r>
              <a:rPr lang="en-US" dirty="0" err="1" smtClean="0"/>
              <a:t>există</a:t>
            </a:r>
            <a:r>
              <a:rPr lang="en-US" dirty="0" smtClean="0"/>
              <a:t>, </a:t>
            </a:r>
            <a:r>
              <a:rPr lang="en-US" dirty="0" err="1" smtClean="0"/>
              <a:t>universitățile</a:t>
            </a:r>
            <a:r>
              <a:rPr lang="en-US" dirty="0" smtClean="0"/>
              <a:t> </a:t>
            </a:r>
            <a:r>
              <a:rPr lang="en-US" dirty="0" err="1" smtClean="0"/>
              <a:t>și</a:t>
            </a:r>
            <a:r>
              <a:rPr lang="en-US" dirty="0" smtClean="0"/>
              <a:t> </a:t>
            </a:r>
            <a:r>
              <a:rPr lang="en-US" dirty="0" err="1" smtClean="0"/>
              <a:t>școlile</a:t>
            </a:r>
            <a:r>
              <a:rPr lang="en-US" dirty="0" smtClean="0"/>
              <a:t> </a:t>
            </a:r>
            <a:r>
              <a:rPr lang="en-US" dirty="0" err="1" smtClean="0"/>
              <a:t>superioare</a:t>
            </a:r>
            <a:r>
              <a:rPr lang="en-US" dirty="0" smtClean="0"/>
              <a:t> </a:t>
            </a:r>
            <a:r>
              <a:rPr lang="en-US" dirty="0" err="1" smtClean="0"/>
              <a:t>își</a:t>
            </a:r>
            <a:r>
              <a:rPr lang="en-US" dirty="0" smtClean="0"/>
              <a:t> </a:t>
            </a:r>
            <a:r>
              <a:rPr lang="en-US" dirty="0" err="1" smtClean="0"/>
              <a:t>recrutează</a:t>
            </a:r>
            <a:r>
              <a:rPr lang="en-US" dirty="0" smtClean="0"/>
              <a:t> </a:t>
            </a:r>
            <a:r>
              <a:rPr lang="en-US" dirty="0" err="1" smtClean="0"/>
              <a:t>studenții</a:t>
            </a:r>
            <a:r>
              <a:rPr lang="en-US" dirty="0" smtClean="0"/>
              <a:t> </a:t>
            </a:r>
            <a:r>
              <a:rPr lang="en-US" dirty="0" err="1" smtClean="0"/>
              <a:t>în</a:t>
            </a:r>
            <a:r>
              <a:rPr lang="en-US" dirty="0" smtClean="0"/>
              <a:t> </a:t>
            </a:r>
            <a:r>
              <a:rPr lang="en-US" dirty="0" err="1" smtClean="0"/>
              <a:t>funcție</a:t>
            </a:r>
            <a:r>
              <a:rPr lang="en-US" dirty="0" smtClean="0"/>
              <a:t> de </a:t>
            </a:r>
            <a:r>
              <a:rPr lang="en-US" dirty="0" err="1" smtClean="0"/>
              <a:t>de</a:t>
            </a:r>
            <a:r>
              <a:rPr lang="en-US" dirty="0" smtClean="0"/>
              <a:t> </a:t>
            </a:r>
            <a:r>
              <a:rPr lang="en-US" dirty="0" err="1" smtClean="0"/>
              <a:t>numărul</a:t>
            </a:r>
            <a:r>
              <a:rPr lang="en-US" dirty="0" smtClean="0"/>
              <a:t> de </a:t>
            </a:r>
            <a:r>
              <a:rPr lang="en-US" dirty="0" err="1" smtClean="0"/>
              <a:t>puncte</a:t>
            </a:r>
            <a:r>
              <a:rPr lang="en-US" dirty="0" smtClean="0"/>
              <a:t> </a:t>
            </a:r>
            <a:r>
              <a:rPr lang="en-US" dirty="0" err="1" smtClean="0"/>
              <a:t>strânse</a:t>
            </a:r>
            <a:r>
              <a:rPr lang="en-US" dirty="0" smtClean="0"/>
              <a:t> de </a:t>
            </a:r>
            <a:r>
              <a:rPr lang="en-US" dirty="0" err="1" smtClean="0"/>
              <a:t>aceștia</a:t>
            </a:r>
            <a:r>
              <a:rPr lang="en-US" dirty="0" smtClean="0"/>
              <a:t> </a:t>
            </a:r>
            <a:r>
              <a:rPr lang="en-US" dirty="0" err="1" smtClean="0"/>
              <a:t>în</a:t>
            </a:r>
            <a:r>
              <a:rPr lang="en-US" dirty="0" smtClean="0"/>
              <a:t> </a:t>
            </a:r>
            <a:r>
              <a:rPr lang="en-US" dirty="0" err="1" smtClean="0"/>
              <a:t>cursul</a:t>
            </a:r>
            <a:r>
              <a:rPr lang="en-US" dirty="0" smtClean="0"/>
              <a:t> </a:t>
            </a:r>
            <a:r>
              <a:rPr lang="en-US" dirty="0" err="1" smtClean="0"/>
              <a:t>studiilor</a:t>
            </a:r>
            <a:r>
              <a:rPr lang="en-US" dirty="0" smtClean="0"/>
              <a:t> </a:t>
            </a:r>
            <a:r>
              <a:rPr lang="en-US" dirty="0" err="1" smtClean="0"/>
              <a:t>lor</a:t>
            </a:r>
            <a:r>
              <a:rPr lang="en-US" dirty="0" smtClean="0"/>
              <a:t> </a:t>
            </a:r>
            <a:r>
              <a:rPr lang="en-US" dirty="0" err="1" smtClean="0"/>
              <a:t>medii</a:t>
            </a:r>
            <a:r>
              <a:rPr lang="en-US" dirty="0" smtClean="0"/>
              <a:t>.</a:t>
            </a:r>
          </a:p>
          <a:p>
            <a:pPr fontAlgn="base"/>
            <a:r>
              <a:rPr lang="en-US" dirty="0" err="1" smtClean="0"/>
              <a:t>Punctele</a:t>
            </a:r>
            <a:r>
              <a:rPr lang="en-US" dirty="0" smtClean="0"/>
              <a:t> se </a:t>
            </a:r>
            <a:r>
              <a:rPr lang="en-US" dirty="0" err="1" smtClean="0"/>
              <a:t>colectează</a:t>
            </a:r>
            <a:r>
              <a:rPr lang="en-US" dirty="0" smtClean="0"/>
              <a:t> </a:t>
            </a:r>
            <a:r>
              <a:rPr lang="en-US" dirty="0" err="1" smtClean="0"/>
              <a:t>pe</a:t>
            </a:r>
            <a:r>
              <a:rPr lang="en-US" dirty="0" smtClean="0"/>
              <a:t> </a:t>
            </a:r>
            <a:r>
              <a:rPr lang="en-US" dirty="0" err="1" smtClean="0"/>
              <a:t>baza</a:t>
            </a:r>
            <a:r>
              <a:rPr lang="en-US" dirty="0" smtClean="0"/>
              <a:t> </a:t>
            </a:r>
            <a:r>
              <a:rPr lang="en-US" dirty="0" err="1" smtClean="0"/>
              <a:t>rezultatelor</a:t>
            </a:r>
            <a:r>
              <a:rPr lang="en-US" dirty="0" smtClean="0"/>
              <a:t> la </a:t>
            </a:r>
            <a:r>
              <a:rPr lang="en-US" dirty="0" err="1" smtClean="0"/>
              <a:t>examenul</a:t>
            </a:r>
            <a:r>
              <a:rPr lang="en-US" dirty="0" smtClean="0"/>
              <a:t> de </a:t>
            </a:r>
            <a:r>
              <a:rPr lang="en-US" dirty="0" err="1" smtClean="0"/>
              <a:t>bacalaureat</a:t>
            </a:r>
            <a:r>
              <a:rPr lang="en-US" dirty="0" smtClean="0"/>
              <a:t>, a </a:t>
            </a:r>
            <a:r>
              <a:rPr lang="en-US" dirty="0" err="1" smtClean="0"/>
              <a:t>notelor</a:t>
            </a:r>
            <a:r>
              <a:rPr lang="en-US" dirty="0" smtClean="0"/>
              <a:t> din </a:t>
            </a:r>
            <a:r>
              <a:rPr lang="en-US" dirty="0" err="1" smtClean="0"/>
              <a:t>ultimii</a:t>
            </a:r>
            <a:r>
              <a:rPr lang="en-US" dirty="0" smtClean="0"/>
              <a:t> </a:t>
            </a:r>
            <a:r>
              <a:rPr lang="en-US" dirty="0" err="1" smtClean="0"/>
              <a:t>doi</a:t>
            </a:r>
            <a:r>
              <a:rPr lang="en-US" dirty="0" smtClean="0"/>
              <a:t> </a:t>
            </a:r>
            <a:r>
              <a:rPr lang="en-US" dirty="0" err="1" smtClean="0"/>
              <a:t>ani</a:t>
            </a:r>
            <a:r>
              <a:rPr lang="en-US" dirty="0" smtClean="0"/>
              <a:t> </a:t>
            </a:r>
            <a:r>
              <a:rPr lang="en-US" dirty="0" err="1" smtClean="0"/>
              <a:t>în</a:t>
            </a:r>
            <a:r>
              <a:rPr lang="en-US" dirty="0" smtClean="0"/>
              <a:t> </a:t>
            </a:r>
            <a:r>
              <a:rPr lang="en-US" dirty="0" err="1" smtClean="0"/>
              <a:t>școala</a:t>
            </a:r>
            <a:r>
              <a:rPr lang="en-US" dirty="0" smtClean="0"/>
              <a:t> </a:t>
            </a:r>
            <a:r>
              <a:rPr lang="en-US" dirty="0" err="1" smtClean="0"/>
              <a:t>medie</a:t>
            </a:r>
            <a:r>
              <a:rPr lang="en-US" dirty="0" smtClean="0"/>
              <a:t> </a:t>
            </a:r>
            <a:r>
              <a:rPr lang="en-US" dirty="0" err="1" smtClean="0"/>
              <a:t>și</a:t>
            </a:r>
            <a:r>
              <a:rPr lang="en-US" dirty="0" smtClean="0"/>
              <a:t> a </a:t>
            </a:r>
            <a:r>
              <a:rPr lang="en-US" dirty="0" err="1" smtClean="0"/>
              <a:t>examenelor</a:t>
            </a:r>
            <a:r>
              <a:rPr lang="en-US" dirty="0" smtClean="0"/>
              <a:t> la </a:t>
            </a:r>
            <a:r>
              <a:rPr lang="en-US" dirty="0" err="1" smtClean="0"/>
              <a:t>una</a:t>
            </a:r>
            <a:r>
              <a:rPr lang="en-US" dirty="0" smtClean="0"/>
              <a:t> </a:t>
            </a:r>
            <a:r>
              <a:rPr lang="en-US" dirty="0" err="1" smtClean="0"/>
              <a:t>sau</a:t>
            </a:r>
            <a:r>
              <a:rPr lang="en-US" dirty="0" smtClean="0"/>
              <a:t> </a:t>
            </a:r>
            <a:r>
              <a:rPr lang="en-US" dirty="0" err="1" smtClean="0"/>
              <a:t>mai</a:t>
            </a:r>
            <a:r>
              <a:rPr lang="en-US" dirty="0" smtClean="0"/>
              <a:t> </a:t>
            </a:r>
            <a:r>
              <a:rPr lang="en-US" dirty="0" err="1" smtClean="0"/>
              <a:t>multe</a:t>
            </a:r>
            <a:r>
              <a:rPr lang="en-US" dirty="0" smtClean="0"/>
              <a:t> </a:t>
            </a:r>
            <a:r>
              <a:rPr lang="en-US" dirty="0" err="1" smtClean="0"/>
              <a:t>limbi</a:t>
            </a:r>
            <a:r>
              <a:rPr lang="en-US" dirty="0" smtClean="0"/>
              <a:t> </a:t>
            </a:r>
            <a:r>
              <a:rPr lang="en-US" dirty="0" err="1" smtClean="0"/>
              <a:t>străine</a:t>
            </a:r>
            <a:r>
              <a:rPr lang="en-US" dirty="0" smtClean="0"/>
              <a:t>. </a:t>
            </a:r>
            <a:r>
              <a:rPr lang="en-US" dirty="0" err="1" smtClean="0"/>
              <a:t>Admiterile</a:t>
            </a:r>
            <a:r>
              <a:rPr lang="en-US" dirty="0" smtClean="0"/>
              <a:t> se </a:t>
            </a:r>
            <a:r>
              <a:rPr lang="en-US" dirty="0" err="1" smtClean="0"/>
              <a:t>fac</a:t>
            </a:r>
            <a:r>
              <a:rPr lang="en-US" dirty="0" smtClean="0"/>
              <a:t> </a:t>
            </a:r>
            <a:r>
              <a:rPr lang="en-US" dirty="0" err="1" smtClean="0"/>
              <a:t>în</a:t>
            </a:r>
            <a:r>
              <a:rPr lang="en-US" dirty="0" smtClean="0"/>
              <a:t> </a:t>
            </a:r>
            <a:r>
              <a:rPr lang="en-US" dirty="0" err="1" smtClean="0"/>
              <a:t>ordinea</a:t>
            </a:r>
            <a:r>
              <a:rPr lang="en-US" dirty="0" smtClean="0"/>
              <a:t> </a:t>
            </a:r>
            <a:r>
              <a:rPr lang="en-US" dirty="0" err="1" smtClean="0"/>
              <a:t>descrescătoare</a:t>
            </a:r>
            <a:r>
              <a:rPr lang="en-US" dirty="0" smtClean="0"/>
              <a:t> a </a:t>
            </a:r>
            <a:r>
              <a:rPr lang="en-US" dirty="0" err="1" smtClean="0"/>
              <a:t>punctelor</a:t>
            </a:r>
            <a:r>
              <a:rPr lang="en-US" dirty="0" smtClean="0"/>
              <a:t> </a:t>
            </a:r>
            <a:r>
              <a:rPr lang="en-US" dirty="0" err="1" smtClean="0"/>
              <a:t>colectate</a:t>
            </a:r>
            <a:r>
              <a:rPr lang="en-US" dirty="0" smtClean="0"/>
              <a:t>, </a:t>
            </a:r>
            <a:r>
              <a:rPr lang="en-US" dirty="0" err="1" smtClean="0"/>
              <a:t>existând</a:t>
            </a:r>
            <a:r>
              <a:rPr lang="en-US" dirty="0" smtClean="0"/>
              <a:t> </a:t>
            </a:r>
            <a:r>
              <a:rPr lang="en-US" dirty="0" err="1" smtClean="0"/>
              <a:t>totuși</a:t>
            </a:r>
            <a:r>
              <a:rPr lang="en-US" dirty="0" smtClean="0"/>
              <a:t> un </a:t>
            </a:r>
            <a:r>
              <a:rPr lang="en-US" dirty="0" err="1" smtClean="0"/>
              <a:t>barem</a:t>
            </a:r>
            <a:r>
              <a:rPr lang="en-US" dirty="0" smtClean="0"/>
              <a:t> minim.  </a:t>
            </a:r>
          </a:p>
          <a:p>
            <a:pPr fontAlgn="base"/>
            <a:r>
              <a:rPr lang="en-US" dirty="0" err="1" smtClean="0"/>
              <a:t>Examenele</a:t>
            </a:r>
            <a:r>
              <a:rPr lang="en-US" dirty="0" smtClean="0"/>
              <a:t> de </a:t>
            </a:r>
            <a:r>
              <a:rPr lang="en-US" dirty="0" err="1" smtClean="0"/>
              <a:t>bacalaureat</a:t>
            </a:r>
            <a:r>
              <a:rPr lang="en-US" dirty="0" smtClean="0"/>
              <a:t>, </a:t>
            </a:r>
            <a:r>
              <a:rPr lang="en-US" dirty="0" err="1" smtClean="0"/>
              <a:t>exceptănd</a:t>
            </a:r>
            <a:r>
              <a:rPr lang="en-US" dirty="0" smtClean="0"/>
              <a:t> </a:t>
            </a:r>
            <a:r>
              <a:rPr lang="en-US" dirty="0" err="1" smtClean="0"/>
              <a:t>câteva</a:t>
            </a:r>
            <a:r>
              <a:rPr lang="en-US" dirty="0" smtClean="0"/>
              <a:t> </a:t>
            </a:r>
            <a:r>
              <a:rPr lang="en-US" dirty="0" err="1" smtClean="0"/>
              <a:t>cazuri</a:t>
            </a:r>
            <a:r>
              <a:rPr lang="en-US" dirty="0" smtClean="0"/>
              <a:t> </a:t>
            </a:r>
            <a:r>
              <a:rPr lang="en-US" dirty="0" err="1" smtClean="0"/>
              <a:t>dispersate</a:t>
            </a:r>
            <a:r>
              <a:rPr lang="en-US" dirty="0" smtClean="0"/>
              <a:t>, </a:t>
            </a:r>
            <a:r>
              <a:rPr lang="en-US" dirty="0" err="1" smtClean="0"/>
              <a:t>în</a:t>
            </a:r>
            <a:r>
              <a:rPr lang="en-US" dirty="0" smtClean="0"/>
              <a:t> general se </a:t>
            </a:r>
            <a:r>
              <a:rPr lang="en-US" dirty="0" err="1" smtClean="0"/>
              <a:t>desfășoară</a:t>
            </a:r>
            <a:r>
              <a:rPr lang="en-US" dirty="0" smtClean="0"/>
              <a:t> </a:t>
            </a:r>
            <a:r>
              <a:rPr lang="en-US" dirty="0" err="1" smtClean="0"/>
              <a:t>în</a:t>
            </a:r>
            <a:r>
              <a:rPr lang="en-US" dirty="0" smtClean="0"/>
              <a:t> </a:t>
            </a:r>
            <a:r>
              <a:rPr lang="en-US" dirty="0" err="1" smtClean="0"/>
              <a:t>ordine</a:t>
            </a:r>
            <a:r>
              <a:rPr lang="en-US" dirty="0" smtClean="0"/>
              <a:t>. </a:t>
            </a:r>
            <a:r>
              <a:rPr lang="en-US" dirty="0" err="1" smtClean="0"/>
              <a:t>În</a:t>
            </a:r>
            <a:r>
              <a:rPr lang="en-US" dirty="0" smtClean="0"/>
              <a:t> </a:t>
            </a:r>
            <a:r>
              <a:rPr lang="en-US" dirty="0" err="1" smtClean="0"/>
              <a:t>orice</a:t>
            </a:r>
            <a:r>
              <a:rPr lang="en-US" dirty="0" smtClean="0"/>
              <a:t> </a:t>
            </a:r>
            <a:r>
              <a:rPr lang="en-US" dirty="0" err="1" smtClean="0"/>
              <a:t>caz</a:t>
            </a:r>
            <a:r>
              <a:rPr lang="en-US" dirty="0" smtClean="0"/>
              <a:t> </a:t>
            </a:r>
            <a:r>
              <a:rPr lang="en-US" dirty="0" err="1" smtClean="0"/>
              <a:t>opinia</a:t>
            </a:r>
            <a:r>
              <a:rPr lang="en-US" dirty="0" smtClean="0"/>
              <a:t> </a:t>
            </a:r>
            <a:r>
              <a:rPr lang="en-US" dirty="0" err="1" smtClean="0"/>
              <a:t>publică</a:t>
            </a:r>
            <a:r>
              <a:rPr lang="en-US" dirty="0" smtClean="0"/>
              <a:t> nu are </a:t>
            </a:r>
            <a:r>
              <a:rPr lang="en-US" dirty="0" err="1" smtClean="0"/>
              <a:t>cunoștință</a:t>
            </a:r>
            <a:r>
              <a:rPr lang="en-US" dirty="0" smtClean="0"/>
              <a:t> de </a:t>
            </a:r>
            <a:r>
              <a:rPr lang="en-US" dirty="0" err="1" smtClean="0"/>
              <a:t>fenomene</a:t>
            </a:r>
            <a:r>
              <a:rPr lang="en-US" dirty="0" smtClean="0"/>
              <a:t> de </a:t>
            </a:r>
            <a:r>
              <a:rPr lang="en-US" dirty="0" err="1" smtClean="0"/>
              <a:t>fraudă</a:t>
            </a:r>
            <a:r>
              <a:rPr lang="en-US" dirty="0" smtClean="0"/>
              <a:t> </a:t>
            </a:r>
            <a:r>
              <a:rPr lang="en-US" dirty="0" err="1" smtClean="0"/>
              <a:t>masive</a:t>
            </a:r>
            <a:r>
              <a:rPr lang="en-US" dirty="0" smtClean="0"/>
              <a:t>, e </a:t>
            </a:r>
            <a:r>
              <a:rPr lang="en-US" dirty="0" err="1" smtClean="0"/>
              <a:t>drept</a:t>
            </a:r>
            <a:r>
              <a:rPr lang="en-US" dirty="0" smtClean="0"/>
              <a:t>, </a:t>
            </a:r>
            <a:r>
              <a:rPr lang="en-US" dirty="0" err="1" smtClean="0"/>
              <a:t>nici</a:t>
            </a:r>
            <a:r>
              <a:rPr lang="en-US" dirty="0" smtClean="0"/>
              <a:t> de </a:t>
            </a:r>
            <a:r>
              <a:rPr lang="en-US" dirty="0" err="1" smtClean="0"/>
              <a:t>vreun</a:t>
            </a:r>
            <a:r>
              <a:rPr lang="en-US" dirty="0" smtClean="0"/>
              <a:t> control strict al </a:t>
            </a:r>
            <a:r>
              <a:rPr lang="en-US" dirty="0" err="1" smtClean="0"/>
              <a:t>condițiilor</a:t>
            </a:r>
            <a:r>
              <a:rPr lang="en-US" dirty="0" smtClean="0"/>
              <a:t> de </a:t>
            </a:r>
            <a:r>
              <a:rPr lang="en-US" dirty="0" err="1" smtClean="0"/>
              <a:t>examen</a:t>
            </a:r>
            <a:r>
              <a:rPr lang="en-US" dirty="0" smtClean="0"/>
              <a:t> </a:t>
            </a:r>
            <a:r>
              <a:rPr lang="en-US" dirty="0" err="1" smtClean="0"/>
              <a:t>efectuat</a:t>
            </a:r>
            <a:r>
              <a:rPr lang="en-US" dirty="0" smtClean="0"/>
              <a:t> central, de </a:t>
            </a:r>
            <a:r>
              <a:rPr lang="en-US" dirty="0" err="1" smtClean="0"/>
              <a:t>vreo</a:t>
            </a:r>
            <a:r>
              <a:rPr lang="en-US" dirty="0" smtClean="0"/>
              <a:t> </a:t>
            </a:r>
            <a:r>
              <a:rPr lang="en-US" dirty="0" err="1" smtClean="0"/>
              <a:t>instanță</a:t>
            </a:r>
            <a:r>
              <a:rPr lang="en-US" dirty="0" smtClean="0"/>
              <a:t> </a:t>
            </a:r>
            <a:r>
              <a:rPr lang="en-US" dirty="0" err="1" smtClean="0"/>
              <a:t>independentă</a:t>
            </a:r>
            <a:r>
              <a:rPr lang="en-US" dirty="0" smtClean="0"/>
              <a:t>.</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1219200" y="381000"/>
            <a:ext cx="7315200" cy="5355312"/>
          </a:xfrm>
          <a:prstGeom prst="rect">
            <a:avLst/>
          </a:prstGeom>
        </p:spPr>
        <p:txBody>
          <a:bodyPr wrap="square">
            <a:spAutoFit/>
          </a:bodyPr>
          <a:lstStyle/>
          <a:p>
            <a:pPr algn="just"/>
            <a:r>
              <a:rPr lang="ro-RO" b="1" dirty="0" smtClean="0"/>
              <a:t>Bacalaureatul</a:t>
            </a:r>
            <a:r>
              <a:rPr lang="ro-RO" dirty="0" smtClean="0"/>
              <a:t> este un examen care se susține la absolvirea liceului la mai multe discipline de învățământ. Promovarea Bacalaureatului înseamnă încheierea unui ciclu de pregătire şi este necesară pentru admiterea în învăţământul superior.</a:t>
            </a:r>
          </a:p>
          <a:p>
            <a:pPr algn="just"/>
            <a:endParaRPr lang="ro-RO" dirty="0" smtClean="0"/>
          </a:p>
          <a:p>
            <a:pPr algn="just"/>
            <a:r>
              <a:rPr lang="ro-RO" b="1" i="1" dirty="0" smtClean="0"/>
              <a:t>ISTORIC ÎN LUME</a:t>
            </a:r>
          </a:p>
          <a:p>
            <a:pPr algn="just"/>
            <a:endParaRPr lang="ro-RO" dirty="0" smtClean="0"/>
          </a:p>
          <a:p>
            <a:pPr algn="just"/>
            <a:r>
              <a:rPr lang="ro-RO" dirty="0" smtClean="0"/>
              <a:t>La data de 17 martie 1801, printr-un decret dat de Napoleon Bonaparte, „ia naștere” examenul de bacalaureat, punându-se astfel bazele învățământului modern în Franţa.</a:t>
            </a:r>
          </a:p>
          <a:p>
            <a:pPr algn="just"/>
            <a:endParaRPr lang="ro-RO" dirty="0" smtClean="0"/>
          </a:p>
          <a:p>
            <a:pPr algn="just"/>
            <a:r>
              <a:rPr lang="ro-RO" b="1" i="1" dirty="0" smtClean="0"/>
              <a:t>ÎN ROMÂNIA</a:t>
            </a:r>
          </a:p>
          <a:p>
            <a:pPr algn="just"/>
            <a:endParaRPr lang="ro-RO" dirty="0" smtClean="0"/>
          </a:p>
          <a:p>
            <a:pPr algn="just"/>
            <a:r>
              <a:rPr lang="ro-RO" dirty="0" smtClean="0"/>
              <a:t>În România, încă din perioada interbelică, liceul era conceput ca scoală de cultură generală, specializarea urmând să se facă la universitate sau în scoli speciale. </a:t>
            </a:r>
            <a:r>
              <a:rPr lang="ro-RO" dirty="0" err="1" smtClean="0"/>
              <a:t>Ȋn</a:t>
            </a:r>
            <a:r>
              <a:rPr lang="ro-RO" dirty="0" smtClean="0"/>
              <a:t> România, în anul 1925, s-a introdus Bacalaureatul de către Dr. Constantin Angelescu, în calitatea sa de Ministru al Instrucțiunii Publice. La acel moment liceul era foarte dificil de absolvit, Bacalaureatul fiind cu adevărat un examen de maturitate.</a:t>
            </a:r>
            <a:endParaRPr lang="ro-RO"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l="73750" t="59000" r="3125" b="23000"/>
          <a:stretch>
            <a:fillRect/>
          </a:stretch>
        </p:blipFill>
        <p:spPr bwMode="auto">
          <a:xfrm>
            <a:off x="0" y="152400"/>
            <a:ext cx="2019300" cy="982362"/>
          </a:xfrm>
          <a:prstGeom prst="rect">
            <a:avLst/>
          </a:prstGeom>
          <a:noFill/>
          <a:ln w="9525">
            <a:noFill/>
            <a:miter lim="800000"/>
            <a:headEnd/>
            <a:tailEnd/>
          </a:ln>
          <a:effectLst/>
        </p:spPr>
      </p:pic>
      <p:sp>
        <p:nvSpPr>
          <p:cNvPr id="2" name="Title 1"/>
          <p:cNvSpPr>
            <a:spLocks noGrp="1"/>
          </p:cNvSpPr>
          <p:nvPr>
            <p:ph type="title"/>
          </p:nvPr>
        </p:nvSpPr>
        <p:spPr>
          <a:xfrm>
            <a:off x="3581400" y="228600"/>
            <a:ext cx="5257800" cy="715962"/>
          </a:xfrm>
        </p:spPr>
        <p:txBody>
          <a:bodyPr>
            <a:noAutofit/>
          </a:bodyPr>
          <a:lstStyle/>
          <a:p>
            <a:r>
              <a:rPr lang="vi-VN" sz="2400" b="1" dirty="0" smtClean="0"/>
              <a:t>STATELE UNITE ALE </a:t>
            </a:r>
            <a:r>
              <a:rPr lang="vi-VN" sz="2400" b="1" dirty="0" smtClean="0"/>
              <a:t>AMERICII</a:t>
            </a:r>
            <a:endParaRPr lang="vi-VN" sz="2400" dirty="0" smtClean="0"/>
          </a:p>
        </p:txBody>
      </p:sp>
      <p:sp>
        <p:nvSpPr>
          <p:cNvPr id="3" name="Content Placeholder 2"/>
          <p:cNvSpPr>
            <a:spLocks noGrp="1"/>
          </p:cNvSpPr>
          <p:nvPr>
            <p:ph idx="1"/>
          </p:nvPr>
        </p:nvSpPr>
        <p:spPr>
          <a:xfrm>
            <a:off x="228600" y="762000"/>
            <a:ext cx="8705088" cy="5943600"/>
          </a:xfrm>
        </p:spPr>
        <p:txBody>
          <a:bodyPr>
            <a:normAutofit fontScale="32500" lnSpcReduction="20000"/>
          </a:bodyPr>
          <a:lstStyle/>
          <a:p>
            <a:endParaRPr lang="en-US" b="1" dirty="0" smtClean="0"/>
          </a:p>
          <a:p>
            <a:endParaRPr lang="en-US" b="1" dirty="0" smtClean="0"/>
          </a:p>
          <a:p>
            <a:r>
              <a:rPr lang="vi-VN" b="1" dirty="0" smtClean="0"/>
              <a:t/>
            </a:r>
            <a:br>
              <a:rPr lang="vi-VN" b="1" dirty="0" smtClean="0"/>
            </a:br>
            <a:r>
              <a:rPr lang="ro-RO" sz="4300" dirty="0" smtClean="0"/>
              <a:t>	</a:t>
            </a:r>
            <a:r>
              <a:rPr lang="vi-VN" sz="6400" dirty="0" smtClean="0"/>
              <a:t>În sistemul american de învăţământ preuniversitar există mai multe tipuri de licee, separate după modul în care sunt organizate.</a:t>
            </a:r>
          </a:p>
          <a:p>
            <a:pPr>
              <a:buNone/>
            </a:pPr>
            <a:r>
              <a:rPr lang="vi-VN" sz="6400" dirty="0" smtClean="0"/>
              <a:t>Liceele </a:t>
            </a:r>
            <a:r>
              <a:rPr lang="vi-VN" sz="6400" dirty="0" smtClean="0"/>
              <a:t>americane pot fi împărţite în </a:t>
            </a:r>
            <a:r>
              <a:rPr lang="vi-VN" sz="6400" b="1" dirty="0" smtClean="0"/>
              <a:t>licee de cultură generală</a:t>
            </a:r>
            <a:r>
              <a:rPr lang="vi-VN" sz="6400" dirty="0" smtClean="0"/>
              <a:t>,  </a:t>
            </a:r>
            <a:r>
              <a:rPr lang="vi-VN" sz="6400" b="1" dirty="0" smtClean="0"/>
              <a:t>licee vocaţionale </a:t>
            </a:r>
            <a:r>
              <a:rPr lang="vi-VN" sz="6400" dirty="0" smtClean="0"/>
              <a:t>şi licee de tip „</a:t>
            </a:r>
            <a:r>
              <a:rPr lang="vi-VN" sz="6400" b="1" dirty="0" smtClean="0"/>
              <a:t>college preparatory</a:t>
            </a:r>
            <a:r>
              <a:rPr lang="vi-VN" sz="6400" dirty="0" smtClean="0"/>
              <a:t>”. </a:t>
            </a:r>
            <a:endParaRPr lang="ro-RO" sz="6400" dirty="0" smtClean="0"/>
          </a:p>
          <a:p>
            <a:pPr>
              <a:buNone/>
            </a:pPr>
            <a:r>
              <a:rPr lang="ro-RO" sz="6400" dirty="0" smtClean="0"/>
              <a:t>	</a:t>
            </a:r>
            <a:r>
              <a:rPr lang="vi-VN" sz="6400" dirty="0" smtClean="0"/>
              <a:t>Majoritatea </a:t>
            </a:r>
            <a:r>
              <a:rPr lang="vi-VN" sz="6400" b="1" dirty="0" smtClean="0"/>
              <a:t>liceelor sunt generale</a:t>
            </a:r>
            <a:r>
              <a:rPr lang="vi-VN" sz="6400" dirty="0" smtClean="0"/>
              <a:t>, oferind o multitudine de direcţii educaţionale, respectiv cursuri pentru pregătirea admiterii la universitate, cursuri de cultură generală sau cursuri de recuperare pentru cei cu probleme de învăţare. Elevii îşi pot organiza singuri cursurile,  în funcţie de abilităţile şi interesele lor.</a:t>
            </a:r>
          </a:p>
          <a:p>
            <a:pPr>
              <a:buNone/>
            </a:pPr>
            <a:r>
              <a:rPr lang="ro-RO" sz="6400" dirty="0" smtClean="0"/>
              <a:t>	</a:t>
            </a:r>
            <a:r>
              <a:rPr lang="vi-VN" sz="6400" b="1" dirty="0" smtClean="0"/>
              <a:t>Liceele vocaţionale</a:t>
            </a:r>
            <a:r>
              <a:rPr lang="vi-VN" sz="6400" dirty="0" smtClean="0"/>
              <a:t>, cu o pronunţată dimensiune practică, se adresează elevilor care vor să se pregătească pentru a urma o carieră în domenii precum IT, marketing, afaceri, inginerie şi profesii medicale. În timp ce unii absolvenţi de licee vocaţionale sau licee tehnice aleg să se încadreze direct în câmpul muncii, alţii preferă să-şi continue studiile la o instituţie de învăţământ superior.</a:t>
            </a:r>
          </a:p>
          <a:p>
            <a:pPr>
              <a:buNone/>
            </a:pPr>
            <a:r>
              <a:rPr lang="ro-RO" sz="6400" dirty="0" smtClean="0"/>
              <a:t>	</a:t>
            </a:r>
            <a:r>
              <a:rPr lang="en-US" sz="6400" dirty="0" smtClean="0"/>
              <a:t> </a:t>
            </a:r>
            <a:endParaRPr lang="vi-VN" sz="6400" dirty="0" smtClean="0"/>
          </a:p>
          <a:p>
            <a:pPr>
              <a:buNone/>
            </a:pPr>
            <a:r>
              <a:rPr lang="ro-RO" sz="6400" dirty="0" smtClean="0"/>
              <a:t>	</a:t>
            </a:r>
            <a:r>
              <a:rPr lang="en-US" sz="6400" dirty="0" smtClean="0"/>
              <a:t> </a:t>
            </a:r>
            <a:endParaRPr lang="vi-VN" sz="64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628888" cy="5715000"/>
          </a:xfrm>
        </p:spPr>
        <p:txBody>
          <a:bodyPr>
            <a:normAutofit fontScale="85000" lnSpcReduction="10000"/>
          </a:bodyPr>
          <a:lstStyle/>
          <a:p>
            <a:pPr>
              <a:buNone/>
            </a:pPr>
            <a:r>
              <a:rPr lang="vi-VN" dirty="0" smtClean="0"/>
              <a:t>„</a:t>
            </a:r>
            <a:r>
              <a:rPr lang="vi-VN" i="1" dirty="0" smtClean="0"/>
              <a:t>Day schools</a:t>
            </a:r>
            <a:r>
              <a:rPr lang="vi-VN" dirty="0" smtClean="0"/>
              <a:t>” se referă la instituţiile unde elevii se prezintă la ore dimineaţa, după care se întorc acasă. În acest tip de şcoală se desfăşoară cursuri începând de la nivel de grădiniţă  până la clasa a XII-a. Termenul mai este folosit şi pentru a descrie cursurile independente de o şcoală anume, care se pot petrece  într-o singură zi. </a:t>
            </a:r>
            <a:r>
              <a:rPr lang="en-US" dirty="0" smtClean="0"/>
              <a:t> </a:t>
            </a:r>
            <a:endParaRPr lang="vi-VN" dirty="0" smtClean="0"/>
          </a:p>
          <a:p>
            <a:pPr>
              <a:buNone/>
            </a:pPr>
            <a:r>
              <a:rPr lang="ro-RO" dirty="0" smtClean="0"/>
              <a:t>	</a:t>
            </a:r>
            <a:r>
              <a:rPr lang="vi-VN" dirty="0" smtClean="0"/>
              <a:t>„</a:t>
            </a:r>
            <a:r>
              <a:rPr lang="vi-VN" b="1" i="1" dirty="0" smtClean="0"/>
              <a:t>University-preparatory school</a:t>
            </a:r>
            <a:r>
              <a:rPr lang="vi-VN" b="1" dirty="0" smtClean="0"/>
              <a:t>” </a:t>
            </a:r>
            <a:r>
              <a:rPr lang="vi-VN" dirty="0" smtClean="0"/>
              <a:t>sau „college-preparatory”, respectiv „prep school”, reprezintă o şcoală secundară particulară,  menită să pregătească elevii pentru admiterea la universitate. Unele şcoli includ toate nivelele de liceu, de la clasa a IX-a până la clasa a XII-a. Acest format de şcoală este întâlnit cel mai adesea în </a:t>
            </a:r>
            <a:r>
              <a:rPr lang="vi-VN" dirty="0" smtClean="0"/>
              <a:t>SUA</a:t>
            </a:r>
            <a:r>
              <a:rPr lang="en-US" dirty="0" smtClean="0"/>
              <a:t>.</a:t>
            </a:r>
            <a:endParaRPr lang="en-US" dirty="0"/>
          </a:p>
        </p:txBody>
      </p:sp>
      <p:sp>
        <p:nvSpPr>
          <p:cNvPr id="4" name="Title 1"/>
          <p:cNvSpPr>
            <a:spLocks noGrp="1"/>
          </p:cNvSpPr>
          <p:nvPr>
            <p:ph type="title"/>
          </p:nvPr>
        </p:nvSpPr>
        <p:spPr>
          <a:xfrm>
            <a:off x="3429000" y="152400"/>
            <a:ext cx="4965192" cy="1143000"/>
          </a:xfrm>
        </p:spPr>
        <p:txBody>
          <a:bodyPr>
            <a:noAutofit/>
          </a:bodyPr>
          <a:lstStyle/>
          <a:p>
            <a:r>
              <a:rPr lang="vi-VN" sz="2400" b="1" dirty="0" smtClean="0"/>
              <a:t>STATELE UNITE ALE </a:t>
            </a:r>
            <a:r>
              <a:rPr lang="vi-VN" sz="2400" b="1" dirty="0" smtClean="0"/>
              <a:t>AMERICII</a:t>
            </a:r>
            <a:endParaRPr lang="vi-VN" sz="2400" dirty="0" smtClean="0"/>
          </a:p>
        </p:txBody>
      </p:sp>
      <p:pic>
        <p:nvPicPr>
          <p:cNvPr id="5" name="Picture 2"/>
          <p:cNvPicPr>
            <a:picLocks noChangeAspect="1" noChangeArrowheads="1"/>
          </p:cNvPicPr>
          <p:nvPr/>
        </p:nvPicPr>
        <p:blipFill>
          <a:blip r:embed="rId2" cstate="print"/>
          <a:srcRect l="73750" t="59000" r="3125" b="23000"/>
          <a:stretch>
            <a:fillRect/>
          </a:stretch>
        </p:blipFill>
        <p:spPr bwMode="auto">
          <a:xfrm>
            <a:off x="381000" y="0"/>
            <a:ext cx="2019300" cy="982362"/>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552688" cy="6477000"/>
          </a:xfrm>
        </p:spPr>
        <p:txBody>
          <a:bodyPr>
            <a:normAutofit fontScale="92500" lnSpcReduction="20000"/>
          </a:bodyPr>
          <a:lstStyle/>
          <a:p>
            <a:pPr marL="457200" algn="just">
              <a:spcBef>
                <a:spcPts val="0"/>
              </a:spcBef>
            </a:pPr>
            <a:r>
              <a:rPr lang="ro-RO" dirty="0" smtClean="0"/>
              <a:t>Mai mult ca în ceilalţi ani, România a explodat în dezbateri, indignare şi căutarea vinovaţilor după rezultatele de la bacalaureat</a:t>
            </a:r>
            <a:r>
              <a:rPr lang="en-US" dirty="0" smtClean="0"/>
              <a:t> din 2011.</a:t>
            </a:r>
            <a:r>
              <a:rPr lang="ro-RO" dirty="0" smtClean="0"/>
              <a:t> Cea mai mică rată de promovabilitate din istorie</a:t>
            </a:r>
            <a:r>
              <a:rPr lang="en-US" dirty="0" smtClean="0"/>
              <a:t>,</a:t>
            </a:r>
            <a:r>
              <a:rPr lang="ro-RO" dirty="0" smtClean="0"/>
              <a:t> </a:t>
            </a:r>
            <a:r>
              <a:rPr lang="en-US" dirty="0" err="1" smtClean="0"/>
              <a:t>în</a:t>
            </a:r>
            <a:r>
              <a:rPr lang="en-US" dirty="0" smtClean="0"/>
              <a:t> 2010, </a:t>
            </a:r>
            <a:r>
              <a:rPr lang="ro-RO" dirty="0" smtClean="0"/>
              <a:t>a dus la discuţii nesfârşite în legătură cu sistemul de învăţământ, pertinenţa examenului, elevii din România şi profesorii lor.</a:t>
            </a:r>
            <a:endParaRPr lang="en-US" dirty="0" smtClean="0"/>
          </a:p>
          <a:p>
            <a:pPr marL="457200" algn="just">
              <a:spcBef>
                <a:spcPts val="0"/>
              </a:spcBef>
            </a:pPr>
            <a:endParaRPr lang="en-US" dirty="0" smtClean="0"/>
          </a:p>
          <a:p>
            <a:pPr marL="457200" algn="just">
              <a:spcBef>
                <a:spcPts val="0"/>
              </a:spcBef>
            </a:pPr>
            <a:r>
              <a:rPr lang="ro-RO" dirty="0" smtClean="0"/>
              <a:t>Situaţia, însă, nu este specifică pentru ţara noastră. Controverse în legătură cu soartea celor care termină liceul au loc în mai multe ţări. Anul acesta, în Franţa, există acuzaţii de fraudă, Belgia se gândeşte dacă să introducă sau nu un examen serios la terminarea liceului, Germania are discuţii în legătură cu turbo-bacul.</a:t>
            </a:r>
            <a:endParaRPr lang="en-US" dirty="0" smtClean="0"/>
          </a:p>
          <a:p>
            <a:pPr marL="457200" algn="just">
              <a:spcBef>
                <a:spcPts val="0"/>
              </a:spcBef>
              <a:buNone/>
            </a:pPr>
            <a:r>
              <a:rPr lang="ro-RO" dirty="0" smtClean="0"/>
              <a:t/>
            </a:r>
            <a:br>
              <a:rPr lang="ro-RO" dirty="0" smtClean="0"/>
            </a:b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04800"/>
            <a:ext cx="9144000" cy="6400800"/>
          </a:xfrm>
        </p:spPr>
        <p:txBody>
          <a:bodyPr>
            <a:normAutofit fontScale="85000" lnSpcReduction="10000"/>
          </a:bodyPr>
          <a:lstStyle/>
          <a:p>
            <a:pPr>
              <a:buNone/>
            </a:pPr>
            <a:r>
              <a:rPr lang="ro-RO" dirty="0" smtClean="0"/>
              <a:t>Principala schimbare pe care Ministerul Educatiei o propune pentru examenul de maturitate este un Bac diferentiat. </a:t>
            </a:r>
            <a:endParaRPr lang="en-US" dirty="0" smtClean="0"/>
          </a:p>
          <a:p>
            <a:pPr>
              <a:buNone/>
            </a:pPr>
            <a:endParaRPr lang="en-US" b="1" dirty="0" smtClean="0"/>
          </a:p>
          <a:p>
            <a:pPr>
              <a:buNone/>
            </a:pPr>
            <a:r>
              <a:rPr lang="ro-RO" b="1" dirty="0" smtClean="0"/>
              <a:t>Varianta 1 </a:t>
            </a:r>
            <a:r>
              <a:rPr lang="ro-RO" dirty="0" smtClean="0"/>
              <a:t>este examenul national: le ofera tinerilor o diploma si le deschide </a:t>
            </a:r>
            <a:r>
              <a:rPr lang="en-US" dirty="0" err="1" smtClean="0"/>
              <a:t>absolvenților</a:t>
            </a:r>
            <a:r>
              <a:rPr lang="en-US" dirty="0" smtClean="0"/>
              <a:t> </a:t>
            </a:r>
            <a:r>
              <a:rPr lang="ro-RO" dirty="0" smtClean="0"/>
              <a:t>accesul </a:t>
            </a:r>
            <a:r>
              <a:rPr lang="en-US" dirty="0" err="1" smtClean="0"/>
              <a:t>spre</a:t>
            </a:r>
            <a:r>
              <a:rPr lang="en-US" dirty="0" smtClean="0"/>
              <a:t> </a:t>
            </a:r>
            <a:r>
              <a:rPr lang="ro-RO" dirty="0" smtClean="0"/>
              <a:t>facultate. </a:t>
            </a:r>
            <a:br>
              <a:rPr lang="ro-RO" dirty="0" smtClean="0"/>
            </a:br>
            <a:endParaRPr lang="en-US" dirty="0" smtClean="0"/>
          </a:p>
          <a:p>
            <a:pPr>
              <a:buNone/>
            </a:pPr>
            <a:r>
              <a:rPr lang="ro-RO" b="1" dirty="0" smtClean="0"/>
              <a:t>Varianta 2 </a:t>
            </a:r>
            <a:r>
              <a:rPr lang="ro-RO" dirty="0" smtClean="0"/>
              <a:t>consta intr-un Bac profesional - cu aceasta diploma absolventii de liceu nu pot merge la facultate, insa pot face o post-liceala sau se pot angaja ca meseriasi.</a:t>
            </a:r>
            <a:br>
              <a:rPr lang="ro-RO" dirty="0" smtClean="0"/>
            </a:br>
            <a:r>
              <a:rPr lang="ro-RO" dirty="0" smtClean="0"/>
              <a:t/>
            </a:r>
            <a:br>
              <a:rPr lang="ro-RO" dirty="0" smtClean="0"/>
            </a:br>
            <a:r>
              <a:rPr lang="ro-RO" dirty="0" smtClean="0"/>
              <a:t>Pentru noul tip de Bac, absolventii de liceu vor sustine doua probe: un proiect si o proba practica, dar si o lucrare scrisa la educatia antreprenoriala. Oficialii din Educatie au precizat ca legea da dreptul oricarui elev de a sustine acest examen, din orice liceu, indiferent de filiera sau profilul acestuia, pentru ca toti liceeni au, in orar,</a:t>
            </a:r>
            <a:r>
              <a:rPr lang="en-US" dirty="0" smtClean="0"/>
              <a:t> </a:t>
            </a:r>
            <a:r>
              <a:rPr lang="en-US" dirty="0" err="1" smtClean="0"/>
              <a:t>educație</a:t>
            </a:r>
            <a:r>
              <a:rPr lang="en-US" dirty="0" smtClean="0"/>
              <a:t> </a:t>
            </a:r>
            <a:r>
              <a:rPr lang="ro-RO" dirty="0" smtClean="0"/>
              <a:t>antreprenorial</a:t>
            </a:r>
            <a:r>
              <a:rPr lang="en-US" dirty="0" smtClean="0"/>
              <a:t>ă</a:t>
            </a:r>
            <a:r>
              <a:rPr lang="ro-RO" dirty="0" smtClean="0"/>
              <a: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924800" y="1143000"/>
            <a:ext cx="1219200" cy="584775"/>
          </a:xfrm>
          <a:prstGeom prst="rect">
            <a:avLst/>
          </a:prstGeom>
          <a:noFill/>
        </p:spPr>
        <p:txBody>
          <a:bodyPr wrap="square" rtlCol="0">
            <a:spAutoFit/>
          </a:bodyPr>
          <a:lstStyle/>
          <a:p>
            <a:r>
              <a:rPr lang="en-US" sz="3200" b="1" dirty="0" smtClean="0">
                <a:solidFill>
                  <a:schemeClr val="bg1"/>
                </a:solidFill>
              </a:rPr>
              <a:t>2011</a:t>
            </a:r>
            <a:endParaRPr lang="en-US" sz="3200" b="1" dirty="0">
              <a:solidFill>
                <a:schemeClr val="bg1"/>
              </a:solidFill>
            </a:endParaRPr>
          </a:p>
        </p:txBody>
      </p:sp>
      <p:pic>
        <p:nvPicPr>
          <p:cNvPr id="8194" name="Picture 2"/>
          <p:cNvPicPr>
            <a:picLocks noGrp="1" noChangeAspect="1" noChangeArrowheads="1"/>
          </p:cNvPicPr>
          <p:nvPr>
            <p:ph idx="1"/>
          </p:nvPr>
        </p:nvPicPr>
        <p:blipFill>
          <a:blip r:embed="rId2" cstate="print"/>
          <a:srcRect l="13378" t="26427" r="35817" b="13421"/>
          <a:stretch>
            <a:fillRect/>
          </a:stretch>
        </p:blipFill>
        <p:spPr bwMode="auto">
          <a:xfrm>
            <a:off x="0" y="0"/>
            <a:ext cx="9267567"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391400" cy="5745162"/>
          </a:xfrm>
        </p:spPr>
        <p:txBody>
          <a:bodyPr>
            <a:noAutofit/>
          </a:bodyPr>
          <a:lstStyle/>
          <a:p>
            <a:pPr algn="just"/>
            <a:r>
              <a:rPr lang="en-US" sz="2400" b="1" dirty="0" smtClean="0"/>
              <a:t>Cum </a:t>
            </a:r>
            <a:r>
              <a:rPr lang="en-US" sz="2400" b="1" dirty="0" err="1" smtClean="0"/>
              <a:t>arată</a:t>
            </a:r>
            <a:r>
              <a:rPr lang="en-US" sz="2400" b="1" dirty="0" smtClean="0"/>
              <a:t> </a:t>
            </a:r>
            <a:r>
              <a:rPr lang="en-US" sz="2400" b="1" dirty="0" err="1" smtClean="0"/>
              <a:t>examenul</a:t>
            </a:r>
            <a:r>
              <a:rPr lang="en-US" sz="2400" b="1" dirty="0" smtClean="0"/>
              <a:t> de </a:t>
            </a:r>
            <a:r>
              <a:rPr lang="en-US" sz="2400" b="1" dirty="0" err="1" smtClean="0"/>
              <a:t>maturitate</a:t>
            </a:r>
            <a:r>
              <a:rPr lang="en-US" sz="2400" b="1" dirty="0" smtClean="0"/>
              <a:t> </a:t>
            </a:r>
            <a:r>
              <a:rPr lang="en-US" sz="2400" b="1" dirty="0" err="1" smtClean="0"/>
              <a:t>în</a:t>
            </a:r>
            <a:r>
              <a:rPr lang="en-US" sz="2400" b="1" dirty="0" smtClean="0"/>
              <a:t> </a:t>
            </a:r>
            <a:r>
              <a:rPr lang="en-US" sz="2400" b="1" dirty="0" err="1" smtClean="0"/>
              <a:t>alte</a:t>
            </a:r>
            <a:r>
              <a:rPr lang="en-US" sz="2400" b="1" dirty="0" smtClean="0"/>
              <a:t> </a:t>
            </a:r>
            <a:r>
              <a:rPr lang="en-US" sz="2400" b="1" dirty="0" err="1" smtClean="0"/>
              <a:t>părţi</a:t>
            </a:r>
            <a:r>
              <a:rPr lang="en-US" sz="2400" b="1" dirty="0" smtClean="0"/>
              <a:t> ? </a:t>
            </a:r>
            <a:r>
              <a:rPr lang="en-US" sz="2800" dirty="0" smtClean="0"/>
              <a:t/>
            </a:r>
            <a:br>
              <a:rPr lang="en-US" sz="2800" dirty="0" smtClean="0"/>
            </a:br>
            <a:r>
              <a:rPr lang="en-US" sz="2800" dirty="0" smtClean="0"/>
              <a:t/>
            </a:r>
            <a:br>
              <a:rPr lang="en-US" sz="2800" dirty="0" smtClean="0"/>
            </a:br>
            <a:r>
              <a:rPr lang="en-US" sz="2400" dirty="0" smtClean="0"/>
              <a:t>De la </a:t>
            </a:r>
            <a:r>
              <a:rPr lang="en-US" sz="2400" dirty="0" err="1" smtClean="0"/>
              <a:t>ţara</a:t>
            </a:r>
            <a:r>
              <a:rPr lang="en-US" sz="2400" dirty="0" smtClean="0"/>
              <a:t> care a </a:t>
            </a:r>
            <a:r>
              <a:rPr lang="en-US" sz="2400" dirty="0" err="1" smtClean="0"/>
              <a:t>inventat</a:t>
            </a:r>
            <a:r>
              <a:rPr lang="en-US" sz="2400" dirty="0" smtClean="0"/>
              <a:t> </a:t>
            </a:r>
            <a:r>
              <a:rPr lang="en-US" sz="2400" dirty="0" err="1" smtClean="0"/>
              <a:t>bacalaureatul</a:t>
            </a:r>
            <a:r>
              <a:rPr lang="en-US" sz="2400" dirty="0" smtClean="0"/>
              <a:t> ( </a:t>
            </a:r>
            <a:r>
              <a:rPr lang="en-US" sz="2400" dirty="0" err="1" smtClean="0"/>
              <a:t>Franţa</a:t>
            </a:r>
            <a:r>
              <a:rPr lang="en-US" sz="2400" dirty="0" smtClean="0"/>
              <a:t> ), </a:t>
            </a:r>
            <a:r>
              <a:rPr lang="en-US" sz="2400" dirty="0" err="1" smtClean="0"/>
              <a:t>până</a:t>
            </a:r>
            <a:r>
              <a:rPr lang="en-US" sz="2400" dirty="0" smtClean="0"/>
              <a:t> la state care nu au </a:t>
            </a:r>
            <a:r>
              <a:rPr lang="en-US" sz="2400" dirty="0" err="1" smtClean="0"/>
              <a:t>bacalaureat</a:t>
            </a:r>
            <a:r>
              <a:rPr lang="en-US" sz="2400" dirty="0" smtClean="0"/>
              <a:t> (</a:t>
            </a:r>
            <a:r>
              <a:rPr lang="en-US" sz="2400" dirty="0" err="1" smtClean="0"/>
              <a:t>Belgia</a:t>
            </a:r>
            <a:r>
              <a:rPr lang="en-US" sz="2400" dirty="0" smtClean="0"/>
              <a:t> </a:t>
            </a:r>
            <a:r>
              <a:rPr lang="en-US" sz="2400" dirty="0" err="1" smtClean="0"/>
              <a:t>sau</a:t>
            </a:r>
            <a:r>
              <a:rPr lang="en-US" sz="2400" dirty="0" smtClean="0"/>
              <a:t> </a:t>
            </a:r>
            <a:r>
              <a:rPr lang="en-US" sz="2400" dirty="0" err="1" smtClean="0"/>
              <a:t>Suedia</a:t>
            </a:r>
            <a:r>
              <a:rPr lang="en-US" sz="2400" dirty="0" smtClean="0"/>
              <a:t>)</a:t>
            </a:r>
            <a:r>
              <a:rPr lang="ro-RO" sz="2400" dirty="0" smtClean="0"/>
              <a:t> </a:t>
            </a:r>
            <a:r>
              <a:rPr lang="en-US" sz="2400" dirty="0" err="1" smtClean="0"/>
              <a:t>propunem</a:t>
            </a:r>
            <a:r>
              <a:rPr lang="en-US" sz="2400" dirty="0" smtClean="0"/>
              <a:t> o </a:t>
            </a:r>
            <a:r>
              <a:rPr lang="en-US" sz="2400" dirty="0" err="1" smtClean="0"/>
              <a:t>radiografie</a:t>
            </a:r>
            <a:r>
              <a:rPr lang="en-US" sz="2400" dirty="0" smtClean="0"/>
              <a:t> a </a:t>
            </a:r>
            <a:r>
              <a:rPr lang="en-US" sz="2400" dirty="0" err="1" smtClean="0"/>
              <a:t>examenelor</a:t>
            </a:r>
            <a:r>
              <a:rPr lang="en-US" sz="2400" dirty="0" smtClean="0"/>
              <a:t> din </a:t>
            </a:r>
            <a:r>
              <a:rPr lang="en-US" sz="2400" dirty="0" err="1" smtClean="0"/>
              <a:t>Europa</a:t>
            </a:r>
            <a:r>
              <a:rPr lang="en-US" sz="2400" dirty="0" smtClean="0"/>
              <a:t>, cu </a:t>
            </a:r>
            <a:r>
              <a:rPr lang="en-US" sz="2400" dirty="0" err="1" smtClean="0"/>
              <a:t>plusurile</a:t>
            </a:r>
            <a:r>
              <a:rPr lang="en-US" sz="2400" dirty="0" smtClean="0"/>
              <a:t> </a:t>
            </a:r>
            <a:r>
              <a:rPr lang="en-US" sz="2400" dirty="0" err="1" smtClean="0"/>
              <a:t>şi</a:t>
            </a:r>
            <a:r>
              <a:rPr lang="en-US" sz="2400" dirty="0" smtClean="0"/>
              <a:t> </a:t>
            </a:r>
            <a:r>
              <a:rPr lang="en-US" sz="2400" dirty="0" err="1" smtClean="0"/>
              <a:t>minusurile</a:t>
            </a:r>
            <a:r>
              <a:rPr lang="en-US" sz="2400" dirty="0" smtClean="0"/>
              <a:t> din </a:t>
            </a:r>
            <a:r>
              <a:rPr lang="en-US" sz="2400" dirty="0" err="1" smtClean="0"/>
              <a:t>fiecare</a:t>
            </a:r>
            <a:r>
              <a:rPr lang="en-US" sz="2400" dirty="0" smtClean="0"/>
              <a:t> parte. </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73125" t="52000" r="3125" b="23000"/>
          <a:stretch>
            <a:fillRect/>
          </a:stretch>
        </p:blipFill>
        <p:spPr bwMode="auto">
          <a:xfrm>
            <a:off x="990600" y="304801"/>
            <a:ext cx="7162800" cy="1002632"/>
          </a:xfrm>
          <a:prstGeom prst="rect">
            <a:avLst/>
          </a:prstGeom>
          <a:ln>
            <a:noFill/>
          </a:ln>
          <a:effectLst>
            <a:softEdge rad="112500"/>
          </a:effectLst>
        </p:spPr>
      </p:pic>
      <p:sp>
        <p:nvSpPr>
          <p:cNvPr id="2" name="Title 1"/>
          <p:cNvSpPr>
            <a:spLocks noGrp="1"/>
          </p:cNvSpPr>
          <p:nvPr>
            <p:ph type="title"/>
          </p:nvPr>
        </p:nvSpPr>
        <p:spPr/>
        <p:txBody>
          <a:bodyPr>
            <a:normAutofit/>
          </a:bodyPr>
          <a:lstStyle/>
          <a:p>
            <a:pPr algn="ctr"/>
            <a:r>
              <a:rPr lang="en-US" sz="3600" b="1" dirty="0" err="1" smtClean="0">
                <a:solidFill>
                  <a:schemeClr val="tx2">
                    <a:lumMod val="60000"/>
                    <a:lumOff val="40000"/>
                  </a:schemeClr>
                </a:solidFill>
              </a:rPr>
              <a:t>Bacalaureatul</a:t>
            </a:r>
            <a:r>
              <a:rPr lang="en-US" sz="3600" b="1" dirty="0" smtClean="0">
                <a:solidFill>
                  <a:schemeClr val="tx2">
                    <a:lumMod val="60000"/>
                    <a:lumOff val="40000"/>
                  </a:schemeClr>
                </a:solidFill>
              </a:rPr>
              <a:t> </a:t>
            </a:r>
            <a:r>
              <a:rPr lang="en-US" sz="3600" b="1" dirty="0" err="1" smtClean="0">
                <a:solidFill>
                  <a:schemeClr val="tx2">
                    <a:lumMod val="60000"/>
                    <a:lumOff val="40000"/>
                  </a:schemeClr>
                </a:solidFill>
              </a:rPr>
              <a:t>francez</a:t>
            </a:r>
            <a:endParaRPr lang="en-US" sz="3600" b="1" dirty="0">
              <a:solidFill>
                <a:schemeClr val="tx2">
                  <a:lumMod val="60000"/>
                  <a:lumOff val="40000"/>
                </a:schemeClr>
              </a:solidFill>
            </a:endParaRPr>
          </a:p>
        </p:txBody>
      </p:sp>
      <p:sp>
        <p:nvSpPr>
          <p:cNvPr id="3" name="Content Placeholder 2"/>
          <p:cNvSpPr>
            <a:spLocks noGrp="1"/>
          </p:cNvSpPr>
          <p:nvPr>
            <p:ph idx="1"/>
          </p:nvPr>
        </p:nvSpPr>
        <p:spPr>
          <a:xfrm>
            <a:off x="1143000" y="1676400"/>
            <a:ext cx="7790688" cy="4800600"/>
          </a:xfrm>
        </p:spPr>
        <p:txBody>
          <a:bodyPr>
            <a:normAutofit fontScale="62500" lnSpcReduction="20000"/>
          </a:bodyPr>
          <a:lstStyle/>
          <a:p>
            <a:pPr>
              <a:buNone/>
            </a:pPr>
            <a:r>
              <a:rPr lang="vi-VN" dirty="0" smtClean="0"/>
              <a:t>Elevii pot alege una din cele 30 de formule de Bac, acestea fiind</a:t>
            </a:r>
            <a:endParaRPr lang="ro-RO" dirty="0" smtClean="0"/>
          </a:p>
          <a:p>
            <a:pPr>
              <a:buNone/>
            </a:pPr>
            <a:r>
              <a:rPr lang="vi-VN" dirty="0" smtClean="0"/>
              <a:t>clasificate în 3 mari tipuri de examen: general, tehnologic şi</a:t>
            </a:r>
            <a:endParaRPr lang="ro-RO" dirty="0" smtClean="0"/>
          </a:p>
          <a:p>
            <a:pPr>
              <a:buNone/>
            </a:pPr>
            <a:r>
              <a:rPr lang="vi-VN" dirty="0" smtClean="0"/>
              <a:t>vocaţional. </a:t>
            </a:r>
          </a:p>
          <a:p>
            <a:r>
              <a:rPr lang="vi-VN" dirty="0" smtClean="0"/>
              <a:t>Cel general le dă posibilitatea elevilor să-şi continue studiile la şcolile de elită (grande ecole). </a:t>
            </a:r>
            <a:endParaRPr lang="ro-RO" dirty="0" smtClean="0"/>
          </a:p>
          <a:p>
            <a:r>
              <a:rPr lang="vi-VN" dirty="0" smtClean="0"/>
              <a:t>Bac-ul tehnologic asigură intrarea într-unul dintre institutele tehnologice şi se poate susţine într-unul din cele opt domenii: industrial, ştiinţă şi tehnologie, laborator, ştiinţe sociale şi medicină, agricultură, mediu, servicii hoteliere, muzică şi dans. </a:t>
            </a:r>
          </a:p>
          <a:p>
            <a:r>
              <a:rPr lang="vi-VN" dirty="0" smtClean="0"/>
              <a:t>Un al treilea tip de Bac e cel vocaţional, cunoscut şi drept bacalaureatul profesional, având mare succes printre elevi.</a:t>
            </a:r>
          </a:p>
          <a:p>
            <a:pPr>
              <a:buNone/>
            </a:pPr>
            <a:endParaRPr lang="ro-RO" sz="2600" dirty="0" smtClean="0"/>
          </a:p>
          <a:p>
            <a:pPr>
              <a:buNone/>
            </a:pPr>
            <a:r>
              <a:rPr lang="vi-VN" sz="2600" dirty="0" smtClean="0"/>
              <a:t>În fiecare an există în Franţa cel puţin o dezbatere legată de bacalaureat</a:t>
            </a:r>
            <a:r>
              <a:rPr lang="ro-RO" sz="2600" dirty="0" smtClean="0"/>
              <a:t> şi nu este</a:t>
            </a:r>
          </a:p>
          <a:p>
            <a:pPr>
              <a:buNone/>
            </a:pPr>
            <a:r>
              <a:rPr lang="ro-RO" sz="2600" dirty="0" smtClean="0"/>
              <a:t>exclusă o reorganizare a examenului de bacalaureat, dar </a:t>
            </a:r>
            <a:r>
              <a:rPr lang="vi-VN" sz="2600" dirty="0" smtClean="0"/>
              <a:t>tensiunea în jurul acestui</a:t>
            </a:r>
            <a:endParaRPr lang="ro-RO" sz="2600" dirty="0" smtClean="0"/>
          </a:p>
          <a:p>
            <a:pPr>
              <a:buNone/>
            </a:pPr>
            <a:r>
              <a:rPr lang="vi-VN" sz="2600" dirty="0" smtClean="0"/>
              <a:t>examen este prea mare</a:t>
            </a:r>
            <a:r>
              <a:rPr lang="ro-RO" sz="2600" dirty="0" smtClean="0"/>
              <a:t> şi </a:t>
            </a:r>
            <a:r>
              <a:rPr lang="vi-VN" sz="2600" dirty="0" smtClean="0"/>
              <a:t> miza sa este excesiv</a:t>
            </a:r>
            <a:r>
              <a:rPr lang="ro-RO" sz="2600" dirty="0" smtClean="0"/>
              <a:t>ă. </a:t>
            </a:r>
            <a:r>
              <a:rPr lang="vi-VN" sz="2600" dirty="0" smtClean="0"/>
              <a:t>Anul acesta, în Franţa</a:t>
            </a:r>
            <a:r>
              <a:rPr lang="en-US" sz="2600" dirty="0" smtClean="0"/>
              <a:t> au </a:t>
            </a:r>
            <a:r>
              <a:rPr lang="vi-VN" sz="2600" dirty="0" smtClean="0"/>
              <a:t>exist</a:t>
            </a:r>
            <a:r>
              <a:rPr lang="en-US" sz="2600" dirty="0" smtClean="0"/>
              <a:t>at</a:t>
            </a:r>
            <a:endParaRPr lang="ro-RO" sz="2600" dirty="0" smtClean="0"/>
          </a:p>
          <a:p>
            <a:pPr>
              <a:buNone/>
            </a:pPr>
            <a:r>
              <a:rPr lang="vi-VN" sz="2600" dirty="0" smtClean="0"/>
              <a:t>acuzaţii de fraudă</a:t>
            </a:r>
            <a:r>
              <a:rPr lang="en-US" sz="2600" dirty="0" smtClean="0"/>
              <a:t>.</a:t>
            </a:r>
            <a:endParaRPr lang="ro-RO" sz="2600" dirty="0" smtClean="0"/>
          </a:p>
          <a:p>
            <a:pPr>
              <a:buFont typeface="Wingdings" pitchFamily="2" charset="2"/>
              <a:buChar char="Ø"/>
            </a:pPr>
            <a:endParaRPr lang="en-US" dirty="0" smtClean="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73125" t="55000" r="3125" b="26000"/>
          <a:stretch>
            <a:fillRect/>
          </a:stretch>
        </p:blipFill>
        <p:spPr bwMode="auto">
          <a:xfrm>
            <a:off x="7086600" y="381000"/>
            <a:ext cx="1828800" cy="914400"/>
          </a:xfrm>
          <a:prstGeom prst="rect">
            <a:avLst/>
          </a:prstGeom>
          <a:ln>
            <a:noFill/>
          </a:ln>
          <a:effectLst>
            <a:softEdge rad="112500"/>
          </a:effectLst>
        </p:spPr>
      </p:pic>
      <p:sp>
        <p:nvSpPr>
          <p:cNvPr id="2" name="Title 1"/>
          <p:cNvSpPr>
            <a:spLocks noGrp="1"/>
          </p:cNvSpPr>
          <p:nvPr>
            <p:ph type="title"/>
          </p:nvPr>
        </p:nvSpPr>
        <p:spPr/>
        <p:txBody>
          <a:bodyPr>
            <a:normAutofit/>
          </a:bodyPr>
          <a:lstStyle/>
          <a:p>
            <a:pPr algn="ctr"/>
            <a:r>
              <a:rPr lang="en-US" sz="3600" b="1" dirty="0" err="1" smtClean="0">
                <a:solidFill>
                  <a:schemeClr val="tx2">
                    <a:lumMod val="60000"/>
                    <a:lumOff val="40000"/>
                  </a:schemeClr>
                </a:solidFill>
              </a:rPr>
              <a:t>Bacalaureatul</a:t>
            </a:r>
            <a:r>
              <a:rPr lang="en-US" sz="3600" b="1" dirty="0" smtClean="0">
                <a:solidFill>
                  <a:schemeClr val="tx2">
                    <a:lumMod val="60000"/>
                    <a:lumOff val="40000"/>
                  </a:schemeClr>
                </a:solidFill>
              </a:rPr>
              <a:t> </a:t>
            </a:r>
            <a:r>
              <a:rPr lang="ro-RO" sz="3600" b="1" dirty="0" smtClean="0">
                <a:solidFill>
                  <a:schemeClr val="tx2">
                    <a:lumMod val="60000"/>
                    <a:lumOff val="40000"/>
                  </a:schemeClr>
                </a:solidFill>
              </a:rPr>
              <a:t>Marea Britanie</a:t>
            </a:r>
            <a:endParaRPr lang="en-US" sz="3600" b="1" dirty="0">
              <a:solidFill>
                <a:schemeClr val="tx2">
                  <a:lumMod val="60000"/>
                  <a:lumOff val="40000"/>
                </a:schemeClr>
              </a:solidFill>
            </a:endParaRPr>
          </a:p>
        </p:txBody>
      </p:sp>
      <p:sp>
        <p:nvSpPr>
          <p:cNvPr id="3" name="Content Placeholder 2"/>
          <p:cNvSpPr>
            <a:spLocks noGrp="1"/>
          </p:cNvSpPr>
          <p:nvPr>
            <p:ph idx="1"/>
          </p:nvPr>
        </p:nvSpPr>
        <p:spPr>
          <a:xfrm>
            <a:off x="1143000" y="1676400"/>
            <a:ext cx="7790688" cy="4800600"/>
          </a:xfrm>
        </p:spPr>
        <p:txBody>
          <a:bodyPr>
            <a:normAutofit fontScale="70000" lnSpcReduction="20000"/>
          </a:bodyPr>
          <a:lstStyle/>
          <a:p>
            <a:pPr>
              <a:buNone/>
            </a:pPr>
            <a:r>
              <a:rPr lang="vi-VN" dirty="0" smtClean="0"/>
              <a:t>În Anglia se susţine un tip de bacalaureat menit</a:t>
            </a:r>
            <a:endParaRPr lang="ro-RO" dirty="0" smtClean="0"/>
          </a:p>
          <a:p>
            <a:pPr>
              <a:buNone/>
            </a:pPr>
            <a:r>
              <a:rPr lang="vi-VN" dirty="0" smtClean="0"/>
              <a:t>să ajute universităţile să selecteze cei mai</a:t>
            </a:r>
            <a:r>
              <a:rPr lang="ro-RO" dirty="0" smtClean="0"/>
              <a:t> i</a:t>
            </a:r>
            <a:r>
              <a:rPr lang="vi-VN" dirty="0" smtClean="0"/>
              <a:t>nteligenţi</a:t>
            </a:r>
            <a:r>
              <a:rPr lang="ro-RO" dirty="0" smtClean="0"/>
              <a:t> </a:t>
            </a:r>
            <a:r>
              <a:rPr lang="vi-VN" dirty="0" smtClean="0"/>
              <a:t>elevi. </a:t>
            </a:r>
            <a:endParaRPr lang="ro-RO" dirty="0" smtClean="0"/>
          </a:p>
          <a:p>
            <a:pPr>
              <a:buNone/>
            </a:pPr>
            <a:r>
              <a:rPr lang="vi-VN" dirty="0" smtClean="0"/>
              <a:t>În noua formulă, candidaţii vor avea de făcut un</a:t>
            </a:r>
            <a:r>
              <a:rPr lang="ro-RO" dirty="0" smtClean="0"/>
              <a:t> </a:t>
            </a:r>
            <a:r>
              <a:rPr lang="vi-VN" dirty="0" smtClean="0"/>
              <a:t>eseu extins,</a:t>
            </a:r>
            <a:endParaRPr lang="ro-RO" dirty="0" smtClean="0"/>
          </a:p>
          <a:p>
            <a:pPr>
              <a:buNone/>
            </a:pPr>
            <a:r>
              <a:rPr lang="vi-VN" dirty="0" smtClean="0"/>
              <a:t>100 de ore de dezvoltare personală</a:t>
            </a:r>
            <a:r>
              <a:rPr lang="ro-RO" dirty="0" smtClean="0"/>
              <a:t> </a:t>
            </a:r>
            <a:r>
              <a:rPr lang="vi-VN" dirty="0" smtClean="0"/>
              <a:t>şi vor urma cursuri de</a:t>
            </a:r>
            <a:endParaRPr lang="ro-RO" dirty="0" smtClean="0"/>
          </a:p>
          <a:p>
            <a:pPr>
              <a:buNone/>
            </a:pPr>
            <a:r>
              <a:rPr lang="vi-VN" dirty="0" smtClean="0"/>
              <a:t>gândire critică, educaţie civică</a:t>
            </a:r>
            <a:r>
              <a:rPr lang="ro-RO" dirty="0" smtClean="0"/>
              <a:t> </a:t>
            </a:r>
            <a:r>
              <a:rPr lang="vi-VN" dirty="0" smtClean="0"/>
              <a:t>şi cultură generală. </a:t>
            </a:r>
          </a:p>
          <a:p>
            <a:pPr>
              <a:buNone/>
            </a:pPr>
            <a:endParaRPr lang="ro-RO" dirty="0" smtClean="0"/>
          </a:p>
          <a:p>
            <a:pPr>
              <a:buNone/>
            </a:pPr>
            <a:r>
              <a:rPr lang="vi-VN" dirty="0" smtClean="0"/>
              <a:t>Un alt tip de Bac este cel galez, în care elevii trebuie</a:t>
            </a:r>
            <a:r>
              <a:rPr lang="ro-RO" dirty="0" smtClean="0"/>
              <a:t> </a:t>
            </a:r>
            <a:r>
              <a:rPr lang="vi-VN" dirty="0" smtClean="0"/>
              <a:t>să</a:t>
            </a:r>
            <a:endParaRPr lang="ro-RO" dirty="0" smtClean="0"/>
          </a:p>
          <a:p>
            <a:pPr>
              <a:buNone/>
            </a:pPr>
            <a:r>
              <a:rPr lang="vi-VN" dirty="0" smtClean="0"/>
              <a:t>urmeze module de limbi moderne şi politică. Ei</a:t>
            </a:r>
            <a:r>
              <a:rPr lang="ro-RO" dirty="0" smtClean="0"/>
              <a:t> </a:t>
            </a:r>
            <a:r>
              <a:rPr lang="vi-VN" dirty="0" smtClean="0"/>
              <a:t>primesc</a:t>
            </a:r>
            <a:endParaRPr lang="ro-RO" dirty="0" smtClean="0"/>
          </a:p>
          <a:p>
            <a:pPr>
              <a:buNone/>
            </a:pPr>
            <a:r>
              <a:rPr lang="vi-VN" dirty="0" smtClean="0"/>
              <a:t>credite şi pentru activităţi desfăşurate în</a:t>
            </a:r>
            <a:r>
              <a:rPr lang="ro-RO" dirty="0" smtClean="0"/>
              <a:t> </a:t>
            </a:r>
            <a:r>
              <a:rPr lang="vi-VN" dirty="0" smtClean="0"/>
              <a:t>comunitatea în care</a:t>
            </a:r>
            <a:endParaRPr lang="ro-RO" dirty="0" smtClean="0"/>
          </a:p>
          <a:p>
            <a:pPr>
              <a:buNone/>
            </a:pPr>
            <a:r>
              <a:rPr lang="vi-VN" dirty="0" smtClean="0"/>
              <a:t>locuiesc. De asemenea, elevii sunt</a:t>
            </a:r>
            <a:r>
              <a:rPr lang="ro-RO" dirty="0" smtClean="0"/>
              <a:t> </a:t>
            </a:r>
            <a:r>
              <a:rPr lang="vi-VN" dirty="0" smtClean="0"/>
              <a:t>evaluaţi la matematică,</a:t>
            </a:r>
            <a:endParaRPr lang="ro-RO" dirty="0" smtClean="0"/>
          </a:p>
          <a:p>
            <a:pPr>
              <a:buNone/>
            </a:pPr>
            <a:r>
              <a:rPr lang="vi-VN" dirty="0" smtClean="0"/>
              <a:t>limbi străine şi comunicare. </a:t>
            </a:r>
          </a:p>
          <a:p>
            <a:pPr>
              <a:buFont typeface="Wingdings" pitchFamily="2" charset="2"/>
              <a:buChar char="Ø"/>
            </a:pPr>
            <a:endParaRPr lang="en-US" dirty="0" smtClean="0">
              <a:latin typeface="+mj-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498080" cy="1143000"/>
          </a:xfrm>
        </p:spPr>
        <p:txBody>
          <a:bodyPr>
            <a:normAutofit/>
          </a:bodyPr>
          <a:lstStyle/>
          <a:p>
            <a:pPr algn="ctr"/>
            <a:r>
              <a:rPr lang="en-US" sz="3600" b="1" dirty="0" err="1" smtClean="0">
                <a:solidFill>
                  <a:schemeClr val="tx2">
                    <a:lumMod val="60000"/>
                    <a:lumOff val="40000"/>
                  </a:schemeClr>
                </a:solidFill>
              </a:rPr>
              <a:t>Bacalaureatul</a:t>
            </a:r>
            <a:r>
              <a:rPr lang="en-US" sz="3600" b="1" dirty="0" smtClean="0">
                <a:solidFill>
                  <a:schemeClr val="tx2">
                    <a:lumMod val="60000"/>
                    <a:lumOff val="40000"/>
                  </a:schemeClr>
                </a:solidFill>
              </a:rPr>
              <a:t> </a:t>
            </a:r>
            <a:r>
              <a:rPr lang="ro-RO" sz="3600" b="1" dirty="0" smtClean="0">
                <a:solidFill>
                  <a:schemeClr val="tx2">
                    <a:lumMod val="60000"/>
                    <a:lumOff val="40000"/>
                  </a:schemeClr>
                </a:solidFill>
              </a:rPr>
              <a:t>Spania</a:t>
            </a:r>
            <a:endParaRPr lang="en-US" sz="3600" b="1" dirty="0">
              <a:solidFill>
                <a:schemeClr val="tx2">
                  <a:lumMod val="60000"/>
                  <a:lumOff val="40000"/>
                </a:schemeClr>
              </a:solidFill>
            </a:endParaRPr>
          </a:p>
        </p:txBody>
      </p:sp>
      <p:sp>
        <p:nvSpPr>
          <p:cNvPr id="3" name="Content Placeholder 2"/>
          <p:cNvSpPr>
            <a:spLocks noGrp="1"/>
          </p:cNvSpPr>
          <p:nvPr>
            <p:ph idx="1"/>
          </p:nvPr>
        </p:nvSpPr>
        <p:spPr>
          <a:xfrm>
            <a:off x="1143000" y="1676400"/>
            <a:ext cx="7790688" cy="4800600"/>
          </a:xfrm>
        </p:spPr>
        <p:txBody>
          <a:bodyPr>
            <a:normAutofit fontScale="70000" lnSpcReduction="20000"/>
          </a:bodyPr>
          <a:lstStyle/>
          <a:p>
            <a:pPr algn="just"/>
            <a:r>
              <a:rPr lang="vi-VN" dirty="0" smtClean="0"/>
              <a:t>Bac-ul spaniol e de fapt un program care constă în doi ani de pregătire a elevilor pentru universitate sau pentru începerea unei cariere. În aceşti doi ani de liceu, toţi elevii studiază limba şi literatura spaniolă, filozofia şi educaţia civică, o limbă străină sau limba regiunii din care provin, istoria filosofiei, istoria Spaniei, ştiinţa lumii moderne (aici sunt incluse noţiuni de genetică, de ştiinţa universului) şi educaţia fizică. În plus, şcolarii trebuie să-şi mai aleagă una dintre trei specializări: arta, ştiinţa şi tehnologia sau ştiinţele sociale şi umaniste. </a:t>
            </a:r>
          </a:p>
          <a:p>
            <a:pPr algn="just"/>
            <a:r>
              <a:rPr lang="vi-VN" dirty="0" smtClean="0"/>
              <a:t>La sfârşitul celui de-al doilea an, elevii dau un examen cunoscut ca Prueba General de Bachillerato. Dacă trec de acesta şi au promovat şi toate examenele din anul II, atunci ei primesc titlul de "bachiller". Acest titlu şi un examen oral într-o limbă străină, de obicei engleză, le permite absolvenţilor să-şi continue studiile la una dintre universităţile spaniole. </a:t>
            </a:r>
          </a:p>
          <a:p>
            <a:pPr>
              <a:buFont typeface="Wingdings" pitchFamily="2" charset="2"/>
              <a:buChar char="Ø"/>
            </a:pPr>
            <a:endParaRPr lang="en-US" dirty="0" smtClean="0">
              <a:latin typeface="+mj-lt"/>
            </a:endParaRPr>
          </a:p>
        </p:txBody>
      </p:sp>
      <p:pic>
        <p:nvPicPr>
          <p:cNvPr id="10243" name="Picture 3"/>
          <p:cNvPicPr>
            <a:picLocks noChangeAspect="1" noChangeArrowheads="1"/>
          </p:cNvPicPr>
          <p:nvPr/>
        </p:nvPicPr>
        <p:blipFill>
          <a:blip r:embed="rId2" cstate="print"/>
          <a:srcRect l="73750" t="52000" r="3125" b="23000"/>
          <a:stretch>
            <a:fillRect/>
          </a:stretch>
        </p:blipFill>
        <p:spPr bwMode="auto">
          <a:xfrm>
            <a:off x="7162800" y="152400"/>
            <a:ext cx="1828800" cy="1235676"/>
          </a:xfrm>
          <a:prstGeom prst="rect">
            <a:avLst/>
          </a:prstGeom>
          <a:ln>
            <a:noFill/>
          </a:ln>
          <a:effectLst>
            <a:softEdge rad="11250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230</TotalTime>
  <Words>2456</Words>
  <Application>Microsoft Office PowerPoint</Application>
  <PresentationFormat>On-screen Show (4:3)</PresentationFormat>
  <Paragraphs>133</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Solstice</vt:lpstr>
      <vt:lpstr>BACALAUREATUL PROFESIONAL </vt:lpstr>
      <vt:lpstr>Slide 2</vt:lpstr>
      <vt:lpstr>Slide 3</vt:lpstr>
      <vt:lpstr>Slide 4</vt:lpstr>
      <vt:lpstr>Slide 5</vt:lpstr>
      <vt:lpstr>Cum arată examenul de maturitate în alte părţi ?   De la ţara care a inventat bacalaureatul ( Franţa ), până la state care nu au bacalaureat (Belgia sau Suedia) propunem o radiografie a examenelor din Europa, cu plusurile şi minusurile din fiecare parte. </vt:lpstr>
      <vt:lpstr>Bacalaureatul francez</vt:lpstr>
      <vt:lpstr>Bacalaureatul Marea Britanie</vt:lpstr>
      <vt:lpstr>Bacalaureatul Spania</vt:lpstr>
      <vt:lpstr> Examenul de stat sau Maturitatea în Italia </vt:lpstr>
      <vt:lpstr> Drumul complicat catre bacalaureatul german </vt:lpstr>
      <vt:lpstr>Slide 12</vt:lpstr>
      <vt:lpstr>Slide 13</vt:lpstr>
      <vt:lpstr>BAC Bulgaria: 4% picaţi </vt:lpstr>
      <vt:lpstr>Suedezii pariază pe testele naţionale</vt:lpstr>
      <vt:lpstr>Suedezii pariază pe testele naţionale</vt:lpstr>
      <vt:lpstr> Belgia nu crede în diplomele de Bacalaureat </vt:lpstr>
      <vt:lpstr> Belgia nu crede în diplomele de Bacalaureat </vt:lpstr>
      <vt:lpstr>Bacalaureatul în Ungaria</vt:lpstr>
      <vt:lpstr>STATELE UNITE ALE AMERICII</vt:lpstr>
      <vt:lpstr>STATELE UNITE ALE AMERICII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BACALAUREATUL PROFESIONAL</dc:title>
  <dc:creator>Toshiba</dc:creator>
  <cp:lastModifiedBy>Toshiba</cp:lastModifiedBy>
  <cp:revision>44</cp:revision>
  <dcterms:created xsi:type="dcterms:W3CDTF">2012-10-29T12:53:56Z</dcterms:created>
  <dcterms:modified xsi:type="dcterms:W3CDTF">2012-10-30T08:44:48Z</dcterms:modified>
</cp:coreProperties>
</file>