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307" r:id="rId3"/>
    <p:sldId id="257" r:id="rId4"/>
    <p:sldId id="301" r:id="rId5"/>
    <p:sldId id="304" r:id="rId6"/>
    <p:sldId id="259" r:id="rId7"/>
    <p:sldId id="260" r:id="rId8"/>
    <p:sldId id="289" r:id="rId9"/>
    <p:sldId id="262" r:id="rId10"/>
    <p:sldId id="299" r:id="rId11"/>
    <p:sldId id="297" r:id="rId12"/>
    <p:sldId id="305" r:id="rId13"/>
    <p:sldId id="265" r:id="rId14"/>
    <p:sldId id="264" r:id="rId15"/>
    <p:sldId id="306" r:id="rId16"/>
    <p:sldId id="278" r:id="rId17"/>
    <p:sldId id="280" r:id="rId18"/>
    <p:sldId id="279" r:id="rId19"/>
    <p:sldId id="276" r:id="rId20"/>
    <p:sldId id="284" r:id="rId21"/>
    <p:sldId id="285" r:id="rId22"/>
    <p:sldId id="286" r:id="rId23"/>
    <p:sldId id="287" r:id="rId24"/>
    <p:sldId id="281" r:id="rId25"/>
    <p:sldId id="282" r:id="rId26"/>
    <p:sldId id="283" r:id="rId27"/>
  </p:sldIdLst>
  <p:sldSz cx="9144000" cy="5143500" type="screen16x9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79" autoAdjust="0"/>
  </p:normalViewPr>
  <p:slideViewPr>
    <p:cSldViewPr>
      <p:cViewPr varScale="1">
        <p:scale>
          <a:sx n="94" d="100"/>
          <a:sy n="94" d="100"/>
        </p:scale>
        <p:origin x="-68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249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318E64-8ABE-43FB-9173-CD25281ED5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73782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noProof="0" smtClean="0"/>
              <a:t>Click to edit Master text styles</a:t>
            </a:r>
          </a:p>
          <a:p>
            <a:pPr lvl="1"/>
            <a:r>
              <a:rPr lang="ro-RO" noProof="0" smtClean="0"/>
              <a:t>Second level</a:t>
            </a:r>
          </a:p>
          <a:p>
            <a:pPr lvl="2"/>
            <a:r>
              <a:rPr lang="ro-RO" noProof="0" smtClean="0"/>
              <a:t>Third level</a:t>
            </a:r>
          </a:p>
          <a:p>
            <a:pPr lvl="3"/>
            <a:r>
              <a:rPr lang="ro-RO" noProof="0" smtClean="0"/>
              <a:t>Fourth level</a:t>
            </a:r>
          </a:p>
          <a:p>
            <a:pPr lvl="4"/>
            <a:r>
              <a:rPr lang="ro-RO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6282380-AA49-4D1D-BF4D-71DE23423A3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859780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87907-E88F-4422-943A-375051D4D11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66700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A7381-F5D4-4245-9C88-583B8F3B2E7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68677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B28C-D73E-4FB6-A0B9-F6050C056E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173977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51E3-7DA1-4AF1-B1B2-673EF000A99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02349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E2874-C35B-4E06-8D7E-D038C105317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3938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45326-52D1-4600-A5D5-C966B72981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63765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B3E2B-D828-4735-80BB-51E68979488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26066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6F270-F182-48B6-86A5-941BBB93C3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75065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16A80-C803-44B7-A69A-F68818AF7E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20923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73129-CC4C-4C41-B306-D72C576CD09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2357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A0A47-0932-49FD-A0A1-2643E8D6BEF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29460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D3878-6CDE-4C2C-9FD6-51BFD55D618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6827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 smtClean="0"/>
              <a:t>Click to edit Master text styles</a:t>
            </a:r>
          </a:p>
          <a:p>
            <a:pPr lvl="1"/>
            <a:r>
              <a:rPr lang="ro-RO" altLang="ro-RO" smtClean="0"/>
              <a:t>Second level</a:t>
            </a:r>
          </a:p>
          <a:p>
            <a:pPr lvl="2"/>
            <a:r>
              <a:rPr lang="ro-RO" altLang="ro-RO" smtClean="0"/>
              <a:t>Third level</a:t>
            </a:r>
          </a:p>
          <a:p>
            <a:pPr lvl="3"/>
            <a:r>
              <a:rPr lang="ro-RO" altLang="ro-RO" smtClean="0"/>
              <a:t>Fourth level</a:t>
            </a:r>
          </a:p>
          <a:p>
            <a:pPr lvl="4"/>
            <a:r>
              <a:rPr lang="ro-RO" altLang="ro-RO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B6FD3335-F2F4-4541-8ECC-E118CB11F4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B533F22-0A56-4586-B657-E26E8770834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o-RO" altLang="ro-RO" sz="1400" smtClean="0"/>
          </a:p>
        </p:txBody>
      </p:sp>
      <p:sp>
        <p:nvSpPr>
          <p:cNvPr id="2" name="TextBox 1"/>
          <p:cNvSpPr txBox="1"/>
          <p:nvPr/>
        </p:nvSpPr>
        <p:spPr>
          <a:xfrm>
            <a:off x="609600" y="1123950"/>
            <a:ext cx="8210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dirty="0" smtClean="0"/>
              <a:t>CONSFĂTUIREA JUDEȚEANĂ A PROFESORILOR DE FIZICĂ</a:t>
            </a:r>
          </a:p>
          <a:p>
            <a:pPr algn="ctr"/>
            <a:endParaRPr lang="ro-RO" sz="2800" dirty="0" smtClean="0"/>
          </a:p>
          <a:p>
            <a:pPr algn="ctr"/>
            <a:r>
              <a:rPr lang="ro-RO" sz="2800" dirty="0" smtClean="0"/>
              <a:t>11 septembrie 2018</a:t>
            </a:r>
            <a:endParaRPr lang="ro-R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03598"/>
            <a:ext cx="8784976" cy="386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6DAF82B-F7B0-4F47-A480-9C95B899BA83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o-RO" altLang="ro-RO" sz="1400" smtClean="0"/>
          </a:p>
        </p:txBody>
      </p:sp>
      <p:sp>
        <p:nvSpPr>
          <p:cNvPr id="10244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2382"/>
            <a:ext cx="9143999" cy="1129208"/>
          </a:xfrm>
          <a:noFill/>
        </p:spPr>
        <p:txBody>
          <a:bodyPr/>
          <a:lstStyle/>
          <a:p>
            <a:pPr eaLnBrk="1" hangingPunct="1"/>
            <a:r>
              <a:rPr lang="ro-RO" altLang="ro-RO" sz="2600" b="1" dirty="0" smtClean="0"/>
              <a:t>Opţiunile absolvenţilor de la filiera tehnologică, </a:t>
            </a:r>
            <a:r>
              <a:rPr lang="ro-RO" altLang="en-US" sz="2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profil Tehnic și profil Resurse naturale și protecția </a:t>
            </a:r>
            <a:r>
              <a:rPr lang="ro-RO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mediului,</a:t>
            </a:r>
            <a:r>
              <a:rPr lang="ro-RO" altLang="ro-RO" sz="2600" b="1" dirty="0" smtClean="0"/>
              <a:t> pentru disciplina fizică la examenul de bacalaureat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063190"/>
            <a:ext cx="8568953" cy="395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o-RO" altLang="ro-RO" sz="1400" smtClean="0"/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Distribuţia procentuală a notelor la disciplina fizică,</a:t>
            </a:r>
            <a:br>
              <a:rPr lang="it-IT" altLang="ro-RO" sz="2800" b="1" dirty="0">
                <a:solidFill>
                  <a:schemeClr val="tx2"/>
                </a:solidFill>
              </a:rPr>
            </a:br>
            <a:r>
              <a:rPr lang="it-IT" altLang="ro-RO" sz="2800" b="1" dirty="0">
                <a:solidFill>
                  <a:schemeClr val="tx2"/>
                </a:solidFill>
              </a:rPr>
              <a:t>sesiunea iunie-iulie, bacalaureat </a:t>
            </a:r>
            <a:r>
              <a:rPr lang="it-IT" altLang="ro-RO" sz="2800" b="1" dirty="0" smtClean="0">
                <a:solidFill>
                  <a:schemeClr val="tx2"/>
                </a:solidFill>
              </a:rPr>
              <a:t>201</a:t>
            </a:r>
            <a:r>
              <a:rPr lang="ro-RO" altLang="ro-RO" sz="2800" b="1" dirty="0">
                <a:solidFill>
                  <a:schemeClr val="tx2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2450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4E1936E-EBF5-44C3-BF79-658D90DEC879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o-RO" altLang="ro-RO" sz="1400" smtClean="0"/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305322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 smtClean="0"/>
              <a:t>Situaţia comparativă a opţiunilor absolvenţilor filierei teoretice, profil real,</a:t>
            </a:r>
            <a:br>
              <a:rPr lang="ro-RO" altLang="ro-RO" sz="2400" b="1" dirty="0" smtClean="0"/>
            </a:br>
            <a:r>
              <a:rPr lang="ro-RO" altLang="ro-RO" sz="2400" b="1" dirty="0" smtClean="0"/>
              <a:t>la proba </a:t>
            </a:r>
            <a:r>
              <a:rPr lang="ro-RO" altLang="ro-RO" sz="2400" b="1" dirty="0" err="1" smtClean="0"/>
              <a:t>E.d</a:t>
            </a:r>
            <a:r>
              <a:rPr lang="ro-RO" altLang="ro-RO" sz="2400" b="1" dirty="0" smtClean="0"/>
              <a:t> în </a:t>
            </a:r>
            <a:r>
              <a:rPr lang="it-IT" altLang="ro-RO" sz="2400" b="1" dirty="0" smtClean="0"/>
              <a:t>sesiunea iunie-iulie, </a:t>
            </a:r>
            <a:br>
              <a:rPr lang="it-IT" altLang="ro-RO" sz="2400" b="1" dirty="0" smtClean="0"/>
            </a:br>
            <a:r>
              <a:rPr lang="it-IT" altLang="ro-RO" sz="2400" b="1" dirty="0" smtClean="0"/>
              <a:t>bacalaureat 2010</a:t>
            </a:r>
            <a:r>
              <a:rPr lang="ro-RO" altLang="ro-RO" sz="2400" b="1" dirty="0" smtClean="0"/>
              <a:t> – 2018</a:t>
            </a:r>
          </a:p>
        </p:txBody>
      </p:sp>
      <p:graphicFrame>
        <p:nvGraphicFramePr>
          <p:cNvPr id="27653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2644648"/>
              </p:ext>
            </p:extLst>
          </p:nvPr>
        </p:nvGraphicFramePr>
        <p:xfrm>
          <a:off x="323528" y="1477960"/>
          <a:ext cx="8218487" cy="3398046"/>
        </p:xfrm>
        <a:graphic>
          <a:graphicData uri="http://schemas.openxmlformats.org/drawingml/2006/table">
            <a:tbl>
              <a:tblPr/>
              <a:tblGrid>
                <a:gridCol w="1551306"/>
                <a:gridCol w="768322"/>
                <a:gridCol w="668942"/>
                <a:gridCol w="729756"/>
                <a:gridCol w="912194"/>
                <a:gridCol w="729756"/>
                <a:gridCol w="729756"/>
                <a:gridCol w="729756"/>
                <a:gridCol w="729756"/>
                <a:gridCol w="668943"/>
              </a:tblGrid>
              <a:tr h="5667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Disciplina</a:t>
                      </a:r>
                      <a:endParaRPr kumimoji="0" lang="ro-RO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Înscrişi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56554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2014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2015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/>
                        <a:t>2018</a:t>
                      </a:r>
                      <a:endParaRPr lang="ro-RO" sz="1400" b="1" dirty="0"/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Fizică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11,7%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10,8%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10,</a:t>
                      </a: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8</a:t>
                      </a: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10,3%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9,8%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10,0%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12,07%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13,2%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14,4%</a:t>
                      </a:r>
                      <a:endParaRPr lang="ro-RO" sz="1100" b="1" dirty="0"/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Chimie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9,9%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10,8%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11,</a:t>
                      </a: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</a:t>
                      </a: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11,7%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11,1%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11,1%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10,21%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10,1%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10,0%</a:t>
                      </a:r>
                      <a:endParaRPr lang="ro-RO" sz="1100" b="1" dirty="0"/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54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64,8%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5,7%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65,5%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65,1%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65,9%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64,5%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62,05%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59,1%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57,7%</a:t>
                      </a:r>
                      <a:endParaRPr lang="ro-RO" sz="1100" b="1" dirty="0"/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Informatică</a:t>
                      </a:r>
                      <a:endParaRPr kumimoji="0" lang="ro-RO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13,6%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12,7%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12,</a:t>
                      </a: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</a:t>
                      </a: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12,9%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13,2%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14,4%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15,66%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17,5%</a:t>
                      </a:r>
                      <a:endParaRPr lang="ro-RO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17,9%</a:t>
                      </a:r>
                      <a:endParaRPr lang="ro-RO" sz="1100" b="1" dirty="0"/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2450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BD081FC-3F1F-4FB8-9106-A0498F347373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o-RO" altLang="ro-RO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377330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 smtClean="0"/>
              <a:t>Situaţia comparativă a promovabilităţii pentru absolvenţii filierei teoretice, profil real,</a:t>
            </a:r>
            <a:br>
              <a:rPr lang="ro-RO" altLang="ro-RO" sz="2400" b="1" dirty="0" smtClean="0"/>
            </a:br>
            <a:r>
              <a:rPr lang="ro-RO" altLang="ro-RO" sz="2400" b="1" dirty="0" smtClean="0"/>
              <a:t>la proba </a:t>
            </a:r>
            <a:r>
              <a:rPr lang="ro-RO" altLang="ro-RO" sz="2400" b="1" dirty="0" err="1" smtClean="0"/>
              <a:t>E.d</a:t>
            </a:r>
            <a:r>
              <a:rPr lang="ro-RO" altLang="ro-RO" sz="2400" b="1" dirty="0" smtClean="0"/>
              <a:t> în </a:t>
            </a:r>
            <a:r>
              <a:rPr lang="it-IT" altLang="ro-RO" sz="2400" b="1" dirty="0" smtClean="0"/>
              <a:t>sesiunea iunie-iulie, </a:t>
            </a:r>
            <a:br>
              <a:rPr lang="it-IT" altLang="ro-RO" sz="2400" b="1" dirty="0" smtClean="0"/>
            </a:br>
            <a:r>
              <a:rPr lang="it-IT" altLang="ro-RO" sz="2400" b="1" dirty="0" smtClean="0"/>
              <a:t>bacalaureat 2010</a:t>
            </a:r>
            <a:r>
              <a:rPr lang="ro-RO" altLang="ro-RO" sz="2400" b="1" dirty="0" smtClean="0"/>
              <a:t> – 2018</a:t>
            </a:r>
          </a:p>
        </p:txBody>
      </p:sp>
      <p:graphicFrame>
        <p:nvGraphicFramePr>
          <p:cNvPr id="5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98377"/>
              </p:ext>
            </p:extLst>
          </p:nvPr>
        </p:nvGraphicFramePr>
        <p:xfrm>
          <a:off x="323528" y="1549968"/>
          <a:ext cx="8218488" cy="3398046"/>
        </p:xfrm>
        <a:graphic>
          <a:graphicData uri="http://schemas.openxmlformats.org/drawingml/2006/table">
            <a:tbl>
              <a:tblPr/>
              <a:tblGrid>
                <a:gridCol w="1586525"/>
                <a:gridCol w="785765"/>
                <a:gridCol w="684129"/>
                <a:gridCol w="746323"/>
                <a:gridCol w="932903"/>
                <a:gridCol w="746323"/>
                <a:gridCol w="684130"/>
                <a:gridCol w="684130"/>
                <a:gridCol w="684130"/>
                <a:gridCol w="684130"/>
              </a:tblGrid>
              <a:tr h="5667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Disciplina</a:t>
                      </a:r>
                      <a:endParaRPr kumimoji="0" lang="ro-RO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Rata de promovare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56554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2014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2015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Fizică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97,92%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94,79%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92,03%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96,17%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94,83%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97,22%</a:t>
                      </a: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97,81%</a:t>
                      </a:r>
                      <a:endParaRPr lang="ro-RO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97,57%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96,95%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Chimie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98,34%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97,61%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95,92%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97,76%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97,56%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96,72%</a:t>
                      </a: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98,17%</a:t>
                      </a:r>
                      <a:endParaRPr lang="ro-RO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97,99%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98,39%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54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95,86%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86,67%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87,60%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88,86%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87,16%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90,83%</a:t>
                      </a: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89,82%</a:t>
                      </a:r>
                      <a:endParaRPr lang="ro-RO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92,21%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92,31%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Informatică</a:t>
                      </a:r>
                      <a:endParaRPr kumimoji="0" lang="ro-RO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99,55%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95,81%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95,40%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97,60%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97,56%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97,45%</a:t>
                      </a: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98,72%</a:t>
                      </a:r>
                      <a:endParaRPr lang="ro-RO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97,45%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/>
                        <a:t>97,38%</a:t>
                      </a:r>
                      <a:endParaRPr lang="ro-RO" sz="11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9789" y="4683919"/>
            <a:ext cx="649287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A050FAE-5EF4-4764-8F70-F49FC74873F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o-RO" altLang="ro-RO" sz="1400" smtClean="0"/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9" y="167879"/>
            <a:ext cx="8893175" cy="945356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 smtClean="0"/>
              <a:t>Situaţia comparativă a opţiunilor absolvenţilor filierei tehnologice, la proba </a:t>
            </a:r>
            <a:r>
              <a:rPr lang="ro-RO" altLang="ro-RO" sz="2400" b="1" dirty="0" err="1" smtClean="0"/>
              <a:t>E.d</a:t>
            </a:r>
            <a:r>
              <a:rPr lang="it-IT" altLang="ro-RO" sz="2400" b="1" dirty="0" smtClean="0"/>
              <a:t>,</a:t>
            </a:r>
            <a:br>
              <a:rPr lang="it-IT" altLang="ro-RO" sz="2400" b="1" dirty="0" smtClean="0"/>
            </a:br>
            <a:r>
              <a:rPr lang="ro-RO" altLang="ro-RO" sz="2400" b="1" dirty="0" smtClean="0"/>
              <a:t>în </a:t>
            </a:r>
            <a:r>
              <a:rPr lang="it-IT" altLang="ro-RO" sz="2400" b="1" dirty="0" smtClean="0"/>
              <a:t>sesiunea iunie-iulie, bacalaureat 2010</a:t>
            </a:r>
            <a:r>
              <a:rPr lang="ro-RO" altLang="ro-RO" sz="2400" b="1" dirty="0" smtClean="0"/>
              <a:t> – 2018</a:t>
            </a:r>
          </a:p>
        </p:txBody>
      </p:sp>
      <p:graphicFrame>
        <p:nvGraphicFramePr>
          <p:cNvPr id="5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9443187"/>
              </p:ext>
            </p:extLst>
          </p:nvPr>
        </p:nvGraphicFramePr>
        <p:xfrm>
          <a:off x="457200" y="1522810"/>
          <a:ext cx="8218490" cy="2831308"/>
        </p:xfrm>
        <a:graphic>
          <a:graphicData uri="http://schemas.openxmlformats.org/drawingml/2006/table">
            <a:tbl>
              <a:tblPr/>
              <a:tblGrid>
                <a:gridCol w="1586525"/>
                <a:gridCol w="785765"/>
                <a:gridCol w="768661"/>
                <a:gridCol w="756288"/>
                <a:gridCol w="810308"/>
                <a:gridCol w="774423"/>
                <a:gridCol w="684130"/>
                <a:gridCol w="684130"/>
                <a:gridCol w="684130"/>
                <a:gridCol w="684130"/>
              </a:tblGrid>
              <a:tr h="5667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Disciplina</a:t>
                      </a:r>
                      <a:endParaRPr kumimoji="0" lang="ro-RO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Înscrişi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56554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2014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2015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Fizică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30,21%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28,31%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25,58%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18,20%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10,54%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7,7%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7,6%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7,8%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Chimie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13,03%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12,00%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11,70%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10,24%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7,66%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7,4%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6,7%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6,0%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5,4%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54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56,76%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59,68%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62,71%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71,56%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81,80%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84,9%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86,7%</a:t>
                      </a:r>
                      <a:endParaRPr lang="ro-R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86,4%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300" b="1" dirty="0" smtClean="0"/>
                        <a:t>86,8%</a:t>
                      </a:r>
                      <a:endParaRPr lang="ro-RO" sz="1300" b="1" dirty="0"/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9789" y="4683919"/>
            <a:ext cx="649287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0E55271-19F9-402F-B46B-E0EE67ABB3C4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o-RO" altLang="ro-RO" sz="1400" smtClean="0"/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9" y="167879"/>
            <a:ext cx="8893175" cy="945356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 smtClean="0"/>
              <a:t>Situaţia comparativă a promovabilităţii pentru absolvenţii filierei tehnologice, la proba </a:t>
            </a:r>
            <a:r>
              <a:rPr lang="ro-RO" altLang="ro-RO" sz="2400" b="1" dirty="0" err="1" smtClean="0"/>
              <a:t>E.d</a:t>
            </a:r>
            <a:r>
              <a:rPr lang="it-IT" altLang="ro-RO" sz="2400" b="1" dirty="0" smtClean="0"/>
              <a:t>,</a:t>
            </a:r>
            <a:br>
              <a:rPr lang="it-IT" altLang="ro-RO" sz="2400" b="1" dirty="0" smtClean="0"/>
            </a:br>
            <a:r>
              <a:rPr lang="ro-RO" altLang="ro-RO" sz="2400" b="1" dirty="0" smtClean="0"/>
              <a:t>în </a:t>
            </a:r>
            <a:r>
              <a:rPr lang="it-IT" altLang="ro-RO" sz="2400" b="1" dirty="0" smtClean="0"/>
              <a:t>sesiunea iunie-iulie, bacalaureat 2010</a:t>
            </a:r>
            <a:r>
              <a:rPr lang="ro-RO" altLang="ro-RO" sz="2400" b="1" dirty="0" smtClean="0"/>
              <a:t> – 2018</a:t>
            </a:r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7513332"/>
              </p:ext>
            </p:extLst>
          </p:nvPr>
        </p:nvGraphicFramePr>
        <p:xfrm>
          <a:off x="457200" y="1522810"/>
          <a:ext cx="8218488" cy="2831308"/>
        </p:xfrm>
        <a:graphic>
          <a:graphicData uri="http://schemas.openxmlformats.org/drawingml/2006/table">
            <a:tbl>
              <a:tblPr/>
              <a:tblGrid>
                <a:gridCol w="1586525"/>
                <a:gridCol w="785765"/>
                <a:gridCol w="684129"/>
                <a:gridCol w="746323"/>
                <a:gridCol w="932903"/>
                <a:gridCol w="746323"/>
                <a:gridCol w="684130"/>
                <a:gridCol w="684130"/>
                <a:gridCol w="684130"/>
                <a:gridCol w="684130"/>
              </a:tblGrid>
              <a:tr h="5667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Disciplina</a:t>
                      </a:r>
                      <a:endParaRPr kumimoji="0" lang="ro-RO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Rata de promovare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56554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2014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2015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ro-RO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Fizică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60,41%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22,90%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13,77%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20,89%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27,60%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42,71%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51,33%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52,99%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58,77%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Chimie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58,00%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34,98%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25,48%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35,66%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51,43%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60,09%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65,73%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47,08%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57,88%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54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85,95%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58,00%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55,06%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46,90%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39,77%</a:t>
                      </a:r>
                    </a:p>
                  </a:txBody>
                  <a:tcPr marL="91431" marR="91431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47,10%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44,25%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46,68%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48,10%</a:t>
                      </a:r>
                      <a:endParaRPr lang="ro-R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843558"/>
            <a:ext cx="8856538" cy="414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731544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6D19CE7-683E-4F3B-B17D-D29D2C1317F5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o-RO" altLang="ro-RO" sz="1400" smtClean="0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107950" y="33338"/>
            <a:ext cx="89281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400" b="1">
                <a:solidFill>
                  <a:schemeClr val="tx2"/>
                </a:solidFill>
              </a:rPr>
              <a:t>Distribuţia </a:t>
            </a:r>
            <a:r>
              <a:rPr lang="ro-RO" altLang="ro-RO" sz="2400" b="1">
                <a:solidFill>
                  <a:schemeClr val="tx2"/>
                </a:solidFill>
              </a:rPr>
              <a:t>comparativă a </a:t>
            </a:r>
            <a:r>
              <a:rPr lang="it-IT" altLang="ro-RO" sz="2400" b="1">
                <a:solidFill>
                  <a:schemeClr val="tx2"/>
                </a:solidFill>
              </a:rPr>
              <a:t>notelor la </a:t>
            </a:r>
            <a:r>
              <a:rPr lang="ro-RO" altLang="ro-RO" sz="2400" b="1">
                <a:solidFill>
                  <a:schemeClr val="tx2"/>
                </a:solidFill>
              </a:rPr>
              <a:t>disciplina fizică,</a:t>
            </a:r>
            <a:r>
              <a:rPr lang="it-IT" altLang="ro-RO" sz="2400" b="1">
                <a:solidFill>
                  <a:schemeClr val="tx2"/>
                </a:solidFill>
              </a:rPr>
              <a:t> </a:t>
            </a:r>
            <a:r>
              <a:rPr lang="ro-RO" altLang="ro-RO" sz="2400" b="1">
                <a:solidFill>
                  <a:schemeClr val="tx2"/>
                </a:solidFill>
              </a:rPr>
              <a:t>proba E.d), filiera teoretică, profil real, </a:t>
            </a:r>
            <a:r>
              <a:rPr lang="it-IT" altLang="ro-RO" sz="2400" b="1">
                <a:solidFill>
                  <a:schemeClr val="tx2"/>
                </a:solidFill>
              </a:rPr>
              <a:t>sesiunea iunie-iulie</a:t>
            </a:r>
            <a:endParaRPr lang="ro-RO" altLang="ro-RO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2" y="843558"/>
            <a:ext cx="873112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D814857-0B3B-4AAB-98C4-33541F6C6237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o-RO" altLang="ro-RO" sz="1400" smtClean="0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457200" y="33338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400" b="1">
                <a:solidFill>
                  <a:schemeClr val="tx2"/>
                </a:solidFill>
              </a:rPr>
              <a:t>Distribuţia </a:t>
            </a:r>
            <a:r>
              <a:rPr lang="ro-RO" altLang="ro-RO" sz="2400" b="1">
                <a:solidFill>
                  <a:schemeClr val="tx2"/>
                </a:solidFill>
              </a:rPr>
              <a:t>comparativă a </a:t>
            </a:r>
            <a:r>
              <a:rPr lang="it-IT" altLang="ro-RO" sz="2400" b="1">
                <a:solidFill>
                  <a:schemeClr val="tx2"/>
                </a:solidFill>
              </a:rPr>
              <a:t>notelor la </a:t>
            </a:r>
            <a:r>
              <a:rPr lang="ro-RO" altLang="ro-RO" sz="2400" b="1">
                <a:solidFill>
                  <a:schemeClr val="tx2"/>
                </a:solidFill>
              </a:rPr>
              <a:t>disciplina fizică,</a:t>
            </a:r>
            <a:r>
              <a:rPr lang="it-IT" altLang="ro-RO" sz="2400" b="1">
                <a:solidFill>
                  <a:schemeClr val="tx2"/>
                </a:solidFill>
              </a:rPr>
              <a:t> </a:t>
            </a:r>
            <a:r>
              <a:rPr lang="ro-RO" altLang="ro-RO" sz="2400" b="1">
                <a:solidFill>
                  <a:schemeClr val="tx2"/>
                </a:solidFill>
              </a:rPr>
              <a:t>proba E.d), filiera tehnologică, </a:t>
            </a:r>
            <a:r>
              <a:rPr lang="it-IT" altLang="ro-RO" sz="2400" b="1">
                <a:solidFill>
                  <a:schemeClr val="tx2"/>
                </a:solidFill>
              </a:rPr>
              <a:t>sesiunea iunie-iulie</a:t>
            </a:r>
            <a:endParaRPr lang="ro-RO" altLang="ro-RO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7A4C445-32C1-4FC4-BB37-3912A6504912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o-RO" altLang="ro-RO" sz="1400" smtClean="0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07951" y="86916"/>
            <a:ext cx="88042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400" b="1" dirty="0">
                <a:solidFill>
                  <a:schemeClr val="tx2"/>
                </a:solidFill>
              </a:rPr>
              <a:t>Distribuţia notelor la </a:t>
            </a:r>
            <a:r>
              <a:rPr lang="ro-RO" altLang="ro-RO" sz="2400" b="1" dirty="0">
                <a:solidFill>
                  <a:schemeClr val="tx2"/>
                </a:solidFill>
              </a:rPr>
              <a:t>proba </a:t>
            </a:r>
            <a:r>
              <a:rPr lang="ro-RO" altLang="ro-RO" sz="2400" b="1" dirty="0" err="1">
                <a:solidFill>
                  <a:schemeClr val="tx2"/>
                </a:solidFill>
              </a:rPr>
              <a:t>E.d</a:t>
            </a:r>
            <a:r>
              <a:rPr lang="ro-RO" altLang="ro-RO" sz="2400" b="1" dirty="0">
                <a:solidFill>
                  <a:schemeClr val="tx2"/>
                </a:solidFill>
              </a:rPr>
              <a:t>)</a:t>
            </a:r>
            <a:r>
              <a:rPr lang="it-IT" altLang="ro-RO" sz="2400" b="1" dirty="0">
                <a:solidFill>
                  <a:schemeClr val="tx2"/>
                </a:solidFill>
              </a:rPr>
              <a:t>,</a:t>
            </a:r>
            <a:r>
              <a:rPr lang="ro-RO" altLang="ro-RO" sz="2400" b="1" dirty="0">
                <a:solidFill>
                  <a:schemeClr val="tx2"/>
                </a:solidFill>
              </a:rPr>
              <a:t> filiera teoretică, </a:t>
            </a:r>
            <a:br>
              <a:rPr lang="ro-RO" altLang="ro-RO" sz="2400" b="1" dirty="0">
                <a:solidFill>
                  <a:schemeClr val="tx2"/>
                </a:solidFill>
              </a:rPr>
            </a:br>
            <a:r>
              <a:rPr lang="ro-RO" altLang="ro-RO" sz="2400" b="1" dirty="0">
                <a:solidFill>
                  <a:schemeClr val="tx2"/>
                </a:solidFill>
              </a:rPr>
              <a:t>profil real,</a:t>
            </a:r>
            <a:r>
              <a:rPr lang="en-US" altLang="ro-RO" sz="2400" b="1" dirty="0">
                <a:solidFill>
                  <a:schemeClr val="tx2"/>
                </a:solidFill>
              </a:rPr>
              <a:t> </a:t>
            </a:r>
            <a:r>
              <a:rPr lang="it-IT" altLang="ro-RO" sz="2400" b="1" dirty="0">
                <a:solidFill>
                  <a:schemeClr val="tx2"/>
                </a:solidFill>
              </a:rPr>
              <a:t>sesiunea iunie-iulie, bacalaureat </a:t>
            </a:r>
            <a:r>
              <a:rPr lang="it-IT" altLang="ro-RO" sz="2400" b="1" dirty="0" smtClean="0">
                <a:solidFill>
                  <a:schemeClr val="tx2"/>
                </a:solidFill>
              </a:rPr>
              <a:t>201</a:t>
            </a:r>
            <a:r>
              <a:rPr lang="en-US" altLang="ro-RO" sz="2400" b="1" dirty="0">
                <a:solidFill>
                  <a:schemeClr val="tx2"/>
                </a:solidFill>
              </a:rPr>
              <a:t>8</a:t>
            </a:r>
            <a:endParaRPr lang="ro-RO" altLang="ro-RO" sz="2400" b="1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39800"/>
            <a:ext cx="6305749" cy="406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2450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D6ADA67-84ED-46FB-A537-71B4016AF69F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ro-RO" altLang="ro-RO" sz="1400" smtClean="0"/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457200" y="33338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400" b="1" dirty="0">
                <a:solidFill>
                  <a:schemeClr val="tx2"/>
                </a:solidFill>
              </a:rPr>
              <a:t>Distribuţia notelor la </a:t>
            </a:r>
            <a:r>
              <a:rPr lang="ro-RO" altLang="ro-RO" sz="2400" b="1" dirty="0">
                <a:solidFill>
                  <a:schemeClr val="tx2"/>
                </a:solidFill>
              </a:rPr>
              <a:t>proba </a:t>
            </a:r>
            <a:r>
              <a:rPr lang="ro-RO" altLang="ro-RO" sz="2400" b="1" dirty="0" err="1">
                <a:solidFill>
                  <a:schemeClr val="tx2"/>
                </a:solidFill>
              </a:rPr>
              <a:t>E.d</a:t>
            </a:r>
            <a:r>
              <a:rPr lang="ro-RO" altLang="ro-RO" sz="2400" b="1" dirty="0">
                <a:solidFill>
                  <a:schemeClr val="tx2"/>
                </a:solidFill>
              </a:rPr>
              <a:t>)</a:t>
            </a:r>
            <a:r>
              <a:rPr lang="it-IT" altLang="ro-RO" sz="2400" b="1" dirty="0">
                <a:solidFill>
                  <a:schemeClr val="tx2"/>
                </a:solidFill>
              </a:rPr>
              <a:t>,</a:t>
            </a:r>
            <a:r>
              <a:rPr lang="ro-RO" altLang="ro-RO" sz="2400" b="1" dirty="0">
                <a:solidFill>
                  <a:schemeClr val="tx2"/>
                </a:solidFill>
              </a:rPr>
              <a:t> filiera tehnologică,</a:t>
            </a:r>
            <a:r>
              <a:rPr lang="it-IT" altLang="ro-RO" sz="2400" b="1" dirty="0">
                <a:solidFill>
                  <a:schemeClr val="tx2"/>
                </a:solidFill>
              </a:rPr>
              <a:t/>
            </a:r>
            <a:br>
              <a:rPr lang="it-IT" altLang="ro-RO" sz="2400" b="1" dirty="0">
                <a:solidFill>
                  <a:schemeClr val="tx2"/>
                </a:solidFill>
              </a:rPr>
            </a:br>
            <a:r>
              <a:rPr lang="it-IT" altLang="ro-RO" sz="2400" b="1" dirty="0">
                <a:solidFill>
                  <a:schemeClr val="tx2"/>
                </a:solidFill>
              </a:rPr>
              <a:t>sesiunea iunie-iulie, bacalaureat </a:t>
            </a:r>
            <a:r>
              <a:rPr lang="it-IT" altLang="ro-RO" sz="2400" b="1" dirty="0" smtClean="0">
                <a:solidFill>
                  <a:schemeClr val="tx2"/>
                </a:solidFill>
              </a:rPr>
              <a:t>201</a:t>
            </a:r>
            <a:r>
              <a:rPr lang="ro-RO" altLang="ro-RO" sz="2400" b="1" dirty="0">
                <a:solidFill>
                  <a:schemeClr val="tx2"/>
                </a:solidFill>
              </a:rPr>
              <a:t>8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43558"/>
            <a:ext cx="6696744" cy="416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o-RO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Examene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și concursuri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ro-RO" sz="4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ţionale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2018</a:t>
            </a:r>
            <a:endParaRPr lang="en-US" sz="4000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2</a:t>
            </a:fld>
            <a:endParaRPr lang="ro-RO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E03B4B4-892D-4EED-8383-C03303DEE14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ro-RO" altLang="ro-RO" sz="1400" smtClean="0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437085"/>
            <a:ext cx="8229600" cy="25384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Concursul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 ocupare a posturilor didactice/ catedrelor declarate vacante/ rezervate în învățământul preuniversitar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201</a:t>
            </a: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B20108-F7F0-4110-BC8B-5496C25640A1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ro-RO" altLang="ro-RO" sz="1400" smtClean="0"/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8360"/>
            <a:ext cx="8229600" cy="1228725"/>
          </a:xfrm>
          <a:noFill/>
        </p:spPr>
        <p:txBody>
          <a:bodyPr/>
          <a:lstStyle/>
          <a:p>
            <a:pPr eaLnBrk="1" hangingPunct="1"/>
            <a:r>
              <a:rPr lang="en-US" altLang="ro-RO" sz="3600" b="1" dirty="0" err="1" smtClean="0"/>
              <a:t>Situa</a:t>
            </a:r>
            <a:r>
              <a:rPr lang="ro-RO" altLang="ro-RO" sz="3600" b="1" dirty="0" err="1" smtClean="0"/>
              <a:t>ţia</a:t>
            </a:r>
            <a:r>
              <a:rPr lang="ro-RO" altLang="ro-RO" sz="3600" b="1" dirty="0" smtClean="0"/>
              <a:t> statistică a prezenţei candidaţilor înscrişi la concurs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6309688"/>
              </p:ext>
            </p:extLst>
          </p:nvPr>
        </p:nvGraphicFramePr>
        <p:xfrm>
          <a:off x="1619672" y="1685925"/>
          <a:ext cx="6451536" cy="2863454"/>
        </p:xfrm>
        <a:graphic>
          <a:graphicData uri="http://schemas.openxmlformats.org/drawingml/2006/table">
            <a:tbl>
              <a:tblPr/>
              <a:tblGrid>
                <a:gridCol w="1427466"/>
                <a:gridCol w="1856364"/>
                <a:gridCol w="1612963"/>
                <a:gridCol w="1554743"/>
              </a:tblGrid>
              <a:tr h="69294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Disciplina de examen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Nr. candidați </a:t>
                      </a:r>
                      <a:r>
                        <a:rPr kumimoji="0" lang="en-US" alt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prezen</a:t>
                      </a: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ți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Nr. candidați retrași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Nr. candidați cu note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BIOLOGIE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535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37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495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CHIMIE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362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107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255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FIZICĂ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rial"/>
                        </a:rPr>
                        <a:t>315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148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165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0602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MATEMATICĂ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1409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132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400" b="0" i="0" u="none" strike="noStrike" dirty="0" smtClean="0">
                          <a:effectLst/>
                          <a:latin typeface="Arial"/>
                        </a:rPr>
                        <a:t>1268</a:t>
                      </a:r>
                      <a:endParaRPr lang="ro-RO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7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DA1550-A009-43F1-8725-8BC2E9F0494E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ro-RO" altLang="ro-RO" sz="1400" smtClean="0"/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857250"/>
          </a:xfrm>
          <a:noFill/>
        </p:spPr>
        <p:txBody>
          <a:bodyPr/>
          <a:lstStyle/>
          <a:p>
            <a:pPr eaLnBrk="1" hangingPunct="1"/>
            <a:r>
              <a:rPr lang="ro-RO" altLang="ro-RO" sz="3600" b="1" smtClean="0"/>
              <a:t>Situaţia statistică a candidaților înscriși la concurs</a:t>
            </a:r>
          </a:p>
        </p:txBody>
      </p:sp>
      <p:graphicFrame>
        <p:nvGraphicFramePr>
          <p:cNvPr id="51284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2058269"/>
              </p:ext>
            </p:extLst>
          </p:nvPr>
        </p:nvGraphicFramePr>
        <p:xfrm>
          <a:off x="1133475" y="1895475"/>
          <a:ext cx="6678612" cy="1540669"/>
        </p:xfrm>
        <a:graphic>
          <a:graphicData uri="http://schemas.openxmlformats.org/drawingml/2006/table">
            <a:tbl>
              <a:tblPr/>
              <a:tblGrid>
                <a:gridCol w="1931987"/>
                <a:gridCol w="2462213"/>
                <a:gridCol w="2284412"/>
              </a:tblGrid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</a:t>
                      </a:r>
                      <a:endParaRPr kumimoji="0" lang="ro-RO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GB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andida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 note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între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5 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ş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charset="-122"/>
                          <a:cs typeface="Times New Roman" pitchFamily="18" charset="0"/>
                        </a:rPr>
                        <a:t> 6,99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peste 7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96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165</a:t>
                      </a: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1E2780C-5B33-4C81-B72B-4C2E11E73920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ro-RO" altLang="ro-RO" sz="1400" smtClean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8360"/>
            <a:ext cx="8229600" cy="635794"/>
          </a:xfrm>
          <a:noFill/>
        </p:spPr>
        <p:txBody>
          <a:bodyPr/>
          <a:lstStyle/>
          <a:p>
            <a:pPr eaLnBrk="1" hangingPunct="1"/>
            <a:r>
              <a:rPr lang="ro-RO" altLang="ro-RO" smtClean="0"/>
              <a:t>Distribuția notelor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3558"/>
            <a:ext cx="7344816" cy="4163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5D440D-C393-4448-8EAE-6E647199E43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ro-RO" altLang="ro-RO" sz="1400" smtClean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9954"/>
            <a:ext cx="8229600" cy="190619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naţional de definitiv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are</a:t>
            </a: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în învăţământ</a:t>
            </a:r>
            <a:b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18 iulie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72972DC-2A6C-4089-B8BC-31E207305F73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ro-RO" altLang="ro-RO" sz="1400" smtClean="0"/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19112"/>
            <a:ext cx="8229600" cy="1404938"/>
          </a:xfrm>
          <a:noFill/>
        </p:spPr>
        <p:txBody>
          <a:bodyPr/>
          <a:lstStyle/>
          <a:p>
            <a:pPr eaLnBrk="1" hangingPunct="1"/>
            <a:r>
              <a:rPr lang="ro-RO" altLang="ro-RO" smtClean="0"/>
              <a:t>Situația statistică a candidaților înscriși la examen, la disciplina fizică</a:t>
            </a:r>
            <a:endParaRPr lang="en-GB" altLang="ro-RO" smtClean="0"/>
          </a:p>
        </p:txBody>
      </p:sp>
      <p:graphicFrame>
        <p:nvGraphicFramePr>
          <p:cNvPr id="5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1438734"/>
              </p:ext>
            </p:extLst>
          </p:nvPr>
        </p:nvGraphicFramePr>
        <p:xfrm>
          <a:off x="531813" y="2439591"/>
          <a:ext cx="8001000" cy="1748790"/>
        </p:xfrm>
        <a:graphic>
          <a:graphicData uri="http://schemas.openxmlformats.org/drawingml/2006/table">
            <a:tbl>
              <a:tblPr/>
              <a:tblGrid>
                <a:gridCol w="2513012"/>
                <a:gridCol w="2514600"/>
                <a:gridCol w="2973388"/>
              </a:tblGrid>
              <a:tr h="13487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Nr. </a:t>
                      </a:r>
                      <a:r>
                        <a:rPr kumimoji="0" lang="en-GB" alt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candidaţi</a:t>
                      </a:r>
                      <a:endParaRPr kumimoji="0" lang="ro-RO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cu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note peste </a:t>
                      </a:r>
                      <a:r>
                        <a:rPr kumimoji="0" lang="en-US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endParaRPr kumimoji="0" lang="ro-RO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la inspecție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Nr.</a:t>
                      </a: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GB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candida</a:t>
                      </a: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ţi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 note la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proba sc</a:t>
                      </a:r>
                      <a:r>
                        <a:rPr kumimoji="0" lang="en-US" alt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ri</a:t>
                      </a: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să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</a:t>
                      </a:r>
                      <a:r>
                        <a:rPr kumimoji="0" lang="en-GB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 candida</a:t>
                      </a: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ţi cu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note peste </a:t>
                      </a:r>
                      <a:r>
                        <a:rPr kumimoji="0" lang="en-US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la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proba scrisă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44</a:t>
                      </a:r>
                      <a:endParaRPr kumimoji="0" lang="en-GB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  <a:endParaRPr kumimoji="0" lang="ro-RO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o-RO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546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5D81810-74B6-4C7E-8E74-526D18BA90D9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o-RO" altLang="ro-RO" sz="140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8360"/>
            <a:ext cx="8229600" cy="527447"/>
          </a:xfrm>
          <a:noFill/>
        </p:spPr>
        <p:txBody>
          <a:bodyPr/>
          <a:lstStyle/>
          <a:p>
            <a:pPr eaLnBrk="1" hangingPunct="1"/>
            <a:r>
              <a:rPr lang="ro-RO" altLang="ro-RO" sz="4000" smtClean="0"/>
              <a:t>Distribuția notelor la proba scrisă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843558"/>
            <a:ext cx="7704856" cy="4083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3EF289-AC83-49B7-9922-FB40378B0285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o-RO" altLang="ro-RO" sz="1400" smtClean="0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457200" y="1508522"/>
            <a:ext cx="8229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de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bacalaureat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n</a:t>
            </a:r>
            <a:r>
              <a:rPr lang="ro-RO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aţional</a:t>
            </a: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           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sesiunea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iunie-iulie</a:t>
            </a:r>
            <a:endParaRPr lang="en-U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o-RO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Concursul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ocupare a posturilor didactice/ catedrelor declarate vacante/ rezervate în 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unit</a:t>
            </a:r>
            <a:r>
              <a:rPr lang="ro-RO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ățile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de învăţământ </a:t>
            </a: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preuniversitar,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2018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naţional de definitivare în învăţământ, 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18 </a:t>
            </a:r>
            <a:r>
              <a:rPr lang="en-US" alt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ro-RO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201</a:t>
            </a:r>
            <a:r>
              <a:rPr lang="en-U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ro-RO" alt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o-RO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457200" y="573881"/>
            <a:ext cx="8229600" cy="706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4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Situa</a:t>
            </a:r>
            <a:r>
              <a:rPr lang="ro-RO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ţii statistice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2146300" y="2031207"/>
            <a:ext cx="6026150" cy="75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GB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BACALAUREAT </a:t>
            </a:r>
            <a:r>
              <a:rPr lang="en-GB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  <a:endParaRPr lang="en-GB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900114" y="3112294"/>
            <a:ext cx="7272337" cy="39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o-RO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                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sesiunea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iunie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ro-RO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- iulie</a:t>
            </a:r>
            <a:endParaRPr lang="en-GB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970ED10-D27D-4F61-A110-77661E2BA31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o-RO" altLang="ro-RO" sz="1400" smtClean="0"/>
          </a:p>
        </p:txBody>
      </p:sp>
      <p:graphicFrame>
        <p:nvGraphicFramePr>
          <p:cNvPr id="4198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913361"/>
              </p:ext>
            </p:extLst>
          </p:nvPr>
        </p:nvGraphicFramePr>
        <p:xfrm>
          <a:off x="107950" y="1388269"/>
          <a:ext cx="8991600" cy="3092054"/>
        </p:xfrm>
        <a:graphic>
          <a:graphicData uri="http://schemas.openxmlformats.org/drawingml/2006/table">
            <a:tbl>
              <a:tblPr/>
              <a:tblGrid>
                <a:gridCol w="1655763"/>
                <a:gridCol w="1316037"/>
                <a:gridCol w="1371600"/>
                <a:gridCol w="1416050"/>
                <a:gridCol w="1728936"/>
                <a:gridCol w="1503214"/>
              </a:tblGrid>
              <a:tr h="13239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Filiera</a:t>
                      </a:r>
                      <a:endParaRPr kumimoji="0" lang="ro-RO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andidaţi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înscrişi</a:t>
                      </a:r>
                      <a:endParaRPr kumimoji="0" lang="ro-RO" alt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andidaţi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reuşiţi</a:t>
                      </a:r>
                      <a:endParaRPr kumimoji="0" lang="ro-RO" alt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andidaţi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respinşi</a:t>
                      </a:r>
                      <a:endParaRPr kumimoji="0" lang="ro-RO" alt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andidaţi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neprezentaţi</a:t>
                      </a:r>
                      <a:endParaRPr kumimoji="0" lang="ro-RO" alt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andidaţi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eliminaţi</a:t>
                      </a:r>
                      <a:endParaRPr kumimoji="0" lang="ro-RO" alt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</a:tr>
              <a:tr h="42981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Teoretică</a:t>
                      </a:r>
                      <a:endParaRPr kumimoji="0" lang="ro-RO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Tehnologică</a:t>
                      </a:r>
                      <a:endParaRPr kumimoji="0" lang="ro-RO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470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Vocaţională</a:t>
                      </a:r>
                      <a:endParaRPr kumimoji="0" lang="ro-RO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kumimoji="0" lang="ro-RO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8130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6899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746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921" name="Rectangle 97"/>
          <p:cNvSpPr>
            <a:spLocks noChangeArrowheads="1"/>
          </p:cNvSpPr>
          <p:nvPr/>
        </p:nvSpPr>
        <p:spPr bwMode="auto">
          <a:xfrm>
            <a:off x="539750" y="37028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o-RO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Bacalaureat</a:t>
            </a: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fizic</a:t>
            </a:r>
            <a:r>
              <a:rPr lang="ro-RO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ă, sesiunea iunie-iulie 201</a:t>
            </a: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ro-RO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" t="20837" r="2095" b="25111"/>
          <a:stretch/>
        </p:blipFill>
        <p:spPr bwMode="auto">
          <a:xfrm>
            <a:off x="802329" y="1635359"/>
            <a:ext cx="7514087" cy="302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DE552EC-2308-4589-9B35-6C781EAF0321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o-RO" altLang="ro-RO" sz="1400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8360"/>
            <a:ext cx="8229600" cy="110609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Situaţia statistică la nivel naţional a opţiunilor în sesiunea iunie-iulie 201</a:t>
            </a:r>
            <a:r>
              <a:rPr lang="en-US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filiera te</a:t>
            </a:r>
            <a:r>
              <a:rPr lang="en-US" alt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oretic</a:t>
            </a:r>
            <a:r>
              <a:rPr lang="ro-RO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ă</a:t>
            </a:r>
            <a:r>
              <a:rPr lang="en-GB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endParaRPr lang="ro-RO" altLang="en-US" sz="32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7A447B4-80F6-41D8-8920-7075DAD99476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o-RO" altLang="ro-RO" sz="140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3478"/>
            <a:ext cx="8229600" cy="164331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Situaţia statistică la nivel naţional a opţiunilor în sesiunea iunie-iulie 2018 </a:t>
            </a:r>
            <a:r>
              <a:rPr lang="en-GB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GB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filiera tehnologică, profil Tehnic și profil Resurse naturale și protecția mediului</a:t>
            </a:r>
            <a:r>
              <a:rPr lang="en-GB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endParaRPr lang="ro-RO" altLang="en-US" sz="28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6" t="19063" r="1666" b="19464"/>
          <a:stretch/>
        </p:blipFill>
        <p:spPr bwMode="auto">
          <a:xfrm>
            <a:off x="1174099" y="1853073"/>
            <a:ext cx="6710269" cy="30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03B5F0B-69AF-49E1-8727-2F6FAE4542C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o-RO" altLang="ro-RO" sz="140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95486"/>
            <a:ext cx="8229600" cy="1427286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Situaţia statistică la nivel naţional a opţiunilor absolvenţilor 2018 </a:t>
            </a:r>
            <a: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GB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filiera vocațională</a:t>
            </a:r>
            <a:r>
              <a:rPr lang="en-US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profil</a:t>
            </a:r>
            <a:r>
              <a:rPr lang="en-US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militar</a:t>
            </a:r>
            <a:r>
              <a:rPr lang="ro-RO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endParaRPr lang="ro-RO" altLang="en-US" sz="32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0" t="10727" r="2047" b="20735"/>
          <a:stretch/>
        </p:blipFill>
        <p:spPr bwMode="auto">
          <a:xfrm>
            <a:off x="1595409" y="1635646"/>
            <a:ext cx="6036018" cy="314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o-RO" altLang="ro-RO" sz="1400" smtClean="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41673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ro-RO" altLang="ro-RO" sz="2500" b="1" dirty="0" smtClean="0"/>
              <a:t>Opţiunile absolvenţilor de la filiera teoretică profil real pentru disciplina fizică la examenul de bacalaureat 2018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1550"/>
            <a:ext cx="8712968" cy="433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806</Words>
  <Application>Microsoft Office PowerPoint</Application>
  <PresentationFormat>Expunere pe ecran (16:9)</PresentationFormat>
  <Paragraphs>323</Paragraphs>
  <Slides>26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26</vt:i4>
      </vt:variant>
    </vt:vector>
  </HeadingPairs>
  <TitlesOfParts>
    <vt:vector size="27" baseType="lpstr">
      <vt:lpstr>Default Design</vt:lpstr>
      <vt:lpstr>Diapozitivul 1</vt:lpstr>
      <vt:lpstr>Diapozitivul 2</vt:lpstr>
      <vt:lpstr>Diapozitivul 3</vt:lpstr>
      <vt:lpstr>Diapozitivul 4</vt:lpstr>
      <vt:lpstr>Diapozitivul 5</vt:lpstr>
      <vt:lpstr>Situaţia statistică la nivel naţional a opţiunilor în sesiunea iunie-iulie 2018 - filiera teoretică -</vt:lpstr>
      <vt:lpstr>Situaţia statistică la nivel naţional a opţiunilor în sesiunea iunie-iulie 2018  - filiera tehnologică, profil Tehnic și profil Resurse naturale și protecția mediului -</vt:lpstr>
      <vt:lpstr>Situaţia statistică la nivel naţional a opţiunilor absolvenţilor 2018  - filiera vocațională, profil militar -</vt:lpstr>
      <vt:lpstr>Opţiunile absolvenţilor de la filiera teoretică profil real pentru disciplina fizică la examenul de bacalaureat 2018</vt:lpstr>
      <vt:lpstr>Opţiunile absolvenţilor de la filiera tehnologică, profil Tehnic și profil Resurse naturale și protecția mediului, pentru disciplina fizică la examenul de bacalaureat 2018</vt:lpstr>
      <vt:lpstr>Diapozitivul 11</vt:lpstr>
      <vt:lpstr>Situaţia comparativă a opţiunilor absolvenţilor filierei teoretice, profil real, la proba E.d în sesiunea iunie-iulie,  bacalaureat 2010 – 2018</vt:lpstr>
      <vt:lpstr>Situaţia comparativă a promovabilităţii pentru absolvenţii filierei teoretice, profil real, la proba E.d în sesiunea iunie-iulie,  bacalaureat 2010 – 2018</vt:lpstr>
      <vt:lpstr>Situaţia comparativă a opţiunilor absolvenţilor filierei tehnologice, la proba E.d, în sesiunea iunie-iulie, bacalaureat 2010 – 2018</vt:lpstr>
      <vt:lpstr>Situaţia comparativă a promovabilităţii pentru absolvenţii filierei tehnologice, la proba E.d, în sesiunea iunie-iulie, bacalaureat 2010 – 2018</vt:lpstr>
      <vt:lpstr>Diapozitivul 16</vt:lpstr>
      <vt:lpstr>Diapozitivul 17</vt:lpstr>
      <vt:lpstr>Diapozitivul 18</vt:lpstr>
      <vt:lpstr>Diapozitivul 19</vt:lpstr>
      <vt:lpstr>Concursul de ocupare a posturilor didactice/ catedrelor declarate vacante/ rezervate în învățământul preuniversitar  11 iulie 2018</vt:lpstr>
      <vt:lpstr>Situaţia statistică a prezenţei candidaţilor înscrişi la concurs</vt:lpstr>
      <vt:lpstr>Situaţia statistică a candidaților înscriși la concurs</vt:lpstr>
      <vt:lpstr>Distribuția notelor </vt:lpstr>
      <vt:lpstr>Examenul naţional de definitivare în învăţământ 18 iulie 2018</vt:lpstr>
      <vt:lpstr>Situația statistică a candidaților înscriși la examen, la disciplina fizică</vt:lpstr>
      <vt:lpstr>Distribuția notelor la proba scrisă </vt:lpstr>
    </vt:vector>
  </TitlesOfParts>
  <Company>NAES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Examene Nationale  2012</dc:title>
  <dc:creator>Liviu Blanariu</dc:creator>
  <cp:lastModifiedBy>Fizica</cp:lastModifiedBy>
  <cp:revision>213</cp:revision>
  <dcterms:created xsi:type="dcterms:W3CDTF">2012-09-05T09:25:11Z</dcterms:created>
  <dcterms:modified xsi:type="dcterms:W3CDTF">2018-09-10T18:04:32Z</dcterms:modified>
</cp:coreProperties>
</file>