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315" r:id="rId3"/>
    <p:sldId id="317" r:id="rId4"/>
    <p:sldId id="318" r:id="rId5"/>
    <p:sldId id="319" r:id="rId6"/>
    <p:sldId id="321" r:id="rId7"/>
    <p:sldId id="323" r:id="rId8"/>
    <p:sldId id="325" r:id="rId9"/>
    <p:sldId id="326" r:id="rId10"/>
    <p:sldId id="327" r:id="rId11"/>
    <p:sldId id="329" r:id="rId12"/>
    <p:sldId id="332" r:id="rId13"/>
    <p:sldId id="33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38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2BE7-61AC-4220-82AA-FC4544EDBF3A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4A725-3F0A-4B8A-A126-E55C6FC4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0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2BE7-61AC-4220-82AA-FC4544EDBF3A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4A725-3F0A-4B8A-A126-E55C6FC4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925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2BE7-61AC-4220-82AA-FC4544EDBF3A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4A725-3F0A-4B8A-A126-E55C6FC4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094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2BE7-61AC-4220-82AA-FC4544EDBF3A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4A725-3F0A-4B8A-A126-E55C6FC4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788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2BE7-61AC-4220-82AA-FC4544EDBF3A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4A725-3F0A-4B8A-A126-E55C6FC4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122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2BE7-61AC-4220-82AA-FC4544EDBF3A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4A725-3F0A-4B8A-A126-E55C6FC4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514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2BE7-61AC-4220-82AA-FC4544EDBF3A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4A725-3F0A-4B8A-A126-E55C6FC4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561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2BE7-61AC-4220-82AA-FC4544EDBF3A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4A725-3F0A-4B8A-A126-E55C6FC4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557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4A725-3F0A-4B8A-A126-E55C6FC413D8}" type="slidenum">
              <a:rPr lang="en-US" smtClean="0"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2BE7-61AC-4220-82AA-FC4544EDBF3A}" type="datetimeFigureOut">
              <a:rPr lang="en-US" smtClean="0"/>
              <a:t>9/24/2024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604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2BE7-61AC-4220-82AA-FC4544EDBF3A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4A725-3F0A-4B8A-A126-E55C6FC4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544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2BE7-61AC-4220-82AA-FC4544EDBF3A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4A725-3F0A-4B8A-A126-E55C6FC413D8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770761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2BE7-61AC-4220-82AA-FC4544EDBF3A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4A725-3F0A-4B8A-A126-E55C6FC4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6051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2BE7-61AC-4220-82AA-FC4544EDBF3A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4A725-3F0A-4B8A-A126-E55C6FC413D8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230573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2BE7-61AC-4220-82AA-FC4544EDBF3A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4A725-3F0A-4B8A-A126-E55C6FC4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6511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2BE7-61AC-4220-82AA-FC4544EDBF3A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4A725-3F0A-4B8A-A126-E55C6FC4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267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2BE7-61AC-4220-82AA-FC4544EDBF3A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4A725-3F0A-4B8A-A126-E55C6FC4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38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42BE7-61AC-4220-82AA-FC4544EDBF3A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444A725-3F0A-4B8A-A126-E55C6FC41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277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B0366-7402-42C2-BFE0-98039C7258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ro-RO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br>
              <a:rPr lang="ro-RO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br>
              <a:rPr lang="ro-RO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br>
              <a:rPr lang="ro-RO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159B08-B50E-4B8D-AAAE-08DBA66E99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634067"/>
            <a:ext cx="9144000" cy="3623733"/>
          </a:xfrm>
        </p:spPr>
        <p:txBody>
          <a:bodyPr>
            <a:normAutofit lnSpcReduction="10000"/>
          </a:bodyPr>
          <a:lstStyle/>
          <a:p>
            <a:pPr algn="ctr"/>
            <a:r>
              <a:rPr lang="ro-RO" sz="400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ÎNTÂLNIREA DE LUCRU A</a:t>
            </a:r>
            <a:br>
              <a:rPr lang="en-US" sz="400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ro-RO" sz="400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CONSILIERILOR  </a:t>
            </a:r>
            <a:r>
              <a:rPr lang="en-US" sz="400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EDUCATIVI</a:t>
            </a:r>
            <a:r>
              <a:rPr lang="ro-RO" sz="400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, A PROFESORILOR DE LA PALATE ȘI CLUBURI ALE COPIILOR</a:t>
            </a:r>
            <a:br>
              <a:rPr lang="en-US" sz="400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ro-RO" sz="400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11.09.2024</a:t>
            </a:r>
          </a:p>
          <a:p>
            <a:pPr algn="ctr"/>
            <a:br>
              <a:rPr lang="en-US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0502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588A9C-5499-45FA-A7A6-89BB10C1D58D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710574" y="719667"/>
            <a:ext cx="8662026" cy="3369733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r>
              <a:rPr lang="ro-RO" sz="2400" dirty="0">
                <a:solidFill>
                  <a:srgbClr val="FF0000"/>
                </a:solidFill>
              </a:rPr>
              <a:t>Programul național „Școala Altfel” </a:t>
            </a:r>
          </a:p>
          <a:p>
            <a:r>
              <a:rPr lang="ro-RO" sz="2400" dirty="0"/>
              <a:t>Proiectul „Împreună prindem curaj” – buget total de 3.202.000 lei; 5000 lei/unitate (OME 6196/2024) </a:t>
            </a:r>
          </a:p>
          <a:p>
            <a:r>
              <a:rPr lang="ro-RO" sz="2400" dirty="0"/>
              <a:t>Planul național de combatere a violenței școlare - https://legislatie.just.ro/Public/DetaliiDocumentAfis/287906</a:t>
            </a:r>
          </a:p>
          <a:p>
            <a:r>
              <a:rPr lang="ro-RO" sz="2400" dirty="0">
                <a:solidFill>
                  <a:srgbClr val="C00000"/>
                </a:solidFill>
              </a:rPr>
              <a:t>Programul „Săptămâna verde” – </a:t>
            </a:r>
            <a:r>
              <a:rPr lang="ro-RO" sz="2400" dirty="0" err="1">
                <a:solidFill>
                  <a:srgbClr val="C00000"/>
                </a:solidFill>
              </a:rPr>
              <a:t>insp</a:t>
            </a:r>
            <a:r>
              <a:rPr lang="ro-RO" sz="2400" dirty="0">
                <a:solidFill>
                  <a:srgbClr val="C00000"/>
                </a:solidFill>
              </a:rPr>
              <a:t> Elena Armean</a:t>
            </a:r>
          </a:p>
          <a:p>
            <a:r>
              <a:rPr lang="ro-RO" sz="2400" dirty="0"/>
              <a:t>HG nr. 59/2023 – Strategia națională privind Educația pentru mediu și schimbări climatice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776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8A0853-DBF9-49C2-BF5A-21682137EE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0933" y="381000"/>
            <a:ext cx="11082867" cy="6111875"/>
          </a:xfrm>
        </p:spPr>
        <p:txBody>
          <a:bodyPr>
            <a:normAutofit fontScale="70000" lnSpcReduction="20000"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0" dirty="0" err="1">
                <a:effectLst/>
                <a:ea typeface="Arial" panose="020B0604020202020204" pitchFamily="34" charset="0"/>
              </a:rPr>
              <a:t>Integrarea</a:t>
            </a:r>
            <a:r>
              <a:rPr lang="en-US" sz="2600" b="0" dirty="0">
                <a:effectLst/>
                <a:ea typeface="Arial" panose="020B0604020202020204" pitchFamily="34" charset="0"/>
              </a:rPr>
              <a:t> </a:t>
            </a:r>
            <a:r>
              <a:rPr lang="en-US" sz="2600" b="0" dirty="0" err="1">
                <a:effectLst/>
                <a:ea typeface="Arial" panose="020B0604020202020204" pitchFamily="34" charset="0"/>
              </a:rPr>
              <a:t>în</a:t>
            </a:r>
            <a:r>
              <a:rPr lang="en-US" sz="2600" b="0" dirty="0">
                <a:effectLst/>
                <a:ea typeface="Arial" panose="020B0604020202020204" pitchFamily="34" charset="0"/>
              </a:rPr>
              <a:t> </a:t>
            </a:r>
            <a:r>
              <a:rPr lang="en-US" sz="2600" b="0" dirty="0" err="1">
                <a:effectLst/>
                <a:ea typeface="Arial" panose="020B0604020202020204" pitchFamily="34" charset="0"/>
              </a:rPr>
              <a:t>unitățile</a:t>
            </a:r>
            <a:r>
              <a:rPr lang="en-US" sz="2600" b="0" dirty="0">
                <a:effectLst/>
                <a:ea typeface="Arial" panose="020B0604020202020204" pitchFamily="34" charset="0"/>
              </a:rPr>
              <a:t> de </a:t>
            </a:r>
            <a:r>
              <a:rPr lang="en-US" sz="2600" b="0" dirty="0" err="1">
                <a:effectLst/>
                <a:ea typeface="Arial" panose="020B0604020202020204" pitchFamily="34" charset="0"/>
              </a:rPr>
              <a:t>învățământ</a:t>
            </a:r>
            <a:r>
              <a:rPr lang="en-US" sz="2600" b="0" dirty="0">
                <a:effectLst/>
                <a:ea typeface="Arial" panose="020B0604020202020204" pitchFamily="34" charset="0"/>
              </a:rPr>
              <a:t> din </a:t>
            </a:r>
            <a:r>
              <a:rPr lang="en-US" sz="2600" b="0" dirty="0" err="1">
                <a:effectLst/>
                <a:ea typeface="Arial" panose="020B0604020202020204" pitchFamily="34" charset="0"/>
              </a:rPr>
              <a:t>România</a:t>
            </a:r>
            <a:r>
              <a:rPr lang="en-US" sz="2600" b="0" dirty="0">
                <a:effectLst/>
                <a:ea typeface="Arial" panose="020B0604020202020204" pitchFamily="34" charset="0"/>
              </a:rPr>
              <a:t> a </a:t>
            </a:r>
            <a:r>
              <a:rPr lang="en-US" sz="2600" b="0" dirty="0" err="1">
                <a:effectLst/>
                <a:ea typeface="Arial" panose="020B0604020202020204" pitchFamily="34" charset="0"/>
              </a:rPr>
              <a:t>copiilor</a:t>
            </a:r>
            <a:r>
              <a:rPr lang="en-US" sz="2600" b="0" dirty="0">
                <a:effectLst/>
                <a:ea typeface="Arial" panose="020B0604020202020204" pitchFamily="34" charset="0"/>
              </a:rPr>
              <a:t> care </a:t>
            </a:r>
            <a:r>
              <a:rPr lang="en-US" sz="2600" b="0" dirty="0" err="1">
                <a:effectLst/>
                <a:ea typeface="Arial" panose="020B0604020202020204" pitchFamily="34" charset="0"/>
              </a:rPr>
              <a:t>suferă</a:t>
            </a:r>
            <a:r>
              <a:rPr lang="en-US" sz="2600" b="0" dirty="0">
                <a:effectLst/>
                <a:ea typeface="Arial" panose="020B0604020202020204" pitchFamily="34" charset="0"/>
              </a:rPr>
              <a:t> de </a:t>
            </a:r>
            <a:r>
              <a:rPr lang="en-US" sz="2600" b="0" dirty="0" err="1">
                <a:effectLst/>
                <a:ea typeface="Arial" panose="020B0604020202020204" pitchFamily="34" charset="0"/>
              </a:rPr>
              <a:t>afecțiuni</a:t>
            </a:r>
            <a:r>
              <a:rPr lang="en-US" sz="2600" b="0" dirty="0">
                <a:effectLst/>
                <a:ea typeface="Arial" panose="020B0604020202020204" pitchFamily="34" charset="0"/>
              </a:rPr>
              <a:t> de tip </a:t>
            </a:r>
            <a:r>
              <a:rPr lang="en-US" sz="2600" b="0" dirty="0" err="1">
                <a:effectLst/>
                <a:ea typeface="Arial" panose="020B0604020202020204" pitchFamily="34" charset="0"/>
              </a:rPr>
              <a:t>alergic</a:t>
            </a:r>
            <a:endParaRPr lang="en-US" sz="2600" b="1" dirty="0">
              <a:effectLst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-"/>
            </a:pPr>
            <a:r>
              <a:rPr lang="en-US" sz="2600" u="none" strike="noStrike" dirty="0" err="1">
                <a:effectLst/>
                <a:ea typeface="Arial" panose="020B0604020202020204" pitchFamily="34" charset="0"/>
              </a:rPr>
              <a:t>modele</a:t>
            </a:r>
            <a:r>
              <a:rPr lang="en-US" sz="2600" u="none" strike="noStrike" dirty="0">
                <a:effectLst/>
                <a:ea typeface="Arial" panose="020B0604020202020204" pitchFamily="34" charset="0"/>
              </a:rPr>
              <a:t> de </a:t>
            </a:r>
            <a:r>
              <a:rPr lang="en-US" sz="2600" u="none" strike="noStrike" dirty="0" err="1">
                <a:effectLst/>
                <a:ea typeface="Arial" panose="020B0604020202020204" pitchFamily="34" charset="0"/>
              </a:rPr>
              <a:t>bună</a:t>
            </a:r>
            <a:r>
              <a:rPr lang="en-US" sz="2600" u="none" strike="noStrike" dirty="0">
                <a:effectLst/>
                <a:ea typeface="Arial" panose="020B0604020202020204" pitchFamily="34" charset="0"/>
              </a:rPr>
              <a:t> </a:t>
            </a:r>
            <a:r>
              <a:rPr lang="en-US" sz="2600" u="none" strike="noStrike" dirty="0" err="1">
                <a:effectLst/>
                <a:ea typeface="Arial" panose="020B0604020202020204" pitchFamily="34" charset="0"/>
              </a:rPr>
              <a:t>practică</a:t>
            </a:r>
            <a:r>
              <a:rPr lang="en-US" sz="2600" u="none" strike="noStrike" dirty="0">
                <a:effectLst/>
                <a:ea typeface="Arial" panose="020B0604020202020204" pitchFamily="34" charset="0"/>
              </a:rPr>
              <a:t> </a:t>
            </a:r>
            <a:r>
              <a:rPr lang="en-US" sz="2600" u="none" strike="noStrike" dirty="0" err="1">
                <a:effectLst/>
                <a:ea typeface="Arial" panose="020B0604020202020204" pitchFamily="34" charset="0"/>
              </a:rPr>
              <a:t>propuse</a:t>
            </a:r>
            <a:r>
              <a:rPr lang="en-US" sz="2600" u="none" strike="noStrike" dirty="0">
                <a:effectLst/>
                <a:ea typeface="Arial" panose="020B0604020202020204" pitchFamily="34" charset="0"/>
              </a:rPr>
              <a:t> de AREA (</a:t>
            </a:r>
            <a:r>
              <a:rPr lang="en-US" sz="2600" u="none" strike="noStrike" dirty="0" err="1">
                <a:effectLst/>
                <a:ea typeface="Arial" panose="020B0604020202020204" pitchFamily="34" charset="0"/>
              </a:rPr>
              <a:t>versiune</a:t>
            </a:r>
            <a:r>
              <a:rPr lang="en-US" sz="2600" u="none" strike="noStrike" dirty="0">
                <a:effectLst/>
                <a:ea typeface="Arial" panose="020B0604020202020204" pitchFamily="34" charset="0"/>
              </a:rPr>
              <a:t> 2023) -</a:t>
            </a:r>
            <a:endParaRPr lang="en-US" sz="2600" u="none" strike="noStrike" dirty="0">
              <a:effectLst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6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Conform </a:t>
            </a:r>
            <a:r>
              <a:rPr lang="en-US" sz="2600" b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Societăţii</a:t>
            </a:r>
            <a:r>
              <a:rPr lang="en-US" sz="2600" b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Române</a:t>
            </a:r>
            <a:r>
              <a:rPr lang="en-US" sz="2600" b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de </a:t>
            </a:r>
            <a:r>
              <a:rPr lang="en-US" sz="2600" b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Alergologie</a:t>
            </a:r>
            <a:r>
              <a:rPr lang="en-US" sz="2600" b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şi</a:t>
            </a:r>
            <a:r>
              <a:rPr lang="en-US" sz="2600" b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Imunologie</a:t>
            </a:r>
            <a:r>
              <a:rPr lang="en-US" sz="2600" b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2600" b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Clinică</a:t>
            </a:r>
            <a:r>
              <a:rPr lang="en-US" sz="2600" b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(SRAIC),</a:t>
            </a:r>
            <a:r>
              <a:rPr lang="en-US" sz="26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în</a:t>
            </a:r>
            <a:r>
              <a:rPr lang="en-US" sz="26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România</a:t>
            </a:r>
            <a:r>
              <a:rPr lang="en-US" sz="26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:</a:t>
            </a:r>
            <a:endParaRPr lang="en-US" sz="2600" dirty="0">
              <a:effectLst/>
              <a:ea typeface="Times New Roman" panose="02020603050405020304" pitchFamily="18" charset="0"/>
            </a:endParaRPr>
          </a:p>
          <a:p>
            <a:pPr marL="342900" marR="0" lvl="0" indent="-342900" algn="just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2600" b="1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1 din 4 </a:t>
            </a:r>
            <a:r>
              <a:rPr lang="en-US" sz="2600" b="1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adulți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și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fiecare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al </a:t>
            </a:r>
            <a:r>
              <a:rPr lang="en-US" sz="2600" b="1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treilea</a:t>
            </a:r>
            <a:r>
              <a:rPr lang="en-US" sz="2600" b="1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b="1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copil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suferă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de </a:t>
            </a:r>
            <a:r>
              <a:rPr lang="en-US" sz="2600" b="1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rinită</a:t>
            </a:r>
            <a:r>
              <a:rPr lang="en-US" sz="2600" b="1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b="1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alergică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; </a:t>
            </a:r>
            <a:endParaRPr lang="en-US" sz="2600" u="none" strike="noStrike" dirty="0">
              <a:effectLst/>
              <a:ea typeface="Times New Roman" panose="02020603050405020304" pitchFamily="18" charset="0"/>
            </a:endParaRPr>
          </a:p>
          <a:p>
            <a:pPr marL="342900" marR="0" lvl="0" indent="-342900" algn="just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2600" b="1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1 din 5 </a:t>
            </a:r>
            <a:r>
              <a:rPr lang="en-US" sz="2600" b="1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copii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suferă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de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astm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b="1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alergic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; </a:t>
            </a:r>
            <a:endParaRPr lang="en-US" sz="2600" u="none" strike="noStrike" dirty="0">
              <a:effectLst/>
              <a:ea typeface="Times New Roman" panose="02020603050405020304" pitchFamily="18" charset="0"/>
            </a:endParaRPr>
          </a:p>
          <a:p>
            <a:pPr marL="342900" marR="0" lvl="0" indent="-342900" algn="just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2600" b="1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25%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dintre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copiii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români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suferă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de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dermatită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atopică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; </a:t>
            </a:r>
            <a:endParaRPr lang="en-US" sz="2600" u="none" strike="noStrike" dirty="0">
              <a:effectLst/>
              <a:ea typeface="Times New Roman" panose="02020603050405020304" pitchFamily="18" charset="0"/>
            </a:endParaRPr>
          </a:p>
          <a:p>
            <a:pPr marL="342900" marR="0" lvl="0" indent="-342900" algn="just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2600" b="1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2%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dintre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adulți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și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b="1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10%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dintre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copii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sunt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diagnosticați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cu </a:t>
            </a:r>
            <a:r>
              <a:rPr lang="en-US" sz="2600" b="1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alergii</a:t>
            </a:r>
            <a:r>
              <a:rPr lang="en-US" sz="2600" b="1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b="1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alimentare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;</a:t>
            </a:r>
            <a:endParaRPr lang="en-US" sz="2600" u="none" strike="noStrike" dirty="0">
              <a:effectLst/>
              <a:ea typeface="Times New Roman" panose="02020603050405020304" pitchFamily="18" charset="0"/>
            </a:endParaRPr>
          </a:p>
          <a:p>
            <a:pPr marL="342900" marR="0" lvl="0" indent="-342900" algn="just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2600" b="1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1.120.000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de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români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adulți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au o </a:t>
            </a:r>
            <a:r>
              <a:rPr lang="en-US" sz="2600" b="1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alergie</a:t>
            </a:r>
            <a:r>
              <a:rPr lang="en-US" sz="2600" b="1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2600" b="1" u="none" strike="noStrike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medicamentoasă</a:t>
            </a:r>
            <a:r>
              <a:rPr lang="en-US" sz="2600" u="none" strike="noStrike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.</a:t>
            </a:r>
            <a:endParaRPr lang="en-US" sz="2600" u="none" strike="noStrike" dirty="0">
              <a:effectLst/>
              <a:ea typeface="Times New Roman" panose="02020603050405020304" pitchFamily="18" charset="0"/>
            </a:endParaRPr>
          </a:p>
          <a:p>
            <a:pPr marL="0" marR="0" algn="r">
              <a:spcBef>
                <a:spcPts val="0"/>
              </a:spcBef>
              <a:spcAft>
                <a:spcPts val="0"/>
              </a:spcAft>
            </a:pPr>
            <a:r>
              <a:rPr lang="en-US" sz="1800" i="1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(</a:t>
            </a:r>
            <a:r>
              <a:rPr lang="en-US" sz="1800" i="1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cifre</a:t>
            </a:r>
            <a:r>
              <a:rPr lang="en-US" sz="1800" i="1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publicate</a:t>
            </a:r>
            <a:r>
              <a:rPr lang="en-US" sz="1800" i="1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în</a:t>
            </a:r>
            <a:r>
              <a:rPr lang="en-US" sz="1800" i="1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decembrie</a:t>
            </a:r>
            <a:r>
              <a:rPr lang="en-US" sz="1800" i="1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2021, </a:t>
            </a:r>
            <a:r>
              <a:rPr lang="en-US" sz="1800" i="1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sursa</a:t>
            </a:r>
            <a:r>
              <a:rPr lang="en-US" sz="1800" i="1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: </a:t>
            </a:r>
            <a:r>
              <a:rPr lang="en-US" sz="1800" i="1" u="sng" dirty="0">
                <a:solidFill>
                  <a:schemeClr val="tx1"/>
                </a:solidFill>
                <a:effectLst/>
                <a:ea typeface="Arial" panose="020B0604020202020204" pitchFamily="34" charset="0"/>
              </a:rPr>
              <a:t>COMUNICAT AGERPRESS</a:t>
            </a:r>
            <a:r>
              <a:rPr lang="en-US" sz="1800" i="1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)</a:t>
            </a:r>
            <a:r>
              <a:rPr lang="en-US" sz="1800" baseline="300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1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FF0000"/>
                </a:solidFill>
                <a:effectLst/>
                <a:ea typeface="Cambria" panose="02040503050406030204" pitchFamily="18" charset="0"/>
                <a:cs typeface="Cambria" panose="02040503050406030204" pitchFamily="18" charset="0"/>
              </a:rPr>
              <a:t> </a:t>
            </a:r>
            <a:endParaRPr lang="ro-RO" sz="1800" dirty="0">
              <a:solidFill>
                <a:srgbClr val="FF0000"/>
              </a:solidFill>
              <a:effectLst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o-RO" sz="1800" dirty="0">
              <a:effectLst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700" dirty="0">
              <a:effectLst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dirty="0">
                <a:effectLst/>
                <a:ea typeface="Arial" panose="020B0604020202020204" pitchFamily="34" charset="0"/>
              </a:rPr>
              <a:t>Claudia Adriana NICOLAE</a:t>
            </a:r>
            <a:r>
              <a:rPr lang="ro-RO" sz="1700" dirty="0">
                <a:ea typeface="Arial" panose="020B0604020202020204" pitchFamily="34" charset="0"/>
              </a:rPr>
              <a:t> -</a:t>
            </a:r>
            <a:r>
              <a:rPr lang="en-GB" sz="1700" dirty="0" err="1">
                <a:solidFill>
                  <a:srgbClr val="000000"/>
                </a:solidFill>
                <a:effectLst/>
                <a:ea typeface="Helvetica Neue"/>
              </a:rPr>
              <a:t>Presedinte</a:t>
            </a:r>
            <a:r>
              <a:rPr lang="en-GB" sz="1700" dirty="0">
                <a:solidFill>
                  <a:srgbClr val="000000"/>
                </a:solidFill>
                <a:effectLst/>
                <a:ea typeface="Helvetica Neue"/>
              </a:rPr>
              <a:t> &amp; co-</a:t>
            </a:r>
            <a:r>
              <a:rPr lang="en-GB" sz="1700" dirty="0" err="1">
                <a:solidFill>
                  <a:srgbClr val="000000"/>
                </a:solidFill>
                <a:effectLst/>
                <a:ea typeface="Helvetica Neue"/>
              </a:rPr>
              <a:t>fondator</a:t>
            </a:r>
            <a:r>
              <a:rPr lang="en-GB" sz="1700" dirty="0">
                <a:solidFill>
                  <a:srgbClr val="000000"/>
                </a:solidFill>
                <a:effectLst/>
                <a:ea typeface="Helvetica Neue"/>
              </a:rPr>
              <a:t> </a:t>
            </a:r>
            <a:r>
              <a:rPr lang="en-GB" sz="1700" b="1" dirty="0" err="1">
                <a:solidFill>
                  <a:srgbClr val="000000"/>
                </a:solidFill>
                <a:effectLst/>
                <a:ea typeface="Helvetica Neue"/>
              </a:rPr>
              <a:t>Asociația</a:t>
            </a:r>
            <a:r>
              <a:rPr lang="en-GB" sz="1700" b="1" dirty="0">
                <a:solidFill>
                  <a:srgbClr val="000000"/>
                </a:solidFill>
                <a:effectLst/>
                <a:ea typeface="Helvetica Neue"/>
              </a:rPr>
              <a:t> </a:t>
            </a:r>
            <a:r>
              <a:rPr lang="en-GB" sz="1700" b="1" dirty="0" err="1">
                <a:solidFill>
                  <a:srgbClr val="000000"/>
                </a:solidFill>
                <a:effectLst/>
                <a:ea typeface="Helvetica Neue"/>
              </a:rPr>
              <a:t>Română</a:t>
            </a:r>
            <a:r>
              <a:rPr lang="en-GB" sz="1700" b="1" dirty="0">
                <a:solidFill>
                  <a:srgbClr val="000000"/>
                </a:solidFill>
                <a:effectLst/>
                <a:ea typeface="Helvetica Neue"/>
              </a:rPr>
              <a:t> de </a:t>
            </a:r>
            <a:r>
              <a:rPr lang="en-GB" sz="1700" b="1" dirty="0" err="1">
                <a:solidFill>
                  <a:srgbClr val="000000"/>
                </a:solidFill>
                <a:effectLst/>
                <a:ea typeface="Helvetica Neue"/>
              </a:rPr>
              <a:t>Educație</a:t>
            </a:r>
            <a:r>
              <a:rPr lang="en-GB" sz="1700" b="1" dirty="0">
                <a:solidFill>
                  <a:srgbClr val="000000"/>
                </a:solidFill>
                <a:effectLst/>
                <a:ea typeface="Helvetica Neue"/>
              </a:rPr>
              <a:t> </a:t>
            </a:r>
            <a:r>
              <a:rPr lang="en-GB" sz="1700" b="1" dirty="0" err="1">
                <a:solidFill>
                  <a:srgbClr val="000000"/>
                </a:solidFill>
                <a:effectLst/>
                <a:ea typeface="Helvetica Neue"/>
              </a:rPr>
              <a:t>în</a:t>
            </a:r>
            <a:r>
              <a:rPr lang="en-GB" sz="1700" b="1" dirty="0">
                <a:solidFill>
                  <a:srgbClr val="000000"/>
                </a:solidFill>
                <a:effectLst/>
                <a:ea typeface="Helvetica Neue"/>
              </a:rPr>
              <a:t> </a:t>
            </a:r>
            <a:r>
              <a:rPr lang="en-GB" sz="1700" b="1" dirty="0" err="1">
                <a:solidFill>
                  <a:srgbClr val="000000"/>
                </a:solidFill>
                <a:effectLst/>
                <a:ea typeface="Helvetica Neue"/>
              </a:rPr>
              <a:t>Alergii</a:t>
            </a:r>
            <a:r>
              <a:rPr lang="en-GB" sz="1700" dirty="0">
                <a:solidFill>
                  <a:srgbClr val="000000"/>
                </a:solidFill>
                <a:effectLst/>
                <a:ea typeface="Helvetica Neue"/>
              </a:rPr>
              <a:t> </a:t>
            </a:r>
            <a:r>
              <a:rPr lang="en-GB" sz="1700" dirty="0">
                <a:solidFill>
                  <a:srgbClr val="C00000"/>
                </a:solidFill>
                <a:effectLst/>
                <a:ea typeface="Helvetica Neue"/>
              </a:rPr>
              <a:t>(AREA)</a:t>
            </a:r>
            <a:r>
              <a:rPr lang="ro-RO" sz="1700" dirty="0">
                <a:solidFill>
                  <a:srgbClr val="000000"/>
                </a:solidFill>
                <a:ea typeface="Helvetica Neue"/>
              </a:rPr>
              <a:t>, </a:t>
            </a:r>
            <a:r>
              <a:rPr lang="en-GB" sz="1700" dirty="0">
                <a:solidFill>
                  <a:srgbClr val="000000"/>
                </a:solidFill>
                <a:effectLst/>
                <a:ea typeface="Helvetica Neue"/>
              </a:rPr>
              <a:t>Medic </a:t>
            </a:r>
            <a:r>
              <a:rPr lang="en-GB" sz="1700" dirty="0" err="1">
                <a:solidFill>
                  <a:srgbClr val="000000"/>
                </a:solidFill>
                <a:effectLst/>
                <a:ea typeface="Helvetica Neue"/>
              </a:rPr>
              <a:t>primar</a:t>
            </a:r>
            <a:r>
              <a:rPr lang="en-GB" sz="1700" dirty="0">
                <a:solidFill>
                  <a:srgbClr val="000000"/>
                </a:solidFill>
                <a:effectLst/>
                <a:ea typeface="Helvetica Neue"/>
              </a:rPr>
              <a:t> </a:t>
            </a:r>
            <a:r>
              <a:rPr lang="en-GB" sz="1700" dirty="0" err="1">
                <a:solidFill>
                  <a:srgbClr val="000000"/>
                </a:solidFill>
                <a:effectLst/>
                <a:ea typeface="Helvetica Neue"/>
              </a:rPr>
              <a:t>alergologie</a:t>
            </a:r>
            <a:r>
              <a:rPr lang="en-GB" sz="1700" dirty="0">
                <a:solidFill>
                  <a:srgbClr val="000000"/>
                </a:solidFill>
                <a:effectLst/>
                <a:ea typeface="Helvetica Neue"/>
              </a:rPr>
              <a:t> </a:t>
            </a:r>
            <a:r>
              <a:rPr lang="en-GB" sz="1700" dirty="0" err="1">
                <a:solidFill>
                  <a:srgbClr val="000000"/>
                </a:solidFill>
                <a:effectLst/>
                <a:ea typeface="Helvetica Neue"/>
              </a:rPr>
              <a:t>si</a:t>
            </a:r>
            <a:r>
              <a:rPr lang="en-GB" sz="1700" dirty="0">
                <a:solidFill>
                  <a:srgbClr val="000000"/>
                </a:solidFill>
                <a:effectLst/>
                <a:ea typeface="Helvetica Neue"/>
              </a:rPr>
              <a:t> </a:t>
            </a:r>
            <a:r>
              <a:rPr lang="en-GB" sz="1700" dirty="0" err="1">
                <a:solidFill>
                  <a:srgbClr val="000000"/>
                </a:solidFill>
                <a:effectLst/>
                <a:ea typeface="Helvetica Neue"/>
              </a:rPr>
              <a:t>imunologie</a:t>
            </a:r>
            <a:r>
              <a:rPr lang="en-GB" sz="1700" dirty="0">
                <a:solidFill>
                  <a:srgbClr val="000000"/>
                </a:solidFill>
                <a:effectLst/>
                <a:ea typeface="Helvetica Neue"/>
              </a:rPr>
              <a:t> </a:t>
            </a:r>
            <a:r>
              <a:rPr lang="en-GB" sz="1700" dirty="0" err="1">
                <a:solidFill>
                  <a:srgbClr val="000000"/>
                </a:solidFill>
                <a:effectLst/>
                <a:ea typeface="Helvetica Neue"/>
              </a:rPr>
              <a:t>clinica</a:t>
            </a:r>
            <a:r>
              <a:rPr lang="ro-RO" sz="1700" dirty="0">
                <a:solidFill>
                  <a:srgbClr val="000000"/>
                </a:solidFill>
                <a:ea typeface="Helvetica Neue"/>
              </a:rPr>
              <a:t> </a:t>
            </a:r>
            <a:r>
              <a:rPr lang="en-US" sz="1700" dirty="0" err="1">
                <a:effectLst/>
                <a:ea typeface="Arial" panose="020B0604020202020204" pitchFamily="34" charset="0"/>
              </a:rPr>
              <a:t>alaturi</a:t>
            </a:r>
            <a:r>
              <a:rPr lang="en-US" sz="1700" dirty="0">
                <a:effectLst/>
                <a:ea typeface="Arial" panose="020B0604020202020204" pitchFamily="34" charset="0"/>
              </a:rPr>
              <a:t> de </a:t>
            </a:r>
            <a:r>
              <a:rPr lang="en-US" sz="1700" dirty="0" err="1">
                <a:effectLst/>
                <a:ea typeface="Arial" panose="020B0604020202020204" pitchFamily="34" charset="0"/>
              </a:rPr>
              <a:t>Echipa</a:t>
            </a:r>
            <a:r>
              <a:rPr lang="en-US" sz="1700" dirty="0">
                <a:effectLst/>
                <a:ea typeface="Arial" panose="020B0604020202020204" pitchFamily="34" charset="0"/>
              </a:rPr>
              <a:t> AREA - </a:t>
            </a:r>
            <a:r>
              <a:rPr lang="en-US" sz="1700" b="1" dirty="0" err="1">
                <a:effectLst/>
                <a:ea typeface="Arial" panose="020B0604020202020204" pitchFamily="34" charset="0"/>
              </a:rPr>
              <a:t>Asociația</a:t>
            </a:r>
            <a:r>
              <a:rPr lang="en-US" sz="1700" b="1" dirty="0">
                <a:effectLst/>
                <a:ea typeface="Arial" panose="020B0604020202020204" pitchFamily="34" charset="0"/>
              </a:rPr>
              <a:t> </a:t>
            </a:r>
            <a:r>
              <a:rPr lang="en-US" sz="1700" b="1" dirty="0" err="1">
                <a:effectLst/>
                <a:ea typeface="Arial" panose="020B0604020202020204" pitchFamily="34" charset="0"/>
              </a:rPr>
              <a:t>Română</a:t>
            </a:r>
            <a:r>
              <a:rPr lang="en-US" sz="1700" b="1" dirty="0">
                <a:effectLst/>
                <a:ea typeface="Arial" panose="020B0604020202020204" pitchFamily="34" charset="0"/>
              </a:rPr>
              <a:t> de </a:t>
            </a:r>
            <a:r>
              <a:rPr lang="en-US" sz="1700" b="1" dirty="0" err="1">
                <a:effectLst/>
                <a:ea typeface="Arial" panose="020B0604020202020204" pitchFamily="34" charset="0"/>
              </a:rPr>
              <a:t>Educație</a:t>
            </a:r>
            <a:r>
              <a:rPr lang="en-US" sz="1700" b="1" dirty="0">
                <a:effectLst/>
                <a:ea typeface="Arial" panose="020B0604020202020204" pitchFamily="34" charset="0"/>
              </a:rPr>
              <a:t> </a:t>
            </a:r>
            <a:r>
              <a:rPr lang="en-US" sz="1700" b="1" dirty="0" err="1">
                <a:effectLst/>
                <a:ea typeface="Arial" panose="020B0604020202020204" pitchFamily="34" charset="0"/>
              </a:rPr>
              <a:t>în</a:t>
            </a:r>
            <a:r>
              <a:rPr lang="en-US" sz="1700" b="1" dirty="0">
                <a:effectLst/>
                <a:ea typeface="Arial" panose="020B0604020202020204" pitchFamily="34" charset="0"/>
              </a:rPr>
              <a:t> </a:t>
            </a:r>
            <a:r>
              <a:rPr lang="en-US" sz="1700" b="1" dirty="0" err="1">
                <a:effectLst/>
                <a:ea typeface="Arial" panose="020B0604020202020204" pitchFamily="34" charset="0"/>
              </a:rPr>
              <a:t>Alergii</a:t>
            </a:r>
            <a:r>
              <a:rPr lang="en-US" sz="1700" dirty="0">
                <a:effectLst/>
                <a:ea typeface="Arial" panose="020B0604020202020204" pitchFamily="34" charset="0"/>
              </a:rPr>
              <a:t> </a:t>
            </a:r>
            <a:endParaRPr lang="en-US" sz="1700" dirty="0">
              <a:effectLst/>
              <a:ea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700" dirty="0">
                <a:ea typeface="Times New Roman" panose="02020603050405020304" pitchFamily="18" charset="0"/>
              </a:rPr>
              <a:t>📨 contact@educatie-alergii.ro ||📱 0745 080 808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700" dirty="0">
                <a:ea typeface="Times New Roman" panose="02020603050405020304" pitchFamily="18" charset="0"/>
              </a:rPr>
              <a:t>https://www.educatie-alergii.ro/</a:t>
            </a:r>
            <a:endParaRPr lang="ro-RO" sz="1700" dirty="0">
              <a:ea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700" dirty="0">
                <a:ea typeface="Times New Roman" panose="02020603050405020304" pitchFamily="18" charset="0"/>
              </a:rPr>
              <a:t>https://www.facebook.com/asociatiaromanadeeducatieinalergii/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700" dirty="0">
                <a:ea typeface="Times New Roman" panose="02020603050405020304" pitchFamily="18" charset="0"/>
              </a:rPr>
              <a:t>https://www.youtube.com/@areaeducatiealergii6142/videos 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700" dirty="0">
                <a:ea typeface="Times New Roman" panose="02020603050405020304" pitchFamily="18" charset="0"/>
              </a:rPr>
              <a:t>https://www.linkedin.com/company/asociatia-romana-de-educatie-in-alergii/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dirty="0">
                <a:ea typeface="Times New Roman" panose="02020603050405020304" pitchFamily="18" charset="0"/>
              </a:rPr>
              <a:t> </a:t>
            </a:r>
            <a:endParaRPr lang="en-US" sz="1700" dirty="0"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GB" sz="1700" dirty="0" err="1">
                <a:ea typeface="Times New Roman" panose="02020603050405020304" pitchFamily="18" charset="0"/>
              </a:rPr>
              <a:t>Surse</a:t>
            </a:r>
            <a:r>
              <a:rPr lang="en-GB" sz="1700" dirty="0">
                <a:ea typeface="Times New Roman" panose="02020603050405020304" pitchFamily="18" charset="0"/>
              </a:rPr>
              <a:t> </a:t>
            </a:r>
            <a:endParaRPr lang="en-US" sz="1700" dirty="0">
              <a:ea typeface="Times New Roman" panose="02020603050405020304" pitchFamily="18" charset="0"/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sz="1700" dirty="0">
                <a:ea typeface="Times New Roman" panose="02020603050405020304" pitchFamily="18" charset="0"/>
              </a:rPr>
              <a:t>1https://agerpres.ro/</a:t>
            </a:r>
            <a:r>
              <a:rPr lang="en-US" sz="1700" dirty="0" err="1">
                <a:ea typeface="Times New Roman" panose="02020603050405020304" pitchFamily="18" charset="0"/>
              </a:rPr>
              <a:t>comunicate</a:t>
            </a:r>
            <a:r>
              <a:rPr lang="en-US" sz="1700" dirty="0">
                <a:ea typeface="Times New Roman" panose="02020603050405020304" pitchFamily="18" charset="0"/>
              </a:rPr>
              <a:t>/2021/12/09/comunicat-de-presa-societatea-romana-de-alergologie-si-imunologie-clinica--828198</a:t>
            </a: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sz="1700" dirty="0">
                <a:ea typeface="Times New Roman" panose="02020603050405020304" pitchFamily="18" charset="0"/>
              </a:rPr>
              <a:t>2https://www.allergy.org.au/hp/anaphylaxis/positioning  </a:t>
            </a:r>
          </a:p>
          <a:p>
            <a:pPr marL="342900" marR="0" lvl="0" indent="-342900" algn="just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700" b="1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(</a:t>
            </a:r>
            <a:r>
              <a:rPr lang="en-US" sz="1700" b="1" u="none" strike="noStrike" dirty="0" err="1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en</a:t>
            </a:r>
            <a:r>
              <a:rPr lang="en-US" sz="1700" b="1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)</a:t>
            </a:r>
            <a:r>
              <a:rPr lang="en-US" sz="1700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Back to school cu </a:t>
            </a:r>
            <a:r>
              <a:rPr lang="en-US" sz="1700" b="1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Foodallergy.org</a:t>
            </a:r>
            <a:r>
              <a:rPr lang="en-US" sz="1700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700" u="none" strike="noStrike" dirty="0" err="1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secțiune</a:t>
            </a:r>
            <a:r>
              <a:rPr lang="en-US" sz="1700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Back to school </a:t>
            </a:r>
            <a:r>
              <a:rPr lang="en-US" sz="1700" u="none" strike="noStrike" dirty="0" err="1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și</a:t>
            </a:r>
            <a:r>
              <a:rPr lang="en-US" sz="1700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Curs Food Allergy Bullying, </a:t>
            </a:r>
            <a:r>
              <a:rPr lang="en-US" sz="1700" b="1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kidswithfoodallergies.org</a:t>
            </a:r>
            <a:r>
              <a:rPr lang="en-US" sz="1700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700" u="none" strike="noStrike" dirty="0" err="1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secțiune</a:t>
            </a:r>
            <a:r>
              <a:rPr lang="en-US" sz="1700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Back to school</a:t>
            </a:r>
            <a:endParaRPr lang="en-US" sz="1700" u="none" strike="noStrike" dirty="0">
              <a:effectLst/>
              <a:ea typeface="Times New Roman" panose="02020603050405020304" pitchFamily="18" charset="0"/>
            </a:endParaRPr>
          </a:p>
          <a:p>
            <a:pPr marL="342900" marR="0" lvl="0" indent="-342900" algn="just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700" b="1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(</a:t>
            </a:r>
            <a:r>
              <a:rPr lang="en-US" sz="1700" b="1" u="none" strike="noStrike" dirty="0" err="1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en</a:t>
            </a:r>
            <a:r>
              <a:rPr lang="en-US" sz="1700" b="1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)</a:t>
            </a:r>
            <a:r>
              <a:rPr lang="en-US" sz="1700" u="none" strike="noStrike" dirty="0">
                <a:solidFill>
                  <a:srgbClr val="20282C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700" b="1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foodallergycounselor.com</a:t>
            </a:r>
            <a:r>
              <a:rPr lang="en-US" sz="1700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700" u="none" strike="noStrike" dirty="0" err="1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resurse</a:t>
            </a:r>
            <a:r>
              <a:rPr lang="en-US" sz="1700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700" u="none" strike="noStrike" dirty="0" err="1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pentru</a:t>
            </a:r>
            <a:r>
              <a:rPr lang="en-US" sz="1700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700" u="none" strike="noStrike" dirty="0" err="1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impactul</a:t>
            </a:r>
            <a:r>
              <a:rPr lang="en-US" sz="1700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socio-</a:t>
            </a:r>
            <a:r>
              <a:rPr lang="en-US" sz="1700" u="none" strike="noStrike" dirty="0" err="1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emoțional</a:t>
            </a:r>
            <a:r>
              <a:rPr lang="en-US" sz="1700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al </a:t>
            </a:r>
            <a:r>
              <a:rPr lang="en-US" sz="1700" u="none" strike="noStrike" dirty="0" err="1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alergiilor</a:t>
            </a:r>
            <a:r>
              <a:rPr lang="en-US" sz="1700" u="none" strike="noStrike" dirty="0">
                <a:solidFill>
                  <a:srgbClr val="20282C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endParaRPr lang="en-US" sz="1700" u="none" strike="noStrike" dirty="0">
              <a:effectLst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5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rgbClr val="20282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3717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525A27-87E7-472F-9082-2472FC392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56616"/>
            <a:ext cx="7208520" cy="5820347"/>
          </a:xfrm>
        </p:spPr>
        <p:txBody>
          <a:bodyPr>
            <a:normAutofit fontScale="70000" lnSpcReduction="20000"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Alergia</a:t>
            </a:r>
            <a:r>
              <a:rPr lang="en-US" sz="1800" b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este</a:t>
            </a:r>
            <a:r>
              <a:rPr lang="en-US" sz="1800" b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o </a:t>
            </a:r>
            <a:r>
              <a:rPr lang="en-US" sz="1800" b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reacție</a:t>
            </a:r>
            <a:r>
              <a:rPr lang="en-US" sz="1800" b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de </a:t>
            </a:r>
            <a:r>
              <a:rPr lang="en-US" sz="1800" b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apărare</a:t>
            </a:r>
            <a:r>
              <a:rPr lang="en-US" sz="1800" b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exagerată</a:t>
            </a:r>
            <a:r>
              <a:rPr lang="en-US" sz="1800" b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a </a:t>
            </a:r>
            <a:r>
              <a:rPr lang="en-US" sz="1800" b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organismului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care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apare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atunci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când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acesta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întâlnește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în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mediul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său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diferite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substanțe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pe care nu le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poate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procesa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Alergia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este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o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afecțiune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medicală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cronică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, care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afectează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calitatea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vieții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și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în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condiții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necontrolate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, o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poate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periclita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.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 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⭕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Reacțiile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alergice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pot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apărea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oricând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chiar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și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în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lipsa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unui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diagnostic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stabilit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anterior. 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🆘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Recunoașterea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celor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mai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frecvente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simptome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ale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unei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reacții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alergice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și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intervenția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</a:t>
            </a:r>
            <a:r>
              <a:rPr lang="en-US" sz="1800" b="1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RAPID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pot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salva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o </a:t>
            </a:r>
            <a:r>
              <a:rPr lang="en-US" sz="18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viață</a:t>
            </a:r>
            <a:r>
              <a:rPr lang="en-US" sz="18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.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50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Iată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cele</a:t>
            </a:r>
            <a:r>
              <a:rPr lang="en-US" sz="1800" b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mai</a:t>
            </a:r>
            <a:r>
              <a:rPr lang="en-US" sz="1800" b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frecvente</a:t>
            </a:r>
            <a:r>
              <a:rPr lang="en-US" sz="1800" b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simptome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ale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unei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reacții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alergice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: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 algn="just">
              <a:lnSpc>
                <a:spcPct val="15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✓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erupții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la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nivelul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pielii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mâncărime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edeme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(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umflături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);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 algn="just">
              <a:lnSpc>
                <a:spcPct val="15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✓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vomă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sau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scaune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diareice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dureri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de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stomac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;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 algn="just">
              <a:lnSpc>
                <a:spcPct val="15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✓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răgușeală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apărută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brusc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tuse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;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 algn="just">
              <a:lnSpc>
                <a:spcPct val="15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✓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dificultăți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de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respirație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respirație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șuierătoare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sau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wheezing;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 algn="just">
              <a:lnSpc>
                <a:spcPct val="15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✓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ochi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înroșiți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lăcrimare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;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 algn="just">
              <a:lnSpc>
                <a:spcPct val="15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✓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strănuturi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secreții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nazale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mâncărimi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de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nas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sau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nas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înfundat</a:t>
            </a:r>
            <a:r>
              <a:rPr lang="en-US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.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 algn="just">
              <a:lnSpc>
                <a:spcPct val="15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i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Unele</a:t>
            </a:r>
            <a:r>
              <a:rPr lang="en-US" sz="1800" i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dintre</a:t>
            </a:r>
            <a:r>
              <a:rPr lang="en-US" sz="1800" i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aceste</a:t>
            </a:r>
            <a:r>
              <a:rPr lang="en-US" sz="1800" i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simptome</a:t>
            </a:r>
            <a:r>
              <a:rPr lang="en-US" sz="1800" i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se pot </a:t>
            </a:r>
            <a:r>
              <a:rPr lang="en-US" sz="1800" i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confunda</a:t>
            </a:r>
            <a:r>
              <a:rPr lang="en-US" sz="1800" i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cu </a:t>
            </a:r>
            <a:r>
              <a:rPr lang="en-US" sz="1800" i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simptomele</a:t>
            </a:r>
            <a:r>
              <a:rPr lang="en-US" sz="1800" i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unor</a:t>
            </a:r>
            <a:r>
              <a:rPr lang="en-US" sz="1800" i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afecțiuni</a:t>
            </a:r>
            <a:r>
              <a:rPr lang="en-US" sz="1800" i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virale</a:t>
            </a:r>
            <a:r>
              <a:rPr lang="en-US" sz="1800" i="1" dirty="0">
                <a:solidFill>
                  <a:srgbClr val="000000"/>
                </a:solidFill>
                <a:effectLst/>
                <a:highlight>
                  <a:srgbClr val="FFFFFF"/>
                </a:highlight>
                <a:ea typeface="Arial" panose="020B0604020202020204" pitchFamily="34" charset="0"/>
              </a:rPr>
              <a:t>.</a:t>
            </a:r>
            <a:endParaRPr lang="ro-RO" sz="1800" i="1" dirty="0">
              <a:solidFill>
                <a:srgbClr val="000000"/>
              </a:solidFill>
              <a:effectLst/>
              <a:highlight>
                <a:srgbClr val="FFFFFF"/>
              </a:highlight>
              <a:ea typeface="Arial" panose="020B060402020202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Recunoaște</a:t>
            </a:r>
            <a:r>
              <a:rPr lang="en-US" sz="1800" b="1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RAPID </a:t>
            </a:r>
            <a:r>
              <a:rPr lang="en-US" sz="1800" b="1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anafilaxia</a:t>
            </a:r>
            <a:r>
              <a:rPr lang="en-US" sz="1800" b="1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!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ea typeface="Nova Mono"/>
                <a:cs typeface="Nova Mono"/>
              </a:rPr>
              <a:t>⭕ </a:t>
            </a:r>
            <a:r>
              <a:rPr lang="en-US" sz="1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Folosește</a:t>
            </a:r>
            <a:r>
              <a:rPr lang="en-US" sz="1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RAPID </a:t>
            </a:r>
            <a:r>
              <a:rPr lang="en-US" sz="1800" b="1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autoinjectorul</a:t>
            </a:r>
            <a:r>
              <a:rPr lang="en-US" sz="1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cu ADRENALINĂ (ex. EPIPEN) </a:t>
            </a:r>
            <a:r>
              <a:rPr lang="en-US" sz="1800" b="1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sau</a:t>
            </a:r>
            <a:r>
              <a:rPr lang="en-US" sz="1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ADRENALINA </a:t>
            </a:r>
            <a:r>
              <a:rPr lang="en-US" sz="1800" b="1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în</a:t>
            </a:r>
            <a:r>
              <a:rPr lang="en-US" sz="1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anafilaxie</a:t>
            </a:r>
            <a:r>
              <a:rPr lang="en-US" sz="1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! 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🆘</a:t>
            </a:r>
            <a:r>
              <a:rPr lang="en-US" sz="1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Sună</a:t>
            </a:r>
            <a:r>
              <a:rPr lang="en-US" sz="1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RAPID la 112 </a:t>
            </a:r>
            <a:r>
              <a:rPr lang="en-US" sz="1800" b="1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și</a:t>
            </a:r>
            <a:r>
              <a:rPr lang="en-US" sz="1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anunță</a:t>
            </a:r>
            <a:r>
              <a:rPr lang="en-US" sz="1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ANAFILAXIE (</a:t>
            </a:r>
            <a:r>
              <a:rPr lang="en-US" sz="1800" b="1" dirty="0" err="1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echipajul</a:t>
            </a:r>
            <a:r>
              <a:rPr lang="en-US" sz="18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va</a:t>
            </a:r>
            <a:r>
              <a:rPr lang="en-US" sz="18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prioritiza</a:t>
            </a:r>
            <a:r>
              <a:rPr lang="en-US" sz="18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urgenta</a:t>
            </a:r>
            <a:r>
              <a:rPr lang="en-US" sz="18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)</a:t>
            </a:r>
            <a:r>
              <a:rPr lang="en-US" sz="1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!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marL="0" marR="0" algn="just">
              <a:lnSpc>
                <a:spcPct val="15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10" name="image3.jpg">
            <a:extLst>
              <a:ext uri="{FF2B5EF4-FFF2-40B4-BE49-F238E27FC236}">
                <a16:creationId xmlns:a16="http://schemas.microsoft.com/office/drawing/2014/main" id="{859CB68B-033C-4121-AAB9-EF5EBE83B967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8247888" y="952904"/>
            <a:ext cx="3410712" cy="4292726"/>
          </a:xfrm>
          <a:prstGeom prst="rect">
            <a:avLst/>
          </a:prstGeom>
          <a:ln/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D0342B7-52FD-4C4E-8E24-CB30C99A442E}"/>
              </a:ext>
            </a:extLst>
          </p:cNvPr>
          <p:cNvCxnSpPr/>
          <p:nvPr/>
        </p:nvCxnSpPr>
        <p:spPr>
          <a:xfrm>
            <a:off x="6199632" y="2660904"/>
            <a:ext cx="2048256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3759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61" y="0"/>
            <a:ext cx="117932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1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0E2AE-D96E-4957-ADB8-77A2363CA065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pt-BR" sz="2400" b="1" dirty="0">
                <a:solidFill>
                  <a:schemeClr val="tx1"/>
                </a:solidFill>
              </a:rPr>
              <a:t>Dimensiunea de mediu a dezvoltării durabile</a:t>
            </a:r>
            <a:r>
              <a:rPr lang="ro-RO" sz="2400" dirty="0">
                <a:solidFill>
                  <a:schemeClr val="tx1"/>
                </a:solidFill>
              </a:rPr>
              <a:t> </a:t>
            </a:r>
            <a:br>
              <a:rPr lang="ro-RO" sz="2400" dirty="0">
                <a:solidFill>
                  <a:schemeClr val="tx1"/>
                </a:solidFill>
              </a:rPr>
            </a:br>
            <a:r>
              <a:rPr lang="en-US" sz="2400" b="1" dirty="0" err="1">
                <a:solidFill>
                  <a:schemeClr val="tx1"/>
                </a:solidFill>
              </a:rPr>
              <a:t>Utilizarea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resurselor</a:t>
            </a:r>
            <a:r>
              <a:rPr lang="en-US" sz="2400" b="1" dirty="0">
                <a:solidFill>
                  <a:schemeClr val="tx1"/>
                </a:solidFill>
              </a:rPr>
              <a:t> natural</a:t>
            </a:r>
            <a:r>
              <a:rPr lang="pt-BR" sz="2400" b="1" dirty="0">
                <a:solidFill>
                  <a:schemeClr val="tx1"/>
                </a:solidFill>
              </a:rPr>
              <a:t>e</a:t>
            </a:r>
            <a:br>
              <a:rPr lang="ro-RO" sz="2400" b="1" dirty="0">
                <a:solidFill>
                  <a:schemeClr val="tx1"/>
                </a:solidFill>
              </a:rPr>
            </a:br>
            <a:r>
              <a:rPr lang="ro-RO" sz="2400" b="1" dirty="0">
                <a:solidFill>
                  <a:schemeClr val="tx1"/>
                </a:solidFill>
              </a:rPr>
              <a:t>Utilizarea durabilă a resurselor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562FB5-FC78-40E6-B20D-D7B924125F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9"/>
            <a:ext cx="9922933" cy="436721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/>
              <a:t> </a:t>
            </a:r>
            <a:r>
              <a:rPr lang="ro-RO" dirty="0"/>
              <a:t>1. </a:t>
            </a:r>
            <a:r>
              <a:rPr lang="en-US" dirty="0" err="1"/>
              <a:t>Ratele</a:t>
            </a:r>
            <a:r>
              <a:rPr lang="en-US" dirty="0"/>
              <a:t> de </a:t>
            </a:r>
            <a:r>
              <a:rPr lang="en-US" dirty="0" err="1"/>
              <a:t>utilizare</a:t>
            </a:r>
            <a:r>
              <a:rPr lang="en-US" dirty="0"/>
              <a:t> a </a:t>
            </a:r>
            <a:r>
              <a:rPr lang="en-US" dirty="0" err="1"/>
              <a:t>resurselor</a:t>
            </a:r>
            <a:r>
              <a:rPr lang="en-US" dirty="0"/>
              <a:t> </a:t>
            </a:r>
            <a:r>
              <a:rPr lang="en-US" dirty="0" err="1"/>
              <a:t>naturale</a:t>
            </a:r>
            <a:r>
              <a:rPr lang="en-US" dirty="0"/>
              <a:t> sunt </a:t>
            </a:r>
            <a:r>
              <a:rPr lang="en-US" dirty="0" err="1"/>
              <a:t>nesustenabile</a:t>
            </a:r>
            <a:r>
              <a:rPr lang="en-US" dirty="0"/>
              <a:t>: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În</a:t>
            </a:r>
            <a:r>
              <a:rPr lang="en-US" dirty="0"/>
              <a:t> sec</a:t>
            </a:r>
            <a:r>
              <a:rPr lang="ro-RO" dirty="0"/>
              <a:t>olul</a:t>
            </a:r>
            <a:r>
              <a:rPr lang="en-US" dirty="0"/>
              <a:t> XX </a:t>
            </a:r>
            <a:r>
              <a:rPr lang="en-US" dirty="0" err="1"/>
              <a:t>populația</a:t>
            </a:r>
            <a:r>
              <a:rPr lang="en-US" dirty="0"/>
              <a:t> la </a:t>
            </a:r>
            <a:r>
              <a:rPr lang="en-US" dirty="0" err="1"/>
              <a:t>nivel</a:t>
            </a:r>
            <a:r>
              <a:rPr lang="en-US" dirty="0"/>
              <a:t> global a </a:t>
            </a:r>
            <a:r>
              <a:rPr lang="en-US" dirty="0" err="1"/>
              <a:t>crescut</a:t>
            </a:r>
            <a:r>
              <a:rPr lang="en-US" dirty="0"/>
              <a:t> de 4 </a:t>
            </a:r>
            <a:r>
              <a:rPr lang="en-US" dirty="0" err="1"/>
              <a:t>ori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Producția</a:t>
            </a:r>
            <a:r>
              <a:rPr lang="en-US" dirty="0"/>
              <a:t> </a:t>
            </a:r>
            <a:r>
              <a:rPr lang="en-US" dirty="0" err="1"/>
              <a:t>industrială</a:t>
            </a:r>
            <a:r>
              <a:rPr lang="en-US" dirty="0"/>
              <a:t> s-a </a:t>
            </a:r>
            <a:r>
              <a:rPr lang="en-US" dirty="0" err="1"/>
              <a:t>mărit</a:t>
            </a:r>
            <a:r>
              <a:rPr lang="en-US" dirty="0"/>
              <a:t> de 40 de </a:t>
            </a:r>
            <a:r>
              <a:rPr lang="en-US" dirty="0" err="1"/>
              <a:t>ori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Utilizarea</a:t>
            </a:r>
            <a:r>
              <a:rPr lang="en-US" dirty="0"/>
              <a:t> </a:t>
            </a:r>
            <a:r>
              <a:rPr lang="en-US" dirty="0" err="1"/>
              <a:t>energiei</a:t>
            </a:r>
            <a:r>
              <a:rPr lang="en-US" dirty="0"/>
              <a:t> s-a </a:t>
            </a:r>
            <a:r>
              <a:rPr lang="en-US" dirty="0" err="1"/>
              <a:t>intensificat</a:t>
            </a:r>
            <a:r>
              <a:rPr lang="en-US" dirty="0"/>
              <a:t> de 16 </a:t>
            </a:r>
            <a:r>
              <a:rPr lang="en-US" dirty="0" err="1"/>
              <a:t>ori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Șeptelul</a:t>
            </a:r>
            <a:r>
              <a:rPr lang="en-US" dirty="0"/>
              <a:t> de bovine (</a:t>
            </a:r>
            <a:r>
              <a:rPr lang="en-US" dirty="0" err="1"/>
              <a:t>producător</a:t>
            </a:r>
            <a:r>
              <a:rPr lang="en-US" dirty="0"/>
              <a:t> CH4 ) a </a:t>
            </a:r>
            <a:r>
              <a:rPr lang="en-US" dirty="0" err="1"/>
              <a:t>crescut</a:t>
            </a:r>
            <a:r>
              <a:rPr lang="en-US" dirty="0"/>
              <a:t> ca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populația</a:t>
            </a:r>
            <a:r>
              <a:rPr lang="en-US" dirty="0"/>
              <a:t> </a:t>
            </a:r>
            <a:r>
              <a:rPr lang="en-US" dirty="0" err="1"/>
              <a:t>umană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Pescuitul</a:t>
            </a:r>
            <a:r>
              <a:rPr lang="en-US" dirty="0"/>
              <a:t> s-a </a:t>
            </a:r>
            <a:r>
              <a:rPr lang="en-US" dirty="0" err="1"/>
              <a:t>multiplicat</a:t>
            </a:r>
            <a:r>
              <a:rPr lang="en-US" dirty="0"/>
              <a:t> de 35 de </a:t>
            </a:r>
            <a:r>
              <a:rPr lang="en-US" dirty="0" err="1"/>
              <a:t>ori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Emisiile</a:t>
            </a:r>
            <a:r>
              <a:rPr lang="en-US" dirty="0"/>
              <a:t> de CO2 </a:t>
            </a:r>
            <a:r>
              <a:rPr lang="en-US" dirty="0" err="1"/>
              <a:t>și</a:t>
            </a:r>
            <a:r>
              <a:rPr lang="en-US" dirty="0"/>
              <a:t> SO2 au </a:t>
            </a:r>
            <a:r>
              <a:rPr lang="en-US" dirty="0" err="1"/>
              <a:t>crescut</a:t>
            </a:r>
            <a:r>
              <a:rPr lang="en-US" dirty="0"/>
              <a:t> de 10 </a:t>
            </a:r>
            <a:r>
              <a:rPr lang="en-US" dirty="0" err="1"/>
              <a:t>ori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Cantitatea</a:t>
            </a:r>
            <a:r>
              <a:rPr lang="en-US" dirty="0"/>
              <a:t> de N </a:t>
            </a:r>
            <a:r>
              <a:rPr lang="en-US" dirty="0" err="1"/>
              <a:t>introdusă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mediul</a:t>
            </a:r>
            <a:r>
              <a:rPr lang="en-US" dirty="0"/>
              <a:t> </a:t>
            </a:r>
            <a:r>
              <a:rPr lang="en-US" dirty="0" err="1"/>
              <a:t>terestru</a:t>
            </a:r>
            <a:r>
              <a:rPr lang="en-US" dirty="0"/>
              <a:t> (</a:t>
            </a:r>
            <a:r>
              <a:rPr lang="en-US" dirty="0" err="1"/>
              <a:t>îngrășăminte</a:t>
            </a:r>
            <a:r>
              <a:rPr lang="en-US" dirty="0"/>
              <a:t>, </a:t>
            </a:r>
            <a:r>
              <a:rPr lang="en-US" dirty="0" err="1"/>
              <a:t>combustibili</a:t>
            </a:r>
            <a:r>
              <a:rPr lang="en-US" dirty="0"/>
              <a:t> </a:t>
            </a:r>
            <a:r>
              <a:rPr lang="en-US" dirty="0" err="1"/>
              <a:t>fosili</a:t>
            </a:r>
            <a:r>
              <a:rPr lang="en-US" dirty="0"/>
              <a:t>, </a:t>
            </a:r>
            <a:r>
              <a:rPr lang="en-US" dirty="0" err="1"/>
              <a:t>culturi</a:t>
            </a:r>
            <a:r>
              <a:rPr lang="en-US" dirty="0"/>
              <a:t> </a:t>
            </a:r>
            <a:r>
              <a:rPr lang="en-US" dirty="0" err="1"/>
              <a:t>leguminoase</a:t>
            </a:r>
            <a:r>
              <a:rPr lang="en-US" dirty="0"/>
              <a:t>)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echivalentă</a:t>
            </a:r>
            <a:r>
              <a:rPr lang="en-US" dirty="0"/>
              <a:t> cu </a:t>
            </a:r>
            <a:r>
              <a:rPr lang="en-US" dirty="0" err="1"/>
              <a:t>cea</a:t>
            </a:r>
            <a:r>
              <a:rPr lang="en-US" dirty="0"/>
              <a:t> din </a:t>
            </a:r>
            <a:r>
              <a:rPr lang="en-US" dirty="0" err="1"/>
              <a:t>toate</a:t>
            </a:r>
            <a:r>
              <a:rPr lang="en-US" dirty="0"/>
              <a:t> </a:t>
            </a:r>
            <a:r>
              <a:rPr lang="en-US" dirty="0" err="1"/>
              <a:t>sursele</a:t>
            </a:r>
            <a:r>
              <a:rPr lang="en-US" dirty="0"/>
              <a:t> </a:t>
            </a:r>
            <a:r>
              <a:rPr lang="en-US" dirty="0" err="1"/>
              <a:t>naturale</a:t>
            </a:r>
            <a:r>
              <a:rPr lang="en-US" dirty="0"/>
              <a:t> </a:t>
            </a:r>
            <a:r>
              <a:rPr lang="en-US" dirty="0" err="1"/>
              <a:t>luate</a:t>
            </a:r>
            <a:r>
              <a:rPr lang="en-US" dirty="0"/>
              <a:t> la un loc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Rezultă</a:t>
            </a:r>
            <a:r>
              <a:rPr lang="en-US" dirty="0"/>
              <a:t> o </a:t>
            </a:r>
            <a:r>
              <a:rPr lang="en-US" dirty="0" err="1"/>
              <a:t>perturbare</a:t>
            </a:r>
            <a:r>
              <a:rPr lang="en-US" dirty="0"/>
              <a:t> </a:t>
            </a:r>
            <a:r>
              <a:rPr lang="en-US" dirty="0" err="1"/>
              <a:t>fără</a:t>
            </a:r>
            <a:r>
              <a:rPr lang="en-US" dirty="0"/>
              <a:t> precedent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natură</a:t>
            </a:r>
            <a:r>
              <a:rPr lang="en-US" dirty="0"/>
              <a:t> </a:t>
            </a:r>
            <a:r>
              <a:rPr lang="en-US" dirty="0" err="1"/>
              <a:t>într</a:t>
            </a:r>
            <a:r>
              <a:rPr lang="en-US" dirty="0"/>
              <a:t>-o </a:t>
            </a:r>
            <a:r>
              <a:rPr lang="en-US" dirty="0" err="1"/>
              <a:t>perioadă</a:t>
            </a:r>
            <a:r>
              <a:rPr lang="en-US" dirty="0"/>
              <a:t> de </a:t>
            </a:r>
            <a:r>
              <a:rPr lang="en-US" dirty="0" err="1"/>
              <a:t>aprox</a:t>
            </a:r>
            <a:r>
              <a:rPr lang="en-US" dirty="0"/>
              <a:t>. un </a:t>
            </a:r>
            <a:r>
              <a:rPr lang="en-US" dirty="0" err="1"/>
              <a:t>secol</a:t>
            </a:r>
            <a:r>
              <a:rPr lang="en-US" dirty="0"/>
              <a:t>!! </a:t>
            </a:r>
            <a:r>
              <a:rPr lang="en-US" i="1" dirty="0"/>
              <a:t>(Dasgupta, 2020) </a:t>
            </a:r>
            <a:endParaRPr lang="ro-RO" i="1" dirty="0"/>
          </a:p>
          <a:p>
            <a:pPr marL="0" indent="0">
              <a:buNone/>
            </a:pPr>
            <a:endParaRPr lang="ro-RO" i="1" dirty="0"/>
          </a:p>
          <a:p>
            <a:pPr marL="0" indent="0">
              <a:buNone/>
            </a:pPr>
            <a:r>
              <a:rPr lang="ro-RO" dirty="0"/>
              <a:t>2. </a:t>
            </a:r>
            <a:r>
              <a:rPr lang="en-US" dirty="0" err="1"/>
              <a:t>Utilizarea</a:t>
            </a:r>
            <a:r>
              <a:rPr lang="en-US" dirty="0"/>
              <a:t> </a:t>
            </a:r>
            <a:r>
              <a:rPr lang="en-US" dirty="0" err="1"/>
              <a:t>durabilă</a:t>
            </a:r>
            <a:r>
              <a:rPr lang="en-US" dirty="0"/>
              <a:t> </a:t>
            </a:r>
            <a:r>
              <a:rPr lang="en-US" dirty="0" err="1"/>
              <a:t>constă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b="1" dirty="0" err="1"/>
              <a:t>utilizarea</a:t>
            </a:r>
            <a:r>
              <a:rPr lang="en-US" b="1" dirty="0"/>
              <a:t> </a:t>
            </a:r>
            <a:r>
              <a:rPr lang="en-US" b="1" dirty="0" err="1"/>
              <a:t>componentelor</a:t>
            </a:r>
            <a:r>
              <a:rPr lang="en-US" b="1" dirty="0"/>
              <a:t> </a:t>
            </a:r>
            <a:r>
              <a:rPr lang="en-US" b="1" dirty="0" err="1"/>
              <a:t>diversităţii</a:t>
            </a:r>
            <a:r>
              <a:rPr lang="en-US" b="1" dirty="0"/>
              <a:t> </a:t>
            </a:r>
            <a:r>
              <a:rPr lang="en-US" b="1" dirty="0" err="1"/>
              <a:t>biologice</a:t>
            </a:r>
            <a:r>
              <a:rPr lang="en-US" b="1" dirty="0"/>
              <a:t> </a:t>
            </a:r>
            <a:r>
              <a:rPr lang="en-US" b="1" dirty="0" err="1"/>
              <a:t>într</a:t>
            </a:r>
            <a:r>
              <a:rPr lang="en-US" b="1" dirty="0"/>
              <a:t>-o </a:t>
            </a:r>
            <a:r>
              <a:rPr lang="en-US" b="1" dirty="0" err="1"/>
              <a:t>manieră</a:t>
            </a:r>
            <a:r>
              <a:rPr lang="en-US" b="1" dirty="0"/>
              <a:t> </a:t>
            </a:r>
            <a:r>
              <a:rPr lang="en-US" b="1" dirty="0" err="1"/>
              <a:t>şi</a:t>
            </a:r>
            <a:r>
              <a:rPr lang="en-US" b="1" dirty="0"/>
              <a:t> cu o </a:t>
            </a:r>
            <a:r>
              <a:rPr lang="en-US" b="1" dirty="0" err="1"/>
              <a:t>viteză</a:t>
            </a:r>
            <a:r>
              <a:rPr lang="en-US" b="1" dirty="0"/>
              <a:t> care </a:t>
            </a:r>
            <a:r>
              <a:rPr lang="en-US" b="1" dirty="0" err="1"/>
              <a:t>să</a:t>
            </a:r>
            <a:r>
              <a:rPr lang="en-US" b="1" dirty="0"/>
              <a:t> nu </a:t>
            </a:r>
            <a:r>
              <a:rPr lang="en-US" b="1" dirty="0" err="1"/>
              <a:t>conducă</a:t>
            </a:r>
            <a:r>
              <a:rPr lang="en-US" b="1" dirty="0"/>
              <a:t> la </a:t>
            </a:r>
            <a:r>
              <a:rPr lang="en-US" b="1" dirty="0" err="1"/>
              <a:t>declinul</a:t>
            </a:r>
            <a:r>
              <a:rPr lang="en-US" b="1" dirty="0"/>
              <a:t> </a:t>
            </a:r>
            <a:r>
              <a:rPr lang="en-US" b="1" dirty="0" err="1"/>
              <a:t>pe</a:t>
            </a:r>
            <a:r>
              <a:rPr lang="en-US" b="1" dirty="0"/>
              <a:t> </a:t>
            </a:r>
            <a:r>
              <a:rPr lang="en-US" b="1" dirty="0" err="1"/>
              <a:t>termen</a:t>
            </a:r>
            <a:r>
              <a:rPr lang="en-US" b="1" dirty="0"/>
              <a:t> lung al </a:t>
            </a:r>
            <a:r>
              <a:rPr lang="en-US" b="1" dirty="0" err="1"/>
              <a:t>resurselor</a:t>
            </a:r>
            <a:r>
              <a:rPr lang="en-US" b="1" dirty="0"/>
              <a:t> </a:t>
            </a:r>
            <a:r>
              <a:rPr lang="en-US" b="1" dirty="0" err="1"/>
              <a:t>biologice</a:t>
            </a:r>
            <a:r>
              <a:rPr lang="en-US" b="1" dirty="0"/>
              <a:t>,</a:t>
            </a:r>
            <a:r>
              <a:rPr lang="en-US" dirty="0"/>
              <a:t> </a:t>
            </a:r>
            <a:r>
              <a:rPr lang="en-US" dirty="0" err="1"/>
              <a:t>menţinând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consecinţă</a:t>
            </a:r>
            <a:r>
              <a:rPr lang="en-US" dirty="0"/>
              <a:t> </a:t>
            </a:r>
            <a:r>
              <a:rPr lang="en-US" dirty="0" err="1"/>
              <a:t>potenţialul</a:t>
            </a:r>
            <a:r>
              <a:rPr lang="en-US" dirty="0"/>
              <a:t> </a:t>
            </a:r>
            <a:r>
              <a:rPr lang="en-US" dirty="0" err="1"/>
              <a:t>acestora</a:t>
            </a:r>
            <a:r>
              <a:rPr lang="en-US" dirty="0"/>
              <a:t> de a </a:t>
            </a:r>
            <a:r>
              <a:rPr lang="en-US" b="1" dirty="0" err="1"/>
              <a:t>îndeplini</a:t>
            </a:r>
            <a:r>
              <a:rPr lang="en-US" b="1" dirty="0"/>
              <a:t> </a:t>
            </a:r>
            <a:r>
              <a:rPr lang="en-US" b="1" dirty="0" err="1"/>
              <a:t>necesităţile</a:t>
            </a:r>
            <a:r>
              <a:rPr lang="en-US" b="1" dirty="0"/>
              <a:t> </a:t>
            </a:r>
            <a:r>
              <a:rPr lang="en-US" b="1" dirty="0" err="1"/>
              <a:t>şi</a:t>
            </a:r>
            <a:r>
              <a:rPr lang="en-US" b="1" dirty="0"/>
              <a:t> </a:t>
            </a:r>
            <a:r>
              <a:rPr lang="en-US" b="1" dirty="0" err="1"/>
              <a:t>aspiraţiile</a:t>
            </a:r>
            <a:r>
              <a:rPr lang="en-US" b="1" dirty="0"/>
              <a:t> </a:t>
            </a:r>
            <a:r>
              <a:rPr lang="en-US" b="1" dirty="0" err="1"/>
              <a:t>generaţiilor</a:t>
            </a:r>
            <a:r>
              <a:rPr lang="en-US" b="1" dirty="0"/>
              <a:t> </a:t>
            </a:r>
            <a:r>
              <a:rPr lang="en-US" b="1" dirty="0" err="1"/>
              <a:t>prezente</a:t>
            </a:r>
            <a:r>
              <a:rPr lang="en-US" b="1" dirty="0"/>
              <a:t> </a:t>
            </a:r>
            <a:r>
              <a:rPr lang="en-US" b="1" dirty="0" err="1"/>
              <a:t>şi</a:t>
            </a:r>
            <a:r>
              <a:rPr lang="en-US" b="1" dirty="0"/>
              <a:t> </a:t>
            </a:r>
            <a:r>
              <a:rPr lang="en-US" b="1" dirty="0" err="1"/>
              <a:t>viitoare</a:t>
            </a:r>
            <a:r>
              <a:rPr lang="en-US" dirty="0"/>
              <a:t>.” </a:t>
            </a:r>
            <a:r>
              <a:rPr lang="en-US" i="1" dirty="0"/>
              <a:t>(</a:t>
            </a:r>
            <a:r>
              <a:rPr lang="en-US" i="1" dirty="0" err="1"/>
              <a:t>Convenţia</a:t>
            </a:r>
            <a:r>
              <a:rPr lang="en-US" i="1" dirty="0"/>
              <a:t> </a:t>
            </a:r>
            <a:r>
              <a:rPr lang="en-US" i="1" dirty="0" err="1"/>
              <a:t>privind</a:t>
            </a:r>
            <a:r>
              <a:rPr lang="en-US" i="1" dirty="0"/>
              <a:t> </a:t>
            </a:r>
            <a:r>
              <a:rPr lang="en-US" i="1" dirty="0" err="1"/>
              <a:t>Diversitatea</a:t>
            </a:r>
            <a:r>
              <a:rPr lang="en-US" i="1" dirty="0"/>
              <a:t> </a:t>
            </a:r>
            <a:r>
              <a:rPr lang="en-US" i="1" dirty="0" err="1"/>
              <a:t>Biologică</a:t>
            </a:r>
            <a:r>
              <a:rPr lang="en-US" i="1" dirty="0"/>
              <a:t>- CBD)</a:t>
            </a:r>
          </a:p>
          <a:p>
            <a:pPr marL="0" indent="0">
              <a:buNone/>
            </a:pP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7313809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0142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ro-RO" sz="3200" b="1" dirty="0">
                <a:solidFill>
                  <a:schemeClr val="tx1"/>
                </a:solidFill>
              </a:rPr>
              <a:t>Calendarul proiectelor de educație extrașcolară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397307" y="1325692"/>
            <a:ext cx="10363826" cy="3424107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ro-RO" sz="5600" dirty="0"/>
              <a:t>Referitor la calendarele proiectelor de educație extrașcolare:</a:t>
            </a:r>
          </a:p>
          <a:p>
            <a:r>
              <a:rPr lang="ro-RO" sz="5600" dirty="0">
                <a:solidFill>
                  <a:srgbClr val="FF0000"/>
                </a:solidFill>
              </a:rPr>
              <a:t>Se va elabora și aproba prin OME un nou regulament de întocmire și evaluare a proiectelor educative</a:t>
            </a:r>
          </a:p>
          <a:p>
            <a:r>
              <a:rPr lang="ro-RO" sz="5600" dirty="0"/>
              <a:t>Prevederi explicite în LIP referitoare la calendarele competiționale ale Ministerului Educației</a:t>
            </a:r>
          </a:p>
          <a:p>
            <a:pPr marL="0" indent="0">
              <a:buNone/>
            </a:pPr>
            <a:r>
              <a:rPr lang="ro-RO" sz="5600" dirty="0"/>
              <a:t>ART. 145</a:t>
            </a:r>
          </a:p>
          <a:p>
            <a:pPr marL="0" indent="0">
              <a:buNone/>
            </a:pPr>
            <a:r>
              <a:rPr lang="ro-RO" sz="5600" dirty="0"/>
              <a:t>(4) Proiectele de </a:t>
            </a:r>
            <a:r>
              <a:rPr lang="ro-RO" sz="5600" dirty="0" err="1"/>
              <a:t>educaţie</a:t>
            </a:r>
            <a:r>
              <a:rPr lang="ro-RO" sz="5600" dirty="0"/>
              <a:t> </a:t>
            </a:r>
            <a:r>
              <a:rPr lang="ro-RO" sz="5600" dirty="0" err="1"/>
              <a:t>extraşcolară</a:t>
            </a:r>
            <a:r>
              <a:rPr lang="ro-RO" sz="5600" dirty="0"/>
              <a:t> organizate la nivel </a:t>
            </a:r>
            <a:r>
              <a:rPr lang="ro-RO" sz="5600" dirty="0" err="1"/>
              <a:t>naţional</a:t>
            </a:r>
            <a:r>
              <a:rPr lang="ro-RO" sz="5600" dirty="0"/>
              <a:t> </a:t>
            </a:r>
            <a:r>
              <a:rPr lang="ro-RO" sz="5600" dirty="0" err="1"/>
              <a:t>şi</a:t>
            </a:r>
            <a:r>
              <a:rPr lang="ro-RO" sz="5600" dirty="0"/>
              <a:t> </a:t>
            </a:r>
            <a:r>
              <a:rPr lang="ro-RO" sz="5600" dirty="0" err="1"/>
              <a:t>internaţional</a:t>
            </a:r>
            <a:r>
              <a:rPr lang="ro-RO" sz="5600" dirty="0"/>
              <a:t> primesc </a:t>
            </a:r>
            <a:r>
              <a:rPr lang="ro-RO" sz="5600" dirty="0" err="1"/>
              <a:t>finanţare</a:t>
            </a:r>
            <a:r>
              <a:rPr lang="ro-RO" sz="5600" dirty="0"/>
              <a:t> de la Ministerul Educaţiei, în urma evaluării acestora, conform regulamentului aprobat prin ordin al ministrului </a:t>
            </a:r>
            <a:r>
              <a:rPr lang="ro-RO" sz="5600" dirty="0" err="1"/>
              <a:t>educaţiei</a:t>
            </a:r>
            <a:r>
              <a:rPr lang="ro-RO" sz="5600" dirty="0"/>
              <a:t>. Proiectele de </a:t>
            </a:r>
            <a:r>
              <a:rPr lang="ro-RO" sz="5600" dirty="0" err="1"/>
              <a:t>educaţie</a:t>
            </a:r>
            <a:r>
              <a:rPr lang="ro-RO" sz="5600" dirty="0"/>
              <a:t> </a:t>
            </a:r>
            <a:r>
              <a:rPr lang="ro-RO" sz="5600" dirty="0" err="1"/>
              <a:t>extraşcolară</a:t>
            </a:r>
            <a:r>
              <a:rPr lang="ro-RO" sz="5600" dirty="0"/>
              <a:t> pot fi organizate sub formă de: concursuri, festivaluri, campionate, proiecte sociale, de voluntariat sau caritabile, spectacole, </a:t>
            </a:r>
            <a:r>
              <a:rPr lang="ro-RO" sz="5600" dirty="0" err="1"/>
              <a:t>expoziţii</a:t>
            </a:r>
            <a:r>
              <a:rPr lang="ro-RO" sz="5600" dirty="0"/>
              <a:t>, simpozioane, concerte, turnee, tabere de profil </a:t>
            </a:r>
            <a:r>
              <a:rPr lang="ro-RO" sz="5600" dirty="0" err="1"/>
              <a:t>şi</a:t>
            </a:r>
            <a:r>
              <a:rPr lang="ro-RO" sz="5600" dirty="0"/>
              <a:t> alte categorii de </a:t>
            </a:r>
            <a:r>
              <a:rPr lang="ro-RO" sz="5600" dirty="0" err="1"/>
              <a:t>activităţi</a:t>
            </a:r>
            <a:r>
              <a:rPr lang="ro-RO" sz="5600" dirty="0"/>
              <a:t> specifice.</a:t>
            </a:r>
          </a:p>
          <a:p>
            <a:pPr marL="0" indent="0">
              <a:buNone/>
            </a:pPr>
            <a:r>
              <a:rPr lang="ro-RO" sz="5600" dirty="0"/>
              <a:t>(5) Proiectele de </a:t>
            </a:r>
            <a:r>
              <a:rPr lang="ro-RO" sz="5600" dirty="0" err="1"/>
              <a:t>educaţie</a:t>
            </a:r>
            <a:r>
              <a:rPr lang="ro-RO" sz="5600" dirty="0"/>
              <a:t> </a:t>
            </a:r>
            <a:r>
              <a:rPr lang="ro-RO" sz="5600" dirty="0" err="1"/>
              <a:t>extraşcolară</a:t>
            </a:r>
            <a:r>
              <a:rPr lang="ro-RO" sz="5600" dirty="0"/>
              <a:t> prevăzute la alin. (4) pot fi </a:t>
            </a:r>
            <a:r>
              <a:rPr lang="ro-RO" sz="5600" dirty="0" err="1"/>
              <a:t>finanţate</a:t>
            </a:r>
            <a:r>
              <a:rPr lang="ro-RO" sz="5600" dirty="0"/>
              <a:t> </a:t>
            </a:r>
            <a:r>
              <a:rPr lang="ro-RO" sz="5600" dirty="0" err="1"/>
              <a:t>şi</a:t>
            </a:r>
            <a:r>
              <a:rPr lang="ro-RO" sz="5600" dirty="0"/>
              <a:t> de către </a:t>
            </a:r>
            <a:r>
              <a:rPr lang="ro-RO" sz="5600" dirty="0" err="1"/>
              <a:t>autorităţile</a:t>
            </a:r>
            <a:r>
              <a:rPr lang="ro-RO" sz="5600" dirty="0"/>
              <a:t> </a:t>
            </a:r>
            <a:r>
              <a:rPr lang="ro-RO" sz="5600" dirty="0" err="1"/>
              <a:t>administraţiei</a:t>
            </a:r>
            <a:r>
              <a:rPr lang="ro-RO" sz="5600" dirty="0"/>
              <a:t> publice locale, prin hotărâri proprii.</a:t>
            </a:r>
          </a:p>
          <a:p>
            <a:pPr marL="0" indent="0">
              <a:buNone/>
            </a:pPr>
            <a:r>
              <a:rPr lang="ro-RO" sz="5600" dirty="0"/>
              <a:t>(6) Calendarul proiectelor de </a:t>
            </a:r>
            <a:r>
              <a:rPr lang="ro-RO" sz="5600" dirty="0" err="1"/>
              <a:t>educaţie</a:t>
            </a:r>
            <a:r>
              <a:rPr lang="ro-RO" sz="5600" dirty="0"/>
              <a:t> </a:t>
            </a:r>
            <a:r>
              <a:rPr lang="ro-RO" sz="5600" dirty="0" err="1"/>
              <a:t>extraşcolară</a:t>
            </a:r>
            <a:r>
              <a:rPr lang="ro-RO" sz="5600" dirty="0"/>
              <a:t> este aprobat anual, prin ordin al ministrului </a:t>
            </a:r>
            <a:r>
              <a:rPr lang="ro-RO" sz="5600" dirty="0" err="1"/>
              <a:t>educaţiei</a:t>
            </a:r>
            <a:r>
              <a:rPr lang="ro-RO" sz="5600" dirty="0"/>
              <a:t>, pe baza unor proceduri specifice de evaluare </a:t>
            </a:r>
            <a:r>
              <a:rPr lang="ro-RO" sz="5600" dirty="0" err="1"/>
              <a:t>şi</a:t>
            </a:r>
            <a:r>
              <a:rPr lang="ro-RO" sz="5600" dirty="0"/>
              <a:t> cuprinde:</a:t>
            </a:r>
          </a:p>
          <a:p>
            <a:pPr marL="0" indent="0">
              <a:buNone/>
            </a:pPr>
            <a:r>
              <a:rPr lang="ro-RO" sz="5600" dirty="0"/>
              <a:t>a) calendarul proiectelor </a:t>
            </a:r>
            <a:r>
              <a:rPr lang="ro-RO" sz="5600" dirty="0" err="1"/>
              <a:t>naţionale</a:t>
            </a:r>
            <a:r>
              <a:rPr lang="ro-RO" sz="5600" dirty="0"/>
              <a:t> </a:t>
            </a:r>
            <a:r>
              <a:rPr lang="ro-RO" sz="5600" dirty="0" err="1"/>
              <a:t>şi</a:t>
            </a:r>
            <a:r>
              <a:rPr lang="ro-RO" sz="5600" dirty="0"/>
              <a:t> </a:t>
            </a:r>
            <a:r>
              <a:rPr lang="ro-RO" sz="5600" dirty="0" err="1"/>
              <a:t>internaţionale</a:t>
            </a:r>
            <a:r>
              <a:rPr lang="ro-RO" sz="5600" dirty="0"/>
              <a:t> de </a:t>
            </a:r>
            <a:r>
              <a:rPr lang="ro-RO" sz="5600" dirty="0" err="1"/>
              <a:t>educaţie</a:t>
            </a:r>
            <a:r>
              <a:rPr lang="ro-RO" sz="5600" dirty="0"/>
              <a:t> </a:t>
            </a:r>
            <a:r>
              <a:rPr lang="ro-RO" sz="5600" dirty="0" err="1"/>
              <a:t>extraşcolară</a:t>
            </a:r>
            <a:r>
              <a:rPr lang="ro-RO" sz="5600" dirty="0"/>
              <a:t> </a:t>
            </a:r>
            <a:r>
              <a:rPr lang="ro-RO" sz="5600" dirty="0" err="1"/>
              <a:t>cofinanţate</a:t>
            </a:r>
            <a:r>
              <a:rPr lang="ro-RO" sz="5600" dirty="0"/>
              <a:t> de Ministerul Educaţiei;</a:t>
            </a:r>
          </a:p>
          <a:p>
            <a:pPr marL="0" indent="0">
              <a:buNone/>
            </a:pPr>
            <a:r>
              <a:rPr lang="ro-RO" sz="5600" dirty="0"/>
              <a:t>b) calendarul proiectelor </a:t>
            </a:r>
            <a:r>
              <a:rPr lang="ro-RO" sz="5600" dirty="0" err="1"/>
              <a:t>naţionale</a:t>
            </a:r>
            <a:r>
              <a:rPr lang="ro-RO" sz="5600" dirty="0"/>
              <a:t> </a:t>
            </a:r>
            <a:r>
              <a:rPr lang="ro-RO" sz="5600" dirty="0" err="1"/>
              <a:t>şi</a:t>
            </a:r>
            <a:r>
              <a:rPr lang="ro-RO" sz="5600" dirty="0"/>
              <a:t> </a:t>
            </a:r>
            <a:r>
              <a:rPr lang="ro-RO" sz="5600" dirty="0" err="1"/>
              <a:t>internaţionale</a:t>
            </a:r>
            <a:r>
              <a:rPr lang="ro-RO" sz="5600" dirty="0"/>
              <a:t> de </a:t>
            </a:r>
            <a:r>
              <a:rPr lang="ro-RO" sz="5600" dirty="0" err="1"/>
              <a:t>educaţie</a:t>
            </a:r>
            <a:r>
              <a:rPr lang="ro-RO" sz="5600" dirty="0"/>
              <a:t> </a:t>
            </a:r>
            <a:r>
              <a:rPr lang="ro-RO" sz="5600" dirty="0" err="1"/>
              <a:t>extraşcolară</a:t>
            </a:r>
            <a:r>
              <a:rPr lang="ro-RO" sz="5600" dirty="0"/>
              <a:t> fără </a:t>
            </a:r>
            <a:r>
              <a:rPr lang="ro-RO" sz="5600" dirty="0" err="1"/>
              <a:t>finanţare</a:t>
            </a:r>
            <a:r>
              <a:rPr lang="ro-RO" sz="5600" dirty="0"/>
              <a:t> din partea Ministerului Educaţiei;</a:t>
            </a:r>
          </a:p>
          <a:p>
            <a:pPr marL="0" indent="0">
              <a:buNone/>
            </a:pPr>
            <a:r>
              <a:rPr lang="ro-RO" sz="5600" dirty="0"/>
              <a:t>c) calendarul proiectelor regionale </a:t>
            </a:r>
            <a:r>
              <a:rPr lang="ro-RO" sz="5600" dirty="0" err="1"/>
              <a:t>şi</a:t>
            </a:r>
            <a:r>
              <a:rPr lang="ro-RO" sz="5600" dirty="0"/>
              <a:t> </a:t>
            </a:r>
            <a:r>
              <a:rPr lang="ro-RO" sz="5600" dirty="0" err="1"/>
              <a:t>interjudeţene</a:t>
            </a:r>
            <a:r>
              <a:rPr lang="ro-RO" sz="5600" dirty="0"/>
              <a:t> de </a:t>
            </a:r>
            <a:r>
              <a:rPr lang="ro-RO" sz="5600" dirty="0" err="1"/>
              <a:t>educaţie</a:t>
            </a:r>
            <a:r>
              <a:rPr lang="ro-RO" sz="5600" dirty="0"/>
              <a:t> </a:t>
            </a:r>
            <a:r>
              <a:rPr lang="ro-RO" sz="5600" dirty="0" err="1"/>
              <a:t>extraşcolară</a:t>
            </a:r>
            <a:r>
              <a:rPr lang="ro-RO" sz="5600" dirty="0"/>
              <a:t>.</a:t>
            </a:r>
          </a:p>
          <a:p>
            <a:pPr marL="0" indent="0">
              <a:buNone/>
            </a:pPr>
            <a:r>
              <a:rPr lang="ro-RO" sz="5600" dirty="0"/>
              <a:t>(7) La nivel </a:t>
            </a:r>
            <a:r>
              <a:rPr lang="ro-RO" sz="5600" dirty="0" err="1"/>
              <a:t>judeţean</a:t>
            </a:r>
            <a:r>
              <a:rPr lang="ro-RO" sz="5600" dirty="0"/>
              <a:t>/al municipiului </a:t>
            </a:r>
            <a:r>
              <a:rPr lang="ro-RO" sz="5600" dirty="0" err="1"/>
              <a:t>Bucureşti</a:t>
            </a:r>
            <a:r>
              <a:rPr lang="ro-RO" sz="5600" dirty="0"/>
              <a:t> se aprobă Calendarul de proiecte </a:t>
            </a:r>
            <a:r>
              <a:rPr lang="ro-RO" sz="5600" dirty="0" err="1"/>
              <a:t>judeţene</a:t>
            </a:r>
            <a:r>
              <a:rPr lang="ro-RO" sz="5600" dirty="0"/>
              <a:t> de </a:t>
            </a:r>
            <a:r>
              <a:rPr lang="ro-RO" sz="5600" dirty="0" err="1"/>
              <a:t>educaţie</a:t>
            </a:r>
            <a:r>
              <a:rPr lang="ro-RO" sz="5600" dirty="0"/>
              <a:t> </a:t>
            </a:r>
            <a:r>
              <a:rPr lang="ro-RO" sz="5600" dirty="0" err="1"/>
              <a:t>extraşcolară</a:t>
            </a:r>
            <a:r>
              <a:rPr lang="ro-RO" sz="5600" dirty="0"/>
              <a:t>/Calendarul municipiului </a:t>
            </a:r>
            <a:r>
              <a:rPr lang="ro-RO" sz="5600" dirty="0" err="1"/>
              <a:t>Bucureşti</a:t>
            </a:r>
            <a:r>
              <a:rPr lang="ro-RO" sz="5600" dirty="0"/>
              <a:t> de proiecte de </a:t>
            </a:r>
            <a:r>
              <a:rPr lang="ro-RO" sz="5600" dirty="0" err="1"/>
              <a:t>educaţie</a:t>
            </a:r>
            <a:r>
              <a:rPr lang="ro-RO" sz="5600" dirty="0"/>
              <a:t> </a:t>
            </a:r>
            <a:r>
              <a:rPr lang="ro-RO" sz="5600" dirty="0" err="1"/>
              <a:t>extraşcolară</a:t>
            </a:r>
            <a:r>
              <a:rPr lang="ro-RO" sz="5600" dirty="0"/>
              <a:t>.</a:t>
            </a:r>
          </a:p>
          <a:p>
            <a:pPr marL="0" indent="0">
              <a:buNone/>
            </a:pPr>
            <a:r>
              <a:rPr lang="ro-RO" sz="5600" dirty="0"/>
              <a:t>(8) Întocmirea calendarelor de proiecte de </a:t>
            </a:r>
            <a:r>
              <a:rPr lang="ro-RO" sz="5600" dirty="0" err="1"/>
              <a:t>educaţie</a:t>
            </a:r>
            <a:r>
              <a:rPr lang="ro-RO" sz="5600" dirty="0"/>
              <a:t> </a:t>
            </a:r>
            <a:r>
              <a:rPr lang="ro-RO" sz="5600" dirty="0" err="1"/>
              <a:t>extraşcolară</a:t>
            </a:r>
            <a:r>
              <a:rPr lang="ro-RO" sz="5600" dirty="0"/>
              <a:t> va avea la bază un </a:t>
            </a:r>
            <a:r>
              <a:rPr lang="ro-RO" sz="5600" b="1" u="sng" dirty="0">
                <a:solidFill>
                  <a:srgbClr val="C00000"/>
                </a:solidFill>
              </a:rPr>
              <a:t>regulament specific</a:t>
            </a:r>
            <a:r>
              <a:rPr lang="ro-RO" sz="5600" dirty="0">
                <a:solidFill>
                  <a:srgbClr val="C00000"/>
                </a:solidFill>
              </a:rPr>
              <a:t>, aprobat prin ordin al ministrului </a:t>
            </a:r>
            <a:r>
              <a:rPr lang="ro-RO" sz="5600" dirty="0" err="1">
                <a:solidFill>
                  <a:srgbClr val="C00000"/>
                </a:solidFill>
              </a:rPr>
              <a:t>educaţiei</a:t>
            </a:r>
            <a:r>
              <a:rPr lang="ro-RO" sz="5600" dirty="0">
                <a:solidFill>
                  <a:srgbClr val="C00000"/>
                </a:solidFill>
              </a:rPr>
              <a:t>.</a:t>
            </a:r>
          </a:p>
          <a:p>
            <a:endParaRPr lang="ro-RO" dirty="0"/>
          </a:p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2045754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199" y="736600"/>
            <a:ext cx="9948333" cy="711200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ro-RO" b="1" dirty="0">
                <a:solidFill>
                  <a:schemeClr val="tx1"/>
                </a:solidFill>
              </a:rPr>
              <a:t>Proiecte, parteneriate</a:t>
            </a:r>
            <a:r>
              <a:rPr lang="en-US" b="1" dirty="0">
                <a:solidFill>
                  <a:schemeClr val="tx1"/>
                </a:solidFill>
              </a:rPr>
              <a:t>, </a:t>
            </a:r>
            <a:r>
              <a:rPr lang="en-US" b="1" dirty="0" err="1">
                <a:solidFill>
                  <a:schemeClr val="tx1"/>
                </a:solidFill>
              </a:rPr>
              <a:t>activ</a:t>
            </a:r>
            <a:r>
              <a:rPr lang="ro-RO" b="1" dirty="0" err="1">
                <a:solidFill>
                  <a:schemeClr val="tx1"/>
                </a:solidFill>
              </a:rPr>
              <a:t>ități</a:t>
            </a:r>
            <a:r>
              <a:rPr lang="ro-RO" b="1" dirty="0">
                <a:solidFill>
                  <a:schemeClr val="tx1"/>
                </a:solidFill>
              </a:rPr>
              <a:t> extrașcolare</a:t>
            </a:r>
            <a:br>
              <a:rPr lang="ro-RO" dirty="0"/>
            </a:br>
            <a:endParaRPr lang="ro-RO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376452" y="1808292"/>
            <a:ext cx="10363826" cy="4567108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r>
              <a:rPr lang="ro-RO" dirty="0">
                <a:solidFill>
                  <a:srgbClr val="0070C0"/>
                </a:solidFill>
              </a:rPr>
              <a:t>21 septembrie – Ziua de Curățenie Națională – 2024 – Asociația </a:t>
            </a:r>
            <a:r>
              <a:rPr lang="ro-RO" dirty="0" err="1">
                <a:solidFill>
                  <a:srgbClr val="0070C0"/>
                </a:solidFill>
              </a:rPr>
              <a:t>Let</a:t>
            </a:r>
            <a:r>
              <a:rPr lang="ro-RO" dirty="0">
                <a:solidFill>
                  <a:srgbClr val="0070C0"/>
                </a:solidFill>
              </a:rPr>
              <a:t> s Do It, Romania! </a:t>
            </a:r>
          </a:p>
          <a:p>
            <a:r>
              <a:rPr lang="ro-RO" dirty="0"/>
              <a:t>Campania Națională 19 Zile de activism în prevenirea abuzurilor și violențelor asupra copiilor și tinerilor</a:t>
            </a:r>
          </a:p>
          <a:p>
            <a:r>
              <a:rPr lang="ro-RO" dirty="0"/>
              <a:t>Festivalul „Bucuria Lecturii”</a:t>
            </a:r>
          </a:p>
          <a:p>
            <a:r>
              <a:rPr lang="ro-RO" dirty="0"/>
              <a:t>Asociația „Clubul Nouă de pasă” – Concursul </a:t>
            </a:r>
            <a:r>
              <a:rPr lang="ro-RO" dirty="0" err="1"/>
              <a:t>LicArt</a:t>
            </a:r>
            <a:endParaRPr lang="ro-RO" dirty="0"/>
          </a:p>
          <a:p>
            <a:r>
              <a:rPr lang="ro-RO" dirty="0"/>
              <a:t>ENGIE România și „HANDS ACROSS ROMANIA” - „Întâlnire cu energia”</a:t>
            </a:r>
          </a:p>
          <a:p>
            <a:r>
              <a:rPr lang="ro-RO" dirty="0"/>
              <a:t>Salvați Copiii România – protocol cu 10 anexe</a:t>
            </a:r>
          </a:p>
          <a:p>
            <a:r>
              <a:rPr lang="ro-RO" dirty="0" err="1"/>
              <a:t>Maspex</a:t>
            </a:r>
            <a:r>
              <a:rPr lang="ro-RO" dirty="0"/>
              <a:t> Romania – </a:t>
            </a:r>
            <a:r>
              <a:rPr lang="ro-RO" dirty="0" err="1"/>
              <a:t>Tedi</a:t>
            </a:r>
            <a:r>
              <a:rPr lang="ro-RO" dirty="0"/>
              <a:t>, Școala Siguranței – pentru elevii clasa I</a:t>
            </a:r>
          </a:p>
          <a:p>
            <a:r>
              <a:rPr lang="ro-RO" dirty="0" err="1"/>
              <a:t>Maspex</a:t>
            </a:r>
            <a:r>
              <a:rPr lang="ro-RO" dirty="0"/>
              <a:t> România – </a:t>
            </a:r>
            <a:r>
              <a:rPr lang="ro-RO" dirty="0" err="1"/>
              <a:t>Tedi</a:t>
            </a:r>
            <a:r>
              <a:rPr lang="ro-RO" dirty="0"/>
              <a:t> și prietenii naturii – învățământ preșcolar</a:t>
            </a:r>
          </a:p>
          <a:p>
            <a:r>
              <a:rPr lang="ro-RO" dirty="0"/>
              <a:t>Asociația EDIT – Programul națională de siguranță în școli (PNSS)</a:t>
            </a:r>
          </a:p>
          <a:p>
            <a:r>
              <a:rPr lang="ro-RO" dirty="0"/>
              <a:t>Asociația Pentru Educație Digitală </a:t>
            </a:r>
            <a:r>
              <a:rPr lang="ro-RO" dirty="0" err="1"/>
              <a:t>Bigger</a:t>
            </a:r>
            <a:r>
              <a:rPr lang="ro-RO" dirty="0"/>
              <a:t> Picture - www.afostodata.ro și www.notebune.ro.</a:t>
            </a:r>
          </a:p>
          <a:p>
            <a:r>
              <a:rPr lang="ro-RO" dirty="0"/>
              <a:t>Școala de Valori:   ABILITĂȚI PENTRU VIAȚĂ | SKILS for LIFE TOOLBOX; </a:t>
            </a:r>
          </a:p>
          <a:p>
            <a:pPr marL="0" indent="0">
              <a:buNone/>
            </a:pPr>
            <a:r>
              <a:rPr lang="ro-RO" dirty="0"/>
              <a:t>				  Play4FinancialSkills; </a:t>
            </a:r>
          </a:p>
          <a:p>
            <a:pPr marL="0" indent="0">
              <a:buNone/>
            </a:pPr>
            <a:r>
              <a:rPr lang="ro-RO" dirty="0"/>
              <a:t>				  </a:t>
            </a:r>
            <a:r>
              <a:rPr lang="en-US" dirty="0"/>
              <a:t>Hub-</a:t>
            </a:r>
            <a:r>
              <a:rPr lang="en-US" dirty="0" err="1"/>
              <a:t>uri</a:t>
            </a:r>
            <a:r>
              <a:rPr lang="en-US" dirty="0"/>
              <a:t> </a:t>
            </a:r>
            <a:r>
              <a:rPr lang="en-US" dirty="0" err="1"/>
              <a:t>Educaționale</a:t>
            </a:r>
            <a:r>
              <a:rPr lang="en-US" dirty="0"/>
              <a:t> </a:t>
            </a:r>
            <a:r>
              <a:rPr lang="en-US" dirty="0" err="1"/>
              <a:t>PepinTEEN</a:t>
            </a:r>
            <a:r>
              <a:rPr lang="ro-RO" dirty="0"/>
              <a:t>; </a:t>
            </a:r>
          </a:p>
          <a:p>
            <a:pPr marL="0" indent="0">
              <a:buNone/>
            </a:pPr>
            <a:r>
              <a:rPr lang="ro-RO" dirty="0"/>
              <a:t>				  EduFin4life (https://orasul-portofel.ro/)</a:t>
            </a:r>
          </a:p>
          <a:p>
            <a:endParaRPr lang="ro-RO" dirty="0"/>
          </a:p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8693516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7667" y="389468"/>
            <a:ext cx="10275357" cy="673214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ro-RO" b="1" dirty="0">
                <a:solidFill>
                  <a:schemeClr val="tx1"/>
                </a:solidFill>
              </a:rPr>
              <a:t>Protocoale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973668" y="1337733"/>
            <a:ext cx="10529356" cy="4741334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b="1" dirty="0"/>
              <a:t>ME </a:t>
            </a:r>
            <a:r>
              <a:rPr lang="ro-RO" b="1" dirty="0"/>
              <a:t> </a:t>
            </a:r>
            <a:r>
              <a:rPr lang="ro-RO" dirty="0"/>
              <a:t>și </a:t>
            </a:r>
            <a:r>
              <a:rPr lang="ro-RO" b="1" dirty="0"/>
              <a:t>Institutul Național de Hematologie </a:t>
            </a:r>
            <a:r>
              <a:rPr lang="ro-RO" b="1" dirty="0" err="1"/>
              <a:t>Transfuzională</a:t>
            </a:r>
            <a:r>
              <a:rPr lang="ro-RO" b="1" dirty="0"/>
              <a:t> „Prof.dr. C.T. Nicolau” București -</a:t>
            </a:r>
            <a:r>
              <a:rPr lang="en-US" b="1" dirty="0"/>
              <a:t> P</a:t>
            </a:r>
            <a:r>
              <a:rPr lang="ro-RO" b="1" dirty="0" err="1"/>
              <a:t>rogramul</a:t>
            </a:r>
            <a:r>
              <a:rPr lang="ro-RO" b="1" dirty="0"/>
              <a:t> educațional „Aventurile Familiei Strop”</a:t>
            </a:r>
          </a:p>
          <a:p>
            <a:r>
              <a:rPr lang="ro-RO" b="1" dirty="0"/>
              <a:t>ME și Asociația Sistemul National de Reciclare a Bateriilor (S.N.R.B.) - </a:t>
            </a:r>
            <a:r>
              <a:rPr lang="ro-RO" dirty="0"/>
              <a:t>proiect de conștientizare ”BEACON” (</a:t>
            </a:r>
            <a:r>
              <a:rPr lang="ro-RO" dirty="0" err="1"/>
              <a:t>Birdging</a:t>
            </a:r>
            <a:r>
              <a:rPr lang="ro-RO" dirty="0"/>
              <a:t> European </a:t>
            </a:r>
            <a:r>
              <a:rPr lang="ro-RO" dirty="0" err="1"/>
              <a:t>and</a:t>
            </a:r>
            <a:r>
              <a:rPr lang="ro-RO" dirty="0"/>
              <a:t> Local Climate </a:t>
            </a:r>
            <a:r>
              <a:rPr lang="ro-RO" dirty="0" err="1"/>
              <a:t>Action</a:t>
            </a:r>
            <a:r>
              <a:rPr lang="ro-RO" dirty="0"/>
              <a:t>)  în ceea ce privește: managementul deșeurilor de baterii si acumulatori, prevenirii efectelor schimbărilor climatice si combaterii acestora, creșterii eficienței energetice în unitățile de învățământ;</a:t>
            </a:r>
          </a:p>
          <a:p>
            <a:r>
              <a:rPr lang="ro-RO" b="1" dirty="0"/>
              <a:t>ME și ENVIRON </a:t>
            </a:r>
            <a:r>
              <a:rPr lang="ro-RO" dirty="0"/>
              <a:t>– „</a:t>
            </a:r>
            <a:r>
              <a:rPr lang="ro-RO" dirty="0" err="1"/>
              <a:t>Baterel</a:t>
            </a:r>
            <a:r>
              <a:rPr lang="ro-RO" dirty="0"/>
              <a:t>, Eroul Reciclării”</a:t>
            </a:r>
          </a:p>
          <a:p>
            <a:r>
              <a:rPr lang="ro-RO" b="1" dirty="0"/>
              <a:t>ME și Fundația Română a Inimii </a:t>
            </a:r>
            <a:r>
              <a:rPr lang="ro-RO" dirty="0"/>
              <a:t>„</a:t>
            </a:r>
            <a:r>
              <a:rPr lang="ro-RO" dirty="0" err="1"/>
              <a:t>ChYP</a:t>
            </a:r>
            <a:r>
              <a:rPr lang="ro-RO" dirty="0"/>
              <a:t> – </a:t>
            </a:r>
            <a:r>
              <a:rPr lang="ro-RO" dirty="0" err="1"/>
              <a:t>Check</a:t>
            </a:r>
            <a:r>
              <a:rPr lang="ro-RO" dirty="0"/>
              <a:t> </a:t>
            </a:r>
            <a:r>
              <a:rPr lang="ro-RO" dirty="0" err="1"/>
              <a:t>Your</a:t>
            </a:r>
            <a:r>
              <a:rPr lang="ro-RO" dirty="0"/>
              <a:t> </a:t>
            </a:r>
            <a:r>
              <a:rPr lang="ro-RO" dirty="0" err="1"/>
              <a:t>Pulse</a:t>
            </a:r>
            <a:r>
              <a:rPr lang="ro-RO" dirty="0"/>
              <a:t>”</a:t>
            </a:r>
          </a:p>
          <a:p>
            <a:r>
              <a:rPr lang="ro-RO" b="1" dirty="0"/>
              <a:t>ME și Fundația Special </a:t>
            </a:r>
            <a:r>
              <a:rPr lang="ro-RO" b="1" dirty="0" err="1"/>
              <a:t>Olympics</a:t>
            </a:r>
            <a:r>
              <a:rPr lang="ro-RO" b="1" dirty="0"/>
              <a:t> din România</a:t>
            </a:r>
          </a:p>
          <a:p>
            <a:r>
              <a:rPr lang="ro-RO" b="1" dirty="0"/>
              <a:t>ME și Societatea Română de Cardiologie, UMF „Carol Davila” București </a:t>
            </a:r>
            <a:r>
              <a:rPr lang="ro-RO" dirty="0"/>
              <a:t>– Basic Life </a:t>
            </a:r>
            <a:r>
              <a:rPr lang="ro-RO" dirty="0" err="1"/>
              <a:t>Support</a:t>
            </a:r>
            <a:endParaRPr lang="ro-RO" dirty="0"/>
          </a:p>
          <a:p>
            <a:r>
              <a:rPr lang="ro-RO" b="1" dirty="0"/>
              <a:t>ME și Institutul de </a:t>
            </a:r>
            <a:r>
              <a:rPr lang="ro-RO" b="1" dirty="0" err="1"/>
              <a:t>Pneumoftizologie</a:t>
            </a:r>
            <a:r>
              <a:rPr lang="ro-RO" b="1" dirty="0"/>
              <a:t> </a:t>
            </a:r>
            <a:r>
              <a:rPr lang="ro-RO" dirty="0"/>
              <a:t>„Marius Nasta” – prevenirea consumului de tutun și  dispozitive electronice de furnizare a nicotinei</a:t>
            </a:r>
          </a:p>
        </p:txBody>
      </p:sp>
    </p:spTree>
    <p:extLst>
      <p:ext uri="{BB962C8B-B14F-4D97-AF65-F5344CB8AC3E}">
        <p14:creationId xmlns:p14="http://schemas.microsoft.com/office/powerpoint/2010/main" val="10744305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04875"/>
          </a:xfrm>
          <a:solidFill>
            <a:schemeClr val="accent2"/>
          </a:solidFill>
        </p:spPr>
        <p:txBody>
          <a:bodyPr/>
          <a:lstStyle/>
          <a:p>
            <a:r>
              <a:rPr lang="ro-RO" b="1" dirty="0">
                <a:solidFill>
                  <a:schemeClr val="tx1"/>
                </a:solidFill>
              </a:rPr>
              <a:t>AVIZE activități extrașcolare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913774" y="1690688"/>
            <a:ext cx="10363826" cy="410051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o-RO" b="1" dirty="0"/>
              <a:t>Asociația VOLENS – „Patrula de reciclare”</a:t>
            </a:r>
          </a:p>
          <a:p>
            <a:r>
              <a:rPr lang="ro-RO" b="1" dirty="0"/>
              <a:t>Asociația Sărbătoarea Gustului – Bun pentru gust, bun pentru sănătate, bun pentru planetă!</a:t>
            </a:r>
          </a:p>
          <a:p>
            <a:r>
              <a:rPr lang="ro-RO" b="1" dirty="0"/>
              <a:t>TUNDER DATA SRL – platformă Campionii Reciclării</a:t>
            </a:r>
          </a:p>
          <a:p>
            <a:r>
              <a:rPr lang="ro-RO" b="1" dirty="0"/>
              <a:t>P</a:t>
            </a:r>
            <a:r>
              <a:rPr lang="en-US" b="1" dirty="0" err="1"/>
              <a:t>rogramul</a:t>
            </a:r>
            <a:r>
              <a:rPr lang="en-US" b="1" dirty="0"/>
              <a:t> Always</a:t>
            </a:r>
            <a:r>
              <a:rPr lang="en-US" dirty="0"/>
              <a:t> de </a:t>
            </a:r>
            <a:r>
              <a:rPr lang="en-US" dirty="0" err="1"/>
              <a:t>informare</a:t>
            </a:r>
            <a:r>
              <a:rPr lang="en-US" dirty="0"/>
              <a:t> a </a:t>
            </a:r>
            <a:r>
              <a:rPr lang="en-US" dirty="0" err="1"/>
              <a:t>tinerelor</a:t>
            </a:r>
            <a:r>
              <a:rPr lang="ro-RO" dirty="0"/>
              <a:t>/tinerilor</a:t>
            </a:r>
            <a:r>
              <a:rPr lang="en-US" dirty="0"/>
              <a:t> </a:t>
            </a:r>
            <a:r>
              <a:rPr lang="en-US" dirty="0" err="1"/>
              <a:t>aflate</a:t>
            </a:r>
            <a:r>
              <a:rPr lang="ro-RO" dirty="0"/>
              <a:t>/ți</a:t>
            </a:r>
            <a:r>
              <a:rPr lang="en-US" dirty="0"/>
              <a:t> la v</a:t>
            </a:r>
            <a:r>
              <a:rPr lang="ro-RO" dirty="0"/>
              <a:t>â</a:t>
            </a:r>
            <a:r>
              <a:rPr lang="en-US" dirty="0" err="1"/>
              <a:t>rsta</a:t>
            </a:r>
            <a:r>
              <a:rPr lang="en-US" dirty="0"/>
              <a:t> </a:t>
            </a:r>
            <a:r>
              <a:rPr lang="en-US" dirty="0" err="1"/>
              <a:t>pubert</a:t>
            </a:r>
            <a:r>
              <a:rPr lang="ro-RO" dirty="0" err="1"/>
              <a:t>ăț</a:t>
            </a:r>
            <a:r>
              <a:rPr lang="en-US" dirty="0"/>
              <a:t>ii</a:t>
            </a:r>
            <a:r>
              <a:rPr lang="ro-RO" dirty="0"/>
              <a:t> - </a:t>
            </a:r>
            <a:r>
              <a:rPr lang="en-US" dirty="0"/>
              <a:t>(P&amp;G)</a:t>
            </a:r>
            <a:endParaRPr lang="ro-RO" dirty="0"/>
          </a:p>
          <a:p>
            <a:r>
              <a:rPr lang="ro-RO" b="1" dirty="0"/>
              <a:t>RLG REBAT </a:t>
            </a:r>
            <a:r>
              <a:rPr lang="ro-RO" i="1" dirty="0"/>
              <a:t>– </a:t>
            </a:r>
            <a:r>
              <a:rPr lang="ro-RO" dirty="0"/>
              <a:t>Olimpiada Deșeurilor</a:t>
            </a:r>
          </a:p>
          <a:p>
            <a:r>
              <a:rPr lang="ro-RO" dirty="0" err="1"/>
              <a:t>Domestos</a:t>
            </a:r>
            <a:r>
              <a:rPr lang="ro-RO" dirty="0"/>
              <a:t> – posibil să continue</a:t>
            </a:r>
            <a:endParaRPr lang="en-US" dirty="0"/>
          </a:p>
          <a:p>
            <a:r>
              <a:rPr lang="en-US" dirty="0"/>
              <a:t>Unilever- </a:t>
            </a:r>
            <a:r>
              <a:rPr lang="ro-RO" dirty="0"/>
              <a:t>program educațional „</a:t>
            </a:r>
            <a:r>
              <a:rPr lang="ro-RO" i="1" dirty="0"/>
              <a:t>Ai încredere în tine</a:t>
            </a:r>
            <a:r>
              <a:rPr lang="ro-RO" dirty="0"/>
              <a:t>” - posibil să continue</a:t>
            </a:r>
          </a:p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27226034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0267" y="160867"/>
            <a:ext cx="10913533" cy="1143000"/>
          </a:xfrm>
          <a:solidFill>
            <a:schemeClr val="accent2"/>
          </a:solidFill>
        </p:spPr>
        <p:txBody>
          <a:bodyPr>
            <a:noAutofit/>
          </a:bodyPr>
          <a:lstStyle/>
          <a:p>
            <a:pPr algn="ctr"/>
            <a:r>
              <a:rPr lang="ro-RO" sz="2800" b="1" dirty="0">
                <a:solidFill>
                  <a:srgbClr val="002060"/>
                </a:solidFill>
              </a:rPr>
              <a:t>Documente ale directorilor de palate și cluburi ale elevilor</a:t>
            </a:r>
            <a:br>
              <a:rPr lang="ro-RO" sz="2800" b="1" dirty="0">
                <a:solidFill>
                  <a:srgbClr val="002060"/>
                </a:solidFill>
              </a:rPr>
            </a:br>
            <a:r>
              <a:rPr lang="ro-RO" sz="2800" b="1" dirty="0">
                <a:solidFill>
                  <a:srgbClr val="002060"/>
                </a:solidFill>
              </a:rPr>
              <a:t> (monitorizate de inspectorul educativ)</a:t>
            </a:r>
            <a:br>
              <a:rPr lang="ro-RO" sz="2800" b="1" dirty="0">
                <a:solidFill>
                  <a:srgbClr val="002060"/>
                </a:solidFill>
              </a:rPr>
            </a:br>
            <a:endParaRPr lang="ro-RO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97000"/>
            <a:ext cx="10515600" cy="4779963"/>
          </a:xfrm>
        </p:spPr>
        <p:txBody>
          <a:bodyPr>
            <a:normAutofit fontScale="55000" lnSpcReduction="20000"/>
          </a:bodyPr>
          <a:lstStyle/>
          <a:p>
            <a:pPr marL="265176" indent="-265176">
              <a:lnSpc>
                <a:spcPct val="80000"/>
              </a:lnSpc>
              <a:buNone/>
              <a:defRPr/>
            </a:pPr>
            <a:endParaRPr lang="ro-RO" dirty="0"/>
          </a:p>
          <a:p>
            <a:pPr marL="265176" indent="-265176">
              <a:lnSpc>
                <a:spcPct val="80000"/>
              </a:lnSpc>
              <a:buFont typeface="Wingdings 2"/>
              <a:buChar char=""/>
              <a:defRPr/>
            </a:pPr>
            <a:r>
              <a:rPr lang="ro-RO" sz="3400" dirty="0"/>
              <a:t>Proiectul de dezvoltare al PC/CC (procese verbale  CP </a:t>
            </a:r>
            <a:r>
              <a:rPr lang="ro-RO" sz="3400" dirty="0" err="1"/>
              <a:t>şi</a:t>
            </a:r>
            <a:r>
              <a:rPr lang="ro-RO" sz="3400" dirty="0"/>
              <a:t> avizat în CA)</a:t>
            </a:r>
          </a:p>
          <a:p>
            <a:pPr marL="265176" indent="-265176">
              <a:lnSpc>
                <a:spcPct val="80000"/>
              </a:lnSpc>
              <a:buFont typeface="Wingdings 2"/>
              <a:buChar char=""/>
              <a:defRPr/>
            </a:pPr>
            <a:r>
              <a:rPr lang="ro-RO" sz="3400" dirty="0"/>
              <a:t>Curriculum </a:t>
            </a:r>
            <a:r>
              <a:rPr lang="ro-RO" sz="3400" dirty="0" err="1"/>
              <a:t>şcolar</a:t>
            </a:r>
            <a:r>
              <a:rPr lang="ro-RO" sz="3400" dirty="0"/>
              <a:t>/planificări avizate</a:t>
            </a:r>
          </a:p>
          <a:p>
            <a:pPr marL="265176" indent="-265176">
              <a:lnSpc>
                <a:spcPct val="80000"/>
              </a:lnSpc>
              <a:buFont typeface="Wingdings 2"/>
              <a:buChar char=""/>
              <a:defRPr/>
            </a:pPr>
            <a:r>
              <a:rPr lang="ro-RO" sz="3400" dirty="0"/>
              <a:t>Oferta curriculară</a:t>
            </a:r>
          </a:p>
          <a:p>
            <a:pPr marL="265176" indent="-265176">
              <a:lnSpc>
                <a:spcPct val="80000"/>
              </a:lnSpc>
              <a:buFont typeface="Wingdings 2"/>
              <a:buChar char=""/>
              <a:defRPr/>
            </a:pPr>
            <a:r>
              <a:rPr lang="ro-RO" sz="3400" dirty="0"/>
              <a:t>Orar/condică de </a:t>
            </a:r>
            <a:r>
              <a:rPr lang="ro-RO" sz="3400" dirty="0" err="1"/>
              <a:t>prezenţă</a:t>
            </a:r>
            <a:endParaRPr lang="ro-RO" sz="3400" dirty="0"/>
          </a:p>
          <a:p>
            <a:pPr marL="265176" indent="-265176">
              <a:lnSpc>
                <a:spcPct val="80000"/>
              </a:lnSpc>
              <a:buFont typeface="Wingdings 2"/>
              <a:buChar char=""/>
              <a:defRPr/>
            </a:pPr>
            <a:r>
              <a:rPr lang="ro-RO" sz="3400" dirty="0"/>
              <a:t>Comisii cu caracter permanent </a:t>
            </a:r>
            <a:r>
              <a:rPr lang="ro-RO" sz="3400" dirty="0" err="1"/>
              <a:t>şi</a:t>
            </a:r>
            <a:r>
              <a:rPr lang="ro-RO" sz="3400" dirty="0"/>
              <a:t> temporar/decizii</a:t>
            </a:r>
          </a:p>
          <a:p>
            <a:pPr marL="265176" indent="-265176">
              <a:lnSpc>
                <a:spcPct val="80000"/>
              </a:lnSpc>
              <a:buFont typeface="Wingdings 2"/>
              <a:buChar char=""/>
              <a:defRPr/>
            </a:pPr>
            <a:r>
              <a:rPr lang="ro-RO" sz="3400" dirty="0"/>
              <a:t>Consiliul profesoral / consiliul de </a:t>
            </a:r>
            <a:r>
              <a:rPr lang="ro-RO" sz="3400" dirty="0" err="1"/>
              <a:t>administraţie</a:t>
            </a:r>
            <a:endParaRPr lang="ro-RO" sz="3400" dirty="0"/>
          </a:p>
          <a:p>
            <a:pPr marL="265176" indent="-265176">
              <a:lnSpc>
                <a:spcPct val="80000"/>
              </a:lnSpc>
              <a:buFont typeface="Wingdings 2"/>
              <a:buChar char=""/>
              <a:defRPr/>
            </a:pPr>
            <a:r>
              <a:rPr lang="ro-RO" sz="3400" dirty="0"/>
              <a:t>Programul </a:t>
            </a:r>
            <a:r>
              <a:rPr lang="ro-RO" sz="3400" dirty="0" err="1"/>
              <a:t>activităţii</a:t>
            </a:r>
            <a:r>
              <a:rPr lang="ro-RO" sz="3400" dirty="0"/>
              <a:t> educative </a:t>
            </a:r>
            <a:r>
              <a:rPr lang="ro-RO" sz="3400" dirty="0" err="1"/>
              <a:t>extraşcolare</a:t>
            </a:r>
            <a:endParaRPr lang="ro-RO" sz="3400" dirty="0"/>
          </a:p>
          <a:p>
            <a:pPr marL="265176" indent="-265176">
              <a:lnSpc>
                <a:spcPct val="80000"/>
              </a:lnSpc>
              <a:buFont typeface="Wingdings 2"/>
              <a:buChar char=""/>
              <a:defRPr/>
            </a:pPr>
            <a:r>
              <a:rPr lang="ro-RO" sz="3400" dirty="0"/>
              <a:t>Rezultate cadre </a:t>
            </a:r>
            <a:r>
              <a:rPr lang="ro-RO" sz="3400" dirty="0" err="1"/>
              <a:t>diactice</a:t>
            </a:r>
            <a:r>
              <a:rPr lang="ro-RO" sz="3400" dirty="0"/>
              <a:t>/ elevi</a:t>
            </a:r>
          </a:p>
          <a:p>
            <a:pPr marL="265176" indent="-265176">
              <a:lnSpc>
                <a:spcPct val="80000"/>
              </a:lnSpc>
              <a:buFont typeface="Wingdings 2"/>
              <a:buChar char=""/>
              <a:defRPr/>
            </a:pPr>
            <a:r>
              <a:rPr lang="ro-RO" sz="3400" dirty="0"/>
              <a:t>Încadrări / formare / perfecționare cadre didactice</a:t>
            </a:r>
          </a:p>
          <a:p>
            <a:pPr marL="265176" indent="-265176">
              <a:lnSpc>
                <a:spcPct val="80000"/>
              </a:lnSpc>
              <a:buFont typeface="Wingdings 2"/>
              <a:buChar char=""/>
              <a:defRPr/>
            </a:pPr>
            <a:r>
              <a:rPr lang="ro-RO" sz="3400" dirty="0"/>
              <a:t>Dotări/bază materială</a:t>
            </a:r>
          </a:p>
          <a:p>
            <a:pPr marL="265176" indent="-265176">
              <a:lnSpc>
                <a:spcPct val="80000"/>
              </a:lnSpc>
              <a:buFont typeface="Wingdings 2"/>
              <a:buChar char=""/>
              <a:defRPr/>
            </a:pPr>
            <a:r>
              <a:rPr lang="ro-RO" sz="3400" dirty="0"/>
              <a:t>Regulament de ordine interioară</a:t>
            </a:r>
          </a:p>
          <a:p>
            <a:pPr marL="265176" indent="-265176">
              <a:lnSpc>
                <a:spcPct val="80000"/>
              </a:lnSpc>
              <a:buFont typeface="Wingdings 2"/>
              <a:buChar char=""/>
              <a:defRPr/>
            </a:pPr>
            <a:r>
              <a:rPr lang="ro-RO" sz="3400" dirty="0"/>
              <a:t>Registrul de </a:t>
            </a:r>
            <a:r>
              <a:rPr lang="ro-RO" sz="3400" dirty="0" err="1"/>
              <a:t>evidenţă</a:t>
            </a:r>
            <a:r>
              <a:rPr lang="ro-RO" sz="3400" dirty="0"/>
              <a:t> a deciziilor</a:t>
            </a:r>
          </a:p>
          <a:p>
            <a:pPr marL="265176" indent="-265176">
              <a:lnSpc>
                <a:spcPct val="80000"/>
              </a:lnSpc>
              <a:buFont typeface="Wingdings 2"/>
              <a:buChar char=""/>
              <a:defRPr/>
            </a:pPr>
            <a:r>
              <a:rPr lang="ro-RO" sz="3400" dirty="0"/>
              <a:t>Controlul, îndrumarea </a:t>
            </a:r>
            <a:r>
              <a:rPr lang="ro-RO" sz="3400" dirty="0" err="1"/>
              <a:t>şi</a:t>
            </a:r>
            <a:r>
              <a:rPr lang="ro-RO" sz="3400" dirty="0"/>
              <a:t> evaluarea activității personalului didactic și administrativ</a:t>
            </a:r>
          </a:p>
          <a:p>
            <a:pPr marL="265176" indent="-265176">
              <a:lnSpc>
                <a:spcPct val="80000"/>
              </a:lnSpc>
              <a:buFont typeface="Wingdings 2"/>
              <a:buChar char=""/>
              <a:defRPr/>
            </a:pPr>
            <a:r>
              <a:rPr lang="ro-RO" sz="3400" dirty="0"/>
              <a:t>Evidența înscrierii la cercuri</a:t>
            </a:r>
          </a:p>
          <a:p>
            <a:pPr marL="265176" indent="-265176">
              <a:lnSpc>
                <a:spcPct val="80000"/>
              </a:lnSpc>
              <a:buFont typeface="Wingdings 2"/>
              <a:buChar char=""/>
              <a:defRPr/>
            </a:pPr>
            <a:r>
              <a:rPr lang="ro-RO" sz="3400" dirty="0"/>
              <a:t>Consiliul elevilor/cerc </a:t>
            </a:r>
            <a:r>
              <a:rPr lang="ro-RO" sz="3400" dirty="0" err="1"/>
              <a:t>şi</a:t>
            </a:r>
            <a:r>
              <a:rPr lang="ro-RO" sz="3400" dirty="0"/>
              <a:t> comitetul de părinți etc.</a:t>
            </a:r>
          </a:p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10227279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>
            <a:extLst>
              <a:ext uri="{FF2B5EF4-FFF2-40B4-BE49-F238E27FC236}">
                <a16:creationId xmlns:a16="http://schemas.microsoft.com/office/drawing/2014/main" id="{99AC65B8-C54D-4EC4-843D-5548243641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291" y="-817417"/>
            <a:ext cx="8562109" cy="961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6979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piece of paper with a pencil laying on top">
            <a:extLst>
              <a:ext uri="{FF2B5EF4-FFF2-40B4-BE49-F238E27FC236}">
                <a16:creationId xmlns:a16="http://schemas.microsoft.com/office/drawing/2014/main" id="{65810330-F0B5-43C9-BC34-094FFB5C05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84666"/>
            <a:ext cx="1219198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AB2EA78-AEB3-469B-9025-3B17201A45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52067" y="703404"/>
            <a:ext cx="5381323" cy="2514600"/>
          </a:xfrm>
        </p:spPr>
        <p:txBody>
          <a:bodyPr anchor="b">
            <a:normAutofit/>
          </a:bodyPr>
          <a:lstStyle/>
          <a:p>
            <a:r>
              <a:rPr lang="ro-RO" sz="4400" b="1" dirty="0">
                <a:solidFill>
                  <a:schemeClr val="tx1"/>
                </a:solidFill>
              </a:rPr>
              <a:t>SUCCES ȘI BUCURII ÎN NOUL AN ȘCOLAR 2024-2025</a:t>
            </a:r>
            <a:r>
              <a:rPr lang="ro-RO" sz="4400" dirty="0">
                <a:solidFill>
                  <a:schemeClr val="tx1"/>
                </a:solidFill>
              </a:rPr>
              <a:t>!</a:t>
            </a: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23557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147</TotalTime>
  <Words>1568</Words>
  <Application>Microsoft Office PowerPoint</Application>
  <PresentationFormat>Ecran lat</PresentationFormat>
  <Paragraphs>122</Paragraphs>
  <Slides>13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6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13</vt:i4>
      </vt:variant>
    </vt:vector>
  </HeadingPairs>
  <TitlesOfParts>
    <vt:vector size="20" baseType="lpstr">
      <vt:lpstr>Arial</vt:lpstr>
      <vt:lpstr>Symbol</vt:lpstr>
      <vt:lpstr>Times New Roman</vt:lpstr>
      <vt:lpstr>Trebuchet MS</vt:lpstr>
      <vt:lpstr>Wingdings 2</vt:lpstr>
      <vt:lpstr>Wingdings 3</vt:lpstr>
      <vt:lpstr>Facet</vt:lpstr>
      <vt:lpstr>    </vt:lpstr>
      <vt:lpstr>Prezentare PowerPoint</vt:lpstr>
      <vt:lpstr>Prezentare PowerPoint</vt:lpstr>
      <vt:lpstr>Prezentare PowerPoint</vt:lpstr>
      <vt:lpstr>Prezentare PowerPoint</vt:lpstr>
      <vt:lpstr>Dimensiunea de mediu a dezvoltării durabile  Utilizarea resurselor naturale Utilizarea durabilă a resurselor</vt:lpstr>
      <vt:lpstr>Calendarul proiectelor de educație extrașcolară</vt:lpstr>
      <vt:lpstr>Proiecte, parteneriate, activități extrașcolare </vt:lpstr>
      <vt:lpstr>Protocoale</vt:lpstr>
      <vt:lpstr>AVIZE activități extrașcolare</vt:lpstr>
      <vt:lpstr>Documente ale directorilor de palate și cluburi ale elevilor  (monitorizate de inspectorul educativ) </vt:lpstr>
      <vt:lpstr>Prezentare PowerPoint</vt:lpstr>
      <vt:lpstr>SUCCES ȘI BUCURII ÎN NOUL AN ȘCOLAR 2024-2025!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Daniela Calugaru</dc:creator>
  <cp:lastModifiedBy>User2</cp:lastModifiedBy>
  <cp:revision>26</cp:revision>
  <dcterms:created xsi:type="dcterms:W3CDTF">2024-09-10T06:18:35Z</dcterms:created>
  <dcterms:modified xsi:type="dcterms:W3CDTF">2024-09-24T08:36:37Z</dcterms:modified>
</cp:coreProperties>
</file>