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337" r:id="rId5"/>
    <p:sldId id="259" r:id="rId6"/>
    <p:sldId id="352" r:id="rId7"/>
    <p:sldId id="353" r:id="rId8"/>
    <p:sldId id="344" r:id="rId9"/>
    <p:sldId id="345" r:id="rId10"/>
    <p:sldId id="351" r:id="rId11"/>
    <p:sldId id="349" r:id="rId12"/>
    <p:sldId id="347" r:id="rId13"/>
    <p:sldId id="324" r:id="rId14"/>
    <p:sldId id="325" r:id="rId15"/>
    <p:sldId id="328" r:id="rId16"/>
    <p:sldId id="329" r:id="rId17"/>
    <p:sldId id="354" r:id="rId18"/>
    <p:sldId id="362" r:id="rId19"/>
    <p:sldId id="360" r:id="rId20"/>
    <p:sldId id="327" r:id="rId21"/>
    <p:sldId id="357" r:id="rId22"/>
  </p:sldIdLst>
  <p:sldSz cx="12188825" cy="6858000"/>
  <p:notesSz cx="6858000" cy="9144000"/>
  <p:defaultTextStyle>
    <a:defPPr>
      <a:defRPr lang="en-US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1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7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3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5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165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152" userDrawn="1">
          <p15:clr>
            <a:srgbClr val="A4A3A4"/>
          </p15:clr>
        </p15:guide>
        <p15:guide id="2" pos="38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BDBED569-4797-4DF1-A0F4-6AAB3CD982D8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25" autoAdjust="0"/>
  </p:normalViewPr>
  <p:slideViewPr>
    <p:cSldViewPr showGuides="1">
      <p:cViewPr>
        <p:scale>
          <a:sx n="96" d="100"/>
          <a:sy n="96" d="100"/>
        </p:scale>
        <p:origin x="-178" y="-14"/>
      </p:cViewPr>
      <p:guideLst>
        <p:guide orient="horz" pos="1152"/>
        <p:guide pos="38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20"/>
    </p:cViewPr>
  </p:sorterViewPr>
  <p:notesViewPr>
    <p:cSldViewPr>
      <p:cViewPr varScale="1">
        <p:scale>
          <a:sx n="79" d="100"/>
          <a:sy n="79" d="100"/>
        </p:scale>
        <p:origin x="1644" y="96"/>
      </p:cViewPr>
      <p:guideLst>
        <p:guide orient="horz" pos="2880"/>
        <p:guide pos="218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4/9/2025</a:t>
            </a:fld>
            <a:endParaRPr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1275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t>4/9/2025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0659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200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165" algn="l" defTabSz="1219200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765" algn="l" defTabSz="1219200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365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5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565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165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96F01-7154-41E0-B48B-A6921757531A}" type="slidenum">
              <a:rPr lang="en-US"/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5754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255" y="1196975"/>
            <a:ext cx="10940317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370" y="2422525"/>
            <a:ext cx="10946666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441" y="6245225"/>
            <a:ext cx="2844059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4515" y="6245225"/>
            <a:ext cx="385979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5325" y="6245225"/>
            <a:ext cx="2844059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46FDEA9-29B0-4000-9A8A-EA5137E778F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634" y="1709738"/>
            <a:ext cx="1051286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634" y="4589463"/>
            <a:ext cx="10512862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174750"/>
            <a:ext cx="5383398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174750"/>
            <a:ext cx="5383398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099" y="365125"/>
            <a:ext cx="105128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99" y="1681163"/>
            <a:ext cx="515697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99" y="2505075"/>
            <a:ext cx="5156973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236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236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099" y="457200"/>
            <a:ext cx="39317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367" y="987425"/>
            <a:ext cx="617059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99" y="2057400"/>
            <a:ext cx="39317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099" y="457200"/>
            <a:ext cx="39317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367" y="987425"/>
            <a:ext cx="6170593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99" y="2057400"/>
            <a:ext cx="39317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190500"/>
            <a:ext cx="2742486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190500"/>
            <a:ext cx="802431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468AF-EFCF-4AAD-ACF4-3BA83EC4AF4E}" type="datetime1">
              <a:rPr lang="en-US" smtClean="0"/>
              <a:t>4/9/2025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205754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441" y="190500"/>
            <a:ext cx="10969943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441" y="1174750"/>
            <a:ext cx="10969943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441" y="6245225"/>
            <a:ext cx="284405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859468AF-EFCF-4AAD-ACF4-3BA83EC4AF4E}" type="datetime1">
              <a:rPr lang="en-US" smtClean="0"/>
              <a:t>4/9/2025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4515" y="6245225"/>
            <a:ext cx="385979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5325" y="6245225"/>
            <a:ext cx="284405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EB37DED6-D4C7-42EE-AB49-D2E39E64FDE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94ff5a6-8c7c-47b2-ae76-d91f4b1df1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380" y="0"/>
            <a:ext cx="545973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725" y="685800"/>
            <a:ext cx="7753985" cy="1143000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ro-RO" sz="4000" b="1" dirty="0">
                <a:solidFill>
                  <a:schemeClr val="accent1"/>
                </a:solidFill>
              </a:rPr>
              <a:t>Tematica cercului pedagogic</a:t>
            </a:r>
            <a:br>
              <a:rPr lang="ro-RO" sz="4000" b="1" dirty="0">
                <a:solidFill>
                  <a:schemeClr val="accent1"/>
                </a:solidFill>
              </a:rPr>
            </a:br>
            <a:r>
              <a:rPr lang="ro-RO" sz="4000" b="1" dirty="0">
                <a:solidFill>
                  <a:schemeClr val="accent1"/>
                </a:solidFill>
              </a:rPr>
              <a:t/>
            </a:r>
            <a:br>
              <a:rPr lang="ro-RO" sz="4000" b="1" dirty="0">
                <a:solidFill>
                  <a:schemeClr val="accent1"/>
                </a:solidFill>
              </a:rPr>
            </a:br>
            <a:endParaRPr lang="ro-RO" sz="40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725" y="1828800"/>
            <a:ext cx="7452995" cy="4470400"/>
          </a:xfrm>
        </p:spPr>
        <p:txBody>
          <a:bodyPr vert="horz" lIns="121899" tIns="60949" rIns="121899" bIns="60949" rtlCol="0" anchor="t">
            <a:normAutofit/>
          </a:bodyPr>
          <a:lstStyle/>
          <a:p>
            <a:pPr marL="0" indent="0" algn="ctr">
              <a:buFont typeface="Wingdings" panose="05000000000000000000" pitchFamily="2" charset="2"/>
              <a:buNone/>
            </a:pPr>
            <a:endParaRPr lang="ro-RO" sz="32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ro-RO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MODALITĂȚI DE INTEGRARE A A.V.A.P. ÎN CADRUL DISCIPLINELOR, LA CLASA A III-A </a:t>
            </a:r>
          </a:p>
          <a:p>
            <a:pPr marL="0" indent="0" algn="ctr">
              <a:buFont typeface="Wingdings" panose="05000000000000000000" pitchFamily="2" charset="2"/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ctr">
              <a:buFont typeface="Wingdings" panose="05000000000000000000" pitchFamily="2" charset="2"/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370" y="4226560"/>
            <a:ext cx="3855720" cy="2072640"/>
          </a:xfrm>
          <a:prstGeom prst="rect">
            <a:avLst/>
          </a:prstGeom>
        </p:spPr>
      </p:pic>
      <p:sp>
        <p:nvSpPr>
          <p:cNvPr id="5" name="Text Box 4"/>
          <p:cNvSpPr txBox="1"/>
          <p:nvPr/>
        </p:nvSpPr>
        <p:spPr>
          <a:xfrm>
            <a:off x="5473700" y="1193800"/>
            <a:ext cx="4062730" cy="4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endParaRPr lang="en-US"/>
          </a:p>
        </p:txBody>
      </p:sp>
    </p:spTree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 ROLUL  DISCIPLINEI   A.V.A.P. 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477520" y="773430"/>
            <a:ext cx="11003280" cy="58096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În ciclul primar, disciplina </a:t>
            </a: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 A</a:t>
            </a: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rte Vizuale și Abilități Practice, </a:t>
            </a: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 </a:t>
            </a: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p</a:t>
            </a: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oate deveni un autentic spațiu interdisciplinar</a:t>
            </a: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, prin utilizarea în mod predominat a limbajelor acționale.</a:t>
            </a:r>
          </a:p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Ș</a:t>
            </a: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colarul mic trăieşte satisfacții intense, de o mare forță educativă atunci când participă la crearea unor valori de întrebuințare.</a:t>
            </a:r>
          </a:p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Disciplina Arte Vizuale și Abilități Practice contribuie în mod esențial la dezvoltarea, din toate punctele de vedere, a personalității copiilor.</a:t>
            </a:r>
          </a:p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Prin specificul orelor de Arte Vizuale și Abilități Practice</a:t>
            </a: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,</a:t>
            </a: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 elevul învață să își coordoneze mișcările, capătă pricepere și îndemânare, își formează unele deprinderi practice de a opera cu diverse materiale și instrumente.</a:t>
            </a:r>
          </a:p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Prin caracterul practic-recreativ-creativ-atractiv, orele de Arte Vizuale și Abilități Practice vin în completarea celorlalte discipline, profesorii putând adesea să aleagă să predea conținuturile în manieră integrată.</a:t>
            </a:r>
            <a:endParaRPr b="0" i="0">
              <a:solidFill>
                <a:schemeClr val="tx1"/>
              </a:solidFill>
              <a:latin typeface="Times New Roman" panose="02020603050405020304" pitchFamily="18" charset="0"/>
              <a:ea typeface="RalewayBold"/>
              <a:cs typeface="Times New Roman" panose="02020603050405020304" pitchFamily="18" charset="0"/>
            </a:endParaRPr>
          </a:p>
          <a:p>
            <a:pPr marL="0" indent="457200">
              <a:lnSpc>
                <a:spcPct val="150000"/>
              </a:lnSpc>
              <a:spcBef>
                <a:spcPct val="0"/>
              </a:spcBef>
              <a:spcAft>
                <a:spcPts val="300"/>
              </a:spcAft>
            </a:pPr>
            <a:r>
              <a:rPr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Prin conceperea activității şcolare sub formă creativă sunt dezvoltați toți parametri creativi: fluență, flexibilitate, originalitate, elaborare, astfel încât orice situație-problemă să poată fi rezolvată creativ</a:t>
            </a:r>
            <a:r>
              <a:rPr lang="ro-RO" sz="1800" b="0" i="0">
                <a:solidFill>
                  <a:schemeClr val="tx1"/>
                </a:solidFill>
                <a:latin typeface="Times New Roman" panose="02020603050405020304" pitchFamily="18" charset="0"/>
                <a:ea typeface="RalewayBold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 Box 3"/>
          <p:cNvSpPr txBox="1"/>
          <p:nvPr/>
        </p:nvSpPr>
        <p:spPr>
          <a:xfrm>
            <a:off x="6958013" y="116205"/>
            <a:ext cx="5080000" cy="3371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</a:pPr>
            <a:endParaRPr sz="1600" b="0"/>
          </a:p>
        </p:txBody>
      </p:sp>
    </p:spTree>
  </p:cSld>
  <p:clrMapOvr>
    <a:masterClrMapping/>
  </p:clrMapOvr>
  <p:transition spd="slow"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/>
          <p:nvPr/>
        </p:nvSpPr>
        <p:spPr>
          <a:xfrm>
            <a:off x="1972310" y="1291590"/>
            <a:ext cx="8266430" cy="13747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</a:pPr>
            <a:r>
              <a:rPr lang="en-US" altLang="en-US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„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Mi s-a spus 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ș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i am uitat, am v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ă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zut 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ș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i am 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înțeles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, am f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ă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cut 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ș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i am 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î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nv</a:t>
            </a:r>
            <a:r>
              <a:rPr lang="ro-RO"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ăț</a:t>
            </a:r>
            <a:r>
              <a:rPr sz="2800">
                <a:solidFill>
                  <a:schemeClr val="tx2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at" - Confucius</a:t>
            </a:r>
            <a:endParaRPr lang="en-US" sz="2800">
              <a:solidFill>
                <a:schemeClr val="tx2"/>
              </a:solidFill>
              <a:latin typeface="Monotype Corsiva" panose="03010101010201010101" charset="0"/>
              <a:cs typeface="Monotype Corsiva" panose="03010101010201010101" charset="0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629728" y="2853372"/>
            <a:ext cx="5080000" cy="304609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Noi suntem elevi hazlii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Și facem mici ghidușii.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La A.V.A</a:t>
            </a:r>
            <a:r>
              <a:rPr lang="ro-RO" sz="1600" b="1">
                <a:latin typeface="Times New Roman" panose="02020603050405020304"/>
                <a:ea typeface="Cambria" panose="02040503050406030204"/>
              </a:rPr>
              <a:t> </a:t>
            </a:r>
            <a:r>
              <a:rPr sz="1600" b="1">
                <a:latin typeface="Times New Roman" panose="02020603050405020304"/>
                <a:ea typeface="Cambria" panose="02040503050406030204"/>
              </a:rPr>
              <a:t>P. colorăm, confecționăm,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Lucrări și obiecte noi creăm.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Apoi la Română, Matematică, Muzică,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Joc și mișcare, Științe și</a:t>
            </a:r>
            <a:r>
              <a:rPr lang="ro-RO" sz="1600" b="1">
                <a:latin typeface="Times New Roman" panose="02020603050405020304"/>
                <a:ea typeface="Cambria" panose="02040503050406030204"/>
              </a:rPr>
              <a:t> Educație</a:t>
            </a:r>
            <a:r>
              <a:rPr sz="1600" b="1">
                <a:latin typeface="Times New Roman" panose="02020603050405020304"/>
                <a:ea typeface="Cambria" panose="02040503050406030204"/>
              </a:rPr>
              <a:t> Civică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Pe toate le integrăm.</a:t>
            </a:r>
          </a:p>
          <a:p>
            <a:pPr defTabSz="266700">
              <a:lnSpc>
                <a:spcPct val="150000"/>
              </a:lnSpc>
            </a:pPr>
            <a:r>
              <a:rPr sz="1600" b="1">
                <a:latin typeface="Times New Roman" panose="02020603050405020304"/>
                <a:ea typeface="Cambria" panose="02040503050406030204"/>
              </a:rPr>
              <a:t>Și acum, </a:t>
            </a:r>
            <a:r>
              <a:rPr lang="ro-RO" sz="1600" b="1">
                <a:latin typeface="Times New Roman" panose="02020603050405020304"/>
                <a:ea typeface="Cambria" panose="02040503050406030204"/>
              </a:rPr>
              <a:t>să </a:t>
            </a:r>
            <a:r>
              <a:rPr sz="1600" b="1">
                <a:latin typeface="Times New Roman" panose="02020603050405020304"/>
                <a:ea typeface="Cambria" panose="02040503050406030204"/>
              </a:rPr>
              <a:t>vă demonstrăm!</a:t>
            </a:r>
          </a:p>
        </p:txBody>
      </p:sp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LIMBA ȘI LITERATURA ROMÂNĂ</a:t>
            </a:r>
          </a:p>
        </p:txBody>
      </p:sp>
      <p:pic>
        <p:nvPicPr>
          <p:cNvPr id="3" name="Content Placeholder 2" descr="2a812063-840a-4d50-a423-39b3d05050eb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24865" y="1174750"/>
            <a:ext cx="4953000" cy="4953000"/>
          </a:xfrm>
          <a:prstGeom prst="rect">
            <a:avLst/>
          </a:prstGeom>
        </p:spPr>
      </p:pic>
      <p:pic>
        <p:nvPicPr>
          <p:cNvPr id="4" name="Content Placeholder 3" descr="f057b9a0-85ef-4ea2-be7f-75db67bc5109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10960" y="1174750"/>
            <a:ext cx="4953000" cy="4953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5cb8a81-0c34-4b7b-ac98-01012e39d47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55" y="836930"/>
            <a:ext cx="6402070" cy="4598670"/>
          </a:xfrm>
          <a:prstGeom prst="rect">
            <a:avLst/>
          </a:prstGeom>
        </p:spPr>
      </p:pic>
      <p:pic>
        <p:nvPicPr>
          <p:cNvPr id="3" name="Picture 2" descr="b45e9e9e-c4eb-49dd-a187-f6b7e6d88bb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0765" y="782955"/>
            <a:ext cx="3848100" cy="4530090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f248bd1-5ec4-4fab-8462-79bce12187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354445" y="-71755"/>
            <a:ext cx="4673600" cy="62014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610" y="851535"/>
            <a:ext cx="3846830" cy="442976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altLang="en-US"/>
              <a:t>MATEMATICĂ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altLang="en-US"/>
              <a:t>Fracții</a:t>
            </a:r>
          </a:p>
        </p:txBody>
      </p:sp>
      <p:pic>
        <p:nvPicPr>
          <p:cNvPr id="7" name="Content Placeholder 6" descr="445b96db-f624-41ab-970b-045cd463e29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277745" y="1628775"/>
            <a:ext cx="3070860" cy="511937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o-RO" altLang="en-US"/>
              <a:t>Problemă</a:t>
            </a:r>
          </a:p>
        </p:txBody>
      </p:sp>
      <p:pic>
        <p:nvPicPr>
          <p:cNvPr id="11" name="Content Placeholder 10" descr="3eeb92ac-e190-4768-b587-35f2fc42268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917815" y="1172845"/>
            <a:ext cx="3493770" cy="5065395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altLang="en-US"/>
              <a:t>EDUCAȚIE CIVICĂ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altLang="en-US"/>
              <a:t>Încrederea și lipsa de încredere</a:t>
            </a:r>
          </a:p>
        </p:txBody>
      </p:sp>
      <p:pic>
        <p:nvPicPr>
          <p:cNvPr id="7" name="Content Placeholder 6" descr="67e4b890-c294-48de-a2a1-3d0e09c1787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066925" y="2505075"/>
            <a:ext cx="2702560" cy="36849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o-RO" altLang="en-US"/>
              <a:t>Nevoia de plante și animale</a:t>
            </a:r>
          </a:p>
        </p:txBody>
      </p:sp>
      <p:pic>
        <p:nvPicPr>
          <p:cNvPr id="11" name="Content Placeholder 10" descr="53022435-7c9f-40cd-9168-a15e6a1237e6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384415" y="2505075"/>
            <a:ext cx="2753360" cy="3684905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    	ȘTIINȚE ALE NATURII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1"/>
            <a:r>
              <a:rPr lang="ro-RO" altLang="en-US"/>
              <a:t>Circuitul apei în natură</a:t>
            </a:r>
          </a:p>
          <a:p>
            <a:endParaRPr lang="ro-RO" altLang="en-US"/>
          </a:p>
        </p:txBody>
      </p:sp>
      <p:pic>
        <p:nvPicPr>
          <p:cNvPr id="6" name="Content Placeholder 5" descr="3a967d00-9f9a-4e44-add4-a07505ed79a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7455535" y="1131570"/>
            <a:ext cx="3515360" cy="58051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549400" y="1369060"/>
            <a:ext cx="3336925" cy="5408295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      Utilizările apei</a:t>
            </a:r>
          </a:p>
        </p:txBody>
      </p:sp>
      <p:pic>
        <p:nvPicPr>
          <p:cNvPr id="5" name="Content Placeholder 4" descr="b91be97f-cca9-4b81-bf61-cfce2af9383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5400000">
            <a:off x="1440815" y="707390"/>
            <a:ext cx="3320415" cy="5353050"/>
          </a:xfrm>
          <a:prstGeom prst="rect">
            <a:avLst/>
          </a:prstGeom>
        </p:spPr>
      </p:pic>
      <p:pic>
        <p:nvPicPr>
          <p:cNvPr id="7" name="Content Placeholder 6" descr="896264fb-9e76-40d9-9921-4c84f7fd51d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95695" y="1522095"/>
            <a:ext cx="5383530" cy="36423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0260" cy="1224280"/>
          </a:xfrm>
        </p:spPr>
        <p:txBody>
          <a:bodyPr/>
          <a:lstStyle/>
          <a:p>
            <a:r>
              <a:rPr lang="ro-RO" altLang="en-US"/>
              <a:t>  Poluarea mediului (apă, aer, sol)</a:t>
            </a:r>
            <a:br>
              <a:rPr lang="ro-RO" altLang="en-US"/>
            </a:br>
            <a:r>
              <a:rPr lang="ro-RO" altLang="en-US"/>
              <a:t>                         Protejarea mediului (apă, aer, sol)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78195" y="1412875"/>
            <a:ext cx="5501005" cy="413194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61620" y="1414780"/>
            <a:ext cx="5396230" cy="3992880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altLang="en-US"/>
              <a:t>    JOC ȘI MIȘCARE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o-RO" altLang="en-US"/>
              <a:t>La A.V.AP. </a:t>
            </a:r>
            <a:r>
              <a:rPr lang="en-US" altLang="en-US"/>
              <a:t>am confecționat câteva discuri colorate și cu un cârlig fiecare copil trebuia să paseze mai departe discul, fără să pună mâna.</a:t>
            </a:r>
          </a:p>
          <a:p>
            <a:endParaRPr lang="ro-RO" altLang="en-US"/>
          </a:p>
        </p:txBody>
      </p:sp>
      <p:pic>
        <p:nvPicPr>
          <p:cNvPr id="5" name="Content Placeholder 4" descr="f632ff8c-52fd-42de-9829-7c93afd562b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86195" y="3525520"/>
            <a:ext cx="4871720" cy="2740025"/>
          </a:xfrm>
          <a:prstGeom prst="rect">
            <a:avLst/>
          </a:prstGeom>
        </p:spPr>
      </p:pic>
      <p:pic>
        <p:nvPicPr>
          <p:cNvPr id="7" name="Picture 6" descr="ccc1a1db-a636-4b12-b6b1-86ebe34833f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140" y="753110"/>
            <a:ext cx="4679315" cy="263271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MUZICĂ ȘI MIȘCARE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5195" y="1269365"/>
            <a:ext cx="3922395" cy="393192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34275" y="692150"/>
            <a:ext cx="3430270" cy="4602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7590" y="548640"/>
            <a:ext cx="2782570" cy="5251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atsApp Image 2025-03-16 at 08.14.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55" y="1689100"/>
            <a:ext cx="5457825" cy="3960495"/>
          </a:xfrm>
          <a:prstGeom prst="rect">
            <a:avLst/>
          </a:prstGeom>
        </p:spPr>
      </p:pic>
      <p:pic>
        <p:nvPicPr>
          <p:cNvPr id="5" name="Picture 4" descr="WhatsApp Image 2025-03-16 at 08.14.4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1270" y="1689100"/>
            <a:ext cx="4036060" cy="3959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8645" y="476250"/>
            <a:ext cx="1348740" cy="2064385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b55bf2c-48a0-45ab-8d7f-19ad442562a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95" y="441325"/>
            <a:ext cx="4091305" cy="5451475"/>
          </a:xfrm>
          <a:prstGeom prst="rect">
            <a:avLst/>
          </a:prstGeom>
        </p:spPr>
      </p:pic>
      <p:pic>
        <p:nvPicPr>
          <p:cNvPr id="5" name="Picture 4" descr="972b6caf-a011-4855-99ce-3e601bb3e9e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735" y="981075"/>
            <a:ext cx="6057900" cy="41427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altLang="en-US"/>
              <a:t>   Activități extrașcolare - Carnavalul toamnei</a:t>
            </a:r>
          </a:p>
        </p:txBody>
      </p:sp>
      <p:pic>
        <p:nvPicPr>
          <p:cNvPr id="5" name="Content Placeholder 4" descr="e03d589e-644c-4f1a-a852-7afbefbb3db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0035" y="1116965"/>
            <a:ext cx="10417810" cy="4619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/>
      </p:transition>
    </mc:Choice>
    <mc:Fallback xmlns="">
      <p:transition spd="slow">
        <p:blind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2268220" y="1353820"/>
            <a:ext cx="6366510" cy="304419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50000"/>
              </a:lnSpc>
            </a:pPr>
            <a:r>
              <a:rPr b="1">
                <a:latin typeface="Times New Roman" panose="02020603050405020304"/>
                <a:ea typeface="Cambria" panose="02040503050406030204"/>
              </a:rPr>
              <a:t>Acum că v-am demonstrat</a:t>
            </a:r>
          </a:p>
          <a:p>
            <a:pPr defTabSz="266700">
              <a:lnSpc>
                <a:spcPct val="150000"/>
              </a:lnSpc>
            </a:pPr>
            <a:r>
              <a:rPr b="1">
                <a:latin typeface="Times New Roman" panose="02020603050405020304"/>
                <a:ea typeface="Cambria" panose="02040503050406030204"/>
              </a:rPr>
              <a:t>Ceea ce noi am realizat,</a:t>
            </a:r>
          </a:p>
          <a:p>
            <a:pPr defTabSz="266700">
              <a:lnSpc>
                <a:spcPct val="150000"/>
              </a:lnSpc>
            </a:pPr>
            <a:r>
              <a:rPr b="1">
                <a:latin typeface="Times New Roman" panose="02020603050405020304"/>
                <a:ea typeface="Cambria" panose="02040503050406030204"/>
              </a:rPr>
              <a:t>Pentru atenția voastră,</a:t>
            </a:r>
          </a:p>
          <a:p>
            <a:pPr defTabSz="266700">
              <a:lnSpc>
                <a:spcPct val="150000"/>
              </a:lnSpc>
            </a:pPr>
            <a:r>
              <a:rPr b="1">
                <a:latin typeface="Times New Roman" panose="02020603050405020304"/>
                <a:ea typeface="Cambria" panose="02040503050406030204"/>
              </a:rPr>
              <a:t>Vă mulțumim, dumeavoastră!</a:t>
            </a:r>
          </a:p>
          <a:p>
            <a:pPr defTabSz="266700">
              <a:lnSpc>
                <a:spcPct val="150000"/>
              </a:lnSpc>
            </a:pPr>
            <a:r>
              <a:rPr b="1">
                <a:latin typeface="Times New Roman" panose="02020603050405020304"/>
                <a:ea typeface="Cambria" panose="02040503050406030204"/>
              </a:rPr>
              <a:t> 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89DED2-7065-407C-BB58-BE430B9CE579}">
  <ds:schemaRefs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AD028AE-289C-417E-80B6-3EEF5A68A5B9}">
  <ds:schemaRefs/>
</ds:datastoreItem>
</file>

<file path=customXml/itemProps3.xml><?xml version="1.0" encoding="utf-8"?>
<ds:datastoreItem xmlns:ds="http://schemas.openxmlformats.org/officeDocument/2006/customXml" ds:itemID="{4821F24C-180F-49A0-B2F6-EF47009CB8A4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Back to school night presentation</Template>
  <TotalTime>0</TotalTime>
  <Words>371</Words>
  <Application>Microsoft Office PowerPoint</Application>
  <PresentationFormat>Particularizare</PresentationFormat>
  <Paragraphs>40</Paragraphs>
  <Slides>18</Slides>
  <Notes>1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18</vt:i4>
      </vt:variant>
    </vt:vector>
  </HeadingPairs>
  <TitlesOfParts>
    <vt:vector size="19" baseType="lpstr">
      <vt:lpstr>Blue Waves</vt:lpstr>
      <vt:lpstr>Prezentare PowerPoint</vt:lpstr>
      <vt:lpstr>Tematica cercului pedagogic  </vt:lpstr>
      <vt:lpstr> ROLUL  DISCIPLINEI   A.V.A.P. </vt:lpstr>
      <vt:lpstr>Prezentare PowerPoint</vt:lpstr>
      <vt:lpstr>LIMBA ȘI LITERATURA ROMÂNĂ</vt:lpstr>
      <vt:lpstr>Prezentare PowerPoint</vt:lpstr>
      <vt:lpstr>Prezentare PowerPoint</vt:lpstr>
      <vt:lpstr>MATEMATICĂ</vt:lpstr>
      <vt:lpstr>EDUCAȚIE CIVICĂ</vt:lpstr>
      <vt:lpstr>     ȘTIINȚE ALE NATURII</vt:lpstr>
      <vt:lpstr>      Utilizările apei</vt:lpstr>
      <vt:lpstr>  Poluarea mediului (apă, aer, sol)                          Protejarea mediului (apă, aer, sol)</vt:lpstr>
      <vt:lpstr>    JOC ȘI MIȘCARE</vt:lpstr>
      <vt:lpstr>MUZICĂ ȘI MIȘCARE</vt:lpstr>
      <vt:lpstr>Prezentare PowerPoint</vt:lpstr>
      <vt:lpstr>Prezentare PowerPoint</vt:lpstr>
      <vt:lpstr>   Activități extrașcolare - Carnavalul toamnei</vt:lpstr>
      <vt:lpstr>Prezentare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Inspecție curentă grad didactic I</dc:title>
  <dc:creator>Serban Mihaela</dc:creator>
  <cp:lastModifiedBy>Elena</cp:lastModifiedBy>
  <cp:revision>18</cp:revision>
  <dcterms:created xsi:type="dcterms:W3CDTF">2021-11-20T12:10:00Z</dcterms:created>
  <dcterms:modified xsi:type="dcterms:W3CDTF">2025-04-09T09:28:07Z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41F8B98B19AB48E982E8A771B7C93F0E_13</vt:lpwstr>
  </property>
  <property fmtid="{D5CDD505-2E9C-101B-9397-08002B2CF9AE}" pid="4" name="KSOProductBuildVer">
    <vt:lpwstr>1033-12.2.0.20326</vt:lpwstr>
  </property>
</Properties>
</file>