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0" r:id="rId1"/>
  </p:sldMasterIdLst>
  <p:notesMasterIdLst>
    <p:notesMasterId r:id="rId36"/>
  </p:notesMasterIdLst>
  <p:sldIdLst>
    <p:sldId id="256" r:id="rId2"/>
    <p:sldId id="257" r:id="rId3"/>
    <p:sldId id="278" r:id="rId4"/>
    <p:sldId id="304" r:id="rId5"/>
    <p:sldId id="281" r:id="rId6"/>
    <p:sldId id="260" r:id="rId7"/>
    <p:sldId id="311" r:id="rId8"/>
    <p:sldId id="352" r:id="rId9"/>
    <p:sldId id="305" r:id="rId10"/>
    <p:sldId id="331" r:id="rId11"/>
    <p:sldId id="343" r:id="rId12"/>
    <p:sldId id="378" r:id="rId13"/>
    <p:sldId id="377" r:id="rId14"/>
    <p:sldId id="379" r:id="rId15"/>
    <p:sldId id="380" r:id="rId16"/>
    <p:sldId id="381" r:id="rId17"/>
    <p:sldId id="382" r:id="rId18"/>
    <p:sldId id="376" r:id="rId19"/>
    <p:sldId id="372" r:id="rId20"/>
    <p:sldId id="319" r:id="rId21"/>
    <p:sldId id="364" r:id="rId22"/>
    <p:sldId id="383" r:id="rId23"/>
    <p:sldId id="384" r:id="rId24"/>
    <p:sldId id="385" r:id="rId25"/>
    <p:sldId id="374" r:id="rId26"/>
    <p:sldId id="375" r:id="rId27"/>
    <p:sldId id="340" r:id="rId28"/>
    <p:sldId id="386" r:id="rId29"/>
    <p:sldId id="371" r:id="rId30"/>
    <p:sldId id="334" r:id="rId31"/>
    <p:sldId id="335" r:id="rId32"/>
    <p:sldId id="336" r:id="rId33"/>
    <p:sldId id="293" r:id="rId34"/>
    <p:sldId id="387" r:id="rId35"/>
  </p:sldIdLst>
  <p:sldSz cx="12192000" cy="6858000"/>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Franklin Gothic Book" panose="020B05030201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Franklin Gothic Book" panose="020B0503020102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Franklin Gothic Book" panose="020B0503020102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Franklin Gothic Book" panose="020B0503020102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Franklin Gothic Book" panose="020B0503020102020204" pitchFamily="34" charset="0"/>
        <a:ea typeface="+mn-ea"/>
        <a:cs typeface="+mn-cs"/>
      </a:defRPr>
    </a:lvl5pPr>
    <a:lvl6pPr marL="2286000" algn="l" defTabSz="914400" rtl="0" eaLnBrk="1" latinLnBrk="0" hangingPunct="1">
      <a:defRPr kern="1200">
        <a:solidFill>
          <a:schemeClr val="tx1"/>
        </a:solidFill>
        <a:latin typeface="Franklin Gothic Book" panose="020B0503020102020204" pitchFamily="34" charset="0"/>
        <a:ea typeface="+mn-ea"/>
        <a:cs typeface="+mn-cs"/>
      </a:defRPr>
    </a:lvl6pPr>
    <a:lvl7pPr marL="2743200" algn="l" defTabSz="914400" rtl="0" eaLnBrk="1" latinLnBrk="0" hangingPunct="1">
      <a:defRPr kern="1200">
        <a:solidFill>
          <a:schemeClr val="tx1"/>
        </a:solidFill>
        <a:latin typeface="Franklin Gothic Book" panose="020B0503020102020204" pitchFamily="34" charset="0"/>
        <a:ea typeface="+mn-ea"/>
        <a:cs typeface="+mn-cs"/>
      </a:defRPr>
    </a:lvl7pPr>
    <a:lvl8pPr marL="3200400" algn="l" defTabSz="914400" rtl="0" eaLnBrk="1" latinLnBrk="0" hangingPunct="1">
      <a:defRPr kern="1200">
        <a:solidFill>
          <a:schemeClr val="tx1"/>
        </a:solidFill>
        <a:latin typeface="Franklin Gothic Book" panose="020B0503020102020204" pitchFamily="34" charset="0"/>
        <a:ea typeface="+mn-ea"/>
        <a:cs typeface="+mn-cs"/>
      </a:defRPr>
    </a:lvl8pPr>
    <a:lvl9pPr marL="3657600" algn="l" defTabSz="914400" rtl="0" eaLnBrk="1" latinLnBrk="0" hangingPunct="1">
      <a:defRPr kern="1200">
        <a:solidFill>
          <a:schemeClr val="tx1"/>
        </a:solidFill>
        <a:latin typeface="Franklin Gothic Book" panose="020B050302010202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603" autoAdjust="0"/>
    <p:restoredTop sz="86364" autoAdjust="0"/>
  </p:normalViewPr>
  <p:slideViewPr>
    <p:cSldViewPr snapToGrid="0">
      <p:cViewPr varScale="1">
        <p:scale>
          <a:sx n="73" d="100"/>
          <a:sy n="73" d="100"/>
        </p:scale>
        <p:origin x="173" y="72"/>
      </p:cViewPr>
      <p:guideLst/>
    </p:cSldViewPr>
  </p:slideViewPr>
  <p:outlineViewPr>
    <p:cViewPr>
      <p:scale>
        <a:sx n="33" d="100"/>
        <a:sy n="33" d="100"/>
      </p:scale>
      <p:origin x="0" y="-8222"/>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36143A2-AF41-47EC-BF9E-34A83C9A958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27EE98E4-88D4-45ED-A307-3AFA47A6DB9B}"/>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F38D1C4-7397-49B0-A064-B40CA618AFD4}" type="datetimeFigureOut">
              <a:rPr lang="en-US"/>
              <a:pPr>
                <a:defRPr/>
              </a:pPr>
              <a:t>9/30/2026</a:t>
            </a:fld>
            <a:endParaRPr lang="en-US"/>
          </a:p>
        </p:txBody>
      </p:sp>
      <p:sp>
        <p:nvSpPr>
          <p:cNvPr id="4" name="Slide Image Placeholder 3">
            <a:extLst>
              <a:ext uri="{FF2B5EF4-FFF2-40B4-BE49-F238E27FC236}">
                <a16:creationId xmlns:a16="http://schemas.microsoft.com/office/drawing/2014/main" id="{899A2EE2-0A5F-488C-A785-6748356F555C}"/>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09F63D3E-42FF-4339-9F6B-1D930F25DFF9}"/>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DC29EFAC-4550-4A09-81E4-407DDDBA387C}"/>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D650F7E6-BDC4-46E2-86E6-82095A22325A}"/>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065BD8C4-7A3E-4072-9A28-C6E3447C631E}"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5642D8A8-02F3-42A6-A2F3-514C297AF58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a:extLst>
              <a:ext uri="{FF2B5EF4-FFF2-40B4-BE49-F238E27FC236}">
                <a16:creationId xmlns:a16="http://schemas.microsoft.com/office/drawing/2014/main" id="{2559B374-5C24-488A-AD78-813272E0F82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o-RO" altLang="ro-RO" dirty="0"/>
          </a:p>
        </p:txBody>
      </p:sp>
      <p:sp>
        <p:nvSpPr>
          <p:cNvPr id="9220" name="Slide Number Placeholder 3">
            <a:extLst>
              <a:ext uri="{FF2B5EF4-FFF2-40B4-BE49-F238E27FC236}">
                <a16:creationId xmlns:a16="http://schemas.microsoft.com/office/drawing/2014/main" id="{AF04A026-9C32-46A6-93BF-564A3976DFE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fontAlgn="base">
              <a:spcBef>
                <a:spcPct val="0"/>
              </a:spcBef>
              <a:spcAft>
                <a:spcPct val="0"/>
              </a:spcAft>
            </a:pPr>
            <a:fld id="{879D5376-685E-4774-91CD-85BA67A7EFAD}" type="slidenum">
              <a:rPr lang="en-US" altLang="ro-RO" smtClean="0">
                <a:latin typeface="Calibri" panose="020F0502020204030204" pitchFamily="34" charset="0"/>
              </a:rPr>
              <a:pPr fontAlgn="base">
                <a:spcBef>
                  <a:spcPct val="0"/>
                </a:spcBef>
                <a:spcAft>
                  <a:spcPct val="0"/>
                </a:spcAft>
              </a:pPr>
              <a:t>1</a:t>
            </a:fld>
            <a:endParaRPr lang="en-US" altLang="ro-RO">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42595C8D-E83C-4BA5-BF5F-F81601B6B07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206527AA-6F21-4638-9C23-7ADA265D71B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ro-RO" altLang="en-US"/>
          </a:p>
        </p:txBody>
      </p:sp>
      <p:sp>
        <p:nvSpPr>
          <p:cNvPr id="4" name="Slide Number Placeholder 3">
            <a:extLst>
              <a:ext uri="{FF2B5EF4-FFF2-40B4-BE49-F238E27FC236}">
                <a16:creationId xmlns:a16="http://schemas.microsoft.com/office/drawing/2014/main" id="{4B2A3BC0-93A6-447E-9323-1BACC1D26804}"/>
              </a:ext>
            </a:extLst>
          </p:cNvPr>
          <p:cNvSpPr>
            <a:spLocks noGrp="1"/>
          </p:cNvSpPr>
          <p:nvPr>
            <p:ph type="sldNum" sz="quarter" idx="5"/>
          </p:nvPr>
        </p:nvSpPr>
        <p:spPr/>
        <p:txBody>
          <a:bodyPr/>
          <a:lstStyle/>
          <a:p>
            <a:pPr>
              <a:defRPr/>
            </a:pPr>
            <a:fld id="{A61F6CF7-112C-4866-9C4E-9CE99D40E4ED}"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64DE8A3A-88D4-4172-82AD-7BB834B92B7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0FF9CF4F-F3BB-47C4-898D-70D1E0641AA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o-RO" altLang="ro-RO"/>
          </a:p>
        </p:txBody>
      </p:sp>
      <p:sp>
        <p:nvSpPr>
          <p:cNvPr id="15364" name="Slide Number Placeholder 3">
            <a:extLst>
              <a:ext uri="{FF2B5EF4-FFF2-40B4-BE49-F238E27FC236}">
                <a16:creationId xmlns:a16="http://schemas.microsoft.com/office/drawing/2014/main" id="{B10FA211-6E3E-44F0-AAEB-42DC9B510A8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fontAlgn="base">
              <a:spcBef>
                <a:spcPct val="0"/>
              </a:spcBef>
              <a:spcAft>
                <a:spcPct val="0"/>
              </a:spcAft>
            </a:pPr>
            <a:fld id="{E6561901-0541-4D1F-84E5-A5947971A7CD}" type="slidenum">
              <a:rPr lang="en-US" altLang="ro-RO" smtClean="0">
                <a:latin typeface="Calibri" panose="020F0502020204030204" pitchFamily="34" charset="0"/>
              </a:rPr>
              <a:pPr fontAlgn="base">
                <a:spcBef>
                  <a:spcPct val="0"/>
                </a:spcBef>
                <a:spcAft>
                  <a:spcPct val="0"/>
                </a:spcAft>
              </a:pPr>
              <a:t>5</a:t>
            </a:fld>
            <a:endParaRPr lang="en-US" altLang="ro-RO">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FA39E6C5-B813-4A7D-B8D0-8E3F6C68179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8EA5B4DF-B035-4769-88EF-054B28B7BE6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o-RO" altLang="ro-RO"/>
          </a:p>
        </p:txBody>
      </p:sp>
      <p:sp>
        <p:nvSpPr>
          <p:cNvPr id="19460" name="Slide Number Placeholder 3">
            <a:extLst>
              <a:ext uri="{FF2B5EF4-FFF2-40B4-BE49-F238E27FC236}">
                <a16:creationId xmlns:a16="http://schemas.microsoft.com/office/drawing/2014/main" id="{DD50049D-37C4-408B-A818-B67EE971141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fontAlgn="base">
              <a:spcBef>
                <a:spcPct val="0"/>
              </a:spcBef>
              <a:spcAft>
                <a:spcPct val="0"/>
              </a:spcAft>
            </a:pPr>
            <a:fld id="{1DEC5B8A-F279-4F1A-A6D1-290700E2DAF2}" type="slidenum">
              <a:rPr lang="en-US" altLang="ro-RO" smtClean="0">
                <a:latin typeface="Calibri" panose="020F0502020204030204" pitchFamily="34" charset="0"/>
              </a:rPr>
              <a:pPr fontAlgn="base">
                <a:spcBef>
                  <a:spcPct val="0"/>
                </a:spcBef>
                <a:spcAft>
                  <a:spcPct val="0"/>
                </a:spcAft>
              </a:pPr>
              <a:t>8</a:t>
            </a:fld>
            <a:endParaRPr lang="en-US" altLang="ro-RO">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02C2C102-748E-4E9F-AD1E-6E26E0F1967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CA34DC2B-DD98-4507-B484-1254080EB7B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o-RO" altLang="ro-RO"/>
          </a:p>
        </p:txBody>
      </p:sp>
      <p:sp>
        <p:nvSpPr>
          <p:cNvPr id="29700" name="Slide Number Placeholder 3">
            <a:extLst>
              <a:ext uri="{FF2B5EF4-FFF2-40B4-BE49-F238E27FC236}">
                <a16:creationId xmlns:a16="http://schemas.microsoft.com/office/drawing/2014/main" id="{442A5DE9-2FC9-4690-9DE8-30E2CB86AEB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fontAlgn="base">
              <a:spcBef>
                <a:spcPct val="0"/>
              </a:spcBef>
              <a:spcAft>
                <a:spcPct val="0"/>
              </a:spcAft>
            </a:pPr>
            <a:fld id="{D31ECB0E-854B-487E-80CF-252183B8DB32}" type="slidenum">
              <a:rPr lang="en-US" altLang="ro-RO" smtClean="0">
                <a:latin typeface="Calibri" panose="020F0502020204030204" pitchFamily="34" charset="0"/>
              </a:rPr>
              <a:pPr fontAlgn="base">
                <a:spcBef>
                  <a:spcPct val="0"/>
                </a:spcBef>
                <a:spcAft>
                  <a:spcPct val="0"/>
                </a:spcAft>
              </a:pPr>
              <a:t>17</a:t>
            </a:fld>
            <a:endParaRPr lang="en-US" altLang="ro-RO">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7">
            <a:extLst>
              <a:ext uri="{FF2B5EF4-FFF2-40B4-BE49-F238E27FC236}">
                <a16:creationId xmlns:a16="http://schemas.microsoft.com/office/drawing/2014/main" id="{B00DD4EF-151D-4678-84D7-A9D10F4D3033}"/>
              </a:ext>
            </a:extLst>
          </p:cNvPr>
          <p:cNvGrpSpPr>
            <a:grpSpLocks/>
          </p:cNvGrpSpPr>
          <p:nvPr/>
        </p:nvGrpSpPr>
        <p:grpSpPr bwMode="auto">
          <a:xfrm>
            <a:off x="752475" y="744538"/>
            <a:ext cx="10674350" cy="5349875"/>
            <a:chOff x="752858" y="744469"/>
            <a:chExt cx="10674117" cy="5349671"/>
          </a:xfrm>
        </p:grpSpPr>
        <p:sp>
          <p:nvSpPr>
            <p:cNvPr id="5" name="Freeform 6">
              <a:extLst>
                <a:ext uri="{FF2B5EF4-FFF2-40B4-BE49-F238E27FC236}">
                  <a16:creationId xmlns:a16="http://schemas.microsoft.com/office/drawing/2014/main" id="{8AE442ED-BDEA-4B18-B58C-23131ABFF2C0}"/>
                </a:ext>
              </a:extLst>
            </p:cNvPr>
            <p:cNvSpPr>
              <a:spLocks/>
            </p:cNvSpPr>
            <p:nvPr/>
          </p:nvSpPr>
          <p:spPr bwMode="auto">
            <a:xfrm>
              <a:off x="8151962" y="1685652"/>
              <a:ext cx="3275013" cy="4408488"/>
            </a:xfrm>
            <a:custGeom>
              <a:avLst/>
              <a:gdLst>
                <a:gd name="T0" fmla="*/ 2869239 w 10000"/>
                <a:gd name="T1" fmla="*/ 0 h 10000"/>
                <a:gd name="T2" fmla="*/ 3275013 w 10000"/>
                <a:gd name="T3" fmla="*/ 0 h 10000"/>
                <a:gd name="T4" fmla="*/ 3275013 w 10000"/>
                <a:gd name="T5" fmla="*/ 4408488 h 10000"/>
                <a:gd name="T6" fmla="*/ 0 w 10000"/>
                <a:gd name="T7" fmla="*/ 4408488 h 10000"/>
                <a:gd name="T8" fmla="*/ 0 w 10000"/>
                <a:gd name="T9" fmla="*/ 4023186 h 10000"/>
                <a:gd name="T10" fmla="*/ 2869239 w 10000"/>
                <a:gd name="T11" fmla="*/ 4023627 h 10000"/>
                <a:gd name="T12" fmla="*/ 2869239 w 10000"/>
                <a:gd name="T13" fmla="*/ 0 h 100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sp>
          <p:nvSpPr>
            <p:cNvPr id="6" name="Freeform 6">
              <a:extLst>
                <a:ext uri="{FF2B5EF4-FFF2-40B4-BE49-F238E27FC236}">
                  <a16:creationId xmlns:a16="http://schemas.microsoft.com/office/drawing/2014/main" id="{1F8A6304-8339-4264-8FF5-24CCDF83E897}"/>
                </a:ext>
              </a:extLst>
            </p:cNvPr>
            <p:cNvSpPr>
              <a:spLocks/>
            </p:cNvSpPr>
            <p:nvPr/>
          </p:nvSpPr>
          <p:spPr bwMode="auto">
            <a:xfrm flipH="1" flipV="1">
              <a:off x="752858" y="744469"/>
              <a:ext cx="3275668" cy="4408488"/>
            </a:xfrm>
            <a:custGeom>
              <a:avLst/>
              <a:gdLst>
                <a:gd name="T0" fmla="*/ 2869894 w 10002"/>
                <a:gd name="T1" fmla="*/ 0 h 10000"/>
                <a:gd name="T2" fmla="*/ 3275668 w 10002"/>
                <a:gd name="T3" fmla="*/ 0 h 10000"/>
                <a:gd name="T4" fmla="*/ 3275668 w 10002"/>
                <a:gd name="T5" fmla="*/ 4408488 h 10000"/>
                <a:gd name="T6" fmla="*/ 655 w 10002"/>
                <a:gd name="T7" fmla="*/ 4408488 h 10000"/>
                <a:gd name="T8" fmla="*/ 0 w 10002"/>
                <a:gd name="T9" fmla="*/ 4022745 h 10000"/>
                <a:gd name="T10" fmla="*/ 2869894 w 10002"/>
                <a:gd name="T11" fmla="*/ 4024068 h 10000"/>
                <a:gd name="T12" fmla="*/ 2869894 w 10002"/>
                <a:gd name="T13" fmla="*/ 0 h 100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grpSp>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3">
            <a:extLst>
              <a:ext uri="{FF2B5EF4-FFF2-40B4-BE49-F238E27FC236}">
                <a16:creationId xmlns:a16="http://schemas.microsoft.com/office/drawing/2014/main" id="{5B380DE6-A570-4702-A88E-FC9B65420FDC}"/>
              </a:ext>
            </a:extLst>
          </p:cNvPr>
          <p:cNvSpPr>
            <a:spLocks noGrp="1"/>
          </p:cNvSpPr>
          <p:nvPr>
            <p:ph type="dt" sz="half" idx="10"/>
          </p:nvPr>
        </p:nvSpPr>
        <p:spPr>
          <a:xfrm>
            <a:off x="752475" y="6453188"/>
            <a:ext cx="1608138" cy="404812"/>
          </a:xfrm>
        </p:spPr>
        <p:txBody>
          <a:bodyPr/>
          <a:lstStyle>
            <a:lvl1pPr>
              <a:defRPr baseline="0">
                <a:solidFill>
                  <a:schemeClr val="tx2"/>
                </a:solidFill>
              </a:defRPr>
            </a:lvl1pPr>
          </a:lstStyle>
          <a:p>
            <a:pPr>
              <a:defRPr/>
            </a:pPr>
            <a:fld id="{049E5A3E-60DA-4DF5-A3F0-5F69680D9AB8}" type="datetimeFigureOut">
              <a:rPr lang="en-US"/>
              <a:pPr>
                <a:defRPr/>
              </a:pPr>
              <a:t>9/30/2026</a:t>
            </a:fld>
            <a:endParaRPr lang="en-US"/>
          </a:p>
        </p:txBody>
      </p:sp>
      <p:sp>
        <p:nvSpPr>
          <p:cNvPr id="8" name="Footer Placeholder 4">
            <a:extLst>
              <a:ext uri="{FF2B5EF4-FFF2-40B4-BE49-F238E27FC236}">
                <a16:creationId xmlns:a16="http://schemas.microsoft.com/office/drawing/2014/main" id="{2FE22D51-600D-4FC3-AAE5-B04EB26A5DD2}"/>
              </a:ext>
            </a:extLst>
          </p:cNvPr>
          <p:cNvSpPr>
            <a:spLocks noGrp="1"/>
          </p:cNvSpPr>
          <p:nvPr>
            <p:ph type="ftr" sz="quarter" idx="11"/>
          </p:nvPr>
        </p:nvSpPr>
        <p:spPr>
          <a:xfrm>
            <a:off x="2584450" y="6453188"/>
            <a:ext cx="7023100" cy="404812"/>
          </a:xfrm>
        </p:spPr>
        <p:txBody>
          <a:bodyPr/>
          <a:lstStyle>
            <a:lvl1pPr algn="ctr">
              <a:defRPr baseline="0">
                <a:solidFill>
                  <a:schemeClr val="tx2"/>
                </a:solidFill>
              </a:defRPr>
            </a:lvl1pPr>
          </a:lstStyle>
          <a:p>
            <a:pPr>
              <a:defRPr/>
            </a:pPr>
            <a:endParaRPr lang="en-US"/>
          </a:p>
        </p:txBody>
      </p:sp>
      <p:sp>
        <p:nvSpPr>
          <p:cNvPr id="9" name="Slide Number Placeholder 5">
            <a:extLst>
              <a:ext uri="{FF2B5EF4-FFF2-40B4-BE49-F238E27FC236}">
                <a16:creationId xmlns:a16="http://schemas.microsoft.com/office/drawing/2014/main" id="{AEA2D044-D02B-4720-B090-117115BD78A7}"/>
              </a:ext>
            </a:extLst>
          </p:cNvPr>
          <p:cNvSpPr>
            <a:spLocks noGrp="1"/>
          </p:cNvSpPr>
          <p:nvPr>
            <p:ph type="sldNum" sz="quarter" idx="12"/>
          </p:nvPr>
        </p:nvSpPr>
        <p:spPr>
          <a:xfrm>
            <a:off x="9831388" y="6453188"/>
            <a:ext cx="1595437" cy="404812"/>
          </a:xfrm>
        </p:spPr>
        <p:txBody>
          <a:bodyPr/>
          <a:lstStyle>
            <a:lvl1pPr>
              <a:defRPr baseline="0">
                <a:solidFill>
                  <a:schemeClr val="tx2"/>
                </a:solidFill>
              </a:defRPr>
            </a:lvl1pPr>
          </a:lstStyle>
          <a:p>
            <a:pPr>
              <a:defRPr/>
            </a:pPr>
            <a:fld id="{888E6D20-FC76-4038-A8E0-800C3B44DA54}" type="slidenum">
              <a:rPr lang="en-US"/>
              <a:pPr>
                <a:defRPr/>
              </a:pPr>
              <a:t>‹#›</a:t>
            </a:fld>
            <a:endParaRPr lang="en-US"/>
          </a:p>
        </p:txBody>
      </p:sp>
    </p:spTree>
    <p:extLst>
      <p:ext uri="{BB962C8B-B14F-4D97-AF65-F5344CB8AC3E}">
        <p14:creationId xmlns:p14="http://schemas.microsoft.com/office/powerpoint/2010/main" val="2182254016"/>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45B2E2F-F72A-41BB-841B-373DB5A6A621}"/>
              </a:ext>
            </a:extLst>
          </p:cNvPr>
          <p:cNvSpPr>
            <a:spLocks noGrp="1"/>
          </p:cNvSpPr>
          <p:nvPr>
            <p:ph type="dt" sz="half" idx="10"/>
          </p:nvPr>
        </p:nvSpPr>
        <p:spPr/>
        <p:txBody>
          <a:bodyPr/>
          <a:lstStyle>
            <a:lvl1pPr>
              <a:defRPr/>
            </a:lvl1pPr>
          </a:lstStyle>
          <a:p>
            <a:pPr>
              <a:defRPr/>
            </a:pPr>
            <a:fld id="{5CABF86B-DA6C-4803-A60E-FC68F018F2C4}" type="datetimeFigureOut">
              <a:rPr lang="en-US"/>
              <a:pPr>
                <a:defRPr/>
              </a:pPr>
              <a:t>9/30/2026</a:t>
            </a:fld>
            <a:endParaRPr lang="en-US"/>
          </a:p>
        </p:txBody>
      </p:sp>
      <p:sp>
        <p:nvSpPr>
          <p:cNvPr id="5" name="Footer Placeholder 4">
            <a:extLst>
              <a:ext uri="{FF2B5EF4-FFF2-40B4-BE49-F238E27FC236}">
                <a16:creationId xmlns:a16="http://schemas.microsoft.com/office/drawing/2014/main" id="{042092F4-A2E6-45FF-A310-4179E8884D0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05CCA43-9E2B-4C15-AE1F-58F25ECD749E}"/>
              </a:ext>
            </a:extLst>
          </p:cNvPr>
          <p:cNvSpPr>
            <a:spLocks noGrp="1"/>
          </p:cNvSpPr>
          <p:nvPr>
            <p:ph type="sldNum" sz="quarter" idx="12"/>
          </p:nvPr>
        </p:nvSpPr>
        <p:spPr/>
        <p:txBody>
          <a:bodyPr/>
          <a:lstStyle>
            <a:lvl1pPr>
              <a:defRPr/>
            </a:lvl1pPr>
          </a:lstStyle>
          <a:p>
            <a:pPr>
              <a:defRPr/>
            </a:pPr>
            <a:fld id="{34EB72A5-84CC-4999-B8F8-944FE7F3520B}" type="slidenum">
              <a:rPr lang="en-US"/>
              <a:pPr>
                <a:defRPr/>
              </a:pPr>
              <a:t>‹#›</a:t>
            </a:fld>
            <a:endParaRPr lang="en-US"/>
          </a:p>
        </p:txBody>
      </p:sp>
    </p:spTree>
    <p:extLst>
      <p:ext uri="{BB962C8B-B14F-4D97-AF65-F5344CB8AC3E}">
        <p14:creationId xmlns:p14="http://schemas.microsoft.com/office/powerpoint/2010/main" val="35052336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Freeform 7" title="Crop Mark">
            <a:extLst>
              <a:ext uri="{FF2B5EF4-FFF2-40B4-BE49-F238E27FC236}">
                <a16:creationId xmlns:a16="http://schemas.microsoft.com/office/drawing/2014/main" id="{6BCFE216-28CF-410F-8A75-F7A6D0F3A79A}"/>
              </a:ext>
            </a:extLst>
          </p:cNvPr>
          <p:cNvSpPr/>
          <p:nvPr/>
        </p:nvSpPr>
        <p:spPr bwMode="auto">
          <a:xfrm>
            <a:off x="8151813" y="1685925"/>
            <a:ext cx="3275012"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5" name="Date Placeholder 3">
            <a:extLst>
              <a:ext uri="{FF2B5EF4-FFF2-40B4-BE49-F238E27FC236}">
                <a16:creationId xmlns:a16="http://schemas.microsoft.com/office/drawing/2014/main" id="{182F9A9F-755B-4AF5-B450-8F4202C75677}"/>
              </a:ext>
            </a:extLst>
          </p:cNvPr>
          <p:cNvSpPr>
            <a:spLocks noGrp="1"/>
          </p:cNvSpPr>
          <p:nvPr>
            <p:ph type="dt" sz="half" idx="10"/>
          </p:nvPr>
        </p:nvSpPr>
        <p:spPr>
          <a:xfrm>
            <a:off x="738188" y="6453188"/>
            <a:ext cx="1622425" cy="404812"/>
          </a:xfrm>
        </p:spPr>
        <p:txBody>
          <a:bodyPr/>
          <a:lstStyle>
            <a:lvl1pPr>
              <a:defRPr>
                <a:solidFill>
                  <a:schemeClr val="tx2"/>
                </a:solidFill>
              </a:defRPr>
            </a:lvl1pPr>
          </a:lstStyle>
          <a:p>
            <a:pPr>
              <a:defRPr/>
            </a:pPr>
            <a:fld id="{06E76251-71F3-4242-BCAA-A0E0279A0602}" type="datetimeFigureOut">
              <a:rPr lang="en-US"/>
              <a:pPr>
                <a:defRPr/>
              </a:pPr>
              <a:t>9/30/2026</a:t>
            </a:fld>
            <a:endParaRPr lang="en-US"/>
          </a:p>
        </p:txBody>
      </p:sp>
      <p:sp>
        <p:nvSpPr>
          <p:cNvPr id="6" name="Footer Placeholder 4">
            <a:extLst>
              <a:ext uri="{FF2B5EF4-FFF2-40B4-BE49-F238E27FC236}">
                <a16:creationId xmlns:a16="http://schemas.microsoft.com/office/drawing/2014/main" id="{E82821B5-C7C5-4015-9479-7A882563B13E}"/>
              </a:ext>
            </a:extLst>
          </p:cNvPr>
          <p:cNvSpPr>
            <a:spLocks noGrp="1"/>
          </p:cNvSpPr>
          <p:nvPr>
            <p:ph type="ftr" sz="quarter" idx="11"/>
          </p:nvPr>
        </p:nvSpPr>
        <p:spPr>
          <a:xfrm>
            <a:off x="2584450" y="6453188"/>
            <a:ext cx="7023100" cy="404812"/>
          </a:xfrm>
        </p:spPr>
        <p:txBody>
          <a:bodyPr/>
          <a:lstStyle>
            <a:lvl1pPr algn="ctr">
              <a:defRPr>
                <a:solidFill>
                  <a:schemeClr val="tx2"/>
                </a:solidFill>
              </a:defRPr>
            </a:lvl1pPr>
          </a:lstStyle>
          <a:p>
            <a:pPr>
              <a:defRPr/>
            </a:pPr>
            <a:endParaRPr lang="en-US"/>
          </a:p>
        </p:txBody>
      </p:sp>
      <p:sp>
        <p:nvSpPr>
          <p:cNvPr id="7" name="Slide Number Placeholder 5">
            <a:extLst>
              <a:ext uri="{FF2B5EF4-FFF2-40B4-BE49-F238E27FC236}">
                <a16:creationId xmlns:a16="http://schemas.microsoft.com/office/drawing/2014/main" id="{70FFBAF2-C18F-498F-B041-0DAFBD8AB9C3}"/>
              </a:ext>
            </a:extLst>
          </p:cNvPr>
          <p:cNvSpPr>
            <a:spLocks noGrp="1"/>
          </p:cNvSpPr>
          <p:nvPr>
            <p:ph type="sldNum" sz="quarter" idx="12"/>
          </p:nvPr>
        </p:nvSpPr>
        <p:spPr>
          <a:xfrm>
            <a:off x="9831388" y="6453188"/>
            <a:ext cx="1595437" cy="404812"/>
          </a:xfrm>
        </p:spPr>
        <p:txBody>
          <a:bodyPr/>
          <a:lstStyle>
            <a:lvl1pPr>
              <a:defRPr>
                <a:solidFill>
                  <a:schemeClr val="tx2"/>
                </a:solidFill>
              </a:defRPr>
            </a:lvl1pPr>
          </a:lstStyle>
          <a:p>
            <a:pPr>
              <a:defRPr/>
            </a:pPr>
            <a:fld id="{C19E3C9C-6958-4051-8A41-13B5AF8F3437}" type="slidenum">
              <a:rPr lang="en-US"/>
              <a:pPr>
                <a:defRPr/>
              </a:pPr>
              <a:t>‹#›</a:t>
            </a:fld>
            <a:endParaRPr lang="en-US"/>
          </a:p>
        </p:txBody>
      </p:sp>
    </p:spTree>
    <p:extLst>
      <p:ext uri="{BB962C8B-B14F-4D97-AF65-F5344CB8AC3E}">
        <p14:creationId xmlns:p14="http://schemas.microsoft.com/office/powerpoint/2010/main" val="117527392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34E63251-CCDE-4453-B324-07745EEC395C}"/>
              </a:ext>
            </a:extLst>
          </p:cNvPr>
          <p:cNvSpPr>
            <a:spLocks noGrp="1"/>
          </p:cNvSpPr>
          <p:nvPr>
            <p:ph type="dt" sz="half" idx="10"/>
          </p:nvPr>
        </p:nvSpPr>
        <p:spPr/>
        <p:txBody>
          <a:bodyPr/>
          <a:lstStyle>
            <a:lvl1pPr>
              <a:defRPr/>
            </a:lvl1pPr>
          </a:lstStyle>
          <a:p>
            <a:pPr>
              <a:defRPr/>
            </a:pPr>
            <a:fld id="{7156A57B-9D6B-43D1-AD10-6E0F74BF9092}" type="datetimeFigureOut">
              <a:rPr lang="en-US"/>
              <a:pPr>
                <a:defRPr/>
              </a:pPr>
              <a:t>9/30/2026</a:t>
            </a:fld>
            <a:endParaRPr lang="en-US"/>
          </a:p>
        </p:txBody>
      </p:sp>
      <p:sp>
        <p:nvSpPr>
          <p:cNvPr id="6" name="Footer Placeholder 4">
            <a:extLst>
              <a:ext uri="{FF2B5EF4-FFF2-40B4-BE49-F238E27FC236}">
                <a16:creationId xmlns:a16="http://schemas.microsoft.com/office/drawing/2014/main" id="{B3527DEF-E896-4495-A715-C2E25ADE5CD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8D39E32B-6D53-4026-9A49-FB34EF2925B2}"/>
              </a:ext>
            </a:extLst>
          </p:cNvPr>
          <p:cNvSpPr>
            <a:spLocks noGrp="1"/>
          </p:cNvSpPr>
          <p:nvPr>
            <p:ph type="sldNum" sz="quarter" idx="12"/>
          </p:nvPr>
        </p:nvSpPr>
        <p:spPr/>
        <p:txBody>
          <a:bodyPr/>
          <a:lstStyle>
            <a:lvl1pPr>
              <a:defRPr/>
            </a:lvl1pPr>
          </a:lstStyle>
          <a:p>
            <a:pPr>
              <a:defRPr/>
            </a:pPr>
            <a:fld id="{22D817F2-5BB7-4B03-B31A-E4E1BBDB73E5}" type="slidenum">
              <a:rPr lang="en-US"/>
              <a:pPr>
                <a:defRPr/>
              </a:pPr>
              <a:t>‹#›</a:t>
            </a:fld>
            <a:endParaRPr lang="en-US"/>
          </a:p>
        </p:txBody>
      </p:sp>
    </p:spTree>
    <p:extLst>
      <p:ext uri="{BB962C8B-B14F-4D97-AF65-F5344CB8AC3E}">
        <p14:creationId xmlns:p14="http://schemas.microsoft.com/office/powerpoint/2010/main" val="4068432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2929CA81-49BE-42ED-9B16-CCF72E5275FB}"/>
              </a:ext>
            </a:extLst>
          </p:cNvPr>
          <p:cNvSpPr>
            <a:spLocks noGrp="1"/>
          </p:cNvSpPr>
          <p:nvPr>
            <p:ph type="dt" sz="half" idx="10"/>
          </p:nvPr>
        </p:nvSpPr>
        <p:spPr/>
        <p:txBody>
          <a:bodyPr/>
          <a:lstStyle>
            <a:lvl1pPr>
              <a:defRPr/>
            </a:lvl1pPr>
          </a:lstStyle>
          <a:p>
            <a:pPr>
              <a:defRPr/>
            </a:pPr>
            <a:fld id="{2ED0115A-5FB4-40F8-8BA7-CC6BF17152A8}" type="datetimeFigureOut">
              <a:rPr lang="en-US"/>
              <a:pPr>
                <a:defRPr/>
              </a:pPr>
              <a:t>9/30/2026</a:t>
            </a:fld>
            <a:endParaRPr lang="en-US"/>
          </a:p>
        </p:txBody>
      </p:sp>
      <p:sp>
        <p:nvSpPr>
          <p:cNvPr id="8" name="Footer Placeholder 4">
            <a:extLst>
              <a:ext uri="{FF2B5EF4-FFF2-40B4-BE49-F238E27FC236}">
                <a16:creationId xmlns:a16="http://schemas.microsoft.com/office/drawing/2014/main" id="{22A946EE-251C-409C-ACB2-D4B4481C964C}"/>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47B69235-1A9D-4214-A8ED-A99518EB82AD}"/>
              </a:ext>
            </a:extLst>
          </p:cNvPr>
          <p:cNvSpPr>
            <a:spLocks noGrp="1"/>
          </p:cNvSpPr>
          <p:nvPr>
            <p:ph type="sldNum" sz="quarter" idx="12"/>
          </p:nvPr>
        </p:nvSpPr>
        <p:spPr/>
        <p:txBody>
          <a:bodyPr/>
          <a:lstStyle>
            <a:lvl1pPr>
              <a:defRPr/>
            </a:lvl1pPr>
          </a:lstStyle>
          <a:p>
            <a:pPr>
              <a:defRPr/>
            </a:pPr>
            <a:fld id="{5C98FEA2-7B0C-48A2-8387-120A4C86A1B4}" type="slidenum">
              <a:rPr lang="en-US"/>
              <a:pPr>
                <a:defRPr/>
              </a:pPr>
              <a:t>‹#›</a:t>
            </a:fld>
            <a:endParaRPr lang="en-US"/>
          </a:p>
        </p:txBody>
      </p:sp>
    </p:spTree>
    <p:extLst>
      <p:ext uri="{BB962C8B-B14F-4D97-AF65-F5344CB8AC3E}">
        <p14:creationId xmlns:p14="http://schemas.microsoft.com/office/powerpoint/2010/main" val="1538687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DC77EB23-A907-4754-BD72-D85D5691C29E}"/>
              </a:ext>
            </a:extLst>
          </p:cNvPr>
          <p:cNvSpPr>
            <a:spLocks noGrp="1"/>
          </p:cNvSpPr>
          <p:nvPr>
            <p:ph type="dt" sz="half" idx="10"/>
          </p:nvPr>
        </p:nvSpPr>
        <p:spPr/>
        <p:txBody>
          <a:bodyPr/>
          <a:lstStyle>
            <a:lvl1pPr>
              <a:defRPr/>
            </a:lvl1pPr>
          </a:lstStyle>
          <a:p>
            <a:pPr>
              <a:defRPr/>
            </a:pPr>
            <a:fld id="{3EC05260-D402-4FCF-A4F6-BAB85165DB90}" type="datetimeFigureOut">
              <a:rPr lang="en-US"/>
              <a:pPr>
                <a:defRPr/>
              </a:pPr>
              <a:t>9/30/2026</a:t>
            </a:fld>
            <a:endParaRPr lang="en-US"/>
          </a:p>
        </p:txBody>
      </p:sp>
      <p:sp>
        <p:nvSpPr>
          <p:cNvPr id="4" name="Footer Placeholder 4">
            <a:extLst>
              <a:ext uri="{FF2B5EF4-FFF2-40B4-BE49-F238E27FC236}">
                <a16:creationId xmlns:a16="http://schemas.microsoft.com/office/drawing/2014/main" id="{52F4DBEF-5649-402D-9A74-EB1F3E42F2B3}"/>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3400D32-8803-4F81-823E-0C81AF76E253}"/>
              </a:ext>
            </a:extLst>
          </p:cNvPr>
          <p:cNvSpPr>
            <a:spLocks noGrp="1"/>
          </p:cNvSpPr>
          <p:nvPr>
            <p:ph type="sldNum" sz="quarter" idx="12"/>
          </p:nvPr>
        </p:nvSpPr>
        <p:spPr/>
        <p:txBody>
          <a:bodyPr/>
          <a:lstStyle>
            <a:lvl1pPr>
              <a:defRPr/>
            </a:lvl1pPr>
          </a:lstStyle>
          <a:p>
            <a:pPr>
              <a:defRPr/>
            </a:pPr>
            <a:fld id="{DF80C372-EB48-4C76-8BB1-37BC47ABF89B}" type="slidenum">
              <a:rPr lang="en-US"/>
              <a:pPr>
                <a:defRPr/>
              </a:pPr>
              <a:t>‹#›</a:t>
            </a:fld>
            <a:endParaRPr lang="en-US"/>
          </a:p>
        </p:txBody>
      </p:sp>
    </p:spTree>
    <p:extLst>
      <p:ext uri="{BB962C8B-B14F-4D97-AF65-F5344CB8AC3E}">
        <p14:creationId xmlns:p14="http://schemas.microsoft.com/office/powerpoint/2010/main" val="1326290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786069FD-02E9-418A-A3CD-C69AF9169F4C}"/>
              </a:ext>
            </a:extLst>
          </p:cNvPr>
          <p:cNvSpPr>
            <a:spLocks noGrp="1"/>
          </p:cNvSpPr>
          <p:nvPr>
            <p:ph type="dt" sz="half" idx="10"/>
          </p:nvPr>
        </p:nvSpPr>
        <p:spPr/>
        <p:txBody>
          <a:bodyPr/>
          <a:lstStyle>
            <a:lvl1pPr>
              <a:defRPr/>
            </a:lvl1pPr>
          </a:lstStyle>
          <a:p>
            <a:pPr>
              <a:defRPr/>
            </a:pPr>
            <a:fld id="{08FD70E4-2E8C-4A74-8EAB-03FEFFB80FC3}" type="datetimeFigureOut">
              <a:rPr lang="en-US"/>
              <a:pPr>
                <a:defRPr/>
              </a:pPr>
              <a:t>9/30/2026</a:t>
            </a:fld>
            <a:endParaRPr lang="en-US"/>
          </a:p>
        </p:txBody>
      </p:sp>
      <p:sp>
        <p:nvSpPr>
          <p:cNvPr id="3" name="Footer Placeholder 4">
            <a:extLst>
              <a:ext uri="{FF2B5EF4-FFF2-40B4-BE49-F238E27FC236}">
                <a16:creationId xmlns:a16="http://schemas.microsoft.com/office/drawing/2014/main" id="{20C3173F-EA6E-4529-8590-44CBD9E6BA82}"/>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49E58CF2-CBEA-437E-BAF4-BF0A77A5DCBF}"/>
              </a:ext>
            </a:extLst>
          </p:cNvPr>
          <p:cNvSpPr>
            <a:spLocks noGrp="1"/>
          </p:cNvSpPr>
          <p:nvPr>
            <p:ph type="sldNum" sz="quarter" idx="12"/>
          </p:nvPr>
        </p:nvSpPr>
        <p:spPr/>
        <p:txBody>
          <a:bodyPr/>
          <a:lstStyle>
            <a:lvl1pPr>
              <a:defRPr/>
            </a:lvl1pPr>
          </a:lstStyle>
          <a:p>
            <a:pPr>
              <a:defRPr/>
            </a:pPr>
            <a:fld id="{E549797B-EBCB-4F09-A574-078A360D95BD}" type="slidenum">
              <a:rPr lang="en-US"/>
              <a:pPr>
                <a:defRPr/>
              </a:pPr>
              <a:t>‹#›</a:t>
            </a:fld>
            <a:endParaRPr lang="en-US"/>
          </a:p>
        </p:txBody>
      </p:sp>
    </p:spTree>
    <p:extLst>
      <p:ext uri="{BB962C8B-B14F-4D97-AF65-F5344CB8AC3E}">
        <p14:creationId xmlns:p14="http://schemas.microsoft.com/office/powerpoint/2010/main" val="1334595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title="Background Shape">
            <a:extLst>
              <a:ext uri="{FF2B5EF4-FFF2-40B4-BE49-F238E27FC236}">
                <a16:creationId xmlns:a16="http://schemas.microsoft.com/office/drawing/2014/main" id="{96F3BBFA-12A6-4B6B-99F4-4D21CDC37256}"/>
              </a:ext>
            </a:extLst>
          </p:cNvPr>
          <p:cNvSpPr/>
          <p:nvPr/>
        </p:nvSpPr>
        <p:spPr>
          <a:xfrm>
            <a:off x="0" y="0"/>
            <a:ext cx="530383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title="Divider Bar">
            <a:extLst>
              <a:ext uri="{FF2B5EF4-FFF2-40B4-BE49-F238E27FC236}">
                <a16:creationId xmlns:a16="http://schemas.microsoft.com/office/drawing/2014/main" id="{E4A4FB48-8519-4660-8260-3FF51C211D6B}"/>
              </a:ext>
            </a:extLst>
          </p:cNvPr>
          <p:cNvSpPr/>
          <p:nvPr/>
        </p:nvSpPr>
        <p:spPr>
          <a:xfrm>
            <a:off x="5303838" y="0"/>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oAutofit/>
          </a:bodyPr>
          <a:lstStyle>
            <a:lvl1pPr>
              <a:lnSpc>
                <a:spcPct val="84000"/>
              </a:lnSpc>
              <a:defRPr sz="4800" baseline="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Date Placeholder 4">
            <a:extLst>
              <a:ext uri="{FF2B5EF4-FFF2-40B4-BE49-F238E27FC236}">
                <a16:creationId xmlns:a16="http://schemas.microsoft.com/office/drawing/2014/main" id="{C095ED33-80B0-4EB9-BACA-338219B9A2E7}"/>
              </a:ext>
            </a:extLst>
          </p:cNvPr>
          <p:cNvSpPr>
            <a:spLocks noGrp="1"/>
          </p:cNvSpPr>
          <p:nvPr>
            <p:ph type="dt" sz="half" idx="10"/>
          </p:nvPr>
        </p:nvSpPr>
        <p:spPr>
          <a:xfrm>
            <a:off x="723900" y="6453188"/>
            <a:ext cx="1204913" cy="404812"/>
          </a:xfrm>
        </p:spPr>
        <p:txBody>
          <a:bodyPr/>
          <a:lstStyle>
            <a:lvl1pPr>
              <a:defRPr>
                <a:solidFill>
                  <a:schemeClr val="tx2"/>
                </a:solidFill>
              </a:defRPr>
            </a:lvl1pPr>
          </a:lstStyle>
          <a:p>
            <a:pPr>
              <a:defRPr/>
            </a:pPr>
            <a:fld id="{388C6FC8-C8A8-41D4-B741-086B51BD0134}" type="datetimeFigureOut">
              <a:rPr lang="en-US"/>
              <a:pPr>
                <a:defRPr/>
              </a:pPr>
              <a:t>9/30/2026</a:t>
            </a:fld>
            <a:endParaRPr lang="en-US"/>
          </a:p>
        </p:txBody>
      </p:sp>
      <p:sp>
        <p:nvSpPr>
          <p:cNvPr id="8" name="Footer Placeholder 5">
            <a:extLst>
              <a:ext uri="{FF2B5EF4-FFF2-40B4-BE49-F238E27FC236}">
                <a16:creationId xmlns:a16="http://schemas.microsoft.com/office/drawing/2014/main" id="{5EF3C0A1-8DFB-4251-AAA6-24A0FB4163DD}"/>
              </a:ext>
            </a:extLst>
          </p:cNvPr>
          <p:cNvSpPr>
            <a:spLocks noGrp="1"/>
          </p:cNvSpPr>
          <p:nvPr>
            <p:ph type="ftr" sz="quarter" idx="11"/>
          </p:nvPr>
        </p:nvSpPr>
        <p:spPr>
          <a:xfrm>
            <a:off x="2206625" y="6453188"/>
            <a:ext cx="2373313" cy="404812"/>
          </a:xfrm>
        </p:spPr>
        <p:txBody>
          <a:bodyPr/>
          <a:lstStyle>
            <a:lvl1pPr>
              <a:defRPr>
                <a:solidFill>
                  <a:schemeClr val="tx2"/>
                </a:solidFill>
              </a:defRPr>
            </a:lvl1pPr>
          </a:lstStyle>
          <a:p>
            <a:pPr>
              <a:defRPr/>
            </a:pPr>
            <a:endParaRPr lang="en-US"/>
          </a:p>
        </p:txBody>
      </p:sp>
      <p:sp>
        <p:nvSpPr>
          <p:cNvPr id="9" name="Slide Number Placeholder 6">
            <a:extLst>
              <a:ext uri="{FF2B5EF4-FFF2-40B4-BE49-F238E27FC236}">
                <a16:creationId xmlns:a16="http://schemas.microsoft.com/office/drawing/2014/main" id="{E60F3864-6467-42F6-A505-349873618848}"/>
              </a:ext>
            </a:extLst>
          </p:cNvPr>
          <p:cNvSpPr>
            <a:spLocks noGrp="1"/>
          </p:cNvSpPr>
          <p:nvPr>
            <p:ph type="sldNum" sz="quarter" idx="12"/>
          </p:nvPr>
        </p:nvSpPr>
        <p:spPr>
          <a:xfrm>
            <a:off x="9883775" y="6453188"/>
            <a:ext cx="1595438" cy="404812"/>
          </a:xfrm>
        </p:spPr>
        <p:txBody>
          <a:bodyPr/>
          <a:lstStyle>
            <a:lvl1pPr>
              <a:defRPr>
                <a:solidFill>
                  <a:schemeClr val="tx2"/>
                </a:solidFill>
              </a:defRPr>
            </a:lvl1pPr>
          </a:lstStyle>
          <a:p>
            <a:pPr>
              <a:defRPr/>
            </a:pPr>
            <a:fld id="{8A0B1D1F-6172-4D08-B40E-23D44217D0D9}" type="slidenum">
              <a:rPr lang="en-US"/>
              <a:pPr>
                <a:defRPr/>
              </a:pPr>
              <a:t>‹#›</a:t>
            </a:fld>
            <a:endParaRPr lang="en-US"/>
          </a:p>
        </p:txBody>
      </p:sp>
    </p:spTree>
    <p:extLst>
      <p:ext uri="{BB962C8B-B14F-4D97-AF65-F5344CB8AC3E}">
        <p14:creationId xmlns:p14="http://schemas.microsoft.com/office/powerpoint/2010/main" val="37511999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title="Background Shape">
            <a:extLst>
              <a:ext uri="{FF2B5EF4-FFF2-40B4-BE49-F238E27FC236}">
                <a16:creationId xmlns:a16="http://schemas.microsoft.com/office/drawing/2014/main" id="{F5A789AB-BF68-4895-8E96-2B7EE5569B9C}"/>
              </a:ext>
            </a:extLst>
          </p:cNvPr>
          <p:cNvSpPr/>
          <p:nvPr/>
        </p:nvSpPr>
        <p:spPr>
          <a:xfrm>
            <a:off x="0" y="0"/>
            <a:ext cx="530383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title="Divider Bar">
            <a:extLst>
              <a:ext uri="{FF2B5EF4-FFF2-40B4-BE49-F238E27FC236}">
                <a16:creationId xmlns:a16="http://schemas.microsoft.com/office/drawing/2014/main" id="{178E7528-DB83-4025-8BC6-F661F38052AD}"/>
              </a:ext>
            </a:extLst>
          </p:cNvPr>
          <p:cNvSpPr/>
          <p:nvPr/>
        </p:nvSpPr>
        <p:spPr>
          <a:xfrm>
            <a:off x="5303838" y="0"/>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ormAutofit/>
          </a:bodyPr>
          <a:lstStyle>
            <a:lvl1pPr>
              <a:lnSpc>
                <a:spcPct val="84000"/>
              </a:lnSpc>
              <a:defRPr sz="48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rtlCol="0">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Date Placeholder 4">
            <a:extLst>
              <a:ext uri="{FF2B5EF4-FFF2-40B4-BE49-F238E27FC236}">
                <a16:creationId xmlns:a16="http://schemas.microsoft.com/office/drawing/2014/main" id="{C54DFE0C-8C4D-4B91-B2F1-829B093D2AC5}"/>
              </a:ext>
            </a:extLst>
          </p:cNvPr>
          <p:cNvSpPr>
            <a:spLocks noGrp="1"/>
          </p:cNvSpPr>
          <p:nvPr>
            <p:ph type="dt" sz="half" idx="10"/>
          </p:nvPr>
        </p:nvSpPr>
        <p:spPr>
          <a:xfrm>
            <a:off x="723900" y="6453188"/>
            <a:ext cx="1204913" cy="404812"/>
          </a:xfrm>
        </p:spPr>
        <p:txBody>
          <a:bodyPr/>
          <a:lstStyle>
            <a:lvl1pPr>
              <a:defRPr>
                <a:solidFill>
                  <a:schemeClr val="tx2"/>
                </a:solidFill>
              </a:defRPr>
            </a:lvl1pPr>
          </a:lstStyle>
          <a:p>
            <a:pPr>
              <a:defRPr/>
            </a:pPr>
            <a:fld id="{89FC55FD-A7C0-4922-85F6-BC7B195B170A}" type="datetimeFigureOut">
              <a:rPr lang="en-US"/>
              <a:pPr>
                <a:defRPr/>
              </a:pPr>
              <a:t>9/30/2026</a:t>
            </a:fld>
            <a:endParaRPr lang="en-US"/>
          </a:p>
        </p:txBody>
      </p:sp>
      <p:sp>
        <p:nvSpPr>
          <p:cNvPr id="8" name="Footer Placeholder 5">
            <a:extLst>
              <a:ext uri="{FF2B5EF4-FFF2-40B4-BE49-F238E27FC236}">
                <a16:creationId xmlns:a16="http://schemas.microsoft.com/office/drawing/2014/main" id="{B13BE7CA-57CA-475B-8CB2-C2F9EAA9A25D}"/>
              </a:ext>
            </a:extLst>
          </p:cNvPr>
          <p:cNvSpPr>
            <a:spLocks noGrp="1"/>
          </p:cNvSpPr>
          <p:nvPr>
            <p:ph type="ftr" sz="quarter" idx="11"/>
          </p:nvPr>
        </p:nvSpPr>
        <p:spPr>
          <a:xfrm>
            <a:off x="2206625" y="6453188"/>
            <a:ext cx="2373313" cy="404812"/>
          </a:xfrm>
        </p:spPr>
        <p:txBody>
          <a:bodyPr/>
          <a:lstStyle>
            <a:lvl1pPr>
              <a:defRPr>
                <a:solidFill>
                  <a:schemeClr val="tx2"/>
                </a:solidFill>
              </a:defRPr>
            </a:lvl1pPr>
          </a:lstStyle>
          <a:p>
            <a:pPr>
              <a:defRPr/>
            </a:pPr>
            <a:endParaRPr lang="en-US"/>
          </a:p>
        </p:txBody>
      </p:sp>
      <p:sp>
        <p:nvSpPr>
          <p:cNvPr id="9" name="Slide Number Placeholder 6">
            <a:extLst>
              <a:ext uri="{FF2B5EF4-FFF2-40B4-BE49-F238E27FC236}">
                <a16:creationId xmlns:a16="http://schemas.microsoft.com/office/drawing/2014/main" id="{E21D31AA-FA0A-4030-B8F3-72FF889C502E}"/>
              </a:ext>
            </a:extLst>
          </p:cNvPr>
          <p:cNvSpPr>
            <a:spLocks noGrp="1"/>
          </p:cNvSpPr>
          <p:nvPr>
            <p:ph type="sldNum" sz="quarter" idx="12"/>
          </p:nvPr>
        </p:nvSpPr>
        <p:spPr>
          <a:xfrm>
            <a:off x="9883775" y="6453188"/>
            <a:ext cx="1595438" cy="404812"/>
          </a:xfrm>
        </p:spPr>
        <p:txBody>
          <a:bodyPr/>
          <a:lstStyle>
            <a:lvl1pPr>
              <a:defRPr>
                <a:solidFill>
                  <a:schemeClr val="tx2"/>
                </a:solidFill>
              </a:defRPr>
            </a:lvl1pPr>
          </a:lstStyle>
          <a:p>
            <a:pPr>
              <a:defRPr/>
            </a:pPr>
            <a:fld id="{50C252B8-2A2E-4315-92EB-8E98D10FAC6F}" type="slidenum">
              <a:rPr lang="en-US"/>
              <a:pPr>
                <a:defRPr/>
              </a:pPr>
              <a:t>‹#›</a:t>
            </a:fld>
            <a:endParaRPr lang="en-US"/>
          </a:p>
        </p:txBody>
      </p:sp>
    </p:spTree>
    <p:extLst>
      <p:ext uri="{BB962C8B-B14F-4D97-AF65-F5344CB8AC3E}">
        <p14:creationId xmlns:p14="http://schemas.microsoft.com/office/powerpoint/2010/main" val="32983064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C2C6113-CC24-495E-9B96-4066615A9894}"/>
              </a:ext>
            </a:extLst>
          </p:cNvPr>
          <p:cNvSpPr>
            <a:spLocks noGrp="1"/>
          </p:cNvSpPr>
          <p:nvPr>
            <p:ph type="dt" sz="half" idx="10"/>
          </p:nvPr>
        </p:nvSpPr>
        <p:spPr/>
        <p:txBody>
          <a:bodyPr/>
          <a:lstStyle>
            <a:lvl1pPr>
              <a:defRPr/>
            </a:lvl1pPr>
          </a:lstStyle>
          <a:p>
            <a:pPr>
              <a:defRPr/>
            </a:pPr>
            <a:fld id="{29617B4A-C512-4E03-B995-30D9CFC261A1}" type="datetimeFigureOut">
              <a:rPr lang="en-US"/>
              <a:pPr>
                <a:defRPr/>
              </a:pPr>
              <a:t>9/30/2026</a:t>
            </a:fld>
            <a:endParaRPr lang="en-US"/>
          </a:p>
        </p:txBody>
      </p:sp>
      <p:sp>
        <p:nvSpPr>
          <p:cNvPr id="5" name="Footer Placeholder 4">
            <a:extLst>
              <a:ext uri="{FF2B5EF4-FFF2-40B4-BE49-F238E27FC236}">
                <a16:creationId xmlns:a16="http://schemas.microsoft.com/office/drawing/2014/main" id="{EA6773B6-4C8C-45D3-9C1E-811A53FF1A9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41FC319-9123-4177-94D0-7DFC9F5054BC}"/>
              </a:ext>
            </a:extLst>
          </p:cNvPr>
          <p:cNvSpPr>
            <a:spLocks noGrp="1"/>
          </p:cNvSpPr>
          <p:nvPr>
            <p:ph type="sldNum" sz="quarter" idx="12"/>
          </p:nvPr>
        </p:nvSpPr>
        <p:spPr/>
        <p:txBody>
          <a:bodyPr/>
          <a:lstStyle>
            <a:lvl1pPr>
              <a:defRPr/>
            </a:lvl1pPr>
          </a:lstStyle>
          <a:p>
            <a:pPr>
              <a:defRPr/>
            </a:pPr>
            <a:fld id="{5010E207-CCCD-4B71-903A-F415D0D8DAF1}" type="slidenum">
              <a:rPr lang="en-US"/>
              <a:pPr>
                <a:defRPr/>
              </a:pPr>
              <a:t>‹#›</a:t>
            </a:fld>
            <a:endParaRPr lang="en-US"/>
          </a:p>
        </p:txBody>
      </p:sp>
    </p:spTree>
    <p:extLst>
      <p:ext uri="{BB962C8B-B14F-4D97-AF65-F5344CB8AC3E}">
        <p14:creationId xmlns:p14="http://schemas.microsoft.com/office/powerpoint/2010/main" val="30396277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0FDC618-90BF-4798-B6F0-983D502B430D}"/>
              </a:ext>
            </a:extLst>
          </p:cNvPr>
          <p:cNvSpPr>
            <a:spLocks noGrp="1"/>
          </p:cNvSpPr>
          <p:nvPr>
            <p:ph type="dt" sz="half" idx="10"/>
          </p:nvPr>
        </p:nvSpPr>
        <p:spPr/>
        <p:txBody>
          <a:bodyPr/>
          <a:lstStyle>
            <a:lvl1pPr>
              <a:defRPr/>
            </a:lvl1pPr>
          </a:lstStyle>
          <a:p>
            <a:pPr>
              <a:defRPr/>
            </a:pPr>
            <a:fld id="{DD5A9B9A-143E-47F7-A0FB-A7A93C80D997}" type="datetimeFigureOut">
              <a:rPr lang="en-US"/>
              <a:pPr>
                <a:defRPr/>
              </a:pPr>
              <a:t>9/30/2026</a:t>
            </a:fld>
            <a:endParaRPr lang="en-US"/>
          </a:p>
        </p:txBody>
      </p:sp>
      <p:sp>
        <p:nvSpPr>
          <p:cNvPr id="5" name="Footer Placeholder 4">
            <a:extLst>
              <a:ext uri="{FF2B5EF4-FFF2-40B4-BE49-F238E27FC236}">
                <a16:creationId xmlns:a16="http://schemas.microsoft.com/office/drawing/2014/main" id="{BA3B3739-422D-4900-BDB4-A891A6A9ABB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64CC667B-93FE-4E83-87B6-B1C6615903E0}"/>
              </a:ext>
            </a:extLst>
          </p:cNvPr>
          <p:cNvSpPr>
            <a:spLocks noGrp="1"/>
          </p:cNvSpPr>
          <p:nvPr>
            <p:ph type="sldNum" sz="quarter" idx="12"/>
          </p:nvPr>
        </p:nvSpPr>
        <p:spPr/>
        <p:txBody>
          <a:bodyPr/>
          <a:lstStyle>
            <a:lvl1pPr>
              <a:defRPr/>
            </a:lvl1pPr>
          </a:lstStyle>
          <a:p>
            <a:pPr>
              <a:defRPr/>
            </a:pPr>
            <a:fld id="{FA729BFD-40CB-479D-A4E8-DA081FE32486}" type="slidenum">
              <a:rPr lang="en-US"/>
              <a:pPr>
                <a:defRPr/>
              </a:pPr>
              <a:t>‹#›</a:t>
            </a:fld>
            <a:endParaRPr lang="en-US"/>
          </a:p>
        </p:txBody>
      </p:sp>
    </p:spTree>
    <p:extLst>
      <p:ext uri="{BB962C8B-B14F-4D97-AF65-F5344CB8AC3E}">
        <p14:creationId xmlns:p14="http://schemas.microsoft.com/office/powerpoint/2010/main" val="10686422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22" name="Text Placeholder 3"/>
          <p:cNvSpPr>
            <a:spLocks noGrp="1"/>
          </p:cNvSpPr>
          <p:nvPr>
            <p:ph type="body" sz="half" idx="18"/>
          </p:nvPr>
        </p:nvSpPr>
        <p:spPr>
          <a:xfrm>
            <a:off x="1154954" y="5109106"/>
            <a:ext cx="3050438" cy="91795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23" name="Text Placeholder 3"/>
          <p:cNvSpPr>
            <a:spLocks noGrp="1"/>
          </p:cNvSpPr>
          <p:nvPr>
            <p:ph type="body" sz="half" idx="19"/>
          </p:nvPr>
        </p:nvSpPr>
        <p:spPr>
          <a:xfrm>
            <a:off x="4570172" y="5109105"/>
            <a:ext cx="3050438" cy="91795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24" name="Text Placeholder 3"/>
          <p:cNvSpPr>
            <a:spLocks noGrp="1"/>
          </p:cNvSpPr>
          <p:nvPr>
            <p:ph type="body" sz="half" idx="20"/>
          </p:nvPr>
        </p:nvSpPr>
        <p:spPr>
          <a:xfrm>
            <a:off x="7982775" y="5109104"/>
            <a:ext cx="3051096" cy="91795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2" name="Date Placeholder 6">
            <a:extLst>
              <a:ext uri="{FF2B5EF4-FFF2-40B4-BE49-F238E27FC236}">
                <a16:creationId xmlns:a16="http://schemas.microsoft.com/office/drawing/2014/main" id="{36AE4FBC-F51F-4043-8EBF-DA289880BB11}"/>
              </a:ext>
            </a:extLst>
          </p:cNvPr>
          <p:cNvSpPr>
            <a:spLocks noGrp="1"/>
          </p:cNvSpPr>
          <p:nvPr>
            <p:ph type="dt" sz="half" idx="23"/>
          </p:nvPr>
        </p:nvSpPr>
        <p:spPr/>
        <p:txBody>
          <a:bodyPr/>
          <a:lstStyle>
            <a:lvl1pPr>
              <a:defRPr/>
            </a:lvl1pPr>
          </a:lstStyle>
          <a:p>
            <a:pPr>
              <a:defRPr/>
            </a:pPr>
            <a:fld id="{1A7FF33A-9643-4D31-A8C8-C4187ED70A96}" type="datetimeFigureOut">
              <a:rPr lang="en-US"/>
              <a:pPr>
                <a:defRPr/>
              </a:pPr>
              <a:t>9/30/2026</a:t>
            </a:fld>
            <a:endParaRPr lang="en-US"/>
          </a:p>
        </p:txBody>
      </p:sp>
      <p:sp>
        <p:nvSpPr>
          <p:cNvPr id="13" name="Footer Placeholder 7">
            <a:extLst>
              <a:ext uri="{FF2B5EF4-FFF2-40B4-BE49-F238E27FC236}">
                <a16:creationId xmlns:a16="http://schemas.microsoft.com/office/drawing/2014/main" id="{A332513D-00B7-4B5D-BB84-95681F841BE3}"/>
              </a:ext>
            </a:extLst>
          </p:cNvPr>
          <p:cNvSpPr>
            <a:spLocks noGrp="1"/>
          </p:cNvSpPr>
          <p:nvPr>
            <p:ph type="ftr" sz="quarter" idx="24"/>
          </p:nvPr>
        </p:nvSpPr>
        <p:spPr>
          <a:xfrm>
            <a:off x="560388" y="6391275"/>
            <a:ext cx="3644900" cy="304800"/>
          </a:xfrm>
        </p:spPr>
        <p:txBody>
          <a:bodyPr/>
          <a:lstStyle>
            <a:lvl1pPr>
              <a:defRPr/>
            </a:lvl1pPr>
          </a:lstStyle>
          <a:p>
            <a:pPr>
              <a:defRPr/>
            </a:pPr>
            <a:endParaRPr lang="en-US"/>
          </a:p>
        </p:txBody>
      </p:sp>
      <p:sp>
        <p:nvSpPr>
          <p:cNvPr id="15" name="Slide Number Placeholder 8">
            <a:extLst>
              <a:ext uri="{FF2B5EF4-FFF2-40B4-BE49-F238E27FC236}">
                <a16:creationId xmlns:a16="http://schemas.microsoft.com/office/drawing/2014/main" id="{9B948467-2611-4648-BE1F-79A8B70F3B34}"/>
              </a:ext>
            </a:extLst>
          </p:cNvPr>
          <p:cNvSpPr>
            <a:spLocks noGrp="1"/>
          </p:cNvSpPr>
          <p:nvPr>
            <p:ph type="sldNum" sz="quarter" idx="25"/>
          </p:nvPr>
        </p:nvSpPr>
        <p:spPr/>
        <p:txBody>
          <a:bodyPr/>
          <a:lstStyle>
            <a:lvl1pPr>
              <a:defRPr/>
            </a:lvl1pPr>
          </a:lstStyle>
          <a:p>
            <a:pPr>
              <a:defRPr/>
            </a:pPr>
            <a:fld id="{AE21870C-0C2F-47AA-8C16-FAD1AC8D8BBC}" type="slidenum">
              <a:rPr lang="en-US"/>
              <a:pPr>
                <a:defRPr/>
              </a:pPr>
              <a:t>‹#›</a:t>
            </a:fld>
            <a:endParaRPr lang="en-US"/>
          </a:p>
        </p:txBody>
      </p:sp>
    </p:spTree>
    <p:extLst>
      <p:ext uri="{BB962C8B-B14F-4D97-AF65-F5344CB8AC3E}">
        <p14:creationId xmlns:p14="http://schemas.microsoft.com/office/powerpoint/2010/main" val="3747864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50000"/>
            <a:lumOff val="50000"/>
          </a:schemeClr>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B3C64ECE-22C3-4D0E-94A1-E7B6B3C8D628}"/>
              </a:ext>
            </a:extLst>
          </p:cNvPr>
          <p:cNvSpPr>
            <a:spLocks noGrp="1"/>
          </p:cNvSpPr>
          <p:nvPr>
            <p:ph type="title"/>
          </p:nvPr>
        </p:nvSpPr>
        <p:spPr bwMode="auto">
          <a:xfrm>
            <a:off x="1371600" y="685800"/>
            <a:ext cx="9601200"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ro-RO"/>
              <a:t>Click to edit Master title style</a:t>
            </a:r>
          </a:p>
        </p:txBody>
      </p:sp>
      <p:sp>
        <p:nvSpPr>
          <p:cNvPr id="1027" name="Text Placeholder 2">
            <a:extLst>
              <a:ext uri="{FF2B5EF4-FFF2-40B4-BE49-F238E27FC236}">
                <a16:creationId xmlns:a16="http://schemas.microsoft.com/office/drawing/2014/main" id="{B0F215D9-FD60-4076-A5AC-4D9AC40220FB}"/>
              </a:ext>
            </a:extLst>
          </p:cNvPr>
          <p:cNvSpPr>
            <a:spLocks noGrp="1"/>
          </p:cNvSpPr>
          <p:nvPr>
            <p:ph type="body" idx="1"/>
          </p:nvPr>
        </p:nvSpPr>
        <p:spPr bwMode="auto">
          <a:xfrm>
            <a:off x="1371600" y="2286000"/>
            <a:ext cx="96012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ro-RO"/>
              <a:t>Click to edit Master text styles</a:t>
            </a:r>
          </a:p>
          <a:p>
            <a:pPr lvl="1"/>
            <a:r>
              <a:rPr lang="en-US" altLang="ro-RO"/>
              <a:t>Second level</a:t>
            </a:r>
          </a:p>
          <a:p>
            <a:pPr lvl="2"/>
            <a:r>
              <a:rPr lang="en-US" altLang="ro-RO"/>
              <a:t>Third level</a:t>
            </a:r>
          </a:p>
          <a:p>
            <a:pPr lvl="3"/>
            <a:r>
              <a:rPr lang="en-US" altLang="ro-RO"/>
              <a:t>Fourth level</a:t>
            </a:r>
          </a:p>
          <a:p>
            <a:pPr lvl="4"/>
            <a:r>
              <a:rPr lang="en-US" altLang="ro-RO"/>
              <a:t>Fifth level</a:t>
            </a:r>
          </a:p>
        </p:txBody>
      </p:sp>
      <p:sp>
        <p:nvSpPr>
          <p:cNvPr id="4" name="Date Placeholder 3">
            <a:extLst>
              <a:ext uri="{FF2B5EF4-FFF2-40B4-BE49-F238E27FC236}">
                <a16:creationId xmlns:a16="http://schemas.microsoft.com/office/drawing/2014/main" id="{797CC5A9-4592-43F3-9FE9-FBFA003CF3E6}"/>
              </a:ext>
            </a:extLst>
          </p:cNvPr>
          <p:cNvSpPr>
            <a:spLocks noGrp="1"/>
          </p:cNvSpPr>
          <p:nvPr>
            <p:ph type="dt" sz="half" idx="2"/>
          </p:nvPr>
        </p:nvSpPr>
        <p:spPr>
          <a:xfrm>
            <a:off x="1390650" y="6453188"/>
            <a:ext cx="1204913" cy="404812"/>
          </a:xfrm>
          <a:prstGeom prst="rect">
            <a:avLst/>
          </a:prstGeom>
        </p:spPr>
        <p:txBody>
          <a:bodyPr vert="horz" lIns="91440" tIns="45720" rIns="91440" bIns="45720" rtlCol="0" anchor="ctr"/>
          <a:lstStyle>
            <a:lvl1pPr algn="l" eaLnBrk="1" fontAlgn="auto" hangingPunct="1">
              <a:spcBef>
                <a:spcPts val="0"/>
              </a:spcBef>
              <a:spcAft>
                <a:spcPts val="0"/>
              </a:spcAft>
              <a:defRPr sz="1200" baseline="0">
                <a:solidFill>
                  <a:schemeClr val="tx2"/>
                </a:solidFill>
                <a:latin typeface="+mn-lt"/>
              </a:defRPr>
            </a:lvl1pPr>
          </a:lstStyle>
          <a:p>
            <a:pPr>
              <a:defRPr/>
            </a:pPr>
            <a:fld id="{F0465393-D3C9-4105-B503-6FBA8779778E}" type="datetimeFigureOut">
              <a:rPr lang="en-US"/>
              <a:pPr>
                <a:defRPr/>
              </a:pPr>
              <a:t>9/30/2026</a:t>
            </a:fld>
            <a:endParaRPr lang="en-US"/>
          </a:p>
        </p:txBody>
      </p:sp>
      <p:sp>
        <p:nvSpPr>
          <p:cNvPr id="5" name="Footer Placeholder 4">
            <a:extLst>
              <a:ext uri="{FF2B5EF4-FFF2-40B4-BE49-F238E27FC236}">
                <a16:creationId xmlns:a16="http://schemas.microsoft.com/office/drawing/2014/main" id="{48DE5208-FC83-491B-B658-B61542974002}"/>
              </a:ext>
            </a:extLst>
          </p:cNvPr>
          <p:cNvSpPr>
            <a:spLocks noGrp="1"/>
          </p:cNvSpPr>
          <p:nvPr>
            <p:ph type="ftr" sz="quarter" idx="3"/>
          </p:nvPr>
        </p:nvSpPr>
        <p:spPr>
          <a:xfrm>
            <a:off x="2894013" y="6453188"/>
            <a:ext cx="6280150" cy="404812"/>
          </a:xfrm>
          <a:prstGeom prst="rect">
            <a:avLst/>
          </a:prstGeom>
        </p:spPr>
        <p:txBody>
          <a:bodyPr vert="horz" lIns="91440" tIns="45720" rIns="91440" bIns="45720" rtlCol="0" anchor="ctr"/>
          <a:lstStyle>
            <a:lvl1pPr algn="l" eaLnBrk="1" fontAlgn="auto" hangingPunct="1">
              <a:spcBef>
                <a:spcPts val="0"/>
              </a:spcBef>
              <a:spcAft>
                <a:spcPts val="0"/>
              </a:spcAft>
              <a:defRPr sz="1200" baseline="0">
                <a:solidFill>
                  <a:schemeClr val="tx2"/>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404C43F2-7F51-4E85-9C36-682B7FF70B12}"/>
              </a:ext>
            </a:extLst>
          </p:cNvPr>
          <p:cNvSpPr>
            <a:spLocks noGrp="1"/>
          </p:cNvSpPr>
          <p:nvPr>
            <p:ph type="sldNum" sz="quarter" idx="4"/>
          </p:nvPr>
        </p:nvSpPr>
        <p:spPr>
          <a:xfrm>
            <a:off x="9472613" y="6453188"/>
            <a:ext cx="1597025" cy="404812"/>
          </a:xfrm>
          <a:prstGeom prst="rect">
            <a:avLst/>
          </a:prstGeom>
        </p:spPr>
        <p:txBody>
          <a:bodyPr vert="horz" lIns="91440" tIns="45720" rIns="91440" bIns="45720" rtlCol="0" anchor="ctr"/>
          <a:lstStyle>
            <a:lvl1pPr algn="r" eaLnBrk="1" fontAlgn="auto" hangingPunct="1">
              <a:spcBef>
                <a:spcPts val="0"/>
              </a:spcBef>
              <a:spcAft>
                <a:spcPts val="0"/>
              </a:spcAft>
              <a:defRPr sz="1200" baseline="0">
                <a:solidFill>
                  <a:schemeClr val="tx2"/>
                </a:solidFill>
                <a:latin typeface="+mn-lt"/>
              </a:defRPr>
            </a:lvl1pPr>
          </a:lstStyle>
          <a:p>
            <a:pPr>
              <a:defRPr/>
            </a:pPr>
            <a:fld id="{B83D0468-C1C0-49AE-A539-CCBD5B7EB0E1}" type="slidenum">
              <a:rPr lang="en-US"/>
              <a:pPr>
                <a:defRPr/>
              </a:pPr>
              <a:t>‹#›</a:t>
            </a:fld>
            <a:endParaRPr lang="en-US"/>
          </a:p>
        </p:txBody>
      </p:sp>
      <p:sp>
        <p:nvSpPr>
          <p:cNvPr id="9" name="Rectangle 8" title="Side bar">
            <a:extLst>
              <a:ext uri="{FF2B5EF4-FFF2-40B4-BE49-F238E27FC236}">
                <a16:creationId xmlns:a16="http://schemas.microsoft.com/office/drawing/2014/main" id="{21647665-C13D-44BE-9C7D-2769EF5A35E7}"/>
              </a:ext>
            </a:extLst>
          </p:cNvPr>
          <p:cNvSpPr/>
          <p:nvPr/>
        </p:nvSpPr>
        <p:spPr>
          <a:xfrm>
            <a:off x="477838" y="0"/>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802" r:id="rId1"/>
    <p:sldLayoutId id="2147483795" r:id="rId2"/>
    <p:sldLayoutId id="2147483803" r:id="rId3"/>
    <p:sldLayoutId id="2147483796" r:id="rId4"/>
    <p:sldLayoutId id="2147483797" r:id="rId5"/>
    <p:sldLayoutId id="2147483798" r:id="rId6"/>
    <p:sldLayoutId id="2147483799" r:id="rId7"/>
    <p:sldLayoutId id="2147483804" r:id="rId8"/>
    <p:sldLayoutId id="2147483805" r:id="rId9"/>
    <p:sldLayoutId id="2147483800" r:id="rId10"/>
    <p:sldLayoutId id="2147483801" r:id="rId11"/>
    <p:sldLayoutId id="2147483806" r:id="rId12"/>
  </p:sldLayoutIdLst>
  <p:txStyles>
    <p:titleStyle>
      <a:lvl1pPr algn="l" rtl="0" eaLnBrk="0" fontAlgn="base" hangingPunct="0">
        <a:lnSpc>
          <a:spcPct val="89000"/>
        </a:lnSpc>
        <a:spcBef>
          <a:spcPct val="0"/>
        </a:spcBef>
        <a:spcAft>
          <a:spcPct val="0"/>
        </a:spcAft>
        <a:defRPr sz="4400" kern="1200">
          <a:solidFill>
            <a:schemeClr val="tx2"/>
          </a:solidFill>
          <a:latin typeface="+mj-lt"/>
          <a:ea typeface="+mj-ea"/>
          <a:cs typeface="+mj-cs"/>
        </a:defRPr>
      </a:lvl1pPr>
      <a:lvl2pPr algn="l" rtl="0" eaLnBrk="0" fontAlgn="base" hangingPunct="0">
        <a:lnSpc>
          <a:spcPct val="89000"/>
        </a:lnSpc>
        <a:spcBef>
          <a:spcPct val="0"/>
        </a:spcBef>
        <a:spcAft>
          <a:spcPct val="0"/>
        </a:spcAft>
        <a:defRPr sz="4400">
          <a:solidFill>
            <a:schemeClr val="tx2"/>
          </a:solidFill>
          <a:latin typeface="Franklin Gothic Book" panose="020B0503020102020204" pitchFamily="34" charset="0"/>
        </a:defRPr>
      </a:lvl2pPr>
      <a:lvl3pPr algn="l" rtl="0" eaLnBrk="0" fontAlgn="base" hangingPunct="0">
        <a:lnSpc>
          <a:spcPct val="89000"/>
        </a:lnSpc>
        <a:spcBef>
          <a:spcPct val="0"/>
        </a:spcBef>
        <a:spcAft>
          <a:spcPct val="0"/>
        </a:spcAft>
        <a:defRPr sz="4400">
          <a:solidFill>
            <a:schemeClr val="tx2"/>
          </a:solidFill>
          <a:latin typeface="Franklin Gothic Book" panose="020B0503020102020204" pitchFamily="34" charset="0"/>
        </a:defRPr>
      </a:lvl3pPr>
      <a:lvl4pPr algn="l" rtl="0" eaLnBrk="0" fontAlgn="base" hangingPunct="0">
        <a:lnSpc>
          <a:spcPct val="89000"/>
        </a:lnSpc>
        <a:spcBef>
          <a:spcPct val="0"/>
        </a:spcBef>
        <a:spcAft>
          <a:spcPct val="0"/>
        </a:spcAft>
        <a:defRPr sz="4400">
          <a:solidFill>
            <a:schemeClr val="tx2"/>
          </a:solidFill>
          <a:latin typeface="Franklin Gothic Book" panose="020B0503020102020204" pitchFamily="34" charset="0"/>
        </a:defRPr>
      </a:lvl4pPr>
      <a:lvl5pPr algn="l" rtl="0" eaLnBrk="0" fontAlgn="base" hangingPunct="0">
        <a:lnSpc>
          <a:spcPct val="89000"/>
        </a:lnSpc>
        <a:spcBef>
          <a:spcPct val="0"/>
        </a:spcBef>
        <a:spcAft>
          <a:spcPct val="0"/>
        </a:spcAft>
        <a:defRPr sz="4400">
          <a:solidFill>
            <a:schemeClr val="tx2"/>
          </a:solidFill>
          <a:latin typeface="Franklin Gothic Book" panose="020B0503020102020204" pitchFamily="34" charset="0"/>
        </a:defRPr>
      </a:lvl5pPr>
      <a:lvl6pPr marL="457200" algn="l" rtl="0" fontAlgn="base">
        <a:lnSpc>
          <a:spcPct val="89000"/>
        </a:lnSpc>
        <a:spcBef>
          <a:spcPct val="0"/>
        </a:spcBef>
        <a:spcAft>
          <a:spcPct val="0"/>
        </a:spcAft>
        <a:defRPr sz="4400">
          <a:solidFill>
            <a:schemeClr val="tx2"/>
          </a:solidFill>
          <a:latin typeface="Franklin Gothic Book" panose="020B0503020102020204" pitchFamily="34" charset="0"/>
        </a:defRPr>
      </a:lvl6pPr>
      <a:lvl7pPr marL="914400" algn="l" rtl="0" fontAlgn="base">
        <a:lnSpc>
          <a:spcPct val="89000"/>
        </a:lnSpc>
        <a:spcBef>
          <a:spcPct val="0"/>
        </a:spcBef>
        <a:spcAft>
          <a:spcPct val="0"/>
        </a:spcAft>
        <a:defRPr sz="4400">
          <a:solidFill>
            <a:schemeClr val="tx2"/>
          </a:solidFill>
          <a:latin typeface="Franklin Gothic Book" panose="020B0503020102020204" pitchFamily="34" charset="0"/>
        </a:defRPr>
      </a:lvl7pPr>
      <a:lvl8pPr marL="1371600" algn="l" rtl="0" fontAlgn="base">
        <a:lnSpc>
          <a:spcPct val="89000"/>
        </a:lnSpc>
        <a:spcBef>
          <a:spcPct val="0"/>
        </a:spcBef>
        <a:spcAft>
          <a:spcPct val="0"/>
        </a:spcAft>
        <a:defRPr sz="4400">
          <a:solidFill>
            <a:schemeClr val="tx2"/>
          </a:solidFill>
          <a:latin typeface="Franklin Gothic Book" panose="020B0503020102020204" pitchFamily="34" charset="0"/>
        </a:defRPr>
      </a:lvl8pPr>
      <a:lvl9pPr marL="1828800" algn="l" rtl="0" fontAlgn="base">
        <a:lnSpc>
          <a:spcPct val="89000"/>
        </a:lnSpc>
        <a:spcBef>
          <a:spcPct val="0"/>
        </a:spcBef>
        <a:spcAft>
          <a:spcPct val="0"/>
        </a:spcAft>
        <a:defRPr sz="4400">
          <a:solidFill>
            <a:schemeClr val="tx2"/>
          </a:solidFill>
          <a:latin typeface="Franklin Gothic Book" panose="020B0503020102020204" pitchFamily="34" charset="0"/>
        </a:defRPr>
      </a:lvl9pPr>
    </p:titleStyle>
    <p:bodyStyle>
      <a:lvl1pPr marL="382588" indent="-382588" algn="l" rtl="0" eaLnBrk="0" fontAlgn="base" hangingPunct="0">
        <a:lnSpc>
          <a:spcPct val="94000"/>
        </a:lnSpc>
        <a:spcBef>
          <a:spcPts val="1000"/>
        </a:spcBef>
        <a:spcAft>
          <a:spcPts val="200"/>
        </a:spcAft>
        <a:buFont typeface="Franklin Gothic Book" panose="020B0503020102020204" pitchFamily="34" charset="0"/>
        <a:buChar char="■"/>
        <a:defRPr sz="2000" kern="1200">
          <a:solidFill>
            <a:schemeClr val="tx2"/>
          </a:solidFill>
          <a:latin typeface="+mn-lt"/>
          <a:ea typeface="+mn-ea"/>
          <a:cs typeface="+mn-cs"/>
        </a:defRPr>
      </a:lvl1pPr>
      <a:lvl2pPr marL="914400" indent="-382588" algn="l" rtl="0" eaLnBrk="0" fontAlgn="base" hangingPunct="0">
        <a:lnSpc>
          <a:spcPct val="94000"/>
        </a:lnSpc>
        <a:spcBef>
          <a:spcPts val="500"/>
        </a:spcBef>
        <a:spcAft>
          <a:spcPts val="200"/>
        </a:spcAft>
        <a:buFont typeface="Franklin Gothic Book" panose="020B0503020102020204" pitchFamily="34" charset="0"/>
        <a:buChar char="–"/>
        <a:defRPr sz="2000" i="1" kern="1200">
          <a:solidFill>
            <a:schemeClr val="tx2"/>
          </a:solidFill>
          <a:latin typeface="+mn-lt"/>
          <a:ea typeface="+mn-ea"/>
          <a:cs typeface="+mn-cs"/>
        </a:defRPr>
      </a:lvl2pPr>
      <a:lvl3pPr marL="1371600" indent="-382588" algn="l" rtl="0" eaLnBrk="0" fontAlgn="base" hangingPunct="0">
        <a:lnSpc>
          <a:spcPct val="94000"/>
        </a:lnSpc>
        <a:spcBef>
          <a:spcPts val="500"/>
        </a:spcBef>
        <a:spcAft>
          <a:spcPts val="200"/>
        </a:spcAft>
        <a:buFont typeface="Franklin Gothic Book" panose="020B0503020102020204" pitchFamily="34" charset="0"/>
        <a:buChar char="■"/>
        <a:defRPr kern="1200">
          <a:solidFill>
            <a:schemeClr val="tx2"/>
          </a:solidFill>
          <a:latin typeface="+mn-lt"/>
          <a:ea typeface="+mn-ea"/>
          <a:cs typeface="+mn-cs"/>
        </a:defRPr>
      </a:lvl3pPr>
      <a:lvl4pPr marL="1828800" indent="-382588" algn="l" rtl="0" eaLnBrk="0" fontAlgn="base" hangingPunct="0">
        <a:lnSpc>
          <a:spcPct val="94000"/>
        </a:lnSpc>
        <a:spcBef>
          <a:spcPts val="500"/>
        </a:spcBef>
        <a:spcAft>
          <a:spcPts val="200"/>
        </a:spcAft>
        <a:buFont typeface="Franklin Gothic Book" panose="020B0503020102020204" pitchFamily="34" charset="0"/>
        <a:buChar char="–"/>
        <a:defRPr i="1" kern="1200">
          <a:solidFill>
            <a:schemeClr val="tx2"/>
          </a:solidFill>
          <a:latin typeface="+mn-lt"/>
          <a:ea typeface="+mn-ea"/>
          <a:cs typeface="+mn-cs"/>
        </a:defRPr>
      </a:lvl4pPr>
      <a:lvl5pPr marL="2286000" indent="-382588" algn="l" rtl="0" eaLnBrk="0" fontAlgn="base" hangingPunct="0">
        <a:lnSpc>
          <a:spcPct val="94000"/>
        </a:lnSpc>
        <a:spcBef>
          <a:spcPts val="500"/>
        </a:spcBef>
        <a:spcAft>
          <a:spcPts val="200"/>
        </a:spcAft>
        <a:buFont typeface="Franklin Gothic Book" panose="020B0503020102020204" pitchFamily="34" charset="0"/>
        <a:buChar char="■"/>
        <a:defRPr sz="1600" kern="120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manuale.edu.ro/" TargetMode="External"/><Relationship Id="rId2" Type="http://schemas.openxmlformats.org/officeDocument/2006/relationships/hyperlink" Target="https://rocnee.eu/index.php/dcee-oriz/curriculum-oriz/programe-scolare-front/programe-scolare-in-vigoare" TargetMode="External"/><Relationship Id="rId1" Type="http://schemas.openxmlformats.org/officeDocument/2006/relationships/slideLayout" Target="../slideLayouts/slideLayout12.xml"/><Relationship Id="rId4" Type="http://schemas.openxmlformats.org/officeDocument/2006/relationships/hyperlink" Target="https://rocnee.eu/index.php/en/"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5AD0C915-C4E2-4591-894E-870EFF4188FF}"/>
              </a:ext>
            </a:extLst>
          </p:cNvPr>
          <p:cNvSpPr>
            <a:spLocks noGrp="1"/>
          </p:cNvSpPr>
          <p:nvPr>
            <p:ph type="ctrTitle"/>
          </p:nvPr>
        </p:nvSpPr>
        <p:spPr>
          <a:xfrm>
            <a:off x="1536700" y="841375"/>
            <a:ext cx="9170988" cy="3935413"/>
          </a:xfrm>
        </p:spPr>
        <p:txBody>
          <a:bodyPr/>
          <a:lstStyle/>
          <a:p>
            <a:pPr eaLnBrk="1" hangingPunct="1"/>
            <a:r>
              <a:rPr lang="ro-RO" altLang="ro-RO" sz="4000" cap="none" dirty="0">
                <a:solidFill>
                  <a:schemeClr val="tx1"/>
                </a:solidFill>
                <a:latin typeface="Cambria" panose="02040503050406030204" pitchFamily="18" charset="0"/>
                <a:ea typeface="Cambria" panose="02040503050406030204" pitchFamily="18" charset="0"/>
                <a:cs typeface="Cambria" panose="02040503050406030204" pitchFamily="18" charset="0"/>
              </a:rPr>
              <a:t>CONSFĂTUIREA JUDEȚEANĂ A CADRELOR DIDACTICE CARE PREDAU  LIMBILE MODERNE</a:t>
            </a:r>
            <a:br>
              <a:rPr lang="ro-RO" altLang="ro-RO" sz="4000" cap="none" dirty="0">
                <a:solidFill>
                  <a:schemeClr val="tx1"/>
                </a:solidFill>
                <a:latin typeface="Cambria" panose="02040503050406030204" pitchFamily="18" charset="0"/>
                <a:ea typeface="Cambria" panose="02040503050406030204" pitchFamily="18" charset="0"/>
                <a:cs typeface="Cambria" panose="02040503050406030204" pitchFamily="18" charset="0"/>
              </a:rPr>
            </a:br>
            <a:r>
              <a:rPr lang="ro-RO" altLang="ro-RO" sz="4000" cap="none" dirty="0">
                <a:solidFill>
                  <a:schemeClr val="tx1"/>
                </a:solidFill>
                <a:latin typeface="Cambria" panose="02040503050406030204" pitchFamily="18" charset="0"/>
                <a:ea typeface="Cambria" panose="02040503050406030204" pitchFamily="18" charset="0"/>
                <a:cs typeface="Cambria" panose="02040503050406030204" pitchFamily="18" charset="0"/>
              </a:rPr>
              <a:t>Franceză și italiană</a:t>
            </a:r>
            <a:br>
              <a:rPr lang="ro-RO" altLang="ro-RO" sz="4000" cap="none" dirty="0">
                <a:solidFill>
                  <a:schemeClr val="tx1"/>
                </a:solidFill>
                <a:latin typeface="Cambria" panose="02040503050406030204" pitchFamily="18" charset="0"/>
                <a:ea typeface="Cambria" panose="02040503050406030204" pitchFamily="18" charset="0"/>
                <a:cs typeface="Cambria" panose="02040503050406030204" pitchFamily="18" charset="0"/>
              </a:rPr>
            </a:br>
            <a:r>
              <a:rPr lang="ro-RO" altLang="ro-RO" sz="2400" cap="none" dirty="0">
                <a:solidFill>
                  <a:schemeClr val="tx1"/>
                </a:solidFill>
                <a:latin typeface="Cambria" panose="02040503050406030204" pitchFamily="18" charset="0"/>
                <a:ea typeface="Cambria" panose="02040503050406030204" pitchFamily="18" charset="0"/>
                <a:cs typeface="Cambria" panose="02040503050406030204" pitchFamily="18" charset="0"/>
              </a:rPr>
              <a:t>Deva, 30 septembrie 2026</a:t>
            </a:r>
            <a:endParaRPr lang="en-US" altLang="ro-RO" sz="2400" cap="none" dirty="0">
              <a:solidFill>
                <a:schemeClr val="tx1"/>
              </a:solidFill>
              <a:latin typeface="Cambria" panose="02040503050406030204" pitchFamily="18" charset="0"/>
              <a:ea typeface="Cambria" panose="02040503050406030204" pitchFamily="18" charset="0"/>
              <a:cs typeface="Cambria" panose="02040503050406030204" pitchFamily="18" charset="0"/>
            </a:endParaRPr>
          </a:p>
        </p:txBody>
      </p:sp>
      <p:sp>
        <p:nvSpPr>
          <p:cNvPr id="3" name="Subtitle 2">
            <a:extLst>
              <a:ext uri="{FF2B5EF4-FFF2-40B4-BE49-F238E27FC236}">
                <a16:creationId xmlns:a16="http://schemas.microsoft.com/office/drawing/2014/main" id="{EE4F1108-9265-43E8-A20A-C957BD5296FF}"/>
              </a:ext>
            </a:extLst>
          </p:cNvPr>
          <p:cNvSpPr>
            <a:spLocks noGrp="1"/>
          </p:cNvSpPr>
          <p:nvPr>
            <p:ph type="subTitle" idx="1"/>
          </p:nvPr>
        </p:nvSpPr>
        <p:spPr>
          <a:xfrm>
            <a:off x="2049463" y="841375"/>
            <a:ext cx="8767762" cy="2170113"/>
          </a:xfrm>
        </p:spPr>
        <p:txBody>
          <a:bodyPr rtlCol="0"/>
          <a:lstStyle/>
          <a:p>
            <a:pPr eaLnBrk="1" fontAlgn="auto" hangingPunct="1">
              <a:defRPr/>
            </a:pPr>
            <a:endParaRPr lang="en-US" b="1" cap="all" dirty="0">
              <a:solidFill>
                <a:schemeClr val="tx1"/>
              </a:solidFill>
              <a:latin typeface="Cambria" panose="02040503050406030204" pitchFamily="18" charset="0"/>
              <a:ea typeface="Cambria" panose="02040503050406030204" pitchFamily="18" charset="0"/>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A6B91-340A-424B-9D45-E3F43C2DF41D}"/>
              </a:ext>
            </a:extLst>
          </p:cNvPr>
          <p:cNvSpPr>
            <a:spLocks noGrp="1"/>
          </p:cNvSpPr>
          <p:nvPr>
            <p:ph type="title"/>
          </p:nvPr>
        </p:nvSpPr>
        <p:spPr>
          <a:xfrm>
            <a:off x="1746250" y="663575"/>
            <a:ext cx="8651875" cy="808038"/>
          </a:xfrm>
        </p:spPr>
        <p:txBody>
          <a:bodyPr>
            <a:normAutofit fontScale="90000"/>
          </a:bodyPr>
          <a:lstStyle/>
          <a:p>
            <a:pPr algn="ctr" eaLnBrk="1" hangingPunct="1"/>
            <a:r>
              <a:rPr lang="ro-RO" altLang="ro-RO" sz="2500" dirty="0">
                <a:solidFill>
                  <a:schemeClr val="tx1"/>
                </a:solidFill>
                <a:latin typeface="Cambria Math" panose="02040503050406030204" pitchFamily="18" charset="0"/>
                <a:ea typeface="Cambria Math" panose="02040503050406030204" pitchFamily="18" charset="0"/>
                <a:cs typeface="Cambria Math" panose="02040503050406030204" pitchFamily="18" charset="0"/>
              </a:rPr>
              <a:t>Priorități educaționale în anul școlar 202</a:t>
            </a:r>
            <a:r>
              <a:rPr lang="en-US" altLang="ro-RO" sz="2500" dirty="0">
                <a:solidFill>
                  <a:schemeClr val="tx1"/>
                </a:solidFill>
                <a:latin typeface="Cambria Math" panose="02040503050406030204" pitchFamily="18" charset="0"/>
                <a:ea typeface="Cambria Math" panose="02040503050406030204" pitchFamily="18" charset="0"/>
                <a:cs typeface="Cambria Math" panose="02040503050406030204" pitchFamily="18" charset="0"/>
              </a:rPr>
              <a:t>6</a:t>
            </a:r>
            <a:r>
              <a:rPr lang="ro-RO" altLang="ro-RO" sz="2500" dirty="0">
                <a:solidFill>
                  <a:schemeClr val="tx1"/>
                </a:solidFill>
                <a:latin typeface="Cambria Math" panose="02040503050406030204" pitchFamily="18" charset="0"/>
                <a:ea typeface="Cambria Math" panose="02040503050406030204" pitchFamily="18" charset="0"/>
                <a:cs typeface="Cambria Math" panose="02040503050406030204" pitchFamily="18" charset="0"/>
              </a:rPr>
              <a:t> - 202</a:t>
            </a:r>
            <a:r>
              <a:rPr lang="en-US" altLang="ro-RO" sz="2500" dirty="0">
                <a:solidFill>
                  <a:schemeClr val="tx1"/>
                </a:solidFill>
                <a:latin typeface="Cambria Math" panose="02040503050406030204" pitchFamily="18" charset="0"/>
                <a:ea typeface="Cambria Math" panose="02040503050406030204" pitchFamily="18" charset="0"/>
                <a:cs typeface="Cambria Math" panose="02040503050406030204" pitchFamily="18" charset="0"/>
              </a:rPr>
              <a:t>7</a:t>
            </a:r>
            <a:r>
              <a:rPr lang="ro-RO" altLang="ro-RO" sz="2500" dirty="0">
                <a:solidFill>
                  <a:schemeClr val="tx1"/>
                </a:solidFill>
                <a:latin typeface="Cambria Math" panose="02040503050406030204" pitchFamily="18" charset="0"/>
                <a:ea typeface="Cambria Math" panose="02040503050406030204" pitchFamily="18" charset="0"/>
                <a:cs typeface="Cambria Math" panose="02040503050406030204" pitchFamily="18" charset="0"/>
              </a:rPr>
              <a:t> </a:t>
            </a:r>
            <a:br>
              <a:rPr lang="en-US" altLang="ro-RO" sz="2900" dirty="0">
                <a:solidFill>
                  <a:schemeClr val="tx1"/>
                </a:solidFill>
                <a:latin typeface="Cambria Math" panose="02040503050406030204" pitchFamily="18" charset="0"/>
                <a:ea typeface="Cambria Math" panose="02040503050406030204" pitchFamily="18" charset="0"/>
                <a:cs typeface="Cambria Math" panose="02040503050406030204" pitchFamily="18" charset="0"/>
              </a:rPr>
            </a:br>
            <a:endParaRPr lang="en-US" altLang="ro-RO" sz="2900" dirty="0">
              <a:solidFill>
                <a:schemeClr val="tx1"/>
              </a:solidFill>
              <a:latin typeface="Cambria Math" panose="02040503050406030204" pitchFamily="18" charset="0"/>
              <a:ea typeface="Cambria Math" panose="02040503050406030204" pitchFamily="18" charset="0"/>
              <a:cs typeface="Cambria Math" panose="02040503050406030204" pitchFamily="18" charset="0"/>
            </a:endParaRPr>
          </a:p>
        </p:txBody>
      </p:sp>
      <p:sp>
        <p:nvSpPr>
          <p:cNvPr id="10243" name="Text Placeholder 2">
            <a:extLst>
              <a:ext uri="{FF2B5EF4-FFF2-40B4-BE49-F238E27FC236}">
                <a16:creationId xmlns:a16="http://schemas.microsoft.com/office/drawing/2014/main" id="{B2379040-B5AA-4144-B53C-F0FC5E537294}"/>
              </a:ext>
            </a:extLst>
          </p:cNvPr>
          <p:cNvSpPr>
            <a:spLocks noGrp="1"/>
          </p:cNvSpPr>
          <p:nvPr>
            <p:ph type="body" idx="1"/>
          </p:nvPr>
        </p:nvSpPr>
        <p:spPr>
          <a:xfrm>
            <a:off x="784225" y="1716088"/>
            <a:ext cx="3151188" cy="441325"/>
          </a:xfrm>
        </p:spPr>
        <p:txBody>
          <a:bodyPr/>
          <a:lstStyle/>
          <a:p>
            <a:pPr algn="ctr" eaLnBrk="1" hangingPunct="1"/>
            <a:r>
              <a:rPr lang="ro-RO" altLang="ro-RO" b="1" dirty="0">
                <a:solidFill>
                  <a:schemeClr val="tx1"/>
                </a:solidFill>
                <a:latin typeface="Cambria Math" panose="02040503050406030204" pitchFamily="18" charset="0"/>
                <a:ea typeface="Cambria Math" panose="02040503050406030204" pitchFamily="18" charset="0"/>
                <a:cs typeface="Cambria Math" panose="02040503050406030204" pitchFamily="18" charset="0"/>
              </a:rPr>
              <a:t>Legislație generală</a:t>
            </a:r>
            <a:endParaRPr lang="en-US" altLang="ro-RO" b="1" dirty="0">
              <a:solidFill>
                <a:schemeClr val="tx1"/>
              </a:solidFill>
              <a:latin typeface="Cambria Math" panose="02040503050406030204" pitchFamily="18" charset="0"/>
              <a:ea typeface="Cambria Math" panose="02040503050406030204" pitchFamily="18" charset="0"/>
              <a:cs typeface="Cambria Math" panose="02040503050406030204" pitchFamily="18" charset="0"/>
            </a:endParaRPr>
          </a:p>
        </p:txBody>
      </p:sp>
      <p:sp>
        <p:nvSpPr>
          <p:cNvPr id="5" name="Text Placeholder 4">
            <a:extLst>
              <a:ext uri="{FF2B5EF4-FFF2-40B4-BE49-F238E27FC236}">
                <a16:creationId xmlns:a16="http://schemas.microsoft.com/office/drawing/2014/main" id="{07681575-5822-4F42-8259-3BC87DA63D2D}"/>
              </a:ext>
            </a:extLst>
          </p:cNvPr>
          <p:cNvSpPr>
            <a:spLocks noGrp="1"/>
          </p:cNvSpPr>
          <p:nvPr>
            <p:ph type="body" sz="half" idx="18"/>
          </p:nvPr>
        </p:nvSpPr>
        <p:spPr>
          <a:xfrm>
            <a:off x="783770" y="2157985"/>
            <a:ext cx="3432683" cy="4060368"/>
          </a:xfrm>
        </p:spPr>
        <p:txBody>
          <a:bodyPr rtlCol="0">
            <a:noAutofit/>
          </a:bodyPr>
          <a:lstStyle/>
          <a:p>
            <a:pPr eaLnBrk="1" fontAlgn="auto" hangingPunct="1">
              <a:defRPr/>
            </a:pPr>
            <a:endParaRPr lang="ro-RO" sz="1000" dirty="0">
              <a:solidFill>
                <a:srgbClr val="FF0000"/>
              </a:solidFill>
              <a:latin typeface="Cambria" panose="02040503050406030204" pitchFamily="18" charset="0"/>
              <a:ea typeface="Cambria" panose="02040503050406030204" pitchFamily="18" charset="0"/>
            </a:endParaRPr>
          </a:p>
          <a:p>
            <a:pPr algn="just" eaLnBrk="1" fontAlgn="auto" hangingPunct="1">
              <a:defRPr/>
            </a:pPr>
            <a:r>
              <a:rPr lang="nn-NO" sz="1200" b="1" dirty="0">
                <a:solidFill>
                  <a:schemeClr val="tx1"/>
                </a:solidFill>
                <a:latin typeface="Cambria" panose="02040503050406030204" pitchFamily="18" charset="0"/>
                <a:ea typeface="Cambria" panose="02040503050406030204" pitchFamily="18" charset="0"/>
              </a:rPr>
              <a:t>ORDIN nr.</a:t>
            </a:r>
            <a:r>
              <a:rPr lang="ro-RO" sz="1200" b="1" dirty="0">
                <a:solidFill>
                  <a:schemeClr val="tx1"/>
                </a:solidFill>
                <a:latin typeface="Cambria" panose="02040503050406030204" pitchFamily="18" charset="0"/>
                <a:ea typeface="Cambria" panose="02040503050406030204" pitchFamily="18" charset="0"/>
              </a:rPr>
              <a:t> </a:t>
            </a:r>
            <a:r>
              <a:rPr lang="en-US" sz="1200" b="1" dirty="0">
                <a:solidFill>
                  <a:schemeClr val="tx1"/>
                </a:solidFill>
                <a:latin typeface="Cambria" panose="02040503050406030204" pitchFamily="18" charset="0"/>
                <a:ea typeface="Cambria" panose="02040503050406030204" pitchFamily="18" charset="0"/>
              </a:rPr>
              <a:t>3194</a:t>
            </a:r>
            <a:r>
              <a:rPr lang="ro-RO" sz="1200" b="1" dirty="0">
                <a:solidFill>
                  <a:schemeClr val="tx1"/>
                </a:solidFill>
                <a:latin typeface="Cambria" panose="02040503050406030204" pitchFamily="18" charset="0"/>
                <a:ea typeface="Cambria" panose="02040503050406030204" pitchFamily="18" charset="0"/>
              </a:rPr>
              <a:t>/</a:t>
            </a:r>
            <a:r>
              <a:rPr lang="en-US" sz="1200" b="1" dirty="0">
                <a:solidFill>
                  <a:schemeClr val="tx1"/>
                </a:solidFill>
                <a:latin typeface="Cambria" panose="02040503050406030204" pitchFamily="18" charset="0"/>
                <a:ea typeface="Cambria" panose="02040503050406030204" pitchFamily="18" charset="0"/>
              </a:rPr>
              <a:t>09.02.2026</a:t>
            </a:r>
            <a:r>
              <a:rPr lang="ro-RO" sz="1200" b="1" dirty="0">
                <a:solidFill>
                  <a:schemeClr val="tx1"/>
                </a:solidFill>
                <a:latin typeface="Cambria" panose="02040503050406030204" pitchFamily="18" charset="0"/>
                <a:ea typeface="Cambria" panose="02040503050406030204" pitchFamily="18" charset="0"/>
              </a:rPr>
              <a:t> </a:t>
            </a:r>
            <a:r>
              <a:rPr lang="nn-NO" sz="1200" dirty="0">
                <a:solidFill>
                  <a:schemeClr val="tx1"/>
                </a:solidFill>
                <a:latin typeface="Cambria" panose="02040503050406030204" pitchFamily="18" charset="0"/>
                <a:ea typeface="Cambria" panose="02040503050406030204" pitchFamily="18" charset="0"/>
              </a:rPr>
              <a:t>privind structura anului școlar 202</a:t>
            </a:r>
            <a:r>
              <a:rPr lang="en-US" sz="1200" dirty="0">
                <a:solidFill>
                  <a:schemeClr val="tx1"/>
                </a:solidFill>
                <a:latin typeface="Cambria" panose="02040503050406030204" pitchFamily="18" charset="0"/>
                <a:ea typeface="Cambria" panose="02040503050406030204" pitchFamily="18" charset="0"/>
              </a:rPr>
              <a:t>6</a:t>
            </a:r>
            <a:r>
              <a:rPr lang="nn-NO" sz="1200" dirty="0">
                <a:solidFill>
                  <a:schemeClr val="tx1"/>
                </a:solidFill>
                <a:latin typeface="Cambria" panose="02040503050406030204" pitchFamily="18" charset="0"/>
                <a:ea typeface="Cambria" panose="02040503050406030204" pitchFamily="18" charset="0"/>
              </a:rPr>
              <a:t>-202</a:t>
            </a:r>
            <a:r>
              <a:rPr lang="en-US" sz="1200" dirty="0">
                <a:solidFill>
                  <a:schemeClr val="tx1"/>
                </a:solidFill>
                <a:latin typeface="Cambria" panose="02040503050406030204" pitchFamily="18" charset="0"/>
                <a:ea typeface="Cambria" panose="02040503050406030204" pitchFamily="18" charset="0"/>
              </a:rPr>
              <a:t>7</a:t>
            </a:r>
            <a:r>
              <a:rPr lang="ro-RO" sz="1200" dirty="0">
                <a:solidFill>
                  <a:schemeClr val="tx1"/>
                </a:solidFill>
                <a:latin typeface="Cambria" panose="02040503050406030204" pitchFamily="18" charset="0"/>
                <a:ea typeface="Cambria" panose="02040503050406030204" pitchFamily="18" charset="0"/>
              </a:rPr>
              <a:t>, publicat în M. Of. Partea I,  nr. </a:t>
            </a:r>
            <a:r>
              <a:rPr lang="en-US" sz="1200" dirty="0">
                <a:solidFill>
                  <a:schemeClr val="tx1"/>
                </a:solidFill>
                <a:latin typeface="Cambria" panose="02040503050406030204" pitchFamily="18" charset="0"/>
                <a:ea typeface="Cambria" panose="02040503050406030204" pitchFamily="18" charset="0"/>
              </a:rPr>
              <a:t>126</a:t>
            </a:r>
            <a:r>
              <a:rPr lang="ro-RO" sz="1200" dirty="0">
                <a:solidFill>
                  <a:schemeClr val="tx1"/>
                </a:solidFill>
                <a:latin typeface="Cambria" panose="02040503050406030204" pitchFamily="18" charset="0"/>
                <a:ea typeface="Cambria" panose="02040503050406030204" pitchFamily="18" charset="0"/>
              </a:rPr>
              <a:t>/1</a:t>
            </a:r>
            <a:r>
              <a:rPr lang="en-US" sz="1200" dirty="0">
                <a:solidFill>
                  <a:schemeClr val="tx1"/>
                </a:solidFill>
                <a:latin typeface="Cambria" panose="02040503050406030204" pitchFamily="18" charset="0"/>
                <a:ea typeface="Cambria" panose="02040503050406030204" pitchFamily="18" charset="0"/>
              </a:rPr>
              <a:t>6</a:t>
            </a:r>
            <a:r>
              <a:rPr lang="ro-RO" sz="1200" dirty="0">
                <a:solidFill>
                  <a:schemeClr val="tx1"/>
                </a:solidFill>
                <a:latin typeface="Cambria" panose="02040503050406030204" pitchFamily="18" charset="0"/>
                <a:ea typeface="Cambria" panose="02040503050406030204" pitchFamily="18" charset="0"/>
              </a:rPr>
              <a:t>.0</a:t>
            </a:r>
            <a:r>
              <a:rPr lang="en-US" sz="1200" dirty="0">
                <a:solidFill>
                  <a:schemeClr val="tx1"/>
                </a:solidFill>
                <a:latin typeface="Cambria" panose="02040503050406030204" pitchFamily="18" charset="0"/>
                <a:ea typeface="Cambria" panose="02040503050406030204" pitchFamily="18" charset="0"/>
              </a:rPr>
              <a:t>2.</a:t>
            </a:r>
            <a:r>
              <a:rPr lang="ro-RO" sz="1200" dirty="0">
                <a:solidFill>
                  <a:schemeClr val="tx1"/>
                </a:solidFill>
                <a:latin typeface="Cambria" panose="02040503050406030204" pitchFamily="18" charset="0"/>
                <a:ea typeface="Cambria" panose="02040503050406030204" pitchFamily="18" charset="0"/>
              </a:rPr>
              <a:t>202</a:t>
            </a:r>
            <a:r>
              <a:rPr lang="en-US" sz="1200" dirty="0">
                <a:solidFill>
                  <a:schemeClr val="tx1"/>
                </a:solidFill>
                <a:latin typeface="Cambria" panose="02040503050406030204" pitchFamily="18" charset="0"/>
                <a:ea typeface="Cambria" panose="02040503050406030204" pitchFamily="18" charset="0"/>
              </a:rPr>
              <a:t>6</a:t>
            </a:r>
            <a:endParaRPr lang="ro-RO" sz="1200" dirty="0">
              <a:solidFill>
                <a:schemeClr val="tx1"/>
              </a:solidFill>
              <a:latin typeface="Cambria" panose="02040503050406030204" pitchFamily="18" charset="0"/>
              <a:ea typeface="Cambria" panose="02040503050406030204" pitchFamily="18" charset="0"/>
            </a:endParaRPr>
          </a:p>
          <a:p>
            <a:pPr algn="just" eaLnBrk="1" fontAlgn="auto" hangingPunct="1">
              <a:defRPr/>
            </a:pPr>
            <a:r>
              <a:rPr lang="ro-RO" sz="1200" dirty="0">
                <a:solidFill>
                  <a:schemeClr val="tx1"/>
                </a:solidFill>
                <a:latin typeface="Cambria" panose="02040503050406030204" pitchFamily="18" charset="0"/>
                <a:ea typeface="Cambria" panose="02040503050406030204" pitchFamily="18" charset="0"/>
              </a:rPr>
              <a:t>(</a:t>
            </a:r>
            <a:r>
              <a:rPr lang="en-US" sz="1200" dirty="0">
                <a:solidFill>
                  <a:schemeClr val="tx1"/>
                </a:solidFill>
                <a:latin typeface="Cambria" panose="02040503050406030204" pitchFamily="18" charset="0"/>
                <a:ea typeface="Cambria" panose="02040503050406030204" pitchFamily="18" charset="0"/>
              </a:rPr>
              <a:t>7</a:t>
            </a:r>
            <a:r>
              <a:rPr lang="ro-RO" sz="1200" dirty="0">
                <a:solidFill>
                  <a:schemeClr val="tx1"/>
                </a:solidFill>
                <a:latin typeface="Cambria" panose="02040503050406030204" pitchFamily="18" charset="0"/>
                <a:ea typeface="Cambria" panose="02040503050406030204" pitchFamily="18" charset="0"/>
              </a:rPr>
              <a:t> septembrie 202</a:t>
            </a:r>
            <a:r>
              <a:rPr lang="en-US" sz="1200" dirty="0">
                <a:solidFill>
                  <a:schemeClr val="tx1"/>
                </a:solidFill>
                <a:latin typeface="Cambria" panose="02040503050406030204" pitchFamily="18" charset="0"/>
                <a:ea typeface="Cambria" panose="02040503050406030204" pitchFamily="18" charset="0"/>
              </a:rPr>
              <a:t>6</a:t>
            </a:r>
            <a:r>
              <a:rPr lang="ro-RO" sz="1200" dirty="0">
                <a:solidFill>
                  <a:schemeClr val="tx1"/>
                </a:solidFill>
                <a:latin typeface="Cambria" panose="02040503050406030204" pitchFamily="18" charset="0"/>
                <a:ea typeface="Cambria" panose="02040503050406030204" pitchFamily="18" charset="0"/>
              </a:rPr>
              <a:t> – </a:t>
            </a:r>
            <a:r>
              <a:rPr lang="en-US" sz="1200" dirty="0">
                <a:solidFill>
                  <a:schemeClr val="tx1"/>
                </a:solidFill>
                <a:latin typeface="Cambria" panose="02040503050406030204" pitchFamily="18" charset="0"/>
                <a:ea typeface="Cambria" panose="02040503050406030204" pitchFamily="18" charset="0"/>
              </a:rPr>
              <a:t>4</a:t>
            </a:r>
            <a:r>
              <a:rPr lang="ro-RO" sz="1200" dirty="0">
                <a:solidFill>
                  <a:schemeClr val="tx1"/>
                </a:solidFill>
                <a:latin typeface="Cambria" panose="02040503050406030204" pitchFamily="18" charset="0"/>
                <a:ea typeface="Cambria" panose="02040503050406030204" pitchFamily="18" charset="0"/>
              </a:rPr>
              <a:t>/1</a:t>
            </a:r>
            <a:r>
              <a:rPr lang="en-US" sz="1200" dirty="0">
                <a:solidFill>
                  <a:schemeClr val="tx1"/>
                </a:solidFill>
                <a:latin typeface="Cambria" panose="02040503050406030204" pitchFamily="18" charset="0"/>
                <a:ea typeface="Cambria" panose="02040503050406030204" pitchFamily="18" charset="0"/>
              </a:rPr>
              <a:t>1/25</a:t>
            </a:r>
            <a:r>
              <a:rPr lang="ro-RO" sz="1200" dirty="0">
                <a:solidFill>
                  <a:schemeClr val="tx1"/>
                </a:solidFill>
                <a:latin typeface="Cambria" panose="02040503050406030204" pitchFamily="18" charset="0"/>
                <a:ea typeface="Cambria" panose="02040503050406030204" pitchFamily="18" charset="0"/>
              </a:rPr>
              <a:t> iunie 202</a:t>
            </a:r>
            <a:r>
              <a:rPr lang="en-US" sz="1200" dirty="0">
                <a:solidFill>
                  <a:schemeClr val="tx1"/>
                </a:solidFill>
                <a:latin typeface="Cambria" panose="02040503050406030204" pitchFamily="18" charset="0"/>
                <a:ea typeface="Cambria" panose="02040503050406030204" pitchFamily="18" charset="0"/>
              </a:rPr>
              <a:t>7</a:t>
            </a:r>
            <a:r>
              <a:rPr lang="ro-RO" sz="1200" dirty="0">
                <a:solidFill>
                  <a:schemeClr val="tx1"/>
                </a:solidFill>
                <a:latin typeface="Cambria" panose="02040503050406030204" pitchFamily="18" charset="0"/>
                <a:ea typeface="Cambria" panose="02040503050406030204" pitchFamily="18" charset="0"/>
              </a:rPr>
              <a:t> – 34</a:t>
            </a:r>
            <a:r>
              <a:rPr lang="en-US" sz="1200" dirty="0">
                <a:solidFill>
                  <a:schemeClr val="tx1"/>
                </a:solidFill>
                <a:latin typeface="Cambria" panose="02040503050406030204" pitchFamily="18" charset="0"/>
                <a:ea typeface="Cambria" panose="02040503050406030204" pitchFamily="18" charset="0"/>
              </a:rPr>
              <a:t> </a:t>
            </a:r>
            <a:r>
              <a:rPr lang="ro-RO" sz="1200" dirty="0">
                <a:solidFill>
                  <a:schemeClr val="tx1"/>
                </a:solidFill>
                <a:latin typeface="Cambria" panose="02040503050406030204" pitchFamily="18" charset="0"/>
                <a:ea typeface="Cambria" panose="02040503050406030204" pitchFamily="18" charset="0"/>
              </a:rPr>
              <a:t>săptămâni de cursuri  – clasele a XII-a/a XIII-a seral și frecvență redusă / 35 săptămâni de cursuri - clasa a VIII –a/ 37 săptămâni de cursuri – clasele din învățământul liceal — filiera tehnologică, cu excepția claselor a XII-a/a XIII-a seral și frecvență redusă și pentru clasele din învățământul profesional)</a:t>
            </a:r>
          </a:p>
          <a:p>
            <a:pPr algn="just" eaLnBrk="1" fontAlgn="auto" hangingPunct="1">
              <a:defRPr/>
            </a:pPr>
            <a:r>
              <a:rPr lang="ro-RO" sz="1200" b="1" dirty="0">
                <a:solidFill>
                  <a:schemeClr val="tx1"/>
                </a:solidFill>
                <a:latin typeface="Cambria" panose="02040503050406030204" pitchFamily="18" charset="0"/>
                <a:ea typeface="Cambria" panose="02040503050406030204" pitchFamily="18" charset="0"/>
              </a:rPr>
              <a:t>STATUTUL ELEVULUI aprobat prin OMEC nr. 5707/1 august 2024, publicat în Monitorul Oficial al României, Partea I, nr. 795 din 12 august 2024 </a:t>
            </a:r>
            <a:endParaRPr lang="en-US" sz="1200" b="1" strike="sngStrike" dirty="0">
              <a:solidFill>
                <a:schemeClr val="tx1"/>
              </a:solidFill>
              <a:latin typeface="Cambria" panose="02040503050406030204" pitchFamily="18" charset="0"/>
              <a:ea typeface="Cambria" panose="02040503050406030204" pitchFamily="18" charset="0"/>
            </a:endParaRPr>
          </a:p>
          <a:p>
            <a:pPr algn="just" eaLnBrk="1" fontAlgn="auto" hangingPunct="1">
              <a:defRPr/>
            </a:pPr>
            <a:r>
              <a:rPr lang="en-US" sz="1200" b="1" dirty="0">
                <a:solidFill>
                  <a:schemeClr val="tx1"/>
                </a:solidFill>
                <a:latin typeface="Cambria" panose="02040503050406030204" pitchFamily="18" charset="0"/>
                <a:ea typeface="Cambria" panose="02040503050406030204" pitchFamily="18" charset="0"/>
              </a:rPr>
              <a:t>ORDIN nr. 6478</a:t>
            </a:r>
            <a:r>
              <a:rPr lang="ro-RO" sz="1200" b="1" dirty="0">
                <a:solidFill>
                  <a:schemeClr val="tx1"/>
                </a:solidFill>
                <a:latin typeface="Cambria" panose="02040503050406030204" pitchFamily="18" charset="0"/>
                <a:ea typeface="Cambria" panose="02040503050406030204" pitchFamily="18" charset="0"/>
              </a:rPr>
              <a:t>/</a:t>
            </a:r>
            <a:r>
              <a:rPr lang="en-US" sz="1200" b="1" dirty="0">
                <a:solidFill>
                  <a:schemeClr val="tx1"/>
                </a:solidFill>
                <a:latin typeface="Cambria" panose="02040503050406030204" pitchFamily="18" charset="0"/>
                <a:ea typeface="Cambria" panose="02040503050406030204" pitchFamily="18" charset="0"/>
              </a:rPr>
              <a:t>30</a:t>
            </a:r>
            <a:r>
              <a:rPr lang="ro-RO" sz="1200" b="1" dirty="0">
                <a:solidFill>
                  <a:schemeClr val="tx1"/>
                </a:solidFill>
                <a:latin typeface="Cambria" panose="02040503050406030204" pitchFamily="18" charset="0"/>
                <a:ea typeface="Cambria" panose="02040503050406030204" pitchFamily="18" charset="0"/>
              </a:rPr>
              <a:t>.08.</a:t>
            </a:r>
            <a:r>
              <a:rPr lang="en-US" sz="1200" b="1" dirty="0">
                <a:solidFill>
                  <a:schemeClr val="tx1"/>
                </a:solidFill>
                <a:latin typeface="Cambria" panose="02040503050406030204" pitchFamily="18" charset="0"/>
                <a:ea typeface="Cambria" panose="02040503050406030204" pitchFamily="18" charset="0"/>
              </a:rPr>
              <a:t>2024</a:t>
            </a:r>
            <a:r>
              <a:rPr lang="ro-RO" sz="1200" b="1" dirty="0">
                <a:solidFill>
                  <a:schemeClr val="tx1"/>
                </a:solidFill>
                <a:latin typeface="Cambria" panose="02040503050406030204" pitchFamily="18" charset="0"/>
                <a:ea typeface="Cambria" panose="02040503050406030204" pitchFamily="18" charset="0"/>
              </a:rPr>
              <a:t> </a:t>
            </a:r>
            <a:r>
              <a:rPr lang="en-US" sz="1200" dirty="0">
                <a:solidFill>
                  <a:schemeClr val="tx1"/>
                </a:solidFill>
                <a:latin typeface="Cambria" panose="02040503050406030204" pitchFamily="18" charset="0"/>
                <a:ea typeface="Cambria" panose="02040503050406030204" pitchFamily="18" charset="0"/>
              </a:rPr>
              <a:t>de </a:t>
            </a:r>
            <a:r>
              <a:rPr lang="en-US" sz="1200" dirty="0" err="1">
                <a:solidFill>
                  <a:schemeClr val="tx1"/>
                </a:solidFill>
                <a:latin typeface="Cambria" panose="02040503050406030204" pitchFamily="18" charset="0"/>
                <a:ea typeface="Cambria" panose="02040503050406030204" pitchFamily="18" charset="0"/>
              </a:rPr>
              <a:t>aprobare</a:t>
            </a:r>
            <a:r>
              <a:rPr lang="en-US" sz="1200" dirty="0">
                <a:solidFill>
                  <a:schemeClr val="tx1"/>
                </a:solidFill>
                <a:latin typeface="Cambria" panose="02040503050406030204" pitchFamily="18" charset="0"/>
                <a:ea typeface="Cambria" panose="02040503050406030204" pitchFamily="18" charset="0"/>
              </a:rPr>
              <a:t> a </a:t>
            </a:r>
            <a:r>
              <a:rPr lang="en-US" sz="1200" i="1" dirty="0" err="1">
                <a:solidFill>
                  <a:schemeClr val="tx1"/>
                </a:solidFill>
                <a:latin typeface="Cambria" panose="02040503050406030204" pitchFamily="18" charset="0"/>
                <a:ea typeface="Cambria" panose="02040503050406030204" pitchFamily="18" charset="0"/>
              </a:rPr>
              <a:t>Metodologi</a:t>
            </a:r>
            <a:r>
              <a:rPr lang="ro-RO" sz="1200" i="1" dirty="0">
                <a:solidFill>
                  <a:schemeClr val="tx1"/>
                </a:solidFill>
                <a:latin typeface="Cambria" panose="02040503050406030204" pitchFamily="18" charset="0"/>
                <a:ea typeface="Cambria" panose="02040503050406030204" pitchFamily="18" charset="0"/>
              </a:rPr>
              <a:t>ei </a:t>
            </a:r>
            <a:r>
              <a:rPr lang="en-US" sz="1200" i="1" dirty="0" err="1">
                <a:solidFill>
                  <a:schemeClr val="tx1"/>
                </a:solidFill>
                <a:latin typeface="Cambria" panose="02040503050406030204" pitchFamily="18" charset="0"/>
                <a:ea typeface="Cambria" panose="02040503050406030204" pitchFamily="18" charset="0"/>
              </a:rPr>
              <a:t>privind</a:t>
            </a:r>
            <a:r>
              <a:rPr lang="en-US" sz="1200" i="1" dirty="0">
                <a:solidFill>
                  <a:schemeClr val="tx1"/>
                </a:solidFill>
                <a:latin typeface="Cambria" panose="02040503050406030204" pitchFamily="18" charset="0"/>
                <a:ea typeface="Cambria" panose="02040503050406030204" pitchFamily="18" charset="0"/>
              </a:rPr>
              <a:t> </a:t>
            </a:r>
            <a:r>
              <a:rPr lang="en-US" sz="1200" i="1" dirty="0" err="1">
                <a:solidFill>
                  <a:schemeClr val="tx1"/>
                </a:solidFill>
                <a:latin typeface="Cambria" panose="02040503050406030204" pitchFamily="18" charset="0"/>
                <a:ea typeface="Cambria" panose="02040503050406030204" pitchFamily="18" charset="0"/>
              </a:rPr>
              <a:t>portofoliul</a:t>
            </a:r>
            <a:r>
              <a:rPr lang="en-US" sz="1200" i="1" dirty="0">
                <a:solidFill>
                  <a:schemeClr val="tx1"/>
                </a:solidFill>
                <a:latin typeface="Cambria" panose="02040503050406030204" pitchFamily="18" charset="0"/>
                <a:ea typeface="Cambria" panose="02040503050406030204" pitchFamily="18" charset="0"/>
              </a:rPr>
              <a:t> </a:t>
            </a:r>
            <a:r>
              <a:rPr lang="en-US" sz="1200" i="1" dirty="0" err="1">
                <a:solidFill>
                  <a:schemeClr val="tx1"/>
                </a:solidFill>
                <a:latin typeface="Cambria" panose="02040503050406030204" pitchFamily="18" charset="0"/>
                <a:ea typeface="Cambria" panose="02040503050406030204" pitchFamily="18" charset="0"/>
              </a:rPr>
              <a:t>educațional</a:t>
            </a:r>
            <a:r>
              <a:rPr lang="en-US" sz="1200" i="1" dirty="0">
                <a:solidFill>
                  <a:schemeClr val="tx1"/>
                </a:solidFill>
                <a:latin typeface="Cambria" panose="02040503050406030204" pitchFamily="18" charset="0"/>
                <a:ea typeface="Cambria" panose="02040503050406030204" pitchFamily="18" charset="0"/>
              </a:rPr>
              <a:t> al </a:t>
            </a:r>
            <a:r>
              <a:rPr lang="en-US" sz="1200" i="1" dirty="0" err="1">
                <a:solidFill>
                  <a:schemeClr val="tx1"/>
                </a:solidFill>
                <a:latin typeface="Cambria" panose="02040503050406030204" pitchFamily="18" charset="0"/>
                <a:ea typeface="Cambria" panose="02040503050406030204" pitchFamily="18" charset="0"/>
              </a:rPr>
              <a:t>preșcolarului</a:t>
            </a:r>
            <a:r>
              <a:rPr lang="en-US" sz="1200" i="1" dirty="0">
                <a:solidFill>
                  <a:schemeClr val="tx1"/>
                </a:solidFill>
                <a:latin typeface="Cambria" panose="02040503050406030204" pitchFamily="18" charset="0"/>
                <a:ea typeface="Cambria" panose="02040503050406030204" pitchFamily="18" charset="0"/>
              </a:rPr>
              <a:t> </a:t>
            </a:r>
            <a:r>
              <a:rPr lang="en-US" sz="1200" i="1" dirty="0" err="1">
                <a:solidFill>
                  <a:schemeClr val="tx1"/>
                </a:solidFill>
                <a:latin typeface="Cambria" panose="02040503050406030204" pitchFamily="18" charset="0"/>
                <a:ea typeface="Cambria" panose="02040503050406030204" pitchFamily="18" charset="0"/>
              </a:rPr>
              <a:t>și</a:t>
            </a:r>
            <a:r>
              <a:rPr lang="en-US" sz="1200" i="1" dirty="0">
                <a:solidFill>
                  <a:schemeClr val="tx1"/>
                </a:solidFill>
                <a:latin typeface="Cambria" panose="02040503050406030204" pitchFamily="18" charset="0"/>
                <a:ea typeface="Cambria" panose="02040503050406030204" pitchFamily="18" charset="0"/>
              </a:rPr>
              <a:t> al </a:t>
            </a:r>
            <a:r>
              <a:rPr lang="en-US" sz="1200" i="1" dirty="0" err="1">
                <a:solidFill>
                  <a:schemeClr val="tx1"/>
                </a:solidFill>
                <a:latin typeface="Cambria" panose="02040503050406030204" pitchFamily="18" charset="0"/>
                <a:ea typeface="Cambria" panose="02040503050406030204" pitchFamily="18" charset="0"/>
              </a:rPr>
              <a:t>elevului</a:t>
            </a:r>
            <a:r>
              <a:rPr lang="en-US" sz="1200" i="1" dirty="0">
                <a:solidFill>
                  <a:schemeClr val="tx1"/>
                </a:solidFill>
                <a:latin typeface="Cambria" panose="02040503050406030204" pitchFamily="18" charset="0"/>
                <a:ea typeface="Cambria" panose="02040503050406030204" pitchFamily="18" charset="0"/>
              </a:rPr>
              <a:t> din </a:t>
            </a:r>
            <a:r>
              <a:rPr lang="en-US" sz="1200" i="1" dirty="0" err="1">
                <a:solidFill>
                  <a:schemeClr val="tx1"/>
                </a:solidFill>
                <a:latin typeface="Cambria" panose="02040503050406030204" pitchFamily="18" charset="0"/>
                <a:ea typeface="Cambria" panose="02040503050406030204" pitchFamily="18" charset="0"/>
              </a:rPr>
              <a:t>învățământul</a:t>
            </a:r>
            <a:r>
              <a:rPr lang="en-US" sz="1200" i="1" dirty="0">
                <a:solidFill>
                  <a:schemeClr val="tx1"/>
                </a:solidFill>
                <a:latin typeface="Cambria" panose="02040503050406030204" pitchFamily="18" charset="0"/>
                <a:ea typeface="Cambria" panose="02040503050406030204" pitchFamily="18" charset="0"/>
              </a:rPr>
              <a:t> </a:t>
            </a:r>
            <a:r>
              <a:rPr lang="en-US" sz="1200" i="1" dirty="0" err="1">
                <a:solidFill>
                  <a:schemeClr val="tx1"/>
                </a:solidFill>
                <a:latin typeface="Cambria" panose="02040503050406030204" pitchFamily="18" charset="0"/>
                <a:ea typeface="Cambria" panose="02040503050406030204" pitchFamily="18" charset="0"/>
              </a:rPr>
              <a:t>preuniversitar</a:t>
            </a:r>
            <a:endParaRPr lang="ro-RO" sz="1200" i="1" dirty="0">
              <a:solidFill>
                <a:schemeClr val="tx1"/>
              </a:solidFill>
              <a:latin typeface="Cambria" panose="02040503050406030204" pitchFamily="18" charset="0"/>
              <a:ea typeface="Cambria" panose="02040503050406030204" pitchFamily="18" charset="0"/>
            </a:endParaRPr>
          </a:p>
          <a:p>
            <a:pPr algn="just" eaLnBrk="1" fontAlgn="auto" hangingPunct="1">
              <a:defRPr/>
            </a:pPr>
            <a:endParaRPr lang="en-US" i="1" dirty="0">
              <a:solidFill>
                <a:schemeClr val="tx1"/>
              </a:solidFill>
              <a:latin typeface="Cambria" panose="02040503050406030204" pitchFamily="18" charset="0"/>
              <a:ea typeface="Cambria" panose="02040503050406030204" pitchFamily="18" charset="0"/>
            </a:endParaRPr>
          </a:p>
        </p:txBody>
      </p:sp>
      <p:sp>
        <p:nvSpPr>
          <p:cNvPr id="10245" name="Text Placeholder 5">
            <a:extLst>
              <a:ext uri="{FF2B5EF4-FFF2-40B4-BE49-F238E27FC236}">
                <a16:creationId xmlns:a16="http://schemas.microsoft.com/office/drawing/2014/main" id="{2CC357AF-5A5F-491B-A627-D8FBC716A482}"/>
              </a:ext>
            </a:extLst>
          </p:cNvPr>
          <p:cNvSpPr>
            <a:spLocks noGrp="1"/>
          </p:cNvSpPr>
          <p:nvPr>
            <p:ph type="body" sz="quarter" idx="3"/>
          </p:nvPr>
        </p:nvSpPr>
        <p:spPr>
          <a:xfrm>
            <a:off x="4310063" y="1628775"/>
            <a:ext cx="3513137" cy="528638"/>
          </a:xfrm>
        </p:spPr>
        <p:txBody>
          <a:bodyPr/>
          <a:lstStyle/>
          <a:p>
            <a:pPr algn="ctr" eaLnBrk="1" hangingPunct="1"/>
            <a:r>
              <a:rPr lang="ro-RO" altLang="ro-RO" b="1" dirty="0">
                <a:solidFill>
                  <a:schemeClr val="tx1"/>
                </a:solidFill>
                <a:latin typeface="Cambria Math" panose="02040503050406030204" pitchFamily="18" charset="0"/>
                <a:ea typeface="Cambria Math" panose="02040503050406030204" pitchFamily="18" charset="0"/>
                <a:cs typeface="Cambria Math" panose="02040503050406030204" pitchFamily="18" charset="0"/>
              </a:rPr>
              <a:t>Legislație</a:t>
            </a:r>
            <a:r>
              <a:rPr lang="ro-RO" altLang="ro-RO" dirty="0">
                <a:solidFill>
                  <a:schemeClr val="tx1"/>
                </a:solidFill>
                <a:latin typeface="Cambria Math" panose="02040503050406030204" pitchFamily="18" charset="0"/>
                <a:ea typeface="Cambria Math" panose="02040503050406030204" pitchFamily="18" charset="0"/>
                <a:cs typeface="Cambria Math" panose="02040503050406030204" pitchFamily="18" charset="0"/>
              </a:rPr>
              <a:t> </a:t>
            </a:r>
            <a:r>
              <a:rPr lang="ro-RO" altLang="ro-RO" b="1" dirty="0">
                <a:solidFill>
                  <a:schemeClr val="tx1"/>
                </a:solidFill>
                <a:latin typeface="Cambria Math" panose="02040503050406030204" pitchFamily="18" charset="0"/>
                <a:ea typeface="Cambria Math" panose="02040503050406030204" pitchFamily="18" charset="0"/>
                <a:cs typeface="Cambria Math" panose="02040503050406030204" pitchFamily="18" charset="0"/>
              </a:rPr>
              <a:t>specifică</a:t>
            </a:r>
            <a:endParaRPr lang="en-US" altLang="ro-RO" b="1" dirty="0">
              <a:solidFill>
                <a:schemeClr val="tx1"/>
              </a:solidFill>
              <a:latin typeface="Cambria Math" panose="02040503050406030204" pitchFamily="18" charset="0"/>
              <a:ea typeface="Cambria Math" panose="02040503050406030204" pitchFamily="18" charset="0"/>
              <a:cs typeface="Cambria Math" panose="02040503050406030204" pitchFamily="18" charset="0"/>
            </a:endParaRPr>
          </a:p>
        </p:txBody>
      </p:sp>
      <p:sp>
        <p:nvSpPr>
          <p:cNvPr id="10246" name="AutoShape 4" descr="Cât de devreme trebuie să înceapă învăţarea unei limbi străine?">
            <a:extLst>
              <a:ext uri="{FF2B5EF4-FFF2-40B4-BE49-F238E27FC236}">
                <a16:creationId xmlns:a16="http://schemas.microsoft.com/office/drawing/2014/main" id="{9A137052-F12C-4B43-9960-F261CF080ECB}"/>
              </a:ext>
            </a:extLst>
          </p:cNvPr>
          <p:cNvSpPr>
            <a:spLocks noGrp="1" noChangeAspect="1" noChangeArrowheads="1"/>
          </p:cNvSpPr>
          <p:nvPr>
            <p:ph type="body" sz="half" idx="19"/>
          </p:nvPr>
        </p:nvSpPr>
        <p:spPr>
          <a:xfrm>
            <a:off x="4162425" y="2314575"/>
            <a:ext cx="3775075" cy="3930650"/>
          </a:xfrm>
        </p:spPr>
        <p:txBody>
          <a:bodyPr/>
          <a:lstStyle/>
          <a:p>
            <a:pPr algn="just" eaLnBrk="1" hangingPunct="1">
              <a:lnSpc>
                <a:spcPct val="110000"/>
              </a:lnSpc>
            </a:pPr>
            <a:r>
              <a:rPr lang="ro-RO" altLang="ro-RO" sz="1200" b="1">
                <a:solidFill>
                  <a:schemeClr val="tx1"/>
                </a:solidFill>
                <a:latin typeface="Cambria" panose="02040503050406030204" pitchFamily="18" charset="0"/>
                <a:ea typeface="Cambria" panose="02040503050406030204" pitchFamily="18" charset="0"/>
                <a:cs typeface="Cambria" panose="02040503050406030204" pitchFamily="18" charset="0"/>
              </a:rPr>
              <a:t>ORDIN </a:t>
            </a:r>
            <a:r>
              <a:rPr lang="ro-RO" altLang="ro-RO" sz="1200" b="1">
                <a:solidFill>
                  <a:schemeClr val="tx1"/>
                </a:solidFill>
                <a:latin typeface="Cambria" panose="02040503050406030204" pitchFamily="18" charset="0"/>
                <a:ea typeface="Cambria" panose="02040503050406030204" pitchFamily="18" charset="0"/>
                <a:cs typeface="Tahoma" panose="020B0604030504040204" pitchFamily="34" charset="0"/>
              </a:rPr>
              <a:t>nr</a:t>
            </a:r>
            <a:r>
              <a:rPr lang="ro-RO" altLang="ro-RO" sz="1200" b="1">
                <a:solidFill>
                  <a:schemeClr val="tx1"/>
                </a:solidFill>
                <a:latin typeface="Cambria" panose="02040503050406030204" pitchFamily="18" charset="0"/>
                <a:ea typeface="Cambria" panose="02040503050406030204" pitchFamily="18" charset="0"/>
                <a:cs typeface="Cambria" panose="02040503050406030204" pitchFamily="18" charset="0"/>
              </a:rPr>
              <a:t>.</a:t>
            </a:r>
            <a:r>
              <a:rPr lang="ro-RO" altLang="ro-RO" sz="1200" i="1">
                <a:solidFill>
                  <a:schemeClr val="tx1"/>
                </a:solidFill>
                <a:latin typeface="Cambria" panose="02040503050406030204" pitchFamily="18" charset="0"/>
                <a:ea typeface="Cambria" panose="02040503050406030204" pitchFamily="18" charset="0"/>
                <a:cs typeface="Cambria" panose="02040503050406030204" pitchFamily="18" charset="0"/>
              </a:rPr>
              <a:t> </a:t>
            </a:r>
            <a:r>
              <a:rPr lang="ro-RO" altLang="ro-RO" sz="1200" b="1">
                <a:solidFill>
                  <a:schemeClr val="tx1"/>
                </a:solidFill>
                <a:latin typeface="Cambria" panose="02040503050406030204" pitchFamily="18" charset="0"/>
                <a:ea typeface="Cambria" panose="02040503050406030204" pitchFamily="18" charset="0"/>
                <a:cs typeface="Cambria" panose="02040503050406030204" pitchFamily="18" charset="0"/>
              </a:rPr>
              <a:t>4.797/2017</a:t>
            </a:r>
            <a:r>
              <a:rPr lang="ro-RO"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 privind Regulamentul-cadru de organizare și funcționare a claselor cu predare a unei limbi moderne în regim intensiv, respectiv bilingv în unitățile de învățământ preuniversitar</a:t>
            </a:r>
            <a:r>
              <a:rPr lang="en-US"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 cu modific</a:t>
            </a:r>
            <a:r>
              <a:rPr lang="ro-RO"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ările și completările ulterioare, în vigoare</a:t>
            </a:r>
            <a:endParaRPr lang="ro-RO" altLang="ro-RO" sz="1200" b="1">
              <a:solidFill>
                <a:schemeClr val="tx1"/>
              </a:solidFill>
              <a:latin typeface="Cambria" panose="02040503050406030204" pitchFamily="18" charset="0"/>
              <a:ea typeface="Cambria" panose="02040503050406030204" pitchFamily="18" charset="0"/>
              <a:cs typeface="Cambria" panose="02040503050406030204" pitchFamily="18" charset="0"/>
            </a:endParaRPr>
          </a:p>
          <a:p>
            <a:pPr algn="just" eaLnBrk="1" hangingPunct="1">
              <a:lnSpc>
                <a:spcPct val="110000"/>
              </a:lnSpc>
            </a:pPr>
            <a:r>
              <a:rPr lang="ro-RO" altLang="ro-RO" sz="1200" b="1">
                <a:solidFill>
                  <a:schemeClr val="tx1"/>
                </a:solidFill>
                <a:latin typeface="Cambria" panose="02040503050406030204" pitchFamily="18" charset="0"/>
                <a:ea typeface="Cambria" panose="02040503050406030204" pitchFamily="18" charset="0"/>
                <a:cs typeface="Cambria" panose="02040503050406030204" pitchFamily="18" charset="0"/>
              </a:rPr>
              <a:t>Ordinul ministrului educației și cercetării nr. </a:t>
            </a:r>
            <a:r>
              <a:rPr lang="en-US" altLang="ro-RO" sz="1200" b="1">
                <a:solidFill>
                  <a:schemeClr val="tx1"/>
                </a:solidFill>
                <a:latin typeface="Cambria" panose="02040503050406030204" pitchFamily="18" charset="0"/>
                <a:ea typeface="Cambria" panose="02040503050406030204" pitchFamily="18" charset="0"/>
                <a:cs typeface="Cambria" panose="02040503050406030204" pitchFamily="18" charset="0"/>
              </a:rPr>
              <a:t>5460</a:t>
            </a:r>
            <a:r>
              <a:rPr lang="ro-RO" altLang="ro-RO" sz="1200" b="1">
                <a:solidFill>
                  <a:schemeClr val="tx1"/>
                </a:solidFill>
                <a:latin typeface="Cambria" panose="02040503050406030204" pitchFamily="18" charset="0"/>
                <a:ea typeface="Cambria" panose="02040503050406030204" pitchFamily="18" charset="0"/>
                <a:cs typeface="Cambria" panose="02040503050406030204" pitchFamily="18" charset="0"/>
              </a:rPr>
              <a:t>/</a:t>
            </a:r>
            <a:r>
              <a:rPr lang="en-US" altLang="ro-RO" sz="1200" b="1">
                <a:solidFill>
                  <a:schemeClr val="tx1"/>
                </a:solidFill>
                <a:latin typeface="Cambria" panose="02040503050406030204" pitchFamily="18" charset="0"/>
                <a:ea typeface="Cambria" panose="02040503050406030204" pitchFamily="18" charset="0"/>
                <a:cs typeface="Cambria" panose="02040503050406030204" pitchFamily="18" charset="0"/>
              </a:rPr>
              <a:t>2020</a:t>
            </a:r>
            <a:r>
              <a:rPr lang="ro-RO" altLang="ro-RO" sz="1200" b="1">
                <a:solidFill>
                  <a:schemeClr val="tx1"/>
                </a:solidFill>
                <a:latin typeface="Cambria" panose="02040503050406030204" pitchFamily="18" charset="0"/>
                <a:ea typeface="Cambria" panose="02040503050406030204" pitchFamily="18" charset="0"/>
                <a:cs typeface="Cambria" panose="02040503050406030204" pitchFamily="18" charset="0"/>
              </a:rPr>
              <a:t> </a:t>
            </a:r>
            <a:r>
              <a:rPr lang="en-US"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privind aprobarea Metodologiei de organizare şi desfăşurare a examenului pentru obţinerea atestatului de competenţă lingvistică pentru absolvenţii claselor cu studiu intensiv şi bilingv al unei limbi moderne şi pentru absolvenţii claselor cu predare în limbile minorităţilor, precum şi a atestatului pentru predarea unei limbi moderne la grupe/clase din învăţământul preşcolar şi primar de către absolvenţii claselor cu profil pedagogic, specializarea învăţător</a:t>
            </a:r>
            <a:r>
              <a:rPr lang="ro-RO"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 –</a:t>
            </a:r>
            <a:r>
              <a:rPr lang="en-US"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educatoare</a:t>
            </a:r>
            <a:r>
              <a:rPr lang="ro-RO"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 publicat în M. Of.  Partea I, nr. 456/28.04. 2021 </a:t>
            </a:r>
          </a:p>
        </p:txBody>
      </p:sp>
      <p:sp>
        <p:nvSpPr>
          <p:cNvPr id="10247" name="Text Placeholder 8">
            <a:extLst>
              <a:ext uri="{FF2B5EF4-FFF2-40B4-BE49-F238E27FC236}">
                <a16:creationId xmlns:a16="http://schemas.microsoft.com/office/drawing/2014/main" id="{CDF2F54A-208F-4DDA-8EE2-3B54444CB662}"/>
              </a:ext>
            </a:extLst>
          </p:cNvPr>
          <p:cNvSpPr>
            <a:spLocks noGrp="1"/>
          </p:cNvSpPr>
          <p:nvPr>
            <p:ph type="body" sz="quarter" idx="13"/>
          </p:nvPr>
        </p:nvSpPr>
        <p:spPr>
          <a:xfrm>
            <a:off x="8197850" y="1716088"/>
            <a:ext cx="3376613" cy="441325"/>
          </a:xfrm>
        </p:spPr>
        <p:txBody>
          <a:bodyPr/>
          <a:lstStyle/>
          <a:p>
            <a:pPr algn="ctr" eaLnBrk="1" hangingPunct="1"/>
            <a:r>
              <a:rPr lang="ro-RO" altLang="ro-RO" b="1" dirty="0">
                <a:solidFill>
                  <a:schemeClr val="tx1"/>
                </a:solidFill>
                <a:latin typeface="Cambria Math" panose="02040503050406030204" pitchFamily="18" charset="0"/>
                <a:ea typeface="Cambria Math" panose="02040503050406030204" pitchFamily="18" charset="0"/>
                <a:cs typeface="Cambria Math" panose="02040503050406030204" pitchFamily="18" charset="0"/>
              </a:rPr>
              <a:t>Modificări legislative</a:t>
            </a:r>
            <a:endParaRPr lang="en-US" altLang="ro-RO" b="1" dirty="0">
              <a:solidFill>
                <a:schemeClr val="tx1"/>
              </a:solidFill>
              <a:latin typeface="Cambria Math" panose="02040503050406030204" pitchFamily="18" charset="0"/>
              <a:ea typeface="Cambria Math" panose="02040503050406030204" pitchFamily="18" charset="0"/>
              <a:cs typeface="Cambria Math" panose="02040503050406030204" pitchFamily="18" charset="0"/>
            </a:endParaRPr>
          </a:p>
        </p:txBody>
      </p:sp>
      <p:sp>
        <p:nvSpPr>
          <p:cNvPr id="10248" name="Text Placeholder 10">
            <a:extLst>
              <a:ext uri="{FF2B5EF4-FFF2-40B4-BE49-F238E27FC236}">
                <a16:creationId xmlns:a16="http://schemas.microsoft.com/office/drawing/2014/main" id="{5BBC84B1-488C-4CA4-B114-481E09E5F508}"/>
              </a:ext>
            </a:extLst>
          </p:cNvPr>
          <p:cNvSpPr>
            <a:spLocks noGrp="1"/>
          </p:cNvSpPr>
          <p:nvPr>
            <p:ph type="body" sz="half" idx="20"/>
          </p:nvPr>
        </p:nvSpPr>
        <p:spPr>
          <a:xfrm>
            <a:off x="8040688" y="2401888"/>
            <a:ext cx="3629025" cy="3816350"/>
          </a:xfrm>
        </p:spPr>
        <p:txBody>
          <a:bodyPr/>
          <a:lstStyle/>
          <a:p>
            <a:pPr algn="just" eaLnBrk="1" hangingPunct="1"/>
            <a:r>
              <a:rPr lang="ro-RO" altLang="ro-RO" sz="1200" b="1">
                <a:solidFill>
                  <a:schemeClr val="tx1"/>
                </a:solidFill>
                <a:latin typeface="Cambria" panose="02040503050406030204" pitchFamily="18" charset="0"/>
                <a:ea typeface="Cambria" panose="02040503050406030204" pitchFamily="18" charset="0"/>
                <a:cs typeface="Cambria" panose="02040503050406030204" pitchFamily="18" charset="0"/>
              </a:rPr>
              <a:t>ORDIN nr.</a:t>
            </a:r>
            <a:r>
              <a:rPr lang="en-US" altLang="ro-RO" sz="1200" b="1">
                <a:solidFill>
                  <a:schemeClr val="tx1"/>
                </a:solidFill>
                <a:latin typeface="Cambria" panose="02040503050406030204" pitchFamily="18" charset="0"/>
                <a:ea typeface="Cambria" panose="02040503050406030204" pitchFamily="18" charset="0"/>
                <a:cs typeface="Cambria" panose="02040503050406030204" pitchFamily="18" charset="0"/>
              </a:rPr>
              <a:t> </a:t>
            </a:r>
            <a:r>
              <a:rPr lang="ro-RO" altLang="ro-RO" sz="1200" b="1">
                <a:solidFill>
                  <a:schemeClr val="tx1"/>
                </a:solidFill>
                <a:latin typeface="Cambria" panose="02040503050406030204" pitchFamily="18" charset="0"/>
                <a:ea typeface="Cambria" panose="02040503050406030204" pitchFamily="18" charset="0"/>
                <a:cs typeface="Cambria" panose="02040503050406030204" pitchFamily="18" charset="0"/>
              </a:rPr>
              <a:t>5211/27.08.202</a:t>
            </a:r>
            <a:r>
              <a:rPr lang="en-US" altLang="ro-RO" sz="1200" b="1">
                <a:solidFill>
                  <a:schemeClr val="tx1"/>
                </a:solidFill>
                <a:latin typeface="Cambria" panose="02040503050406030204" pitchFamily="18" charset="0"/>
                <a:ea typeface="Cambria" panose="02040503050406030204" pitchFamily="18" charset="0"/>
                <a:cs typeface="Cambria" panose="02040503050406030204" pitchFamily="18" charset="0"/>
              </a:rPr>
              <a:t>6</a:t>
            </a:r>
            <a:r>
              <a:rPr lang="ro-RO" altLang="ro-RO" sz="1200" b="1">
                <a:solidFill>
                  <a:schemeClr val="tx1"/>
                </a:solidFill>
                <a:latin typeface="Cambria" panose="02040503050406030204" pitchFamily="18" charset="0"/>
                <a:ea typeface="Cambria" panose="02040503050406030204" pitchFamily="18" charset="0"/>
                <a:cs typeface="Cambria" panose="02040503050406030204" pitchFamily="18" charset="0"/>
              </a:rPr>
              <a:t> </a:t>
            </a:r>
            <a:r>
              <a:rPr lang="en-US"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p</a:t>
            </a:r>
            <a:r>
              <a:rPr lang="ro-RO"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rivind organizarea și desfășurarea examenului național de bacalaureat – 202</a:t>
            </a:r>
            <a:r>
              <a:rPr lang="en-US"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7</a:t>
            </a:r>
            <a:r>
              <a:rPr lang="ro-RO"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 publicat în M. Of. Partea I,  nr. 758/7.09.202</a:t>
            </a:r>
            <a:r>
              <a:rPr lang="en-US"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6</a:t>
            </a:r>
            <a:r>
              <a:rPr lang="ro-RO"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 (Anexa 1 – Calendarul examenului național de bacalaureat - 202</a:t>
            </a:r>
            <a:r>
              <a:rPr lang="en-US"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7</a:t>
            </a:r>
            <a:r>
              <a:rPr lang="ro-RO"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 sesiunea iunie-iulie 202</a:t>
            </a:r>
            <a:r>
              <a:rPr lang="en-US"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7</a:t>
            </a:r>
            <a:r>
              <a:rPr lang="ro-RO"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 și sesiunea iulie-august 202</a:t>
            </a:r>
            <a:r>
              <a:rPr lang="en-US"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7;</a:t>
            </a:r>
            <a:r>
              <a:rPr lang="ro-RO"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  Anexa 2 – Calendarul privind simularea probelor scrise din cadrul exmenului național de bacalaureat – 202</a:t>
            </a:r>
            <a:r>
              <a:rPr lang="en-US"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7</a:t>
            </a:r>
            <a:r>
              <a:rPr lang="ro-RO"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a:t>
            </a:r>
          </a:p>
          <a:p>
            <a:pPr algn="just" eaLnBrk="1" hangingPunct="1"/>
            <a:r>
              <a:rPr lang="ro-RO" altLang="ro-RO" sz="1200" b="1">
                <a:solidFill>
                  <a:schemeClr val="tx1"/>
                </a:solidFill>
                <a:latin typeface="Cambria" panose="02040503050406030204" pitchFamily="18" charset="0"/>
                <a:ea typeface="Cambria" panose="02040503050406030204" pitchFamily="18" charset="0"/>
                <a:cs typeface="Cambria" panose="02040503050406030204" pitchFamily="18" charset="0"/>
              </a:rPr>
              <a:t>ORDIN </a:t>
            </a:r>
            <a:r>
              <a:rPr lang="ro-RO" altLang="ro-RO" sz="1100" b="1">
                <a:solidFill>
                  <a:srgbClr val="0D0D0D"/>
                </a:solidFill>
                <a:latin typeface="Cambria" panose="02040503050406030204" pitchFamily="18" charset="0"/>
                <a:ea typeface="Cambria" panose="02040503050406030204" pitchFamily="18" charset="0"/>
                <a:cs typeface="Cambria" panose="02040503050406030204" pitchFamily="18" charset="0"/>
              </a:rPr>
              <a:t> </a:t>
            </a:r>
            <a:r>
              <a:rPr lang="en-US"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p</a:t>
            </a:r>
            <a:r>
              <a:rPr lang="ro-RO"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rivind organizarea și desfășurarea admiterii în învățământul liceal </a:t>
            </a:r>
            <a:r>
              <a:rPr lang="en-US"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 pentru anul </a:t>
            </a:r>
            <a:r>
              <a:rPr lang="ro-RO"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ș</a:t>
            </a:r>
            <a:r>
              <a:rPr lang="en-US"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colar 2027-2028</a:t>
            </a:r>
            <a:r>
              <a:rPr lang="ro-RO"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 </a:t>
            </a:r>
          </a:p>
          <a:p>
            <a:pPr algn="just" eaLnBrk="1" hangingPunct="1"/>
            <a:r>
              <a:rPr lang="ro-RO" altLang="ro-RO" sz="1200" b="1">
                <a:solidFill>
                  <a:schemeClr val="tx1"/>
                </a:solidFill>
                <a:latin typeface="Cambria" panose="02040503050406030204" pitchFamily="18" charset="0"/>
                <a:ea typeface="Cambria" panose="02040503050406030204" pitchFamily="18" charset="0"/>
                <a:cs typeface="Cambria" panose="02040503050406030204" pitchFamily="18" charset="0"/>
              </a:rPr>
              <a:t>ORDIN </a:t>
            </a:r>
            <a:r>
              <a:rPr lang="en-US"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p</a:t>
            </a:r>
            <a:r>
              <a:rPr lang="ro-RO"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rivind organizarea și desfășurarea </a:t>
            </a:r>
            <a:r>
              <a:rPr lang="en-US"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e</a:t>
            </a:r>
            <a:r>
              <a:rPr lang="ro-RO"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valuării </a:t>
            </a:r>
            <a:r>
              <a:rPr lang="en-US"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n</a:t>
            </a:r>
            <a:r>
              <a:rPr lang="ro-RO"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aționale </a:t>
            </a:r>
            <a:r>
              <a:rPr lang="en-US"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pentru absolvenții clasei a VIII-a, în anul școlar 2026 – 2027 </a:t>
            </a:r>
            <a:r>
              <a:rPr lang="ro-RO"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(Anexa 1 – Calendarul de desfășurare a evaluării naționale </a:t>
            </a:r>
            <a:r>
              <a:rPr lang="en-US"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pentru absolvenții clasei a VIII-a, în anul școlar 2026 – 2027</a:t>
            </a:r>
            <a:r>
              <a:rPr lang="ro-RO"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 </a:t>
            </a:r>
            <a:r>
              <a:rPr lang="en-US"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a:t>
            </a:r>
            <a:r>
              <a:rPr lang="ro-RO"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  Anexa 2 – Calendarul de desfășurare a simulării </a:t>
            </a:r>
            <a:r>
              <a:rPr lang="en-US"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e</a:t>
            </a:r>
            <a:r>
              <a:rPr lang="ro-RO"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valuării </a:t>
            </a:r>
            <a:r>
              <a:rPr lang="en-US"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n</a:t>
            </a:r>
            <a:r>
              <a:rPr lang="ro-RO"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aționale </a:t>
            </a:r>
            <a:r>
              <a:rPr lang="en-US" altLang="ro-RO" sz="1200">
                <a:solidFill>
                  <a:schemeClr val="tx1"/>
                </a:solidFill>
                <a:latin typeface="Cambria" panose="02040503050406030204" pitchFamily="18" charset="0"/>
                <a:ea typeface="Cambria" panose="02040503050406030204" pitchFamily="18" charset="0"/>
                <a:cs typeface="Cambria" panose="02040503050406030204" pitchFamily="18" charset="0"/>
              </a:rPr>
              <a:t>pentru absolvenții clasei a VIII-a, în anul școlar 2026 – 2027)</a:t>
            </a:r>
            <a:endParaRPr lang="ro-RO" altLang="ro-RO" sz="1100" b="1">
              <a:solidFill>
                <a:schemeClr val="tx1"/>
              </a:solidFill>
              <a:latin typeface="Cambria" panose="02040503050406030204" pitchFamily="18" charset="0"/>
              <a:ea typeface="Cambria" panose="02040503050406030204" pitchFamily="18" charset="0"/>
              <a:cs typeface="Cambria" panose="02040503050406030204" pitchFamily="18" charset="0"/>
            </a:endParaRPr>
          </a:p>
          <a:p>
            <a:pPr algn="just" eaLnBrk="1" hangingPunct="1"/>
            <a:endParaRPr lang="ro-RO" altLang="ro-RO" sz="1100" b="1">
              <a:solidFill>
                <a:schemeClr val="tx1"/>
              </a:solidFill>
              <a:latin typeface="Cambria" panose="02040503050406030204" pitchFamily="18" charset="0"/>
              <a:ea typeface="Cambria" panose="02040503050406030204" pitchFamily="18" charset="0"/>
              <a:cs typeface="Cambria" panose="02040503050406030204" pitchFamily="18" charset="0"/>
            </a:endParaRPr>
          </a:p>
          <a:p>
            <a:pPr algn="just" eaLnBrk="1" hangingPunct="1"/>
            <a:endParaRPr lang="ro-RO" altLang="ro-RO" sz="1100" b="1">
              <a:solidFill>
                <a:schemeClr val="tx1"/>
              </a:solidFill>
              <a:latin typeface="Cambria" panose="02040503050406030204" pitchFamily="18" charset="0"/>
              <a:ea typeface="Cambria" panose="02040503050406030204" pitchFamily="18" charset="0"/>
              <a:cs typeface="Cambria" panose="02040503050406030204" pitchFamily="18" charset="0"/>
            </a:endParaRPr>
          </a:p>
          <a:p>
            <a:pPr algn="just" eaLnBrk="1" hangingPunct="1"/>
            <a:endParaRPr lang="en-US" altLang="ro-RO" sz="1300">
              <a:latin typeface="Cambria" panose="02040503050406030204" pitchFamily="18" charset="0"/>
              <a:ea typeface="Cambria" panose="02040503050406030204" pitchFamily="18" charset="0"/>
              <a:cs typeface="Cambria" panose="020405030504060302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a:extLst>
              <a:ext uri="{FF2B5EF4-FFF2-40B4-BE49-F238E27FC236}">
                <a16:creationId xmlns:a16="http://schemas.microsoft.com/office/drawing/2014/main" id="{62B6DA6C-3FD2-4655-8740-EB070D9E5D18}"/>
              </a:ext>
            </a:extLst>
          </p:cNvPr>
          <p:cNvSpPr>
            <a:spLocks noGrp="1"/>
          </p:cNvSpPr>
          <p:nvPr>
            <p:ph idx="1"/>
          </p:nvPr>
        </p:nvSpPr>
        <p:spPr>
          <a:xfrm>
            <a:off x="1235075" y="560388"/>
            <a:ext cx="10404475" cy="4986337"/>
          </a:xfrm>
        </p:spPr>
        <p:txBody>
          <a:bodyPr/>
          <a:lstStyle/>
          <a:p>
            <a:pPr algn="ctr" eaLnBrk="1" hangingPunct="1"/>
            <a:r>
              <a:rPr lang="ro-RO" altLang="ro-RO" sz="1600" b="1" dirty="0">
                <a:solidFill>
                  <a:schemeClr val="tx1"/>
                </a:solidFill>
                <a:latin typeface="Cambria Math" panose="02040503050406030204" pitchFamily="18" charset="0"/>
                <a:ea typeface="Cambria Math" panose="02040503050406030204" pitchFamily="18" charset="0"/>
                <a:cs typeface="Cambria Math" panose="02040503050406030204" pitchFamily="18" charset="0"/>
              </a:rPr>
              <a:t>ORDIN nr. 5.211/27.08.2026</a:t>
            </a:r>
            <a:r>
              <a:rPr lang="ro-RO" altLang="ro-RO" sz="1600" b="1" dirty="0">
                <a:solidFill>
                  <a:srgbClr val="FF0000"/>
                </a:solidFill>
                <a:latin typeface="Cambria Math" panose="02040503050406030204" pitchFamily="18" charset="0"/>
                <a:ea typeface="Cambria Math" panose="02040503050406030204" pitchFamily="18" charset="0"/>
                <a:cs typeface="Cambria Math" panose="02040503050406030204" pitchFamily="18" charset="0"/>
              </a:rPr>
              <a:t> </a:t>
            </a:r>
            <a:r>
              <a:rPr lang="en-US" altLang="ro-RO" sz="1600" b="1" dirty="0">
                <a:solidFill>
                  <a:schemeClr val="tx1"/>
                </a:solidFill>
                <a:latin typeface="Cambria Math" panose="02040503050406030204" pitchFamily="18" charset="0"/>
                <a:ea typeface="Cambria Math" panose="02040503050406030204" pitchFamily="18" charset="0"/>
                <a:cs typeface="Cambria Math" panose="02040503050406030204" pitchFamily="18" charset="0"/>
              </a:rPr>
              <a:t>p</a:t>
            </a:r>
            <a:r>
              <a:rPr lang="ro-RO" altLang="ro-RO" sz="1600" b="1" dirty="0">
                <a:solidFill>
                  <a:schemeClr val="tx1"/>
                </a:solidFill>
                <a:latin typeface="Cambria Math" panose="02040503050406030204" pitchFamily="18" charset="0"/>
                <a:ea typeface="Cambria Math" panose="02040503050406030204" pitchFamily="18" charset="0"/>
                <a:cs typeface="Cambria Math" panose="02040503050406030204" pitchFamily="18" charset="0"/>
              </a:rPr>
              <a:t>rivind organizarea și desfășurarea examenului național de bacalaureat – 2027</a:t>
            </a:r>
            <a:endParaRPr lang="ro-RO" altLang="ro-RO" sz="1600" dirty="0">
              <a:solidFill>
                <a:schemeClr val="tx1"/>
              </a:solidFill>
              <a:latin typeface="Cambria Math" panose="02040503050406030204" pitchFamily="18" charset="0"/>
              <a:ea typeface="Cambria Math" panose="02040503050406030204" pitchFamily="18" charset="0"/>
              <a:cs typeface="Cambria Math" panose="02040503050406030204" pitchFamily="18" charset="0"/>
            </a:endParaRPr>
          </a:p>
          <a:p>
            <a:pPr algn="just" eaLnBrk="1" hangingPunct="1">
              <a:buFont typeface="Franklin Gothic Book" panose="020B0503020102020204" pitchFamily="34" charset="0"/>
              <a:buNone/>
            </a:pPr>
            <a:r>
              <a:rPr lang="ro-RO" altLang="ro-RO" sz="1200" b="1" dirty="0">
                <a:solidFill>
                  <a:schemeClr val="tx1"/>
                </a:solidFill>
                <a:latin typeface="Cambria Math" panose="02040503050406030204" pitchFamily="18" charset="0"/>
                <a:ea typeface="Cambria Math" panose="02040503050406030204" pitchFamily="18" charset="0"/>
                <a:cs typeface="Cambria Math" panose="02040503050406030204" pitchFamily="18" charset="0"/>
              </a:rPr>
              <a:t>Art. 4 (1) </a:t>
            </a:r>
            <a:r>
              <a:rPr lang="ro-RO" altLang="ro-RO" sz="1200" dirty="0">
                <a:solidFill>
                  <a:schemeClr val="tx1"/>
                </a:solidFill>
                <a:latin typeface="Cambria Math" panose="02040503050406030204" pitchFamily="18" charset="0"/>
                <a:ea typeface="Cambria Math" panose="02040503050406030204" pitchFamily="18" charset="0"/>
                <a:cs typeface="Cambria Math" panose="02040503050406030204" pitchFamily="18" charset="0"/>
              </a:rPr>
              <a:t>Recunoașterea și echivalarea rezultatelor obținute la examene cu recunoaștere internațională pentru certificarea competențelor lingvistice în limbi străine și la examene cu recunoaștere europeană pentru certificarea competențelor digitale se fac în conformitate cu metodologiile de recunoaștere și echivalare și cu lista examenelor aprobate prin Ordinul ministrului educației, cercetării, tineretului și sportului nr. 5219/2010 privind recunoașterea și echivalarea rezultatelor obținute la examene cu recunoaștere internațională pentru certificarea competențelor lingvistice în limbi străine și la examene cu recunoaștere europeană pentru certificarea competențelor digitale cu probele de evaluare a competențelor lingvistice într-o limbă de circulație internațională studiate pe parcursul învățământului liceal, respectiv de evaluare a competențelor digitale, din cadrul examenului de bacalaureat, cu modificările și completările ulterioare. </a:t>
            </a:r>
            <a:endParaRPr lang="en-US" altLang="ro-RO" sz="1200" dirty="0">
              <a:solidFill>
                <a:schemeClr val="tx1"/>
              </a:solidFill>
              <a:latin typeface="Cambria Math" panose="02040503050406030204" pitchFamily="18" charset="0"/>
              <a:ea typeface="Cambria Math" panose="02040503050406030204" pitchFamily="18" charset="0"/>
              <a:cs typeface="Cambria Math" panose="02040503050406030204" pitchFamily="18" charset="0"/>
            </a:endParaRPr>
          </a:p>
          <a:p>
            <a:pPr algn="just" eaLnBrk="1" hangingPunct="1">
              <a:buFont typeface="Franklin Gothic Book" panose="020B0503020102020204" pitchFamily="34" charset="0"/>
              <a:buNone/>
            </a:pPr>
            <a:r>
              <a:rPr lang="ro-RO" altLang="ro-RO" sz="1200" dirty="0">
                <a:solidFill>
                  <a:schemeClr val="tx1"/>
                </a:solidFill>
                <a:latin typeface="Cambria Math" panose="02040503050406030204" pitchFamily="18" charset="0"/>
                <a:ea typeface="Cambria Math" panose="02040503050406030204" pitchFamily="18" charset="0"/>
                <a:cs typeface="Arial" panose="020B0604020202020204" pitchFamily="34" charset="0"/>
              </a:rPr>
              <a:t>(2) Candidaților din seriile anterioare care au susținut probele de evaluare a competențelor lingvistice de comunicare orală în limba română, a competențelor lingvistice de comunicare orală în limba maternă, a competențelor lingvistice într-o limbă de circulație internațională studiată pe parcursul învățământului liceal, precum și a competențelor digitale li se recunosc probele susținute și în sesiunile următoare ale examenului național de bacalaureat.</a:t>
            </a:r>
          </a:p>
          <a:p>
            <a:pPr algn="just" eaLnBrk="1" hangingPunct="1">
              <a:buFont typeface="Franklin Gothic Book" panose="020B0503020102020204" pitchFamily="34" charset="0"/>
              <a:buNone/>
            </a:pPr>
            <a:r>
              <a:rPr lang="ro-RO" altLang="ro-RO" sz="1200" dirty="0">
                <a:solidFill>
                  <a:schemeClr val="tx1"/>
                </a:solidFill>
                <a:latin typeface="Cambria Math" panose="02040503050406030204" pitchFamily="18" charset="0"/>
                <a:ea typeface="Cambria Math" panose="02040503050406030204" pitchFamily="18" charset="0"/>
                <a:cs typeface="Arial" panose="020B0604020202020204" pitchFamily="34" charset="0"/>
              </a:rPr>
              <a:t>(3) Recunoașterea probelor menționate la alin. (2) se aplică elevilor care au susținut aceste probe în timpul anului școlar, dar care, din diverse motive — precum situație școlară neîncheiată, corigență sau repetenție —, nu au promovat clasa a XII-a/a XIII-a și, în consecință, nu au putut finaliza examenul național de bacalaureat în sesiunea corespunzătoare.</a:t>
            </a:r>
            <a:endParaRPr lang="ro-RO" altLang="ro-RO" sz="1200" dirty="0">
              <a:solidFill>
                <a:schemeClr val="tx1"/>
              </a:solidFill>
              <a:latin typeface="Cambria Math" panose="02040503050406030204" pitchFamily="18" charset="0"/>
              <a:ea typeface="Cambria Math" panose="02040503050406030204" pitchFamily="18" charset="0"/>
              <a:cs typeface="Cambria Math" panose="02040503050406030204" pitchFamily="18" charset="0"/>
            </a:endParaRPr>
          </a:p>
          <a:p>
            <a:pPr algn="just" eaLnBrk="1" hangingPunct="1">
              <a:buFont typeface="Franklin Gothic Book" panose="020B0503020102020204" pitchFamily="34" charset="0"/>
              <a:buNone/>
            </a:pPr>
            <a:r>
              <a:rPr lang="ro-RO" altLang="ro-RO" sz="1200" b="1" dirty="0">
                <a:solidFill>
                  <a:schemeClr val="tx1"/>
                </a:solidFill>
                <a:latin typeface="Cambria Math" panose="02040503050406030204" pitchFamily="18" charset="0"/>
                <a:ea typeface="Cambria Math" panose="02040503050406030204" pitchFamily="18" charset="0"/>
                <a:cs typeface="Cambria Math" panose="02040503050406030204" pitchFamily="18" charset="0"/>
              </a:rPr>
              <a:t>Art. 5 </a:t>
            </a:r>
            <a:r>
              <a:rPr lang="ro-RO" altLang="ro-RO" sz="1200" dirty="0">
                <a:solidFill>
                  <a:schemeClr val="tx1"/>
                </a:solidFill>
                <a:latin typeface="Cambria Math" panose="02040503050406030204" pitchFamily="18" charset="0"/>
                <a:ea typeface="Cambria Math" panose="02040503050406030204" pitchFamily="18" charset="0"/>
                <a:cs typeface="Cambria Math" panose="02040503050406030204" pitchFamily="18" charset="0"/>
              </a:rPr>
              <a:t>(1) Probele specifice susținute de elevii claselor a XII-a din secțiile speciale de învățământ din România, care funcționează în baza Acordului dintre Guvernul României și Guvernul Republicii Federale Germania cu privire la colaborarea în domeniul școlar, se desfășoară în conformitate cu Regulamentul de desfășurare a examenului în vederea obținerii Diplomei de acces general în învățământul superior german și a Diplomei de bacalaureat de către absolvenții secțiilor/școlilor speciale germane din România, aprobat prin Ordinul ministrului educației, cercetării și inovării nr. 5.262/2009 privind secțiile/școlile speciale germane din România, finalizate cu Diplomă de acces general în învățământul superior german și Diplomă de bacalaureat.</a:t>
            </a:r>
          </a:p>
          <a:p>
            <a:pPr algn="just" eaLnBrk="1" hangingPunct="1">
              <a:buFont typeface="Franklin Gothic Book" panose="020B0503020102020204" pitchFamily="34" charset="0"/>
              <a:buNone/>
            </a:pPr>
            <a:r>
              <a:rPr lang="ro-RO" altLang="ro-RO" sz="1200" dirty="0">
                <a:solidFill>
                  <a:schemeClr val="tx1"/>
                </a:solidFill>
                <a:latin typeface="Cambria Math" panose="02040503050406030204" pitchFamily="18" charset="0"/>
                <a:ea typeface="Cambria Math" panose="02040503050406030204" pitchFamily="18" charset="0"/>
                <a:cs typeface="Cambria Math" panose="02040503050406030204" pitchFamily="18" charset="0"/>
              </a:rPr>
              <a:t>(2) Probele specifice susținute de elevii claselor a XII-a din secțiile bilingve francofone care funcționează în baza Acordului interguvernamental franco-român se desfășoară în conformitate cu prevederile Ordinului ministrului educației, cercetării, tineretului și sportului nr. 5.720/2012 privind organizarea și desfășurarea probelor specifice susținute de elevii secțiilor bilingve francofone în vederea obținerii mențiunii speciale „secție bilingvă francofonă” pe diploma de bacalaureat, cu modificările ulterioare și ale prezentului ordin.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56DDD4B2-A59F-4124-8909-FA92F0E653E3}"/>
              </a:ext>
            </a:extLst>
          </p:cNvPr>
          <p:cNvSpPr>
            <a:spLocks noChangeArrowheads="1"/>
          </p:cNvSpPr>
          <p:nvPr/>
        </p:nvSpPr>
        <p:spPr bwMode="auto">
          <a:xfrm>
            <a:off x="1027113" y="992188"/>
            <a:ext cx="10596562"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(3) Probele specifice susținute de elevii claselor a XII-a din secțiile bilingve româno-spaniole care funcționează în baza Acordului dintre Ministerul Educației și Cercetării din România și Ministerul Educației și Științei din Regatul Spaniei cu privire la înființarea și funcționarea secțiilor bilingve româno-spaniole în liceele din România și la organizarea examenului de bacalaureat în aceste licee se desfășoară în conformitate cu prevederile Ordinului ministrului educației, cercetării, tineretului și sportului nr. 5.756/2012 privind </a:t>
            </a:r>
            <a:r>
              <a:rPr lang="en-US" altLang="ro-RO" sz="1200">
                <a:latin typeface="Cambria Math" panose="02040503050406030204" pitchFamily="18" charset="0"/>
                <a:ea typeface="Cambria Math" panose="02040503050406030204" pitchFamily="18" charset="0"/>
                <a:cs typeface="Cambria Math" panose="02040503050406030204" pitchFamily="18" charset="0"/>
              </a:rPr>
              <a:t>aprobarea Metodologiei de </a:t>
            </a:r>
            <a:r>
              <a:rPr lang="ro-RO" altLang="ro-RO" sz="1200">
                <a:latin typeface="Cambria Math" panose="02040503050406030204" pitchFamily="18" charset="0"/>
                <a:ea typeface="Cambria Math" panose="02040503050406030204" pitchFamily="18" charset="0"/>
                <a:cs typeface="Cambria Math" panose="02040503050406030204" pitchFamily="18" charset="0"/>
              </a:rPr>
              <a:t>organizare și desfășurare</a:t>
            </a:r>
            <a:r>
              <a:rPr lang="en-US" altLang="ro-RO" sz="1200">
                <a:latin typeface="Cambria Math" panose="02040503050406030204" pitchFamily="18" charset="0"/>
                <a:ea typeface="Cambria Math" panose="02040503050406030204" pitchFamily="18" charset="0"/>
                <a:cs typeface="Cambria Math" panose="02040503050406030204" pitchFamily="18" charset="0"/>
              </a:rPr>
              <a:t> </a:t>
            </a:r>
            <a:r>
              <a:rPr lang="ro-RO" altLang="ro-RO" sz="1200">
                <a:latin typeface="Cambria Math" panose="02040503050406030204" pitchFamily="18" charset="0"/>
                <a:ea typeface="Cambria Math" panose="02040503050406030204" pitchFamily="18" charset="0"/>
                <a:cs typeface="Cambria Math" panose="02040503050406030204" pitchFamily="18" charset="0"/>
              </a:rPr>
              <a:t>a probelor specifice din cadrul examenului de bacalaureat, susținute de absolvenții secțiilor bilingve româno-spaniole, cu completările ulterioare și ale prezentului ordin.</a:t>
            </a:r>
          </a:p>
        </p:txBody>
      </p:sp>
      <p:sp>
        <p:nvSpPr>
          <p:cNvPr id="13315" name="Rectangle 2">
            <a:extLst>
              <a:ext uri="{FF2B5EF4-FFF2-40B4-BE49-F238E27FC236}">
                <a16:creationId xmlns:a16="http://schemas.microsoft.com/office/drawing/2014/main" id="{3B4C1B32-73D6-4D43-948C-B63D04859087}"/>
              </a:ext>
            </a:extLst>
          </p:cNvPr>
          <p:cNvSpPr>
            <a:spLocks noChangeArrowheads="1"/>
          </p:cNvSpPr>
          <p:nvPr/>
        </p:nvSpPr>
        <p:spPr bwMode="auto">
          <a:xfrm>
            <a:off x="1027113" y="2090738"/>
            <a:ext cx="101631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algn="just" eaLnBrk="1" hangingPunct="1"/>
            <a:endParaRPr lang="ro-RO" altLang="ro-RO" sz="1200">
              <a:latin typeface="Cambria" panose="02040503050406030204" pitchFamily="18" charset="0"/>
              <a:ea typeface="Cambria" panose="02040503050406030204" pitchFamily="18" charset="0"/>
              <a:cs typeface="Cambria" panose="02040503050406030204" pitchFamily="18" charset="0"/>
            </a:endParaRPr>
          </a:p>
          <a:p>
            <a:pPr algn="just" eaLnBrk="1" hangingPunct="1"/>
            <a:endParaRPr lang="ro-RO" altLang="ro-RO" sz="1200">
              <a:latin typeface="Cambria" panose="02040503050406030204" pitchFamily="18" charset="0"/>
              <a:ea typeface="Cambria" panose="02040503050406030204" pitchFamily="18" charset="0"/>
              <a:cs typeface="Cambria" panose="02040503050406030204" pitchFamily="18" charset="0"/>
            </a:endParaRPr>
          </a:p>
        </p:txBody>
      </p:sp>
      <p:sp>
        <p:nvSpPr>
          <p:cNvPr id="13316" name="Rectangle 4">
            <a:extLst>
              <a:ext uri="{FF2B5EF4-FFF2-40B4-BE49-F238E27FC236}">
                <a16:creationId xmlns:a16="http://schemas.microsoft.com/office/drawing/2014/main" id="{C304EFC3-0E93-44EF-AD92-E2287C7B7ED4}"/>
              </a:ext>
            </a:extLst>
          </p:cNvPr>
          <p:cNvSpPr>
            <a:spLocks noChangeArrowheads="1"/>
          </p:cNvSpPr>
          <p:nvPr/>
        </p:nvSpPr>
        <p:spPr bwMode="auto">
          <a:xfrm>
            <a:off x="1244600" y="2090738"/>
            <a:ext cx="599281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eaLnBrk="1" hangingPunct="1"/>
            <a:r>
              <a:rPr lang="ro-RO" altLang="ro-RO" sz="1200">
                <a:latin typeface="Cambria" panose="02040503050406030204" pitchFamily="18" charset="0"/>
                <a:ea typeface="Cambria" panose="02040503050406030204" pitchFamily="18" charset="0"/>
                <a:cs typeface="Cambria" panose="02040503050406030204" pitchFamily="18" charset="0"/>
              </a:rPr>
              <a:t>Sesiunea iunie - iulie 2027</a:t>
            </a:r>
          </a:p>
          <a:p>
            <a:pPr eaLnBrk="1" hangingPunct="1"/>
            <a:endParaRPr lang="ro-RO" altLang="ro-RO" sz="1200">
              <a:latin typeface="Cambria" panose="02040503050406030204" pitchFamily="18" charset="0"/>
              <a:ea typeface="Cambria" panose="02040503050406030204" pitchFamily="18" charset="0"/>
              <a:cs typeface="Cambria" panose="02040503050406030204" pitchFamily="18" charset="0"/>
            </a:endParaRPr>
          </a:p>
        </p:txBody>
      </p:sp>
      <p:graphicFrame>
        <p:nvGraphicFramePr>
          <p:cNvPr id="6" name="Table 5">
            <a:extLst>
              <a:ext uri="{FF2B5EF4-FFF2-40B4-BE49-F238E27FC236}">
                <a16:creationId xmlns:a16="http://schemas.microsoft.com/office/drawing/2014/main" id="{B6329BE1-D2C3-46E5-81C4-4BE7246E0B75}"/>
              </a:ext>
            </a:extLst>
          </p:cNvPr>
          <p:cNvGraphicFramePr>
            <a:graphicFrameLocks noGrp="1"/>
          </p:cNvGraphicFramePr>
          <p:nvPr/>
        </p:nvGraphicFramePr>
        <p:xfrm>
          <a:off x="1158240" y="2430161"/>
          <a:ext cx="10032273" cy="2092375"/>
        </p:xfrm>
        <a:graphic>
          <a:graphicData uri="http://schemas.openxmlformats.org/drawingml/2006/table">
            <a:tbl>
              <a:tblPr firstRow="1" bandRow="1">
                <a:tableStyleId>{5C22544A-7EE6-4342-B048-85BDC9FD1C3A}</a:tableStyleId>
              </a:tblPr>
              <a:tblGrid>
                <a:gridCol w="2441695">
                  <a:extLst>
                    <a:ext uri="{9D8B030D-6E8A-4147-A177-3AD203B41FA5}">
                      <a16:colId xmlns:a16="http://schemas.microsoft.com/office/drawing/2014/main" val="20000"/>
                    </a:ext>
                  </a:extLst>
                </a:gridCol>
                <a:gridCol w="7590578">
                  <a:extLst>
                    <a:ext uri="{9D8B030D-6E8A-4147-A177-3AD203B41FA5}">
                      <a16:colId xmlns:a16="http://schemas.microsoft.com/office/drawing/2014/main" val="20001"/>
                    </a:ext>
                  </a:extLst>
                </a:gridCol>
              </a:tblGrid>
              <a:tr h="446455">
                <a:tc>
                  <a:txBody>
                    <a:bodyPr/>
                    <a:lstStyle/>
                    <a:p>
                      <a:r>
                        <a:rPr lang="ro-RO" sz="1200" strike="noStrike" dirty="0">
                          <a:solidFill>
                            <a:schemeClr val="tx1"/>
                          </a:solidFill>
                          <a:latin typeface="Cambria" panose="02040503050406030204" pitchFamily="18" charset="0"/>
                          <a:ea typeface="Cambria" panose="02040503050406030204" pitchFamily="18" charset="0"/>
                        </a:rPr>
                        <a:t> </a:t>
                      </a:r>
                      <a:r>
                        <a:rPr lang="en-US" sz="1200" strike="noStrike" dirty="0">
                          <a:solidFill>
                            <a:schemeClr val="tx1"/>
                          </a:solidFill>
                          <a:latin typeface="Cambria Math" panose="02040503050406030204" pitchFamily="18" charset="0"/>
                          <a:ea typeface="Cambria Math" panose="02040503050406030204" pitchFamily="18" charset="0"/>
                        </a:rPr>
                        <a:t>5-9</a:t>
                      </a:r>
                      <a:r>
                        <a:rPr lang="en-US" sz="1200" strike="noStrike" baseline="0" dirty="0">
                          <a:solidFill>
                            <a:schemeClr val="tx1"/>
                          </a:solidFill>
                          <a:latin typeface="Cambria Math" panose="02040503050406030204" pitchFamily="18" charset="0"/>
                          <a:ea typeface="Cambria Math" panose="02040503050406030204" pitchFamily="18" charset="0"/>
                        </a:rPr>
                        <a:t> </a:t>
                      </a:r>
                      <a:r>
                        <a:rPr lang="en-US" sz="1200" strike="noStrike" baseline="0" dirty="0" err="1">
                          <a:solidFill>
                            <a:schemeClr val="tx1"/>
                          </a:solidFill>
                          <a:latin typeface="Cambria Math" panose="02040503050406030204" pitchFamily="18" charset="0"/>
                          <a:ea typeface="Cambria Math" panose="02040503050406030204" pitchFamily="18" charset="0"/>
                        </a:rPr>
                        <a:t>aprilie</a:t>
                      </a:r>
                      <a:r>
                        <a:rPr lang="en-US" sz="1200" strike="noStrike" baseline="0" dirty="0">
                          <a:solidFill>
                            <a:schemeClr val="tx1"/>
                          </a:solidFill>
                          <a:latin typeface="Cambria Math" panose="02040503050406030204" pitchFamily="18" charset="0"/>
                          <a:ea typeface="Cambria Math" panose="02040503050406030204" pitchFamily="18" charset="0"/>
                        </a:rPr>
                        <a:t> 2027</a:t>
                      </a:r>
                      <a:endParaRPr lang="ro-RO" sz="1200" strike="noStrike" dirty="0">
                        <a:solidFill>
                          <a:schemeClr val="tx1"/>
                        </a:solidFill>
                        <a:latin typeface="Cambria Math" panose="02040503050406030204" pitchFamily="18" charset="0"/>
                        <a:ea typeface="Cambria Math" panose="02040503050406030204" pitchFamily="18" charset="0"/>
                      </a:endParaRPr>
                    </a:p>
                  </a:txBody>
                  <a:tcPr/>
                </a:tc>
                <a:tc>
                  <a:txBody>
                    <a:bodyPr/>
                    <a:lstStyle/>
                    <a:p>
                      <a:r>
                        <a:rPr lang="ro-RO" sz="1200" dirty="0">
                          <a:solidFill>
                            <a:schemeClr val="tx1"/>
                          </a:solidFill>
                          <a:latin typeface="Cambria Math" panose="02040503050406030204" pitchFamily="18" charset="0"/>
                          <a:ea typeface="Cambria Math" panose="02040503050406030204" pitchFamily="18" charset="0"/>
                        </a:rPr>
                        <a:t>Înscrierea candidaților pentru susținerea probelor A, B, C, D din cadrul examenului național de bacalaureat - 2027 </a:t>
                      </a:r>
                    </a:p>
                  </a:txBody>
                  <a:tcPr/>
                </a:tc>
                <a:extLst>
                  <a:ext uri="{0D108BD9-81ED-4DB2-BD59-A6C34878D82A}">
                    <a16:rowId xmlns:a16="http://schemas.microsoft.com/office/drawing/2014/main" val="10000"/>
                  </a:ext>
                </a:extLst>
              </a:tr>
              <a:tr h="446455">
                <a:tc>
                  <a:txBody>
                    <a:bodyPr/>
                    <a:lstStyle/>
                    <a:p>
                      <a:r>
                        <a:rPr lang="ro-RO" sz="1200" b="1" dirty="0">
                          <a:latin typeface="Cambria Math" panose="02040503050406030204" pitchFamily="18" charset="0"/>
                          <a:ea typeface="Cambria Math" panose="02040503050406030204" pitchFamily="18" charset="0"/>
                        </a:rPr>
                        <a:t>19-21 aprilie 2027</a:t>
                      </a:r>
                      <a:endParaRPr lang="ro-RO" sz="1200" b="1" strike="sngStrike" dirty="0">
                        <a:latin typeface="Cambria Math" panose="02040503050406030204" pitchFamily="18" charset="0"/>
                        <a:ea typeface="Cambria Math" panose="020405030504060302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o-RO" sz="1200" b="1" dirty="0">
                          <a:latin typeface="Cambria" panose="02040503050406030204" pitchFamily="18" charset="0"/>
                          <a:ea typeface="Cambria" panose="02040503050406030204" pitchFamily="18" charset="0"/>
                        </a:rPr>
                        <a:t>Evaluarea competențelor lingvistice într-o limbă de circulație internațională — proba C </a:t>
                      </a:r>
                    </a:p>
                    <a:p>
                      <a:pPr marL="0" marR="0" lvl="0" indent="0" algn="l" defTabSz="914400" rtl="0" eaLnBrk="1" fontAlgn="auto" latinLnBrk="0" hangingPunct="1">
                        <a:lnSpc>
                          <a:spcPct val="100000"/>
                        </a:lnSpc>
                        <a:spcBef>
                          <a:spcPts val="0"/>
                        </a:spcBef>
                        <a:spcAft>
                          <a:spcPts val="0"/>
                        </a:spcAft>
                        <a:buClrTx/>
                        <a:buSzTx/>
                        <a:buFontTx/>
                        <a:buNone/>
                        <a:tabLst/>
                        <a:defRPr/>
                      </a:pPr>
                      <a:endParaRPr lang="ro-RO" sz="1200" b="1" dirty="0">
                        <a:latin typeface="Cambria" panose="02040503050406030204" pitchFamily="18" charset="0"/>
                        <a:ea typeface="Cambria" panose="02040503050406030204" pitchFamily="18" charset="0"/>
                      </a:endParaRPr>
                    </a:p>
                  </a:txBody>
                  <a:tcPr/>
                </a:tc>
                <a:extLst>
                  <a:ext uri="{0D108BD9-81ED-4DB2-BD59-A6C34878D82A}">
                    <a16:rowId xmlns:a16="http://schemas.microsoft.com/office/drawing/2014/main" val="10001"/>
                  </a:ext>
                </a:extLst>
              </a:tr>
              <a:tr h="267873">
                <a:tc>
                  <a:txBody>
                    <a:bodyPr/>
                    <a:lstStyle/>
                    <a:p>
                      <a:r>
                        <a:rPr lang="ro-RO" sz="1200" b="1" strike="noStrike" dirty="0">
                          <a:latin typeface="Cambria Math" panose="02040503050406030204" pitchFamily="18" charset="0"/>
                          <a:ea typeface="Cambria Math" panose="02040503050406030204" pitchFamily="18" charset="0"/>
                        </a:rPr>
                        <a:t>4 iunie 2027</a:t>
                      </a:r>
                    </a:p>
                  </a:txBody>
                  <a:tcPr/>
                </a:tc>
                <a:tc>
                  <a:txBody>
                    <a:bodyPr/>
                    <a:lstStyle/>
                    <a:p>
                      <a:r>
                        <a:rPr lang="ro-RO" sz="1200" dirty="0">
                          <a:latin typeface="Cambria" panose="02040503050406030204" pitchFamily="18" charset="0"/>
                          <a:ea typeface="Cambria" panose="02040503050406030204" pitchFamily="18" charset="0"/>
                        </a:rPr>
                        <a:t>Încheierea cursurilor pentru elevii claselor a XII-a/a XIII-a</a:t>
                      </a:r>
                    </a:p>
                  </a:txBody>
                  <a:tcPr/>
                </a:tc>
                <a:extLst>
                  <a:ext uri="{0D108BD9-81ED-4DB2-BD59-A6C34878D82A}">
                    <a16:rowId xmlns:a16="http://schemas.microsoft.com/office/drawing/2014/main" val="10002"/>
                  </a:ext>
                </a:extLst>
              </a:tr>
              <a:tr h="446455">
                <a:tc>
                  <a:txBody>
                    <a:bodyPr/>
                    <a:lstStyle/>
                    <a:p>
                      <a:r>
                        <a:rPr lang="it-IT" sz="1200" b="1" strike="noStrike" dirty="0">
                          <a:latin typeface="Cambria Math" panose="02040503050406030204" pitchFamily="18" charset="0"/>
                          <a:ea typeface="Cambria Math" panose="02040503050406030204" pitchFamily="18" charset="0"/>
                        </a:rPr>
                        <a:t>31 mai – 4 iunie 2027</a:t>
                      </a:r>
                      <a:endParaRPr lang="ro-RO" sz="1200" b="1" strike="noStrike" dirty="0">
                        <a:latin typeface="Cambria Math" panose="02040503050406030204" pitchFamily="18" charset="0"/>
                        <a:ea typeface="Cambria Math" panose="020405030504060302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200" b="1" strike="noStrike" dirty="0">
                          <a:latin typeface="Cambria Math" panose="02040503050406030204" pitchFamily="18" charset="0"/>
                          <a:ea typeface="Cambria Math" panose="02040503050406030204" pitchFamily="18" charset="0"/>
                        </a:rPr>
                        <a:t>Înscrierea candidaților la probele scrise ale primei sesiuni de examen</a:t>
                      </a:r>
                      <a:endParaRPr lang="ro-RO" sz="1200" b="1" strike="noStrike" dirty="0">
                        <a:latin typeface="Cambria Math" panose="02040503050406030204" pitchFamily="18" charset="0"/>
                        <a:ea typeface="Cambria Math" panose="02040503050406030204" pitchFamily="18" charset="0"/>
                      </a:endParaRPr>
                    </a:p>
                    <a:p>
                      <a:endParaRPr lang="ro-RO" sz="1200" dirty="0">
                        <a:latin typeface="Cambria" panose="02040503050406030204" pitchFamily="18" charset="0"/>
                        <a:ea typeface="Cambria" panose="02040503050406030204" pitchFamily="18" charset="0"/>
                      </a:endParaRPr>
                    </a:p>
                  </a:txBody>
                  <a:tcPr/>
                </a:tc>
                <a:extLst>
                  <a:ext uri="{0D108BD9-81ED-4DB2-BD59-A6C34878D82A}">
                    <a16:rowId xmlns:a16="http://schemas.microsoft.com/office/drawing/2014/main" val="10003"/>
                  </a:ext>
                </a:extLst>
              </a:tr>
              <a:tr h="446455">
                <a:tc>
                  <a:txBody>
                    <a:bodyPr/>
                    <a:lstStyle/>
                    <a:p>
                      <a:r>
                        <a:rPr lang="it-IT" sz="1200" b="1" dirty="0">
                          <a:latin typeface="Cambria Math" panose="02040503050406030204" pitchFamily="18" charset="0"/>
                          <a:ea typeface="Cambria Math" panose="02040503050406030204" pitchFamily="18" charset="0"/>
                        </a:rPr>
                        <a:t>18 iunie 202</a:t>
                      </a:r>
                      <a:r>
                        <a:rPr lang="en-US" sz="1200" b="1" dirty="0">
                          <a:latin typeface="Cambria Math" panose="02040503050406030204" pitchFamily="18" charset="0"/>
                          <a:ea typeface="Cambria Math" panose="02040503050406030204" pitchFamily="18" charset="0"/>
                        </a:rPr>
                        <a:t>7</a:t>
                      </a:r>
                      <a:endParaRPr lang="ro-RO" sz="1200" b="1" strike="noStrike" dirty="0">
                        <a:latin typeface="Cambria Math" panose="02040503050406030204" pitchFamily="18" charset="0"/>
                        <a:ea typeface="Cambria Math" panose="020405030504060302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200" dirty="0">
                          <a:latin typeface="Cambria Math" panose="02040503050406030204" pitchFamily="18" charset="0"/>
                          <a:ea typeface="Cambria Math" panose="02040503050406030204" pitchFamily="18" charset="0"/>
                        </a:rPr>
                        <a:t>Limba și literatura maternă – proba E.b) – proba scrisă</a:t>
                      </a:r>
                      <a:r>
                        <a:rPr lang="ro-RO" sz="1200" dirty="0">
                          <a:latin typeface="Cambria Math" panose="02040503050406030204" pitchFamily="18" charset="0"/>
                          <a:ea typeface="Cambria Math" panose="02040503050406030204" pitchFamily="18" charset="0"/>
                        </a:rPr>
                        <a:t> (Bac bilingv francofon,</a:t>
                      </a:r>
                      <a:r>
                        <a:rPr lang="ro-RO" sz="1200" baseline="0" dirty="0">
                          <a:latin typeface="Cambria Math" panose="02040503050406030204" pitchFamily="18" charset="0"/>
                          <a:ea typeface="Cambria Math" panose="02040503050406030204" pitchFamily="18" charset="0"/>
                        </a:rPr>
                        <a:t> Bac bilingv spaniol)</a:t>
                      </a:r>
                      <a:endParaRPr lang="ro-RO" sz="1200" b="1" strike="noStrike" dirty="0">
                        <a:latin typeface="Cambria Math" panose="02040503050406030204" pitchFamily="18" charset="0"/>
                        <a:ea typeface="Cambria Math" panose="02040503050406030204" pitchFamily="18" charset="0"/>
                      </a:endParaRPr>
                    </a:p>
                    <a:p>
                      <a:endParaRPr lang="ro-RO" sz="1200" dirty="0">
                        <a:latin typeface="Cambria Math" panose="02040503050406030204" pitchFamily="18" charset="0"/>
                        <a:ea typeface="Cambria Math" panose="02040503050406030204" pitchFamily="18" charset="0"/>
                      </a:endParaRPr>
                    </a:p>
                  </a:txBody>
                  <a:tcPr/>
                </a:tc>
                <a:extLst>
                  <a:ext uri="{0D108BD9-81ED-4DB2-BD59-A6C34878D82A}">
                    <a16:rowId xmlns:a16="http://schemas.microsoft.com/office/drawing/2014/main" val="10004"/>
                  </a:ext>
                </a:extLst>
              </a:tr>
            </a:tbl>
          </a:graphicData>
        </a:graphic>
      </p:graphicFrame>
      <p:sp>
        <p:nvSpPr>
          <p:cNvPr id="13318" name="Rectangle 6">
            <a:extLst>
              <a:ext uri="{FF2B5EF4-FFF2-40B4-BE49-F238E27FC236}">
                <a16:creationId xmlns:a16="http://schemas.microsoft.com/office/drawing/2014/main" id="{EC129FA4-8FDE-4243-A75D-39750A60F624}"/>
              </a:ext>
            </a:extLst>
          </p:cNvPr>
          <p:cNvSpPr>
            <a:spLocks noChangeArrowheads="1"/>
          </p:cNvSpPr>
          <p:nvPr/>
        </p:nvSpPr>
        <p:spPr bwMode="auto">
          <a:xfrm>
            <a:off x="1158875" y="4325938"/>
            <a:ext cx="7880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eaLnBrk="1" hangingPunct="1"/>
            <a:endParaRPr lang="ro-RO" altLang="ro-RO" sz="1200">
              <a:latin typeface="Cambria" panose="02040503050406030204" pitchFamily="18" charset="0"/>
              <a:ea typeface="Cambria" panose="02040503050406030204" pitchFamily="18" charset="0"/>
              <a:cs typeface="Cambria" panose="02040503050406030204" pitchFamily="18" charset="0"/>
            </a:endParaRPr>
          </a:p>
          <a:p>
            <a:pPr eaLnBrk="1" hangingPunct="1"/>
            <a:r>
              <a:rPr lang="ro-RO" altLang="ro-RO" sz="1200">
                <a:latin typeface="Cambria" panose="02040503050406030204" pitchFamily="18" charset="0"/>
                <a:ea typeface="Cambria" panose="02040503050406030204" pitchFamily="18" charset="0"/>
                <a:cs typeface="Cambria" panose="02040503050406030204" pitchFamily="18" charset="0"/>
              </a:rPr>
              <a:t>Sesiunea iulie-august 2027</a:t>
            </a:r>
          </a:p>
        </p:txBody>
      </p:sp>
      <p:graphicFrame>
        <p:nvGraphicFramePr>
          <p:cNvPr id="9" name="Table 8">
            <a:extLst>
              <a:ext uri="{FF2B5EF4-FFF2-40B4-BE49-F238E27FC236}">
                <a16:creationId xmlns:a16="http://schemas.microsoft.com/office/drawing/2014/main" id="{9A806420-ABB0-4293-8571-2E396BA7A0A2}"/>
              </a:ext>
            </a:extLst>
          </p:cNvPr>
          <p:cNvGraphicFramePr>
            <a:graphicFrameLocks noGrp="1"/>
          </p:cNvGraphicFramePr>
          <p:nvPr/>
        </p:nvGraphicFramePr>
        <p:xfrm>
          <a:off x="1158875" y="4992688"/>
          <a:ext cx="10044113" cy="1112838"/>
        </p:xfrm>
        <a:graphic>
          <a:graphicData uri="http://schemas.openxmlformats.org/drawingml/2006/table">
            <a:tbl>
              <a:tblPr/>
              <a:tblGrid>
                <a:gridCol w="2538413">
                  <a:extLst>
                    <a:ext uri="{9D8B030D-6E8A-4147-A177-3AD203B41FA5}">
                      <a16:colId xmlns:a16="http://schemas.microsoft.com/office/drawing/2014/main" val="3105055982"/>
                    </a:ext>
                  </a:extLst>
                </a:gridCol>
                <a:gridCol w="7505700">
                  <a:extLst>
                    <a:ext uri="{9D8B030D-6E8A-4147-A177-3AD203B41FA5}">
                      <a16:colId xmlns:a16="http://schemas.microsoft.com/office/drawing/2014/main" val="257973008"/>
                    </a:ext>
                  </a:extLst>
                </a:gridCol>
              </a:tblGrid>
              <a:tr h="649288">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o-RO" altLang="ro-RO" sz="1200" b="1" i="0" u="none" strike="noStrike" cap="none" normalizeH="0" baseline="0">
                          <a:ln>
                            <a:noFill/>
                          </a:ln>
                          <a:solidFill>
                            <a:schemeClr val="tx1"/>
                          </a:solidFill>
                          <a:effectLst/>
                          <a:latin typeface="Cambria" panose="02040503050406030204" pitchFamily="18" charset="0"/>
                          <a:ea typeface="Cambria" panose="02040503050406030204" pitchFamily="18" charset="0"/>
                          <a:cs typeface="Cambria" panose="02040503050406030204" pitchFamily="18" charset="0"/>
                        </a:rPr>
                        <a:t>12-19 iulie 2027</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o-RO" altLang="ro-RO" sz="1200" b="1" i="0" u="none" strike="noStrike" cap="none" normalizeH="0" baseline="0">
                          <a:ln>
                            <a:noFill/>
                          </a:ln>
                          <a:solidFill>
                            <a:schemeClr val="tx1"/>
                          </a:solidFill>
                          <a:effectLst/>
                          <a:latin typeface="Cambria" panose="02040503050406030204" pitchFamily="18" charset="0"/>
                          <a:ea typeface="Cambria" panose="02040503050406030204" pitchFamily="18" charset="0"/>
                          <a:cs typeface="Cambria" panose="02040503050406030204" pitchFamily="18" charset="0"/>
                        </a:rPr>
                        <a:t>Înscrierea candidaților la a doua sesiune de examen, inclusiv a candidaților care au promovat examenele de corigențe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o-RO" altLang="ro-RO" sz="1200" b="1" i="0" u="none" strike="noStrike" cap="none" normalizeH="0" baseline="0">
                        <a:ln>
                          <a:noFill/>
                        </a:ln>
                        <a:solidFill>
                          <a:schemeClr val="tx1"/>
                        </a:solidFill>
                        <a:effectLst/>
                        <a:latin typeface="Cambria" panose="02040503050406030204" pitchFamily="18" charset="0"/>
                        <a:ea typeface="Cambria" panose="02040503050406030204" pitchFamily="18" charset="0"/>
                        <a:cs typeface="Cambria" panose="020405030504060302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981342472"/>
                  </a:ext>
                </a:extLst>
              </a:tr>
              <a:tr h="463550">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o-RO" altLang="ro-RO" sz="1200" b="1" i="0" u="none" strike="noStrike" cap="none" normalizeH="0" baseline="0">
                          <a:ln>
                            <a:noFill/>
                          </a:ln>
                          <a:solidFill>
                            <a:srgbClr val="000000"/>
                          </a:solidFill>
                          <a:effectLst/>
                          <a:latin typeface="Cambria" panose="02040503050406030204" pitchFamily="18" charset="0"/>
                          <a:ea typeface="Cambria" panose="02040503050406030204" pitchFamily="18" charset="0"/>
                          <a:cs typeface="Cambria" panose="02040503050406030204" pitchFamily="18" charset="0"/>
                        </a:rPr>
                        <a:t>4-5 august 2026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BDBD9"/>
                    </a:solidFill>
                  </a:tcPr>
                </a:tc>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o-RO" altLang="ro-RO" sz="1200" b="1" i="0" u="none" strike="noStrike" cap="none" normalizeH="0" baseline="0">
                          <a:ln>
                            <a:noFill/>
                          </a:ln>
                          <a:solidFill>
                            <a:srgbClr val="000000"/>
                          </a:solidFill>
                          <a:effectLst/>
                          <a:latin typeface="Cambria" panose="02040503050406030204" pitchFamily="18" charset="0"/>
                          <a:ea typeface="Cambria" panose="02040503050406030204" pitchFamily="18" charset="0"/>
                          <a:cs typeface="Cambria" panose="02040503050406030204" pitchFamily="18" charset="0"/>
                        </a:rPr>
                        <a:t>Evaluarea competențelor lingvistice într-o limbă de circulație internațională — proba C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o-RO" altLang="ro-RO" sz="1200" b="1" i="0" u="none" strike="noStrike" cap="none" normalizeH="0" baseline="0">
                        <a:ln>
                          <a:noFill/>
                        </a:ln>
                        <a:solidFill>
                          <a:srgbClr val="000000"/>
                        </a:solidFill>
                        <a:effectLst/>
                        <a:latin typeface="Cambria" panose="02040503050406030204" pitchFamily="18" charset="0"/>
                        <a:ea typeface="Cambria" panose="02040503050406030204" pitchFamily="18" charset="0"/>
                        <a:cs typeface="Cambria" panose="020405030504060302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BDBD9"/>
                    </a:solidFill>
                  </a:tcPr>
                </a:tc>
                <a:extLst>
                  <a:ext uri="{0D108BD9-81ED-4DB2-BD59-A6C34878D82A}">
                    <a16:rowId xmlns:a16="http://schemas.microsoft.com/office/drawing/2014/main" val="3259791653"/>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761798D2-D21D-4C11-903A-CBA104DD24C9}"/>
              </a:ext>
            </a:extLst>
          </p:cNvPr>
          <p:cNvSpPr>
            <a:spLocks noGrp="1"/>
          </p:cNvSpPr>
          <p:nvPr>
            <p:ph type="title"/>
          </p:nvPr>
        </p:nvSpPr>
        <p:spPr>
          <a:xfrm>
            <a:off x="1630363" y="319088"/>
            <a:ext cx="8721725" cy="793750"/>
          </a:xfrm>
        </p:spPr>
        <p:txBody>
          <a:bodyPr/>
          <a:lstStyle/>
          <a:p>
            <a:pPr algn="ctr" eaLnBrk="1" hangingPunct="1"/>
            <a:r>
              <a:rPr lang="en-US" altLang="ro-RO" sz="2800" b="1" dirty="0">
                <a:solidFill>
                  <a:schemeClr val="tx1"/>
                </a:solidFill>
                <a:latin typeface="Cambria Math" panose="02040503050406030204" pitchFamily="18" charset="0"/>
                <a:ea typeface="Cambria Math" panose="02040503050406030204" pitchFamily="18" charset="0"/>
                <a:cs typeface="Tahoma" panose="020B0604030504040204" pitchFamily="34" charset="0"/>
              </a:rPr>
              <a:t>METODOLOGII </a:t>
            </a:r>
            <a:r>
              <a:rPr lang="ro-RO" altLang="ro-RO" sz="2800" b="1" dirty="0">
                <a:solidFill>
                  <a:schemeClr val="tx1"/>
                </a:solidFill>
                <a:latin typeface="Cambria Math" panose="02040503050406030204" pitchFamily="18" charset="0"/>
                <a:ea typeface="Cambria Math" panose="02040503050406030204" pitchFamily="18" charset="0"/>
                <a:cs typeface="Tahoma" panose="020B0604030504040204" pitchFamily="34" charset="0"/>
              </a:rPr>
              <a:t>ALE </a:t>
            </a:r>
            <a:r>
              <a:rPr lang="en-US" altLang="ro-RO" sz="2800" b="1" dirty="0">
                <a:solidFill>
                  <a:schemeClr val="tx1"/>
                </a:solidFill>
                <a:latin typeface="Cambria Math" panose="02040503050406030204" pitchFamily="18" charset="0"/>
                <a:ea typeface="Cambria Math" panose="02040503050406030204" pitchFamily="18" charset="0"/>
                <a:cs typeface="Tahoma" panose="020B0604030504040204" pitchFamily="34" charset="0"/>
              </a:rPr>
              <a:t>EXAMENE</a:t>
            </a:r>
            <a:r>
              <a:rPr lang="ro-RO" altLang="ro-RO" sz="2800" b="1" dirty="0">
                <a:solidFill>
                  <a:schemeClr val="tx1"/>
                </a:solidFill>
                <a:latin typeface="Cambria Math" panose="02040503050406030204" pitchFamily="18" charset="0"/>
                <a:ea typeface="Cambria Math" panose="02040503050406030204" pitchFamily="18" charset="0"/>
                <a:cs typeface="Tahoma" panose="020B0604030504040204" pitchFamily="34" charset="0"/>
              </a:rPr>
              <a:t>LOR</a:t>
            </a:r>
            <a:r>
              <a:rPr lang="en-US" altLang="ro-RO" sz="2800" b="1" dirty="0">
                <a:solidFill>
                  <a:schemeClr val="tx1"/>
                </a:solidFill>
                <a:latin typeface="Cambria Math" panose="02040503050406030204" pitchFamily="18" charset="0"/>
                <a:ea typeface="Cambria Math" panose="02040503050406030204" pitchFamily="18" charset="0"/>
                <a:cs typeface="Tahoma" panose="020B0604030504040204" pitchFamily="34" charset="0"/>
              </a:rPr>
              <a:t> NA</a:t>
            </a:r>
            <a:r>
              <a:rPr lang="ro-RO" altLang="ro-RO" sz="2800" b="1" dirty="0">
                <a:solidFill>
                  <a:schemeClr val="tx1"/>
                </a:solidFill>
                <a:latin typeface="Cambria Math" panose="02040503050406030204" pitchFamily="18" charset="0"/>
                <a:ea typeface="Cambria Math" panose="02040503050406030204" pitchFamily="18" charset="0"/>
                <a:cs typeface="Tahoma" panose="020B0604030504040204" pitchFamily="34" charset="0"/>
              </a:rPr>
              <a:t>Ţ</a:t>
            </a:r>
            <a:r>
              <a:rPr lang="en-US" altLang="ro-RO" sz="2800" b="1" dirty="0">
                <a:solidFill>
                  <a:schemeClr val="tx1"/>
                </a:solidFill>
                <a:latin typeface="Cambria Math" panose="02040503050406030204" pitchFamily="18" charset="0"/>
                <a:ea typeface="Cambria Math" panose="02040503050406030204" pitchFamily="18" charset="0"/>
                <a:cs typeface="Tahoma" panose="020B0604030504040204" pitchFamily="34" charset="0"/>
              </a:rPr>
              <a:t>IONALE</a:t>
            </a:r>
            <a:r>
              <a:rPr lang="ro-RO" altLang="ro-RO" sz="2800" b="1" dirty="0">
                <a:solidFill>
                  <a:schemeClr val="tx1"/>
                </a:solidFill>
                <a:latin typeface="Cambria Math" panose="02040503050406030204" pitchFamily="18" charset="0"/>
                <a:ea typeface="Cambria Math" panose="02040503050406030204" pitchFamily="18" charset="0"/>
                <a:cs typeface="Tahoma" panose="020B0604030504040204" pitchFamily="34" charset="0"/>
              </a:rPr>
              <a:t> </a:t>
            </a:r>
            <a:r>
              <a:rPr lang="en-US" altLang="ro-RO" sz="2800" b="1" dirty="0">
                <a:solidFill>
                  <a:schemeClr val="tx1"/>
                </a:solidFill>
                <a:latin typeface="Cambria Math" panose="02040503050406030204" pitchFamily="18" charset="0"/>
                <a:ea typeface="Cambria Math" panose="02040503050406030204" pitchFamily="18" charset="0"/>
                <a:cs typeface="Tahoma" panose="020B0604030504040204" pitchFamily="34" charset="0"/>
              </a:rPr>
              <a:t>202</a:t>
            </a:r>
            <a:r>
              <a:rPr lang="ro-RO" altLang="ro-RO" sz="2800" b="1" dirty="0">
                <a:solidFill>
                  <a:schemeClr val="tx1"/>
                </a:solidFill>
                <a:latin typeface="Cambria Math" panose="02040503050406030204" pitchFamily="18" charset="0"/>
                <a:ea typeface="Cambria Math" panose="02040503050406030204" pitchFamily="18" charset="0"/>
                <a:cs typeface="Tahoma" panose="020B0604030504040204" pitchFamily="34" charset="0"/>
              </a:rPr>
              <a:t>7</a:t>
            </a:r>
            <a:endParaRPr lang="ro-RO" altLang="ro-RO" sz="2800" dirty="0">
              <a:solidFill>
                <a:schemeClr val="tx1"/>
              </a:solidFill>
              <a:latin typeface="Cambria Math" panose="02040503050406030204" pitchFamily="18" charset="0"/>
              <a:ea typeface="Cambria Math" panose="02040503050406030204" pitchFamily="18" charset="0"/>
              <a:cs typeface="Tahoma" panose="020B0604030504040204" pitchFamily="34" charset="0"/>
            </a:endParaRPr>
          </a:p>
        </p:txBody>
      </p:sp>
      <p:sp>
        <p:nvSpPr>
          <p:cNvPr id="3" name="Content Placeholder 2">
            <a:extLst>
              <a:ext uri="{FF2B5EF4-FFF2-40B4-BE49-F238E27FC236}">
                <a16:creationId xmlns:a16="http://schemas.microsoft.com/office/drawing/2014/main" id="{77F76C00-E2B9-4940-A847-806FA25F9691}"/>
              </a:ext>
            </a:extLst>
          </p:cNvPr>
          <p:cNvSpPr>
            <a:spLocks noGrp="1"/>
          </p:cNvSpPr>
          <p:nvPr>
            <p:ph idx="1"/>
          </p:nvPr>
        </p:nvSpPr>
        <p:spPr>
          <a:xfrm>
            <a:off x="930875" y="1466337"/>
            <a:ext cx="10995866" cy="5196016"/>
          </a:xfrm>
        </p:spPr>
        <p:txBody>
          <a:bodyPr rtlCol="0">
            <a:normAutofit/>
          </a:bodyPr>
          <a:lstStyle/>
          <a:p>
            <a:pPr marL="384048" indent="-384048" eaLnBrk="1" fontAlgn="auto" hangingPunct="1">
              <a:defRPr/>
            </a:pPr>
            <a:r>
              <a:rPr lang="ro-RO" sz="1400" b="1" dirty="0">
                <a:solidFill>
                  <a:schemeClr val="tx1">
                    <a:lumMod val="95000"/>
                    <a:lumOff val="5000"/>
                  </a:schemeClr>
                </a:solidFill>
                <a:latin typeface="Cambria" panose="02040503050406030204" pitchFamily="18" charset="0"/>
                <a:ea typeface="Cambria" panose="02040503050406030204" pitchFamily="18" charset="0"/>
              </a:rPr>
              <a:t>ORDIN  </a:t>
            </a:r>
            <a:r>
              <a:rPr lang="en-US" sz="1400" b="1" dirty="0">
                <a:solidFill>
                  <a:schemeClr val="tx1">
                    <a:lumMod val="95000"/>
                    <a:lumOff val="5000"/>
                  </a:schemeClr>
                </a:solidFill>
                <a:latin typeface="Cambria" panose="02040503050406030204" pitchFamily="18" charset="0"/>
                <a:ea typeface="Cambria" panose="02040503050406030204" pitchFamily="18" charset="0"/>
              </a:rPr>
              <a:t>p</a:t>
            </a:r>
            <a:r>
              <a:rPr lang="ro-RO" sz="1400" b="1" dirty="0" err="1">
                <a:solidFill>
                  <a:schemeClr val="tx1">
                    <a:lumMod val="95000"/>
                    <a:lumOff val="5000"/>
                  </a:schemeClr>
                </a:solidFill>
                <a:latin typeface="Cambria" panose="02040503050406030204" pitchFamily="18" charset="0"/>
                <a:ea typeface="Cambria" panose="02040503050406030204" pitchFamily="18" charset="0"/>
              </a:rPr>
              <a:t>rivind</a:t>
            </a:r>
            <a:r>
              <a:rPr lang="ro-RO" sz="1400" b="1" dirty="0">
                <a:solidFill>
                  <a:schemeClr val="tx1">
                    <a:lumMod val="95000"/>
                    <a:lumOff val="5000"/>
                  </a:schemeClr>
                </a:solidFill>
                <a:latin typeface="Cambria" panose="02040503050406030204" pitchFamily="18" charset="0"/>
                <a:ea typeface="Cambria" panose="02040503050406030204" pitchFamily="18" charset="0"/>
              </a:rPr>
              <a:t> organizarea și desfășurarea admiterii în învățământul liceal </a:t>
            </a:r>
            <a:r>
              <a:rPr lang="en-US" sz="1400" b="1" dirty="0">
                <a:solidFill>
                  <a:schemeClr val="tx1">
                    <a:lumMod val="95000"/>
                    <a:lumOff val="5000"/>
                  </a:schemeClr>
                </a:solidFill>
                <a:latin typeface="Cambria" panose="02040503050406030204" pitchFamily="18" charset="0"/>
                <a:ea typeface="Cambria" panose="02040503050406030204" pitchFamily="18" charset="0"/>
              </a:rPr>
              <a:t> </a:t>
            </a:r>
            <a:r>
              <a:rPr lang="en-US" sz="1400" b="1" dirty="0" err="1">
                <a:solidFill>
                  <a:schemeClr val="tx1">
                    <a:lumMod val="95000"/>
                    <a:lumOff val="5000"/>
                  </a:schemeClr>
                </a:solidFill>
                <a:latin typeface="Cambria" panose="02040503050406030204" pitchFamily="18" charset="0"/>
                <a:ea typeface="Cambria" panose="02040503050406030204" pitchFamily="18" charset="0"/>
              </a:rPr>
              <a:t>pentru</a:t>
            </a:r>
            <a:r>
              <a:rPr lang="en-US" sz="1400" b="1" dirty="0">
                <a:solidFill>
                  <a:schemeClr val="tx1">
                    <a:lumMod val="95000"/>
                    <a:lumOff val="5000"/>
                  </a:schemeClr>
                </a:solidFill>
                <a:latin typeface="Cambria" panose="02040503050406030204" pitchFamily="18" charset="0"/>
                <a:ea typeface="Cambria" panose="02040503050406030204" pitchFamily="18" charset="0"/>
              </a:rPr>
              <a:t> </a:t>
            </a:r>
            <a:r>
              <a:rPr lang="en-US" sz="1400" b="1" dirty="0" err="1">
                <a:solidFill>
                  <a:schemeClr val="tx1">
                    <a:lumMod val="95000"/>
                    <a:lumOff val="5000"/>
                  </a:schemeClr>
                </a:solidFill>
                <a:latin typeface="Cambria" panose="02040503050406030204" pitchFamily="18" charset="0"/>
                <a:ea typeface="Cambria" panose="02040503050406030204" pitchFamily="18" charset="0"/>
              </a:rPr>
              <a:t>anul</a:t>
            </a:r>
            <a:r>
              <a:rPr lang="en-US" sz="1400" b="1" dirty="0">
                <a:solidFill>
                  <a:schemeClr val="tx1">
                    <a:lumMod val="95000"/>
                    <a:lumOff val="5000"/>
                  </a:schemeClr>
                </a:solidFill>
                <a:latin typeface="Cambria" panose="02040503050406030204" pitchFamily="18" charset="0"/>
                <a:ea typeface="Cambria" panose="02040503050406030204" pitchFamily="18" charset="0"/>
              </a:rPr>
              <a:t> </a:t>
            </a:r>
            <a:r>
              <a:rPr lang="ro-RO" sz="1400" b="1" dirty="0">
                <a:solidFill>
                  <a:schemeClr val="tx1">
                    <a:lumMod val="95000"/>
                    <a:lumOff val="5000"/>
                  </a:schemeClr>
                </a:solidFill>
                <a:latin typeface="Cambria" panose="02040503050406030204" pitchFamily="18" charset="0"/>
                <a:ea typeface="Cambria" panose="02040503050406030204" pitchFamily="18" charset="0"/>
              </a:rPr>
              <a:t>ș</a:t>
            </a:r>
            <a:r>
              <a:rPr lang="en-US" sz="1400" b="1" dirty="0" err="1">
                <a:solidFill>
                  <a:schemeClr val="tx1">
                    <a:lumMod val="95000"/>
                    <a:lumOff val="5000"/>
                  </a:schemeClr>
                </a:solidFill>
                <a:latin typeface="Cambria" panose="02040503050406030204" pitchFamily="18" charset="0"/>
                <a:ea typeface="Cambria" panose="02040503050406030204" pitchFamily="18" charset="0"/>
              </a:rPr>
              <a:t>colar</a:t>
            </a:r>
            <a:r>
              <a:rPr lang="en-US" sz="1400" b="1" dirty="0">
                <a:solidFill>
                  <a:schemeClr val="tx1">
                    <a:lumMod val="95000"/>
                    <a:lumOff val="5000"/>
                  </a:schemeClr>
                </a:solidFill>
                <a:latin typeface="Cambria" panose="02040503050406030204" pitchFamily="18" charset="0"/>
                <a:ea typeface="Cambria" panose="02040503050406030204" pitchFamily="18" charset="0"/>
              </a:rPr>
              <a:t> 202</a:t>
            </a:r>
            <a:r>
              <a:rPr lang="ro-RO" sz="1400" b="1" dirty="0">
                <a:solidFill>
                  <a:schemeClr val="tx1">
                    <a:lumMod val="95000"/>
                    <a:lumOff val="5000"/>
                  </a:schemeClr>
                </a:solidFill>
                <a:latin typeface="Cambria" panose="02040503050406030204" pitchFamily="18" charset="0"/>
                <a:ea typeface="Cambria" panose="02040503050406030204" pitchFamily="18" charset="0"/>
              </a:rPr>
              <a:t>7</a:t>
            </a:r>
            <a:r>
              <a:rPr lang="en-US" sz="1400" b="1" dirty="0">
                <a:solidFill>
                  <a:schemeClr val="tx1">
                    <a:lumMod val="95000"/>
                    <a:lumOff val="5000"/>
                  </a:schemeClr>
                </a:solidFill>
                <a:latin typeface="Cambria" panose="02040503050406030204" pitchFamily="18" charset="0"/>
                <a:ea typeface="Cambria" panose="02040503050406030204" pitchFamily="18" charset="0"/>
              </a:rPr>
              <a:t>-202</a:t>
            </a:r>
            <a:r>
              <a:rPr lang="ro-RO" sz="1400" b="1" dirty="0">
                <a:solidFill>
                  <a:schemeClr val="tx1">
                    <a:lumMod val="95000"/>
                    <a:lumOff val="5000"/>
                  </a:schemeClr>
                </a:solidFill>
                <a:latin typeface="Cambria" panose="02040503050406030204" pitchFamily="18" charset="0"/>
                <a:ea typeface="Cambria" panose="02040503050406030204" pitchFamily="18" charset="0"/>
              </a:rPr>
              <a:t>8</a:t>
            </a:r>
            <a:endParaRPr lang="en-US" sz="1400" strike="sngStrike" dirty="0">
              <a:solidFill>
                <a:schemeClr val="tx1">
                  <a:lumMod val="95000"/>
                  <a:lumOff val="5000"/>
                </a:schemeClr>
              </a:solidFill>
              <a:latin typeface="Cambria" panose="02040503050406030204" pitchFamily="18" charset="0"/>
              <a:ea typeface="Cambria" panose="02040503050406030204" pitchFamily="18" charset="0"/>
            </a:endParaRPr>
          </a:p>
          <a:p>
            <a:pPr marL="384048" indent="-384048" eaLnBrk="1" fontAlgn="auto" hangingPunct="1">
              <a:buFont typeface="Wingdings" panose="05000000000000000000" pitchFamily="2" charset="2"/>
              <a:buChar char="ü"/>
              <a:defRPr/>
            </a:pPr>
            <a:r>
              <a:rPr lang="ro-RO" sz="1400" b="1" i="1" dirty="0">
                <a:latin typeface="Cambria Math" panose="02040503050406030204" pitchFamily="18" charset="0"/>
                <a:ea typeface="Cambria Math" panose="02040503050406030204" pitchFamily="18" charset="0"/>
              </a:rPr>
              <a:t>Anexa nr. 2 </a:t>
            </a:r>
            <a:r>
              <a:rPr lang="ro-RO" sz="1400" i="1" dirty="0">
                <a:latin typeface="Cambria Math" panose="02040503050406030204" pitchFamily="18" charset="0"/>
                <a:ea typeface="Cambria Math" panose="02040503050406030204" pitchFamily="18" charset="0"/>
              </a:rPr>
              <a:t>la Metodologia – cadru de organizare și desfășurare a repartizării și admiterii în învățământul liceal</a:t>
            </a:r>
            <a:endParaRPr lang="ro-RO" sz="1400" dirty="0">
              <a:latin typeface="Cambria Math" panose="02040503050406030204" pitchFamily="18" charset="0"/>
              <a:ea typeface="Cambria Math" panose="02040503050406030204" pitchFamily="18" charset="0"/>
            </a:endParaRPr>
          </a:p>
          <a:p>
            <a:pPr marL="0" indent="0" algn="just" eaLnBrk="1" fontAlgn="auto" hangingPunct="1">
              <a:buFont typeface="Franklin Gothic Book" panose="020B0503020102020204" pitchFamily="34" charset="0"/>
              <a:buNone/>
              <a:defRPr/>
            </a:pPr>
            <a:r>
              <a:rPr lang="ro-RO" sz="1200" b="1" dirty="0">
                <a:latin typeface="Cambria Math" panose="02040503050406030204" pitchFamily="18" charset="0"/>
                <a:ea typeface="Cambria Math" panose="02040503050406030204" pitchFamily="18" charset="0"/>
              </a:rPr>
              <a:t>PROCEDURA DE RECUNOAȘTERE ȘI ECHIVALARE A REZULTATELOR OBȚINUTE LA EXAMENE CU RECUNOAȘTERE INTERNAȚIONALĂ/OLIMPIADA DE LIMBĂ MODERNĂ CU</a:t>
            </a:r>
            <a:r>
              <a:rPr lang="ro-RO" sz="1200" dirty="0">
                <a:latin typeface="Cambria Math" panose="02040503050406030204" pitchFamily="18" charset="0"/>
                <a:ea typeface="Cambria Math" panose="02040503050406030204" pitchFamily="18" charset="0"/>
              </a:rPr>
              <a:t> </a:t>
            </a:r>
            <a:r>
              <a:rPr lang="ro-RO" sz="1200" b="1" dirty="0">
                <a:latin typeface="Cambria Math" panose="02040503050406030204" pitchFamily="18" charset="0"/>
                <a:ea typeface="Cambria Math" panose="02040503050406030204" pitchFamily="18" charset="0"/>
              </a:rPr>
              <a:t>PROBA DE VERIFICARE A CUNOȘTINȚELOR DE LIMBĂ MODERNĂ, DE ORGANIZARE ȘI DESFĂȘURARE A PROBEI DE VERIFICARE A CUNOȘTINȚELOR DE LIMBĂ MODERNĂ PENTRU ADMITEREA ÎN CLASELE A IX-A CU PREDARE A UNEI LIMBI MODERNE ÎN REGIM BILINGV ȘI STRUCTURA ACESTEIA</a:t>
            </a:r>
          </a:p>
          <a:p>
            <a:pPr marL="0" indent="0" eaLnBrk="1" fontAlgn="auto" hangingPunct="1">
              <a:buFont typeface="Franklin Gothic Book" panose="020B0503020102020204" pitchFamily="34" charset="0"/>
              <a:buNone/>
              <a:defRPr/>
            </a:pPr>
            <a:endParaRPr lang="ro-RO" sz="1400" dirty="0">
              <a:latin typeface="Cambria Math" panose="02040503050406030204" pitchFamily="18" charset="0"/>
              <a:ea typeface="Cambria Math" panose="02040503050406030204" pitchFamily="18" charset="0"/>
            </a:endParaRPr>
          </a:p>
          <a:p>
            <a:pPr marL="0" indent="0" algn="just" eaLnBrk="1" fontAlgn="auto" hangingPunct="1">
              <a:buFont typeface="Franklin Gothic Book" panose="020B0503020102020204" pitchFamily="34" charset="0"/>
              <a:buNone/>
              <a:defRPr/>
            </a:pPr>
            <a:endParaRPr lang="en-US" sz="1400" dirty="0">
              <a:solidFill>
                <a:schemeClr val="tx1">
                  <a:lumMod val="95000"/>
                  <a:lumOff val="5000"/>
                </a:schemeClr>
              </a:solidFill>
              <a:latin typeface="Cambria" panose="02040503050406030204" pitchFamily="18" charset="0"/>
              <a:ea typeface="Cambria" panose="02040503050406030204" pitchFamily="18" charset="0"/>
            </a:endParaRPr>
          </a:p>
          <a:p>
            <a:pPr marL="0" indent="0" algn="just" eaLnBrk="1" fontAlgn="auto" hangingPunct="1">
              <a:buFont typeface="Franklin Gothic Book" panose="020B0503020102020204" pitchFamily="34" charset="0"/>
              <a:buNone/>
              <a:defRPr/>
            </a:pPr>
            <a:endParaRPr lang="en-US" sz="1400" dirty="0">
              <a:solidFill>
                <a:schemeClr val="tx1">
                  <a:lumMod val="95000"/>
                  <a:lumOff val="5000"/>
                </a:schemeClr>
              </a:solidFill>
              <a:latin typeface="Cambria" panose="02040503050406030204" pitchFamily="18" charset="0"/>
              <a:ea typeface="Cambria" panose="02040503050406030204" pitchFamily="18" charset="0"/>
            </a:endParaRPr>
          </a:p>
        </p:txBody>
      </p:sp>
      <p:sp>
        <p:nvSpPr>
          <p:cNvPr id="4" name="Rectangle 3">
            <a:extLst>
              <a:ext uri="{FF2B5EF4-FFF2-40B4-BE49-F238E27FC236}">
                <a16:creationId xmlns:a16="http://schemas.microsoft.com/office/drawing/2014/main" id="{8476B303-44E7-4437-A15B-DC21A93F4DAD}"/>
              </a:ext>
            </a:extLst>
          </p:cNvPr>
          <p:cNvSpPr/>
          <p:nvPr/>
        </p:nvSpPr>
        <p:spPr>
          <a:xfrm>
            <a:off x="1235075" y="2171700"/>
            <a:ext cx="10825163" cy="276225"/>
          </a:xfrm>
          <a:prstGeom prst="rect">
            <a:avLst/>
          </a:prstGeom>
        </p:spPr>
        <p:txBody>
          <a:bodyPr>
            <a:spAutoFit/>
          </a:bodyPr>
          <a:lstStyle/>
          <a:p>
            <a:pPr eaLnBrk="1" fontAlgn="auto" hangingPunct="1">
              <a:spcBef>
                <a:spcPts val="0"/>
              </a:spcBef>
              <a:spcAft>
                <a:spcPts val="0"/>
              </a:spcAft>
              <a:defRPr/>
            </a:pPr>
            <a:endParaRPr lang="ro-RO" sz="1200" strike="sngStrike" dirty="0">
              <a:solidFill>
                <a:srgbClr val="FF0000"/>
              </a:solidFill>
              <a:latin typeface="Cambria" panose="02040503050406030204" pitchFamily="18" charset="0"/>
              <a:ea typeface="Cambria" panose="020405030504060302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2A448D17-F0B5-4B1D-9733-DB78779218A6}"/>
              </a:ext>
            </a:extLst>
          </p:cNvPr>
          <p:cNvSpPr>
            <a:spLocks noGrp="1"/>
          </p:cNvSpPr>
          <p:nvPr>
            <p:ph type="title"/>
          </p:nvPr>
        </p:nvSpPr>
        <p:spPr>
          <a:xfrm>
            <a:off x="1474788" y="247650"/>
            <a:ext cx="9553575" cy="628650"/>
          </a:xfrm>
        </p:spPr>
        <p:txBody>
          <a:bodyPr/>
          <a:lstStyle/>
          <a:p>
            <a:pPr algn="ctr" eaLnBrk="1" hangingPunct="1"/>
            <a:r>
              <a:rPr lang="en-US" altLang="ro-RO" sz="2400" b="1" dirty="0">
                <a:solidFill>
                  <a:schemeClr val="tx1"/>
                </a:solidFill>
                <a:latin typeface="Arial-BoldMT"/>
                <a:ea typeface="Cambria" panose="02040503050406030204" pitchFamily="18" charset="0"/>
                <a:cs typeface="Cambria" panose="02040503050406030204" pitchFamily="18" charset="0"/>
              </a:rPr>
              <a:t>P</a:t>
            </a:r>
            <a:r>
              <a:rPr lang="ro-RO" altLang="ro-RO" sz="2400" b="1" dirty="0">
                <a:solidFill>
                  <a:schemeClr val="tx1"/>
                </a:solidFill>
                <a:latin typeface="Arial-BoldMT"/>
                <a:ea typeface="Cambria" panose="02040503050406030204" pitchFamily="18" charset="0"/>
                <a:cs typeface="Cambria" panose="02040503050406030204" pitchFamily="18" charset="0"/>
              </a:rPr>
              <a:t>riorități educaționale în anul școlar 2026 - 2027</a:t>
            </a:r>
            <a:endParaRPr lang="en-US" altLang="ro-RO" sz="2400" b="1" dirty="0">
              <a:solidFill>
                <a:schemeClr val="tx1"/>
              </a:solidFill>
              <a:latin typeface="Arial-BoldMT"/>
              <a:ea typeface="Cambria" panose="02040503050406030204" pitchFamily="18" charset="0"/>
              <a:cs typeface="Cambria" panose="02040503050406030204" pitchFamily="18" charset="0"/>
            </a:endParaRPr>
          </a:p>
        </p:txBody>
      </p:sp>
      <p:sp>
        <p:nvSpPr>
          <p:cNvPr id="16387" name="Text Placeholder 2">
            <a:extLst>
              <a:ext uri="{FF2B5EF4-FFF2-40B4-BE49-F238E27FC236}">
                <a16:creationId xmlns:a16="http://schemas.microsoft.com/office/drawing/2014/main" id="{D688FF3A-4657-496E-9C96-94CEE8AF3315}"/>
              </a:ext>
            </a:extLst>
          </p:cNvPr>
          <p:cNvSpPr>
            <a:spLocks noGrp="1"/>
          </p:cNvSpPr>
          <p:nvPr>
            <p:ph type="body" idx="1"/>
          </p:nvPr>
        </p:nvSpPr>
        <p:spPr>
          <a:xfrm>
            <a:off x="1276350" y="815975"/>
            <a:ext cx="3157538" cy="419100"/>
          </a:xfrm>
        </p:spPr>
        <p:txBody>
          <a:bodyPr/>
          <a:lstStyle/>
          <a:p>
            <a:pPr algn="ctr" eaLnBrk="1" hangingPunct="1"/>
            <a:r>
              <a:rPr lang="ro-RO" altLang="ro-RO" b="1">
                <a:solidFill>
                  <a:schemeClr val="tx1"/>
                </a:solidFill>
                <a:latin typeface="Cambria Math" panose="02040503050406030204" pitchFamily="18" charset="0"/>
                <a:ea typeface="Cambria Math" panose="02040503050406030204" pitchFamily="18" charset="0"/>
                <a:cs typeface="Cambria Math" panose="02040503050406030204" pitchFamily="18" charset="0"/>
              </a:rPr>
              <a:t>Curriculum </a:t>
            </a:r>
            <a:endParaRPr lang="en-US" altLang="ro-RO" b="1">
              <a:solidFill>
                <a:schemeClr val="tx1"/>
              </a:solidFill>
              <a:latin typeface="Cambria Math" panose="02040503050406030204" pitchFamily="18" charset="0"/>
              <a:ea typeface="Cambria Math" panose="02040503050406030204" pitchFamily="18" charset="0"/>
              <a:cs typeface="Cambria Math" panose="02040503050406030204" pitchFamily="18" charset="0"/>
            </a:endParaRPr>
          </a:p>
        </p:txBody>
      </p:sp>
      <p:sp>
        <p:nvSpPr>
          <p:cNvPr id="16388" name="Text Placeholder 4">
            <a:extLst>
              <a:ext uri="{FF2B5EF4-FFF2-40B4-BE49-F238E27FC236}">
                <a16:creationId xmlns:a16="http://schemas.microsoft.com/office/drawing/2014/main" id="{1737DFFB-F429-400D-BBFD-7D2B32890E1E}"/>
              </a:ext>
            </a:extLst>
          </p:cNvPr>
          <p:cNvSpPr>
            <a:spLocks noGrp="1"/>
          </p:cNvSpPr>
          <p:nvPr>
            <p:ph type="body" sz="half" idx="18"/>
          </p:nvPr>
        </p:nvSpPr>
        <p:spPr>
          <a:xfrm>
            <a:off x="963613" y="1408113"/>
            <a:ext cx="3748087" cy="5308600"/>
          </a:xfrm>
        </p:spPr>
        <p:txBody>
          <a:bodyPr/>
          <a:lstStyle/>
          <a:p>
            <a:pPr marL="171450" indent="-171450" algn="just" eaLnBrk="1" hangingPunct="1">
              <a:buFont typeface="Wingdings" panose="05000000000000000000" pitchFamily="2" charset="2"/>
              <a:buChar char="v"/>
            </a:pPr>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Planurile - cadru și programele școlare valabile în anul școlar 2026-2027 (inclusiv programele </a:t>
            </a:r>
            <a:r>
              <a:rPr lang="ro-RO" altLang="ro-RO" sz="12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t>specifice </a:t>
            </a:r>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pentru învățământul bilingv – limba engleză,  învățământul bilingv - limba franceză, învățământul bilingv francofon, învățământul bilingv spaniol, învățământul bilingv – limba italiană modernă, învățământul bilingv  - limba portugheză), în vigoare,   pot fi accesate la adresa: </a:t>
            </a:r>
          </a:p>
          <a:p>
            <a:pPr marL="171450" indent="-171450" algn="just" eaLnBrk="1" hangingPunct="1"/>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hlinkClick r:id="rId2"/>
              </a:rPr>
              <a:t>https://rocnee.eu/index.php/dcee-oriz/curriculum-oriz/programe-scolare-front/programe-scolare-in-vigoare</a:t>
            </a:r>
            <a:endPar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endParaRPr>
          </a:p>
          <a:p>
            <a:pPr marL="171450" indent="-171450" algn="just" eaLnBrk="1" hangingPunct="1">
              <a:buFont typeface="Wingdings" panose="05000000000000000000" pitchFamily="2" charset="2"/>
              <a:buChar char="v"/>
            </a:pPr>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Manuale școlare digitale - Manuale școlare - </a:t>
            </a:r>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hlinkClick r:id="rId3"/>
              </a:rPr>
              <a:t>https://www.manuale.edu.ro/</a:t>
            </a:r>
            <a:endParaRPr lang="en-US"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endParaRPr>
          </a:p>
          <a:p>
            <a:pPr marL="171450" indent="-171450" algn="just" eaLnBrk="1" hangingPunct="1">
              <a:buFont typeface="Wingdings" panose="05000000000000000000" pitchFamily="2" charset="2"/>
              <a:buChar char="v"/>
            </a:pPr>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Mijloace de învățământ / Auxiliare didactice -https://rocnee.eu/index.php/auxiliare-didactice</a:t>
            </a:r>
          </a:p>
          <a:p>
            <a:pPr marL="171450" indent="-171450" algn="just" eaLnBrk="1" hangingPunct="1">
              <a:buFont typeface="Wingdings" panose="05000000000000000000" pitchFamily="2" charset="2"/>
              <a:buChar char="v"/>
            </a:pPr>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OMEC nr. 3.454/16.03.2026 pentru aprobarea</a:t>
            </a:r>
            <a:r>
              <a:rPr lang="ro-RO" altLang="ro-RO" sz="1200" b="1">
                <a:latin typeface="Cambria Math" panose="02040503050406030204" pitchFamily="18" charset="0"/>
                <a:ea typeface="Cambria Math" panose="02040503050406030204" pitchFamily="18" charset="0"/>
                <a:cs typeface="Cambria Math" panose="02040503050406030204" pitchFamily="18" charset="0"/>
              </a:rPr>
              <a:t> </a:t>
            </a:r>
            <a:r>
              <a:rPr lang="ro-RO" altLang="ro-RO" sz="1200" i="1">
                <a:latin typeface="Cambria Math" panose="02040503050406030204" pitchFamily="18" charset="0"/>
                <a:ea typeface="Cambria Math" panose="02040503050406030204" pitchFamily="18" charset="0"/>
                <a:cs typeface="Cambria Math" panose="02040503050406030204" pitchFamily="18" charset="0"/>
              </a:rPr>
              <a:t>Metodologiei privind dezvoltarea curriculumului la decizia elevului din oferta școlii (CDEOȘ), pentru învățământul preuniversitar primar, gimnazial și liceal, filierele teoretică și vocațională și a Metodologiei privind proiectarea și aprobarea curriculumului la decizia elevului din oferta școlii (CDEOȘ) pentru învățământul liceal, filiera tehnologică</a:t>
            </a:r>
          </a:p>
          <a:p>
            <a:pPr marL="171450" indent="-171450" algn="just" eaLnBrk="1" hangingPunct="1">
              <a:buFont typeface="Wingdings" panose="05000000000000000000" pitchFamily="2" charset="2"/>
              <a:buChar char="v"/>
            </a:pPr>
            <a:endParaRPr lang="en-US" altLang="ro-RO" sz="1200" i="1">
              <a:solidFill>
                <a:schemeClr val="tx1"/>
              </a:solidFill>
              <a:latin typeface="Arial-BoldMT"/>
              <a:ea typeface="Cambria" panose="02040503050406030204" pitchFamily="18" charset="0"/>
              <a:cs typeface="Cambria" panose="02040503050406030204" pitchFamily="18" charset="0"/>
            </a:endParaRPr>
          </a:p>
        </p:txBody>
      </p:sp>
      <p:sp>
        <p:nvSpPr>
          <p:cNvPr id="16389" name="Text Placeholder 5">
            <a:extLst>
              <a:ext uri="{FF2B5EF4-FFF2-40B4-BE49-F238E27FC236}">
                <a16:creationId xmlns:a16="http://schemas.microsoft.com/office/drawing/2014/main" id="{396295D9-29A0-4730-A39C-37FABFD61D5B}"/>
              </a:ext>
            </a:extLst>
          </p:cNvPr>
          <p:cNvSpPr>
            <a:spLocks noGrp="1"/>
          </p:cNvSpPr>
          <p:nvPr>
            <p:ph type="body" sz="quarter" idx="3"/>
          </p:nvPr>
        </p:nvSpPr>
        <p:spPr>
          <a:xfrm>
            <a:off x="5008563" y="876300"/>
            <a:ext cx="2806700" cy="358775"/>
          </a:xfrm>
        </p:spPr>
        <p:txBody>
          <a:bodyPr/>
          <a:lstStyle/>
          <a:p>
            <a:pPr algn="ctr" eaLnBrk="1" hangingPunct="1"/>
            <a:r>
              <a:rPr lang="ro-RO" altLang="ro-RO" b="1">
                <a:solidFill>
                  <a:schemeClr val="tx1"/>
                </a:solidFill>
                <a:latin typeface="Cambria Math" panose="02040503050406030204" pitchFamily="18" charset="0"/>
                <a:ea typeface="Cambria Math" panose="02040503050406030204" pitchFamily="18" charset="0"/>
                <a:cs typeface="Cambria Math" panose="02040503050406030204" pitchFamily="18" charset="0"/>
              </a:rPr>
              <a:t>Evaluare </a:t>
            </a:r>
            <a:endParaRPr lang="en-US" altLang="ro-RO" b="1">
              <a:solidFill>
                <a:schemeClr val="tx1"/>
              </a:solidFill>
              <a:latin typeface="Cambria Math" panose="02040503050406030204" pitchFamily="18" charset="0"/>
              <a:ea typeface="Cambria Math" panose="02040503050406030204" pitchFamily="18" charset="0"/>
              <a:cs typeface="Cambria Math" panose="02040503050406030204" pitchFamily="18" charset="0"/>
            </a:endParaRPr>
          </a:p>
        </p:txBody>
      </p:sp>
      <p:sp>
        <p:nvSpPr>
          <p:cNvPr id="16390" name="Text Placeholder 7">
            <a:extLst>
              <a:ext uri="{FF2B5EF4-FFF2-40B4-BE49-F238E27FC236}">
                <a16:creationId xmlns:a16="http://schemas.microsoft.com/office/drawing/2014/main" id="{FCED05A5-65E1-424D-8854-F76F9480B6F4}"/>
              </a:ext>
            </a:extLst>
          </p:cNvPr>
          <p:cNvSpPr>
            <a:spLocks noGrp="1"/>
          </p:cNvSpPr>
          <p:nvPr>
            <p:ph type="body" sz="half" idx="19"/>
          </p:nvPr>
        </p:nvSpPr>
        <p:spPr>
          <a:xfrm>
            <a:off x="4902200" y="1498600"/>
            <a:ext cx="3384550" cy="4459288"/>
          </a:xfrm>
        </p:spPr>
        <p:txBody>
          <a:bodyPr/>
          <a:lstStyle/>
          <a:p>
            <a:pPr algn="just" eaLnBrk="1" hangingPunct="1">
              <a:lnSpc>
                <a:spcPct val="70000"/>
              </a:lnSpc>
            </a:pPr>
            <a:r>
              <a:rPr lang="en-US"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Rela</a:t>
            </a:r>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ț</a:t>
            </a:r>
            <a:r>
              <a:rPr lang="en-US"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ionarea </a:t>
            </a:r>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programei școlare cu evaluarea - în termeni de descriere a rezultatelor învățării (programa școlară) și măsurare a acestora (evaluarea)</a:t>
            </a:r>
          </a:p>
          <a:p>
            <a:pPr algn="just" eaLnBrk="1" hangingPunct="1">
              <a:lnSpc>
                <a:spcPct val="70000"/>
              </a:lnSpc>
            </a:pPr>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Standardele naționale de  evaluare </a:t>
            </a:r>
            <a:r>
              <a:rPr lang="ro-RO" altLang="ro-RO" sz="1200">
                <a:latin typeface="Cambria Math" panose="02040503050406030204" pitchFamily="18" charset="0"/>
                <a:ea typeface="Cambria Math" panose="02040503050406030204" pitchFamily="18" charset="0"/>
                <a:cs typeface="Cambria Math" panose="02040503050406030204" pitchFamily="18" charset="0"/>
              </a:rPr>
              <a:t>pentru învățământul primar și gimnazial, aprobate prin OMEC nr. 4.615/4.VIII.2026, pot fi accesate la adresa</a:t>
            </a:r>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 </a:t>
            </a:r>
          </a:p>
          <a:p>
            <a:pPr eaLnBrk="1" hangingPunct="1">
              <a:lnSpc>
                <a:spcPct val="70000"/>
              </a:lnSpc>
            </a:pPr>
            <a:r>
              <a:rPr lang="ro-RO" altLang="ro-RO" sz="1200">
                <a:latin typeface="Cambria Math" panose="02040503050406030204" pitchFamily="18" charset="0"/>
                <a:ea typeface="Cambria Math" panose="02040503050406030204" pitchFamily="18" charset="0"/>
                <a:cs typeface="Cambria Math" panose="02040503050406030204" pitchFamily="18" charset="0"/>
              </a:rPr>
              <a:t>  </a:t>
            </a:r>
            <a:r>
              <a:rPr lang="ro-RO" altLang="ro-RO" sz="1200">
                <a:latin typeface="Cambria Math" panose="02040503050406030204" pitchFamily="18" charset="0"/>
                <a:ea typeface="Cambria Math" panose="02040503050406030204" pitchFamily="18" charset="0"/>
                <a:cs typeface="Cambria Math" panose="02040503050406030204" pitchFamily="18" charset="0"/>
                <a:hlinkClick r:id="rId4"/>
              </a:rPr>
              <a:t>https://rocnee.eu/index.php/en/</a:t>
            </a:r>
            <a:endParaRPr lang="ro-RO" altLang="ro-RO" sz="1200">
              <a:latin typeface="Cambria Math" panose="02040503050406030204" pitchFamily="18" charset="0"/>
              <a:ea typeface="Cambria Math" panose="02040503050406030204" pitchFamily="18" charset="0"/>
              <a:cs typeface="Cambria Math" panose="02040503050406030204" pitchFamily="18" charset="0"/>
            </a:endParaRPr>
          </a:p>
          <a:p>
            <a:pPr algn="just" eaLnBrk="1" hangingPunct="1">
              <a:lnSpc>
                <a:spcPct val="70000"/>
              </a:lnSpc>
            </a:pPr>
            <a:endParaRPr lang="ro-RO" altLang="ro-RO" sz="1200">
              <a:latin typeface="Cambria Math" panose="02040503050406030204" pitchFamily="18" charset="0"/>
              <a:ea typeface="Cambria Math" panose="02040503050406030204" pitchFamily="18" charset="0"/>
              <a:cs typeface="Cambria Math" panose="02040503050406030204" pitchFamily="18" charset="0"/>
            </a:endParaRPr>
          </a:p>
          <a:p>
            <a:pPr eaLnBrk="1" hangingPunct="1"/>
            <a:endParaRPr lang="ro-RO" altLang="ro-RO">
              <a:latin typeface="Cambria Math" panose="02040503050406030204" pitchFamily="18" charset="0"/>
              <a:ea typeface="Cambria Math" panose="02040503050406030204" pitchFamily="18" charset="0"/>
              <a:cs typeface="Cambria Math" panose="02040503050406030204" pitchFamily="18" charset="0"/>
            </a:endParaRPr>
          </a:p>
        </p:txBody>
      </p:sp>
      <p:sp>
        <p:nvSpPr>
          <p:cNvPr id="9" name="Text Placeholder 8">
            <a:extLst>
              <a:ext uri="{FF2B5EF4-FFF2-40B4-BE49-F238E27FC236}">
                <a16:creationId xmlns:a16="http://schemas.microsoft.com/office/drawing/2014/main" id="{427E90D6-169A-4520-B354-DB5D14A54696}"/>
              </a:ext>
            </a:extLst>
          </p:cNvPr>
          <p:cNvSpPr>
            <a:spLocks noGrp="1"/>
          </p:cNvSpPr>
          <p:nvPr>
            <p:ph type="body" sz="quarter" idx="13"/>
          </p:nvPr>
        </p:nvSpPr>
        <p:spPr>
          <a:xfrm>
            <a:off x="9110663" y="1079500"/>
            <a:ext cx="2401887" cy="658813"/>
          </a:xfrm>
        </p:spPr>
        <p:txBody>
          <a:bodyPr/>
          <a:lstStyle/>
          <a:p>
            <a:pPr eaLnBrk="1" hangingPunct="1"/>
            <a:endParaRPr lang="ro-RO" altLang="en-US" b="1">
              <a:solidFill>
                <a:schemeClr val="tx1"/>
              </a:solidFill>
              <a:latin typeface="Cambria" panose="02040503050406030204" pitchFamily="18" charset="0"/>
              <a:ea typeface="Cambria" panose="02040503050406030204" pitchFamily="18" charset="0"/>
              <a:cs typeface="Cambria" panose="02040503050406030204" pitchFamily="18" charset="0"/>
            </a:endParaRPr>
          </a:p>
          <a:p>
            <a:pPr eaLnBrk="1" hangingPunct="1"/>
            <a:endParaRPr lang="ro-RO" altLang="en-US" b="1">
              <a:solidFill>
                <a:schemeClr val="tx1"/>
              </a:solidFill>
              <a:latin typeface="Cambria" panose="02040503050406030204" pitchFamily="18" charset="0"/>
              <a:ea typeface="Cambria" panose="02040503050406030204" pitchFamily="18" charset="0"/>
              <a:cs typeface="Cambria" panose="02040503050406030204" pitchFamily="18" charset="0"/>
            </a:endParaRPr>
          </a:p>
          <a:p>
            <a:pPr eaLnBrk="1" hangingPunct="1"/>
            <a:endParaRPr lang="ro-RO" altLang="en-US" b="1">
              <a:solidFill>
                <a:schemeClr val="tx1"/>
              </a:solidFill>
              <a:latin typeface="Cambria" panose="02040503050406030204" pitchFamily="18" charset="0"/>
              <a:ea typeface="Cambria" panose="02040503050406030204" pitchFamily="18" charset="0"/>
              <a:cs typeface="Cambria" panose="02040503050406030204" pitchFamily="18" charset="0"/>
            </a:endParaRPr>
          </a:p>
          <a:p>
            <a:pPr eaLnBrk="1" hangingPunct="1"/>
            <a:endParaRPr lang="ro-RO" altLang="en-US" b="1">
              <a:solidFill>
                <a:schemeClr val="tx1"/>
              </a:solidFill>
              <a:latin typeface="Cambria" panose="02040503050406030204" pitchFamily="18" charset="0"/>
              <a:ea typeface="Cambria" panose="02040503050406030204" pitchFamily="18" charset="0"/>
              <a:cs typeface="Cambria" panose="02040503050406030204" pitchFamily="18" charset="0"/>
            </a:endParaRPr>
          </a:p>
          <a:p>
            <a:pPr eaLnBrk="1" hangingPunct="1"/>
            <a:endParaRPr lang="ro-RO" altLang="en-US" b="1">
              <a:solidFill>
                <a:schemeClr val="tx1"/>
              </a:solidFill>
              <a:latin typeface="Cambria" panose="02040503050406030204" pitchFamily="18" charset="0"/>
              <a:ea typeface="Cambria" panose="02040503050406030204" pitchFamily="18" charset="0"/>
              <a:cs typeface="Cambria" panose="02040503050406030204" pitchFamily="18" charset="0"/>
            </a:endParaRPr>
          </a:p>
          <a:p>
            <a:pPr eaLnBrk="1" hangingPunct="1"/>
            <a:endParaRPr lang="ro-RO" altLang="en-US" b="1">
              <a:solidFill>
                <a:schemeClr val="tx1"/>
              </a:solidFill>
              <a:latin typeface="Cambria" panose="02040503050406030204" pitchFamily="18" charset="0"/>
              <a:ea typeface="Cambria" panose="02040503050406030204" pitchFamily="18" charset="0"/>
              <a:cs typeface="Cambria" panose="02040503050406030204" pitchFamily="18" charset="0"/>
            </a:endParaRPr>
          </a:p>
          <a:p>
            <a:pPr eaLnBrk="1" hangingPunct="1"/>
            <a:endParaRPr lang="ro-RO" altLang="en-US" b="1">
              <a:solidFill>
                <a:schemeClr val="tx1"/>
              </a:solidFill>
              <a:latin typeface="Cambria" panose="02040503050406030204" pitchFamily="18" charset="0"/>
              <a:ea typeface="Cambria" panose="02040503050406030204" pitchFamily="18" charset="0"/>
              <a:cs typeface="Cambria" panose="02040503050406030204" pitchFamily="18" charset="0"/>
            </a:endParaRPr>
          </a:p>
          <a:p>
            <a:pPr eaLnBrk="1" hangingPunct="1"/>
            <a:endParaRPr lang="ro-RO" altLang="en-US" b="1">
              <a:solidFill>
                <a:schemeClr val="tx1"/>
              </a:solidFill>
              <a:latin typeface="Cambria" panose="02040503050406030204" pitchFamily="18" charset="0"/>
              <a:ea typeface="Cambria" panose="02040503050406030204" pitchFamily="18" charset="0"/>
              <a:cs typeface="Cambria" panose="02040503050406030204" pitchFamily="18" charset="0"/>
            </a:endParaRPr>
          </a:p>
          <a:p>
            <a:pPr eaLnBrk="1" hangingPunct="1"/>
            <a:endParaRPr lang="ro-RO" altLang="en-US" b="1">
              <a:solidFill>
                <a:schemeClr val="tx1"/>
              </a:solidFill>
              <a:latin typeface="Cambria" panose="02040503050406030204" pitchFamily="18" charset="0"/>
              <a:ea typeface="Cambria" panose="02040503050406030204" pitchFamily="18" charset="0"/>
              <a:cs typeface="Cambria" panose="02040503050406030204" pitchFamily="18" charset="0"/>
            </a:endParaRPr>
          </a:p>
          <a:p>
            <a:pPr eaLnBrk="1" hangingPunct="1"/>
            <a:endParaRPr lang="ro-RO" altLang="en-US" b="1">
              <a:solidFill>
                <a:schemeClr val="tx1"/>
              </a:solidFill>
              <a:latin typeface="Cambria" panose="02040503050406030204" pitchFamily="18" charset="0"/>
              <a:ea typeface="Cambria" panose="02040503050406030204" pitchFamily="18" charset="0"/>
              <a:cs typeface="Cambria" panose="02040503050406030204" pitchFamily="18" charset="0"/>
            </a:endParaRPr>
          </a:p>
          <a:p>
            <a:pPr eaLnBrk="1" hangingPunct="1"/>
            <a:endParaRPr lang="ro-RO" altLang="en-US" b="1">
              <a:solidFill>
                <a:schemeClr val="tx1"/>
              </a:solidFill>
              <a:latin typeface="Cambria" panose="02040503050406030204" pitchFamily="18" charset="0"/>
              <a:ea typeface="Cambria" panose="02040503050406030204" pitchFamily="18" charset="0"/>
              <a:cs typeface="Cambria" panose="02040503050406030204" pitchFamily="18" charset="0"/>
            </a:endParaRPr>
          </a:p>
          <a:p>
            <a:pPr eaLnBrk="1" hangingPunct="1"/>
            <a:endParaRPr lang="ro-RO" altLang="en-US" b="1">
              <a:solidFill>
                <a:schemeClr val="tx1"/>
              </a:solidFill>
              <a:latin typeface="Cambria" panose="02040503050406030204" pitchFamily="18" charset="0"/>
              <a:ea typeface="Cambria" panose="02040503050406030204" pitchFamily="18" charset="0"/>
              <a:cs typeface="Cambria" panose="02040503050406030204" pitchFamily="18" charset="0"/>
            </a:endParaRPr>
          </a:p>
          <a:p>
            <a:pPr eaLnBrk="1" hangingPunct="1"/>
            <a:endParaRPr lang="ro-RO" altLang="en-US" b="1">
              <a:solidFill>
                <a:schemeClr val="tx1"/>
              </a:solidFill>
              <a:latin typeface="Cambria Math" panose="02040503050406030204" pitchFamily="18" charset="0"/>
              <a:ea typeface="Cambria Math" panose="02040503050406030204" pitchFamily="18" charset="0"/>
              <a:cs typeface="Cambria Math" panose="02040503050406030204" pitchFamily="18" charset="0"/>
            </a:endParaRPr>
          </a:p>
          <a:p>
            <a:pPr eaLnBrk="1" hangingPunct="1"/>
            <a:endParaRPr lang="ro-RO" altLang="en-US" b="1">
              <a:solidFill>
                <a:schemeClr val="tx1"/>
              </a:solidFill>
              <a:latin typeface="Cambria Math" panose="02040503050406030204" pitchFamily="18" charset="0"/>
              <a:ea typeface="Cambria Math" panose="02040503050406030204" pitchFamily="18" charset="0"/>
              <a:cs typeface="Cambria Math" panose="02040503050406030204" pitchFamily="18" charset="0"/>
            </a:endParaRPr>
          </a:p>
          <a:p>
            <a:pPr eaLnBrk="1" hangingPunct="1"/>
            <a:r>
              <a:rPr lang="ro-RO" altLang="en-US" b="1">
                <a:solidFill>
                  <a:schemeClr val="tx1"/>
                </a:solidFill>
                <a:latin typeface="Cambria Math" panose="02040503050406030204" pitchFamily="18" charset="0"/>
                <a:ea typeface="Cambria Math" panose="02040503050406030204" pitchFamily="18" charset="0"/>
                <a:cs typeface="Cambria Math" panose="02040503050406030204" pitchFamily="18" charset="0"/>
              </a:rPr>
              <a:t>Resursa umană</a:t>
            </a:r>
          </a:p>
          <a:p>
            <a:pPr eaLnBrk="1" hangingPunct="1"/>
            <a:endParaRPr lang="en-US" altLang="en-US">
              <a:solidFill>
                <a:srgbClr val="BABBB6"/>
              </a:solidFill>
            </a:endParaRPr>
          </a:p>
        </p:txBody>
      </p:sp>
      <p:sp>
        <p:nvSpPr>
          <p:cNvPr id="16392" name="Text Placeholder 10">
            <a:extLst>
              <a:ext uri="{FF2B5EF4-FFF2-40B4-BE49-F238E27FC236}">
                <a16:creationId xmlns:a16="http://schemas.microsoft.com/office/drawing/2014/main" id="{0EE2A81F-6858-429C-A14B-908EF1549727}"/>
              </a:ext>
            </a:extLst>
          </p:cNvPr>
          <p:cNvSpPr>
            <a:spLocks noGrp="1"/>
          </p:cNvSpPr>
          <p:nvPr>
            <p:ph type="body" sz="half" idx="20"/>
          </p:nvPr>
        </p:nvSpPr>
        <p:spPr>
          <a:xfrm>
            <a:off x="8477250" y="1498600"/>
            <a:ext cx="3357563" cy="3444875"/>
          </a:xfrm>
        </p:spPr>
        <p:txBody>
          <a:bodyPr/>
          <a:lstStyle/>
          <a:p>
            <a:pPr algn="just" eaLnBrk="1" hangingPunct="1"/>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Formarea cadrelor didactice  (de ex.</a:t>
            </a:r>
            <a:r>
              <a:rPr lang="en-US"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a:t>
            </a:r>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 formări regionale/naționale CREFECO destinate profesorilor de limba franceză și de discipline non-lingvistice predate în limba franceză, formări CELM GRAZ destinate profesorilor de limbi moderne, formarea profesorilor de limba spaniolă/limba italiană/limba germană/engleză FULBRIGHT)</a:t>
            </a:r>
            <a:endParaRPr lang="en-US" altLang="ro-RO"/>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
            <a:extLst>
              <a:ext uri="{FF2B5EF4-FFF2-40B4-BE49-F238E27FC236}">
                <a16:creationId xmlns:a16="http://schemas.microsoft.com/office/drawing/2014/main" id="{130BFF33-92D1-4C5B-999D-B94AF5338096}"/>
              </a:ext>
            </a:extLst>
          </p:cNvPr>
          <p:cNvSpPr>
            <a:spLocks noChangeArrowheads="1"/>
          </p:cNvSpPr>
          <p:nvPr/>
        </p:nvSpPr>
        <p:spPr bwMode="auto">
          <a:xfrm>
            <a:off x="898525" y="330200"/>
            <a:ext cx="107823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eaLnBrk="1" hangingPunct="1"/>
            <a:r>
              <a:rPr lang="ro-RO" altLang="ro-RO" b="1">
                <a:latin typeface="Cambria" panose="02040503050406030204" pitchFamily="18" charset="0"/>
                <a:ea typeface="Cambria" panose="02040503050406030204" pitchFamily="18" charset="0"/>
                <a:cs typeface="Times New Roman" panose="02020603050405020304" pitchFamily="18" charset="0"/>
              </a:rPr>
              <a:t>   </a:t>
            </a:r>
            <a:r>
              <a:rPr lang="ro-RO" altLang="ro-RO" b="1">
                <a:latin typeface="Cambria Math" panose="02040503050406030204" pitchFamily="18" charset="0"/>
                <a:ea typeface="Cambria Math" panose="02040503050406030204" pitchFamily="18" charset="0"/>
                <a:cs typeface="Times New Roman" panose="02020603050405020304" pitchFamily="18" charset="0"/>
              </a:rPr>
              <a:t>PROGRAMELE ŞCOLARE PENTRU ÎNVĂȚĂMÂNTUL BILINGV VALABILE ÎN ANUL ŞCOLAR 2026 – 20</a:t>
            </a:r>
            <a:r>
              <a:rPr lang="en-US" altLang="ro-RO" b="1">
                <a:latin typeface="Cambria Math" panose="02040503050406030204" pitchFamily="18" charset="0"/>
                <a:ea typeface="Cambria Math" panose="02040503050406030204" pitchFamily="18" charset="0"/>
                <a:cs typeface="Times New Roman" panose="02020603050405020304" pitchFamily="18" charset="0"/>
              </a:rPr>
              <a:t>2</a:t>
            </a:r>
            <a:r>
              <a:rPr lang="ro-RO" altLang="ro-RO" b="1">
                <a:latin typeface="Cambria Math" panose="02040503050406030204" pitchFamily="18" charset="0"/>
                <a:ea typeface="Cambria Math" panose="02040503050406030204" pitchFamily="18" charset="0"/>
                <a:cs typeface="Times New Roman" panose="02020603050405020304" pitchFamily="18" charset="0"/>
              </a:rPr>
              <a:t>7</a:t>
            </a:r>
          </a:p>
        </p:txBody>
      </p:sp>
      <p:sp>
        <p:nvSpPr>
          <p:cNvPr id="3" name="Rectangle 2">
            <a:extLst>
              <a:ext uri="{FF2B5EF4-FFF2-40B4-BE49-F238E27FC236}">
                <a16:creationId xmlns:a16="http://schemas.microsoft.com/office/drawing/2014/main" id="{BCA1002B-6143-4956-AE17-BF2D04DD9841}"/>
              </a:ext>
            </a:extLst>
          </p:cNvPr>
          <p:cNvSpPr/>
          <p:nvPr/>
        </p:nvSpPr>
        <p:spPr>
          <a:xfrm>
            <a:off x="1054100" y="881063"/>
            <a:ext cx="10701338" cy="5510212"/>
          </a:xfrm>
          <a:prstGeom prst="rect">
            <a:avLst/>
          </a:prstGeom>
        </p:spPr>
        <p:txBody>
          <a:bodyPr>
            <a:spAutoFit/>
          </a:bodyPr>
          <a:lstStyle>
            <a:lvl1pPr marL="171450" indent="-171450">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eaLnBrk="1" hangingPunct="1">
              <a:buFont typeface="Wingdings" panose="05000000000000000000" pitchFamily="2" charset="2"/>
              <a:buChar char="v"/>
            </a:pPr>
            <a:r>
              <a:rPr lang="ro-RO" altLang="ro-RO" sz="1200" b="1">
                <a:latin typeface="Cambria Math" panose="02040503050406030204" pitchFamily="18" charset="0"/>
                <a:ea typeface="Cambria Math" panose="02040503050406030204" pitchFamily="18" charset="0"/>
                <a:cs typeface="Times New Roman" panose="02020603050405020304" pitchFamily="18" charset="0"/>
              </a:rPr>
              <a:t>Învățământul bilingv - limba franceză</a:t>
            </a:r>
            <a:r>
              <a:rPr lang="en-US" altLang="ro-RO" sz="1200" b="1">
                <a:latin typeface="Cambria Math" panose="02040503050406030204" pitchFamily="18" charset="0"/>
                <a:ea typeface="Cambria Math" panose="02040503050406030204" pitchFamily="18" charset="0"/>
                <a:cs typeface="Times New Roman" panose="02020603050405020304" pitchFamily="18" charset="0"/>
              </a:rPr>
              <a:t>:</a:t>
            </a:r>
            <a:endParaRPr lang="ro-RO" altLang="ro-RO" sz="1200" b="1">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r>
              <a:rPr lang="ro-RO" altLang="ro-RO" sz="1200">
                <a:latin typeface="Cambria Math" panose="02040503050406030204" pitchFamily="18" charset="0"/>
                <a:ea typeface="Cambria Math" panose="02040503050406030204" pitchFamily="18" charset="0"/>
                <a:cs typeface="Times New Roman" panose="02020603050405020304" pitchFamily="18" charset="0"/>
              </a:rPr>
              <a:t> ● </a:t>
            </a:r>
            <a:r>
              <a:rPr lang="pt-BR" altLang="ro-RO" sz="1200">
                <a:latin typeface="Cambria Math" panose="02040503050406030204" pitchFamily="18" charset="0"/>
                <a:ea typeface="Cambria Math" panose="02040503050406030204" pitchFamily="18" charset="0"/>
                <a:cs typeface="Times New Roman" panose="02020603050405020304" pitchFamily="18" charset="0"/>
              </a:rPr>
              <a:t>Anexele nr. 2 </a:t>
            </a:r>
            <a:r>
              <a:rPr lang="ro-RO" altLang="ro-RO" sz="1200">
                <a:latin typeface="Cambria Math" panose="02040503050406030204" pitchFamily="18" charset="0"/>
                <a:ea typeface="Cambria Math" panose="02040503050406030204" pitchFamily="18" charset="0"/>
                <a:cs typeface="Times New Roman" panose="02020603050405020304" pitchFamily="18" charset="0"/>
              </a:rPr>
              <a:t>și 3</a:t>
            </a:r>
            <a:r>
              <a:rPr lang="pt-BR" altLang="ro-RO" sz="1200">
                <a:latin typeface="Cambria Math" panose="02040503050406030204" pitchFamily="18" charset="0"/>
                <a:ea typeface="Cambria Math" panose="02040503050406030204" pitchFamily="18" charset="0"/>
                <a:cs typeface="Times New Roman" panose="02020603050405020304" pitchFamily="18" charset="0"/>
              </a:rPr>
              <a:t>  la Ordinul ministrului nr. 5241/01.09.2008  privind </a:t>
            </a:r>
            <a:r>
              <a:rPr lang="ro-RO" altLang="ro-RO" sz="1200">
                <a:latin typeface="Cambria Math" panose="02040503050406030204" pitchFamily="18" charset="0"/>
                <a:ea typeface="Cambria Math" panose="02040503050406030204" pitchFamily="18" charset="0"/>
                <a:cs typeface="Times New Roman" panose="02020603050405020304" pitchFamily="18" charset="0"/>
              </a:rPr>
              <a:t>aprobarea</a:t>
            </a:r>
            <a:r>
              <a:rPr lang="ro-RO" altLang="ro-RO" sz="1200" i="1">
                <a:latin typeface="Cambria Math" panose="02040503050406030204" pitchFamily="18" charset="0"/>
                <a:ea typeface="Cambria Math" panose="02040503050406030204" pitchFamily="18" charset="0"/>
                <a:cs typeface="Times New Roman" panose="02020603050405020304" pitchFamily="18" charset="0"/>
              </a:rPr>
              <a:t> </a:t>
            </a:r>
            <a:r>
              <a:rPr lang="ro-RO" altLang="ro-RO" sz="1200">
                <a:latin typeface="Cambria Math" panose="02040503050406030204" pitchFamily="18" charset="0"/>
                <a:ea typeface="Cambria Math" panose="02040503050406030204" pitchFamily="18" charset="0"/>
                <a:cs typeface="Times New Roman" panose="02020603050405020304" pitchFamily="18" charset="0"/>
              </a:rPr>
              <a:t>Programelor şcolare pentru învăţământul liceal – clase cu program de studiu în regim bilingv, limba franceză, la disciplinele: Istoria Franţei, clasa a X-a, Elemente de cultură şi civilizaţie franceză, clasa a XI-a şi a XII-a</a:t>
            </a:r>
            <a:r>
              <a:rPr lang="pt-BR" altLang="ro-RO" sz="1200">
                <a:latin typeface="Cambria Math" panose="02040503050406030204" pitchFamily="18" charset="0"/>
                <a:ea typeface="Cambria Math" panose="02040503050406030204" pitchFamily="18" charset="0"/>
                <a:cs typeface="Times New Roman" panose="02020603050405020304" pitchFamily="18" charset="0"/>
              </a:rPr>
              <a:t> </a:t>
            </a:r>
            <a:r>
              <a:rPr lang="ro-RO" altLang="ro-RO" sz="1200">
                <a:latin typeface="Cambria Math" panose="02040503050406030204" pitchFamily="18" charset="0"/>
                <a:ea typeface="Cambria Math" panose="02040503050406030204" pitchFamily="18" charset="0"/>
                <a:cs typeface="Times New Roman" panose="02020603050405020304" pitchFamily="18" charset="0"/>
              </a:rPr>
              <a:t> </a:t>
            </a:r>
          </a:p>
          <a:p>
            <a:pPr algn="just" eaLnBrk="1" hangingPunct="1"/>
            <a:endParaRPr lang="pt-BR" altLang="ro-RO" sz="1200">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buFont typeface="Wingdings" panose="05000000000000000000" pitchFamily="2" charset="2"/>
              <a:buChar char="v"/>
            </a:pPr>
            <a:r>
              <a:rPr lang="ro-RO" altLang="ro-RO" sz="1200" b="1">
                <a:latin typeface="Cambria Math" panose="02040503050406030204" pitchFamily="18" charset="0"/>
                <a:ea typeface="Cambria Math" panose="02040503050406030204" pitchFamily="18" charset="0"/>
                <a:cs typeface="Times New Roman" panose="02020603050405020304" pitchFamily="18" charset="0"/>
              </a:rPr>
              <a:t>Învățământul bilingv francofon</a:t>
            </a:r>
            <a:r>
              <a:rPr lang="en-US" altLang="ro-RO" sz="1200" b="1">
                <a:latin typeface="Cambria Math" panose="02040503050406030204" pitchFamily="18" charset="0"/>
                <a:ea typeface="Cambria Math" panose="02040503050406030204" pitchFamily="18" charset="0"/>
                <a:cs typeface="Times New Roman" panose="02020603050405020304" pitchFamily="18" charset="0"/>
              </a:rPr>
              <a:t>:</a:t>
            </a:r>
            <a:endParaRPr lang="ro-RO" altLang="ro-RO" sz="1200" b="1">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r>
              <a:rPr lang="ro-RO" altLang="ro-RO" sz="1200">
                <a:latin typeface="Cambria Math" panose="02040503050406030204" pitchFamily="18" charset="0"/>
                <a:ea typeface="Cambria Math" panose="02040503050406030204" pitchFamily="18" charset="0"/>
                <a:cs typeface="Times New Roman" panose="02020603050405020304" pitchFamily="18" charset="0"/>
              </a:rPr>
              <a:t>● Ordinul ministrului educației, cercetării, tineretului și sportului nr. 5348/ 07.09.2011 </a:t>
            </a:r>
            <a:r>
              <a:rPr lang="ro-RO" altLang="ro-RO" sz="1200" i="1">
                <a:latin typeface="Cambria Math" panose="02040503050406030204" pitchFamily="18" charset="0"/>
                <a:ea typeface="Cambria Math" panose="02040503050406030204" pitchFamily="18" charset="0"/>
                <a:cs typeface="Times New Roman" panose="02020603050405020304" pitchFamily="18" charset="0"/>
              </a:rPr>
              <a:t>privind aprobarea  </a:t>
            </a:r>
            <a:r>
              <a:rPr lang="vi-VN" altLang="ro-RO" sz="1200" i="1">
                <a:latin typeface="Cambria Math" panose="02040503050406030204" pitchFamily="18" charset="0"/>
                <a:ea typeface="Cambria Math" panose="02040503050406030204" pitchFamily="18" charset="0"/>
                <a:cs typeface="Times New Roman" panose="02020603050405020304" pitchFamily="18" charset="0"/>
              </a:rPr>
              <a:t>Programelor de Limbă și civilizație franceză</a:t>
            </a:r>
            <a:r>
              <a:rPr lang="ro-RO" altLang="ro-RO" sz="1200" i="1">
                <a:latin typeface="Cambria Math" panose="02040503050406030204" pitchFamily="18" charset="0"/>
                <a:ea typeface="Cambria Math" panose="02040503050406030204" pitchFamily="18" charset="0"/>
                <a:cs typeface="Times New Roman" panose="02020603050405020304" pitchFamily="18" charset="0"/>
              </a:rPr>
              <a:t> – curriculum diferențiat (clasele a X- a – a XII-a) </a:t>
            </a:r>
            <a:r>
              <a:rPr lang="vi-VN" altLang="ro-RO" sz="1200" i="1">
                <a:latin typeface="Cambria Math" panose="02040503050406030204" pitchFamily="18" charset="0"/>
                <a:ea typeface="Cambria Math" panose="02040503050406030204" pitchFamily="18" charset="0"/>
                <a:cs typeface="Times New Roman" panose="02020603050405020304" pitchFamily="18" charset="0"/>
              </a:rPr>
              <a:t>și a Programelor de Discipline non lingvistice</a:t>
            </a:r>
            <a:r>
              <a:rPr lang="ro-RO" altLang="ro-RO" sz="1200" i="1">
                <a:latin typeface="Cambria Math" panose="02040503050406030204" pitchFamily="18" charset="0"/>
                <a:ea typeface="Cambria Math" panose="02040503050406030204" pitchFamily="18" charset="0"/>
                <a:cs typeface="Times New Roman" panose="02020603050405020304" pitchFamily="18" charset="0"/>
              </a:rPr>
              <a:t> – curriculum diferențiat (clasele a XI-a și a XII-a) </a:t>
            </a:r>
            <a:r>
              <a:rPr lang="vi-VN" altLang="ro-RO" sz="1200" i="1">
                <a:latin typeface="Cambria Math" panose="02040503050406030204" pitchFamily="18" charset="0"/>
                <a:ea typeface="Cambria Math" panose="02040503050406030204" pitchFamily="18" charset="0"/>
                <a:cs typeface="Times New Roman" panose="02020603050405020304" pitchFamily="18" charset="0"/>
              </a:rPr>
              <a:t> pentru elevii secțiilor bilingve francofone incluse în proiectul bilateral franco-român </a:t>
            </a:r>
            <a:r>
              <a:rPr lang="en-US" altLang="ro-RO" sz="1200" i="1">
                <a:latin typeface="Cambria Math" panose="02040503050406030204" pitchFamily="18" charset="0"/>
                <a:ea typeface="Cambria Math" panose="02040503050406030204" pitchFamily="18" charset="0"/>
                <a:cs typeface="Times New Roman" panose="02020603050405020304" pitchFamily="18" charset="0"/>
              </a:rPr>
              <a:t>“</a:t>
            </a:r>
            <a:r>
              <a:rPr lang="vi-VN" altLang="ro-RO" sz="1200" i="1">
                <a:latin typeface="Cambria Math" panose="02040503050406030204" pitchFamily="18" charset="0"/>
                <a:ea typeface="Cambria Math" panose="02040503050406030204" pitchFamily="18" charset="0"/>
                <a:cs typeface="Times New Roman" panose="02020603050405020304" pitchFamily="18" charset="0"/>
              </a:rPr>
              <a:t>De la învățământul bilingv către filierele universitare francofone” </a:t>
            </a:r>
            <a:endParaRPr lang="ro-RO" altLang="ro-RO" sz="1200" i="1">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endParaRPr lang="en-US" altLang="ro-RO" sz="1200">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buFont typeface="Wingdings" panose="05000000000000000000" pitchFamily="2" charset="2"/>
              <a:buChar char="v"/>
            </a:pPr>
            <a:r>
              <a:rPr lang="ro-RO" altLang="ro-RO" sz="1200" b="1">
                <a:latin typeface="Cambria Math" panose="02040503050406030204" pitchFamily="18" charset="0"/>
                <a:ea typeface="Cambria Math" panose="02040503050406030204" pitchFamily="18" charset="0"/>
                <a:cs typeface="Times New Roman" panose="02020603050405020304" pitchFamily="18" charset="0"/>
              </a:rPr>
              <a:t> Învățământul bilingv spaniol</a:t>
            </a:r>
            <a:r>
              <a:rPr lang="en-US" altLang="ro-RO" sz="1200" b="1">
                <a:latin typeface="Cambria Math" panose="02040503050406030204" pitchFamily="18" charset="0"/>
                <a:ea typeface="Cambria Math" panose="02040503050406030204" pitchFamily="18" charset="0"/>
                <a:cs typeface="Times New Roman" panose="02020603050405020304" pitchFamily="18" charset="0"/>
              </a:rPr>
              <a:t>:</a:t>
            </a:r>
            <a:endParaRPr lang="ro-RO" altLang="ro-RO" sz="1200" b="1">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r>
              <a:rPr lang="ro-RO" altLang="ro-RO" sz="1200">
                <a:latin typeface="Cambria Math" panose="02040503050406030204" pitchFamily="18" charset="0"/>
                <a:ea typeface="Cambria Math" panose="02040503050406030204" pitchFamily="18" charset="0"/>
                <a:cs typeface="Times New Roman" panose="02020603050405020304" pitchFamily="18" charset="0"/>
              </a:rPr>
              <a:t>● </a:t>
            </a:r>
            <a:r>
              <a:rPr lang="vi-VN" altLang="ro-RO" sz="1200" b="1">
                <a:latin typeface="Cambria Math" panose="02040503050406030204" pitchFamily="18" charset="0"/>
                <a:ea typeface="Cambria Math" panose="02040503050406030204" pitchFamily="18" charset="0"/>
                <a:cs typeface="Times New Roman" panose="02020603050405020304" pitchFamily="18" charset="0"/>
              </a:rPr>
              <a:t>Ordinul ministrului educaţiei, cercetării şi inovării nr. 4354/2009</a:t>
            </a:r>
            <a:r>
              <a:rPr lang="ro-RO" altLang="ro-RO" sz="1200" b="1">
                <a:latin typeface="Cambria Math" panose="02040503050406030204" pitchFamily="18" charset="0"/>
                <a:ea typeface="Cambria Math" panose="02040503050406030204" pitchFamily="18" charset="0"/>
                <a:cs typeface="Times New Roman" panose="02020603050405020304" pitchFamily="18" charset="0"/>
              </a:rPr>
              <a:t> – Art. 4</a:t>
            </a:r>
            <a:r>
              <a:rPr lang="en-US" altLang="ro-RO" sz="1200" b="1">
                <a:latin typeface="Cambria Math" panose="02040503050406030204" pitchFamily="18" charset="0"/>
                <a:ea typeface="Cambria Math" panose="02040503050406030204" pitchFamily="18" charset="0"/>
                <a:cs typeface="Times New Roman" panose="02020603050405020304" pitchFamily="18" charset="0"/>
              </a:rPr>
              <a:t>: </a:t>
            </a:r>
            <a:r>
              <a:rPr lang="ro-RO" altLang="ro-RO" sz="1200" b="1">
                <a:latin typeface="Cambria Math" panose="02040503050406030204" pitchFamily="18" charset="0"/>
                <a:ea typeface="Cambria Math" panose="02040503050406030204" pitchFamily="18" charset="0"/>
                <a:cs typeface="Times New Roman" panose="02020603050405020304" pitchFamily="18" charset="0"/>
              </a:rPr>
              <a:t> </a:t>
            </a:r>
            <a:r>
              <a:rPr lang="en-US" altLang="ro-RO" sz="1200" b="1">
                <a:latin typeface="Cambria Math" panose="02040503050406030204" pitchFamily="18" charset="0"/>
                <a:ea typeface="Cambria Math" panose="02040503050406030204" pitchFamily="18" charset="0"/>
                <a:cs typeface="Times New Roman" panose="02020603050405020304" pitchFamily="18" charset="0"/>
              </a:rPr>
              <a:t>Programa şcolară pentru secţiile bilingve - Limba spaniolă - Cultură şi civilizaţie spaniolă pentru examenul de bacalaureat</a:t>
            </a:r>
            <a:endParaRPr lang="ro-RO" altLang="ro-RO" sz="1200" b="1">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endParaRPr lang="ro-RO" altLang="en-US" sz="1200" b="1">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r>
              <a:rPr lang="pt-BR" altLang="en-US" sz="1200">
                <a:latin typeface="Cambria Math" panose="02040503050406030204" pitchFamily="18" charset="0"/>
                <a:ea typeface="Cambria Math" panose="02040503050406030204" pitchFamily="18" charset="0"/>
                <a:cs typeface="Times New Roman" panose="02020603050405020304" pitchFamily="18" charset="0"/>
              </a:rPr>
              <a:t> </a:t>
            </a:r>
            <a:r>
              <a:rPr lang="pt-BR" altLang="en-US" sz="1200" b="1">
                <a:latin typeface="Cambria Math" panose="02040503050406030204" pitchFamily="18" charset="0"/>
                <a:ea typeface="Cambria Math" panose="02040503050406030204" pitchFamily="18" charset="0"/>
                <a:cs typeface="Times New Roman" panose="02020603050405020304" pitchFamily="18" charset="0"/>
              </a:rPr>
              <a:t>O</a:t>
            </a:r>
            <a:r>
              <a:rPr lang="ro-RO" altLang="en-US" sz="1200" b="1">
                <a:latin typeface="Cambria Math" panose="02040503050406030204" pitchFamily="18" charset="0"/>
                <a:ea typeface="Cambria Math" panose="02040503050406030204" pitchFamily="18" charset="0"/>
                <a:cs typeface="Times New Roman" panose="02020603050405020304" pitchFamily="18" charset="0"/>
              </a:rPr>
              <a:t>rdinul ministrului educației naționale</a:t>
            </a:r>
            <a:r>
              <a:rPr lang="pt-BR" altLang="en-US" sz="1200" b="1">
                <a:latin typeface="Cambria Math" panose="02040503050406030204" pitchFamily="18" charset="0"/>
                <a:ea typeface="Cambria Math" panose="02040503050406030204" pitchFamily="18" charset="0"/>
                <a:cs typeface="Times New Roman" panose="02020603050405020304" pitchFamily="18" charset="0"/>
              </a:rPr>
              <a:t> </a:t>
            </a:r>
            <a:r>
              <a:rPr lang="ro-RO" altLang="en-US" sz="1200" b="1">
                <a:latin typeface="Cambria Math" panose="02040503050406030204" pitchFamily="18" charset="0"/>
                <a:ea typeface="Cambria Math" panose="02040503050406030204" pitchFamily="18" charset="0"/>
                <a:cs typeface="Times New Roman" panose="02020603050405020304" pitchFamily="18" charset="0"/>
              </a:rPr>
              <a:t> nr. 4926/ 29.08.2013</a:t>
            </a:r>
            <a:r>
              <a:rPr lang="ro-RO" altLang="en-US" sz="1200">
                <a:latin typeface="Cambria Math" panose="02040503050406030204" pitchFamily="18" charset="0"/>
                <a:ea typeface="Cambria Math" panose="02040503050406030204" pitchFamily="18" charset="0"/>
                <a:cs typeface="Times New Roman" panose="02020603050405020304" pitchFamily="18" charset="0"/>
              </a:rPr>
              <a:t> </a:t>
            </a:r>
            <a:r>
              <a:rPr lang="ro-RO" altLang="en-US" sz="1200" b="1">
                <a:latin typeface="Cambria Math" panose="02040503050406030204" pitchFamily="18" charset="0"/>
                <a:ea typeface="Cambria Math" panose="02040503050406030204" pitchFamily="18" charset="0"/>
                <a:cs typeface="Times New Roman" panose="02020603050405020304" pitchFamily="18" charset="0"/>
              </a:rPr>
              <a:t>privind aprobarea Programelor școlare pentru învățământul liceal – clase cu program de studiu în regim bilingv, limba spaniolă, la disciplinele: Istoria Spaniei, clasa a X-a</a:t>
            </a:r>
            <a:endParaRPr lang="ro-RO" altLang="ro-RO" sz="1200" b="1">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endParaRPr lang="ro-RO" altLang="ro-RO" sz="1200">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buFont typeface="Wingdings" panose="05000000000000000000" pitchFamily="2" charset="2"/>
              <a:buChar char="v"/>
            </a:pPr>
            <a:r>
              <a:rPr lang="ro-RO" altLang="ro-RO" sz="1200" b="1">
                <a:latin typeface="Cambria Math" panose="02040503050406030204" pitchFamily="18" charset="0"/>
                <a:ea typeface="Cambria Math" panose="02040503050406030204" pitchFamily="18" charset="0"/>
                <a:cs typeface="Times New Roman" panose="02020603050405020304" pitchFamily="18" charset="0"/>
              </a:rPr>
              <a:t>Învățământul bilingv - limba italiană</a:t>
            </a:r>
            <a:r>
              <a:rPr lang="en-US" altLang="ro-RO" sz="1200" b="1">
                <a:latin typeface="Cambria Math" panose="02040503050406030204" pitchFamily="18" charset="0"/>
                <a:ea typeface="Cambria Math" panose="02040503050406030204" pitchFamily="18" charset="0"/>
                <a:cs typeface="Times New Roman" panose="02020603050405020304" pitchFamily="18" charset="0"/>
              </a:rPr>
              <a:t>:</a:t>
            </a:r>
            <a:endParaRPr lang="ro-RO" altLang="ro-RO" sz="1200" b="1">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r>
              <a:rPr lang="ro-RO" altLang="ro-RO" sz="1200">
                <a:latin typeface="Cambria Math" panose="02040503050406030204" pitchFamily="18" charset="0"/>
                <a:ea typeface="Cambria Math" panose="02040503050406030204" pitchFamily="18" charset="0"/>
                <a:cs typeface="Times New Roman" panose="02020603050405020304" pitchFamily="18" charset="0"/>
              </a:rPr>
              <a:t>● O</a:t>
            </a:r>
            <a:r>
              <a:rPr lang="en-US" altLang="ro-RO" sz="1200">
                <a:latin typeface="Cambria Math" panose="02040503050406030204" pitchFamily="18" charset="0"/>
                <a:ea typeface="Cambria Math" panose="02040503050406030204" pitchFamily="18" charset="0"/>
                <a:cs typeface="Times New Roman" panose="02020603050405020304" pitchFamily="18" charset="0"/>
              </a:rPr>
              <a:t>rdinul ministrului educa</a:t>
            </a:r>
            <a:r>
              <a:rPr lang="ro-RO" altLang="ro-RO" sz="1200">
                <a:latin typeface="Cambria Math" panose="02040503050406030204" pitchFamily="18" charset="0"/>
                <a:ea typeface="Cambria Math" panose="02040503050406030204" pitchFamily="18" charset="0"/>
                <a:cs typeface="Times New Roman" panose="02020603050405020304" pitchFamily="18" charset="0"/>
              </a:rPr>
              <a:t>ț</a:t>
            </a:r>
            <a:r>
              <a:rPr lang="en-US" altLang="ro-RO" sz="1200">
                <a:latin typeface="Cambria Math" panose="02040503050406030204" pitchFamily="18" charset="0"/>
                <a:ea typeface="Cambria Math" panose="02040503050406030204" pitchFamily="18" charset="0"/>
                <a:cs typeface="Times New Roman" panose="02020603050405020304" pitchFamily="18" charset="0"/>
              </a:rPr>
              <a:t>iei </a:t>
            </a:r>
            <a:r>
              <a:rPr lang="ro-RO" altLang="ro-RO" sz="1200">
                <a:latin typeface="Cambria Math" panose="02040503050406030204" pitchFamily="18" charset="0"/>
                <a:ea typeface="Cambria Math" panose="02040503050406030204" pitchFamily="18" charset="0"/>
                <a:cs typeface="Times New Roman" panose="02020603050405020304" pitchFamily="18" charset="0"/>
              </a:rPr>
              <a:t>naționale nr. 5023/12.09.2013 privind aprobarea Programelor școlare pentru învățământul liceal – clase cu program de studiu în regim bilingv, limba italiană, la disciplina: </a:t>
            </a:r>
            <a:r>
              <a:rPr lang="en-US" altLang="ro-RO" sz="1200">
                <a:latin typeface="Cambria Math" panose="02040503050406030204" pitchFamily="18" charset="0"/>
                <a:ea typeface="Cambria Math" panose="02040503050406030204" pitchFamily="18" charset="0"/>
                <a:cs typeface="Times New Roman" panose="02020603050405020304" pitchFamily="18" charset="0"/>
              </a:rPr>
              <a:t>Limba italiană, clasele a X-a – a XII-a</a:t>
            </a:r>
            <a:endParaRPr lang="ro-RO" altLang="ro-RO" sz="1200">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endParaRPr lang="en-US" altLang="ro-RO" sz="1200">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buFont typeface="Wingdings" panose="05000000000000000000" pitchFamily="2" charset="2"/>
              <a:buChar char="v"/>
            </a:pPr>
            <a:r>
              <a:rPr lang="ro-RO" altLang="ro-RO" sz="1200" b="1">
                <a:latin typeface="Cambria Math" panose="02040503050406030204" pitchFamily="18" charset="0"/>
                <a:ea typeface="Cambria Math" panose="02040503050406030204" pitchFamily="18" charset="0"/>
                <a:cs typeface="Times New Roman" panose="02020603050405020304" pitchFamily="18" charset="0"/>
              </a:rPr>
              <a:t>Învățământul bilingv - limba portugheză</a:t>
            </a:r>
            <a:r>
              <a:rPr lang="en-US" altLang="ro-RO" sz="1200" b="1">
                <a:latin typeface="Cambria Math" panose="02040503050406030204" pitchFamily="18" charset="0"/>
                <a:ea typeface="Cambria Math" panose="02040503050406030204" pitchFamily="18" charset="0"/>
                <a:cs typeface="Times New Roman" panose="02020603050405020304" pitchFamily="18" charset="0"/>
              </a:rPr>
              <a:t>:</a:t>
            </a:r>
            <a:endParaRPr lang="ro-RO" altLang="ro-RO" sz="1200" b="1">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r>
              <a:rPr lang="ro-RO" altLang="ro-RO" sz="1200">
                <a:latin typeface="Cambria Math" panose="02040503050406030204" pitchFamily="18" charset="0"/>
                <a:ea typeface="Cambria Math" panose="02040503050406030204" pitchFamily="18" charset="0"/>
                <a:cs typeface="Times New Roman" panose="02020603050405020304" pitchFamily="18" charset="0"/>
              </a:rPr>
              <a:t>● O</a:t>
            </a:r>
            <a:r>
              <a:rPr lang="en-US" altLang="ro-RO" sz="1200">
                <a:latin typeface="Cambria Math" panose="02040503050406030204" pitchFamily="18" charset="0"/>
                <a:ea typeface="Cambria Math" panose="02040503050406030204" pitchFamily="18" charset="0"/>
                <a:cs typeface="Times New Roman" panose="02020603050405020304" pitchFamily="18" charset="0"/>
              </a:rPr>
              <a:t>rdinul ministrului educa</a:t>
            </a:r>
            <a:r>
              <a:rPr lang="ro-RO" altLang="ro-RO" sz="1200">
                <a:latin typeface="Cambria Math" panose="02040503050406030204" pitchFamily="18" charset="0"/>
                <a:ea typeface="Cambria Math" panose="02040503050406030204" pitchFamily="18" charset="0"/>
                <a:cs typeface="Times New Roman" panose="02020603050405020304" pitchFamily="18" charset="0"/>
              </a:rPr>
              <a:t>ț</a:t>
            </a:r>
            <a:r>
              <a:rPr lang="en-US" altLang="ro-RO" sz="1200">
                <a:latin typeface="Cambria Math" panose="02040503050406030204" pitchFamily="18" charset="0"/>
                <a:ea typeface="Cambria Math" panose="02040503050406030204" pitchFamily="18" charset="0"/>
                <a:cs typeface="Times New Roman" panose="02020603050405020304" pitchFamily="18" charset="0"/>
              </a:rPr>
              <a:t>iei </a:t>
            </a:r>
            <a:r>
              <a:rPr lang="ro-RO" altLang="ro-RO" sz="1200">
                <a:latin typeface="Cambria Math" panose="02040503050406030204" pitchFamily="18" charset="0"/>
                <a:ea typeface="Cambria Math" panose="02040503050406030204" pitchFamily="18" charset="0"/>
                <a:cs typeface="Times New Roman" panose="02020603050405020304" pitchFamily="18" charset="0"/>
              </a:rPr>
              <a:t>naționale nr. 5024/12.09.2013 privind aprobarea Programelor școlare pentru învățământul liceal – clase cu program de studiu în regim bilingv, limba portugheză, </a:t>
            </a:r>
            <a:r>
              <a:rPr lang="vi-VN" altLang="ro-RO" sz="1200">
                <a:latin typeface="Cambria Math" panose="02040503050406030204" pitchFamily="18" charset="0"/>
                <a:ea typeface="Cambria Math" panose="02040503050406030204" pitchFamily="18" charset="0"/>
                <a:cs typeface="Times New Roman" panose="02020603050405020304" pitchFamily="18" charset="0"/>
              </a:rPr>
              <a:t>la disciplinele: Istoria Portugaliei</a:t>
            </a:r>
            <a:r>
              <a:rPr lang="en-US" altLang="ro-RO" sz="1200">
                <a:latin typeface="Cambria Math" panose="02040503050406030204" pitchFamily="18" charset="0"/>
                <a:ea typeface="Cambria Math" panose="02040503050406030204" pitchFamily="18" charset="0"/>
                <a:cs typeface="Times New Roman" panose="02020603050405020304" pitchFamily="18" charset="0"/>
              </a:rPr>
              <a:t>, </a:t>
            </a:r>
            <a:r>
              <a:rPr lang="vi-VN" altLang="ro-RO" sz="1200">
                <a:latin typeface="Cambria Math" panose="02040503050406030204" pitchFamily="18" charset="0"/>
                <a:ea typeface="Cambria Math" panose="02040503050406030204" pitchFamily="18" charset="0"/>
                <a:cs typeface="Times New Roman" panose="02020603050405020304" pitchFamily="18" charset="0"/>
              </a:rPr>
              <a:t>clasa a X-a</a:t>
            </a:r>
            <a:r>
              <a:rPr lang="en-US" altLang="ro-RO" sz="1200">
                <a:latin typeface="Cambria Math" panose="02040503050406030204" pitchFamily="18" charset="0"/>
                <a:ea typeface="Cambria Math" panose="02040503050406030204" pitchFamily="18" charset="0"/>
                <a:cs typeface="Times New Roman" panose="02020603050405020304" pitchFamily="18" charset="0"/>
              </a:rPr>
              <a:t> </a:t>
            </a:r>
            <a:r>
              <a:rPr lang="vi-VN" altLang="ro-RO" sz="1200">
                <a:latin typeface="Cambria Math" panose="02040503050406030204" pitchFamily="18" charset="0"/>
                <a:ea typeface="Cambria Math" panose="02040503050406030204" pitchFamily="18" charset="0"/>
                <a:cs typeface="Times New Roman" panose="02020603050405020304" pitchFamily="18" charset="0"/>
              </a:rPr>
              <a:t>și </a:t>
            </a:r>
            <a:r>
              <a:rPr lang="en-US" altLang="ro-RO" sz="1200">
                <a:latin typeface="Cambria Math" panose="02040503050406030204" pitchFamily="18" charset="0"/>
                <a:ea typeface="Cambria Math" panose="02040503050406030204" pitchFamily="18" charset="0"/>
                <a:cs typeface="Times New Roman" panose="02020603050405020304" pitchFamily="18" charset="0"/>
              </a:rPr>
              <a:t>C</a:t>
            </a:r>
            <a:r>
              <a:rPr lang="vi-VN" altLang="ro-RO" sz="1200">
                <a:latin typeface="Cambria Math" panose="02040503050406030204" pitchFamily="18" charset="0"/>
                <a:ea typeface="Cambria Math" panose="02040503050406030204" pitchFamily="18" charset="0"/>
                <a:cs typeface="Times New Roman" panose="02020603050405020304" pitchFamily="18" charset="0"/>
              </a:rPr>
              <a:t>ivilizație portugheză, clasele a XI-a și a XII-a</a:t>
            </a:r>
            <a:endParaRPr lang="en-US" altLang="ro-RO" sz="1200">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endParaRPr lang="en-US" altLang="ro-RO" sz="1200">
              <a:latin typeface="Cambria Math" panose="02040503050406030204" pitchFamily="18" charset="0"/>
              <a:ea typeface="Cambria Math" panose="02040503050406030204" pitchFamily="18" charset="0"/>
              <a:cs typeface="Times New Roman" panose="02020603050405020304" pitchFamily="18" charset="0"/>
            </a:endParaRPr>
          </a:p>
          <a:p>
            <a:pPr eaLnBrk="1" hangingPunct="1">
              <a:buFont typeface="Wingdings" panose="05000000000000000000" pitchFamily="2" charset="2"/>
              <a:buChar char="v"/>
            </a:pPr>
            <a:r>
              <a:rPr lang="ro-RO" altLang="en-US" sz="1200" b="1">
                <a:latin typeface="Cambria Math" panose="02040503050406030204" pitchFamily="18" charset="0"/>
                <a:ea typeface="Cambria Math" panose="02040503050406030204" pitchFamily="18" charset="0"/>
                <a:cs typeface="Tahoma" panose="020B0604030504040204" pitchFamily="34" charset="0"/>
              </a:rPr>
              <a:t>Învățământul bilingv – limba engleză</a:t>
            </a:r>
            <a:r>
              <a:rPr lang="en-US" altLang="en-US" sz="1200" b="1">
                <a:latin typeface="Cambria Math" panose="02040503050406030204" pitchFamily="18" charset="0"/>
                <a:ea typeface="Cambria Math" panose="02040503050406030204" pitchFamily="18" charset="0"/>
                <a:cs typeface="Tahoma" panose="020B0604030504040204" pitchFamily="34" charset="0"/>
              </a:rPr>
              <a:t>:</a:t>
            </a:r>
          </a:p>
          <a:p>
            <a:pPr algn="just" eaLnBrk="1" hangingPunct="1">
              <a:buFont typeface="Arial" panose="020B0604020202020204" pitchFamily="34" charset="0"/>
              <a:buChar char="•"/>
            </a:pPr>
            <a:r>
              <a:rPr lang="en-US" altLang="en-US" sz="1200">
                <a:latin typeface="Cambria Math" panose="02040503050406030204" pitchFamily="18" charset="0"/>
                <a:ea typeface="Cambria Math" panose="02040503050406030204" pitchFamily="18" charset="0"/>
                <a:cs typeface="Tahoma" panose="020B0604030504040204" pitchFamily="34" charset="0"/>
              </a:rPr>
              <a:t>Ordinul ministrului educa</a:t>
            </a:r>
            <a:r>
              <a:rPr lang="ro-RO" altLang="en-US" sz="1200">
                <a:latin typeface="Cambria Math" panose="02040503050406030204" pitchFamily="18" charset="0"/>
                <a:ea typeface="Cambria Math" panose="02040503050406030204" pitchFamily="18" charset="0"/>
                <a:cs typeface="Tahoma" panose="020B0604030504040204" pitchFamily="34" charset="0"/>
              </a:rPr>
              <a:t>ț</a:t>
            </a:r>
            <a:r>
              <a:rPr lang="en-US" altLang="en-US" sz="1200">
                <a:latin typeface="Cambria Math" panose="02040503050406030204" pitchFamily="18" charset="0"/>
                <a:ea typeface="Cambria Math" panose="02040503050406030204" pitchFamily="18" charset="0"/>
                <a:cs typeface="Tahoma" panose="020B0604030504040204" pitchFamily="34" charset="0"/>
              </a:rPr>
              <a:t>iei na</a:t>
            </a:r>
            <a:r>
              <a:rPr lang="ro-RO" altLang="en-US" sz="1200">
                <a:latin typeface="Cambria Math" panose="02040503050406030204" pitchFamily="18" charset="0"/>
                <a:ea typeface="Cambria Math" panose="02040503050406030204" pitchFamily="18" charset="0"/>
                <a:cs typeface="Tahoma" panose="020B0604030504040204" pitchFamily="34" charset="0"/>
              </a:rPr>
              <a:t>ț</a:t>
            </a:r>
            <a:r>
              <a:rPr lang="en-US" altLang="en-US" sz="1200">
                <a:latin typeface="Cambria Math" panose="02040503050406030204" pitchFamily="18" charset="0"/>
                <a:ea typeface="Cambria Math" panose="02040503050406030204" pitchFamily="18" charset="0"/>
                <a:cs typeface="Tahoma" panose="020B0604030504040204" pitchFamily="34" charset="0"/>
              </a:rPr>
              <a:t>ionale</a:t>
            </a:r>
            <a:r>
              <a:rPr lang="ro-RO" altLang="en-US" sz="1200">
                <a:latin typeface="Cambria Math" panose="02040503050406030204" pitchFamily="18" charset="0"/>
                <a:ea typeface="Cambria Math" panose="02040503050406030204" pitchFamily="18" charset="0"/>
                <a:cs typeface="Tahoma" panose="020B0604030504040204" pitchFamily="34" charset="0"/>
              </a:rPr>
              <a:t> nr. 4775/2014 – </a:t>
            </a:r>
            <a:r>
              <a:rPr lang="ro-RO" altLang="en-US" sz="1200" i="1">
                <a:latin typeface="Cambria Math" panose="02040503050406030204" pitchFamily="18" charset="0"/>
                <a:ea typeface="Cambria Math" panose="02040503050406030204" pitchFamily="18" charset="0"/>
                <a:cs typeface="Tahoma" panose="020B0604030504040204" pitchFamily="34" charset="0"/>
              </a:rPr>
              <a:t>Elemente de cultură și civilizație engleză </a:t>
            </a:r>
            <a:r>
              <a:rPr lang="ro-RO" altLang="en-US" sz="1200">
                <a:latin typeface="Cambria Math" panose="02040503050406030204" pitchFamily="18" charset="0"/>
                <a:ea typeface="Cambria Math" panose="02040503050406030204" pitchFamily="18" charset="0"/>
                <a:cs typeface="Tahoma" panose="020B0604030504040204" pitchFamily="34" charset="0"/>
              </a:rPr>
              <a:t>– Clasele a XI</a:t>
            </a:r>
            <a:r>
              <a:rPr lang="en-US" altLang="en-US" sz="1200">
                <a:latin typeface="Cambria Math" panose="02040503050406030204" pitchFamily="18" charset="0"/>
                <a:ea typeface="Cambria Math" panose="02040503050406030204" pitchFamily="18" charset="0"/>
                <a:cs typeface="Tahoma" panose="020B0604030504040204" pitchFamily="34" charset="0"/>
              </a:rPr>
              <a:t>-</a:t>
            </a:r>
            <a:r>
              <a:rPr lang="ro-RO" altLang="en-US" sz="1200">
                <a:latin typeface="Cambria Math" panose="02040503050406030204" pitchFamily="18" charset="0"/>
                <a:ea typeface="Cambria Math" panose="02040503050406030204" pitchFamily="18" charset="0"/>
                <a:cs typeface="Tahoma" panose="020B0604030504040204" pitchFamily="34" charset="0"/>
              </a:rPr>
              <a:t>a și a XII-a cu program de studiu bilingv</a:t>
            </a:r>
          </a:p>
          <a:p>
            <a:pPr algn="just" eaLnBrk="1" hangingPunct="1">
              <a:buFont typeface="Arial" panose="020B0604020202020204" pitchFamily="34" charset="0"/>
              <a:buChar char="•"/>
            </a:pPr>
            <a:r>
              <a:rPr lang="en-US" altLang="en-US" sz="1200">
                <a:latin typeface="Cambria Math" panose="02040503050406030204" pitchFamily="18" charset="0"/>
                <a:ea typeface="Cambria Math" panose="02040503050406030204" pitchFamily="18" charset="0"/>
                <a:cs typeface="Tahoma" panose="020B0604030504040204" pitchFamily="34" charset="0"/>
              </a:rPr>
              <a:t>Ordinul ministrului educa</a:t>
            </a:r>
            <a:r>
              <a:rPr lang="ro-RO" altLang="en-US" sz="1200">
                <a:latin typeface="Cambria Math" panose="02040503050406030204" pitchFamily="18" charset="0"/>
                <a:ea typeface="Cambria Math" panose="02040503050406030204" pitchFamily="18" charset="0"/>
                <a:cs typeface="Tahoma" panose="020B0604030504040204" pitchFamily="34" charset="0"/>
              </a:rPr>
              <a:t>ț</a:t>
            </a:r>
            <a:r>
              <a:rPr lang="en-US" altLang="en-US" sz="1200">
                <a:latin typeface="Cambria Math" panose="02040503050406030204" pitchFamily="18" charset="0"/>
                <a:ea typeface="Cambria Math" panose="02040503050406030204" pitchFamily="18" charset="0"/>
                <a:cs typeface="Tahoma" panose="020B0604030504040204" pitchFamily="34" charset="0"/>
              </a:rPr>
              <a:t>iei</a:t>
            </a:r>
            <a:r>
              <a:rPr lang="ro-RO" altLang="en-US" sz="1200">
                <a:latin typeface="Cambria Math" panose="02040503050406030204" pitchFamily="18" charset="0"/>
                <a:ea typeface="Cambria Math" panose="02040503050406030204" pitchFamily="18" charset="0"/>
                <a:cs typeface="Tahoma" panose="020B0604030504040204" pitchFamily="34" charset="0"/>
              </a:rPr>
              <a:t>, cercetării și tineretului nr. 5240/2008 –</a:t>
            </a:r>
            <a:r>
              <a:rPr lang="en-US" altLang="en-US" sz="1200">
                <a:latin typeface="Cambria Math" panose="02040503050406030204" pitchFamily="18" charset="0"/>
                <a:ea typeface="Cambria Math" panose="02040503050406030204" pitchFamily="18" charset="0"/>
                <a:cs typeface="Tahoma" panose="020B0604030504040204" pitchFamily="34" charset="0"/>
              </a:rPr>
              <a:t> </a:t>
            </a:r>
            <a:r>
              <a:rPr lang="ro-RO" altLang="en-US" sz="1200">
                <a:latin typeface="Cambria Math" panose="02040503050406030204" pitchFamily="18" charset="0"/>
                <a:ea typeface="Cambria Math" panose="02040503050406030204" pitchFamily="18" charset="0"/>
                <a:cs typeface="Tahoma" panose="020B0604030504040204" pitchFamily="34" charset="0"/>
              </a:rPr>
              <a:t>Istoria Marii Britanii și a Statelor Unite ale Americii – Clasa a X-a  cu program de studiu bilingv</a:t>
            </a:r>
          </a:p>
          <a:p>
            <a:pPr eaLnBrk="1" hangingPunct="1"/>
            <a:endParaRPr lang="ro-RO" altLang="en-US" sz="1600">
              <a:effectLst>
                <a:outerShdw blurRad="38100" dist="38100" dir="2700000" algn="tl">
                  <a:srgbClr val="FFFFFF"/>
                </a:outerShdw>
              </a:effectLst>
              <a:latin typeface="Cambria Math" panose="02040503050406030204" pitchFamily="18" charset="0"/>
              <a:ea typeface="Cambria Math" panose="02040503050406030204" pitchFamily="18" charset="0"/>
              <a:cs typeface="Cambria Math" panose="020405030504060302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
            <a:extLst>
              <a:ext uri="{FF2B5EF4-FFF2-40B4-BE49-F238E27FC236}">
                <a16:creationId xmlns:a16="http://schemas.microsoft.com/office/drawing/2014/main" id="{70E36DFF-294E-4BCC-8E8B-AD994FB319ED}"/>
              </a:ext>
            </a:extLst>
          </p:cNvPr>
          <p:cNvSpPr>
            <a:spLocks noChangeArrowheads="1"/>
          </p:cNvSpPr>
          <p:nvPr/>
        </p:nvSpPr>
        <p:spPr bwMode="auto">
          <a:xfrm>
            <a:off x="2009775" y="288925"/>
            <a:ext cx="9037638" cy="203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algn="ctr" eaLnBrk="1" hangingPunct="1"/>
            <a:endParaRPr lang="ro-RO" altLang="ro-RO" b="1">
              <a:latin typeface="Cambria Math" panose="02040503050406030204" pitchFamily="18" charset="0"/>
              <a:ea typeface="Cambria Math" panose="02040503050406030204" pitchFamily="18" charset="0"/>
              <a:cs typeface="Cambria Math" panose="02040503050406030204" pitchFamily="18" charset="0"/>
            </a:endParaRPr>
          </a:p>
          <a:p>
            <a:pPr algn="ctr" eaLnBrk="1" hangingPunct="1"/>
            <a:r>
              <a:rPr lang="ro-RO" altLang="ro-RO" b="1">
                <a:latin typeface="Cambria Math" panose="02040503050406030204" pitchFamily="18" charset="0"/>
                <a:ea typeface="Cambria Math" panose="02040503050406030204" pitchFamily="18" charset="0"/>
                <a:cs typeface="Cambria Math" panose="02040503050406030204" pitchFamily="18" charset="0"/>
              </a:rPr>
              <a:t>CICLUL PRIMAR ȘI GIMNAZIAL</a:t>
            </a:r>
          </a:p>
          <a:p>
            <a:pPr algn="ctr" eaLnBrk="1" hangingPunct="1"/>
            <a:endParaRPr lang="ro-RO" altLang="ro-RO" b="1">
              <a:latin typeface="Cambria Math" panose="02040503050406030204" pitchFamily="18" charset="0"/>
              <a:ea typeface="Cambria Math" panose="02040503050406030204" pitchFamily="18" charset="0"/>
              <a:cs typeface="Cambria Math" panose="02040503050406030204" pitchFamily="18" charset="0"/>
            </a:endParaRPr>
          </a:p>
          <a:p>
            <a:pPr algn="ctr" eaLnBrk="1" hangingPunct="1"/>
            <a:r>
              <a:rPr lang="ro-RO" altLang="ro-RO" b="1">
                <a:latin typeface="Cambria Math" panose="02040503050406030204" pitchFamily="18" charset="0"/>
                <a:ea typeface="Cambria Math" panose="02040503050406030204" pitchFamily="18" charset="0"/>
                <a:cs typeface="Cambria Math" panose="02040503050406030204" pitchFamily="18" charset="0"/>
              </a:rPr>
              <a:t>PROGRAMELE ȘCOLARE ÎN VIGOARE ÎN ANUL ȘCOLAR 2026-2027</a:t>
            </a:r>
          </a:p>
          <a:p>
            <a:pPr algn="ctr" eaLnBrk="1" hangingPunct="1"/>
            <a:endParaRPr lang="ro-RO" altLang="ro-RO" b="1">
              <a:latin typeface="Cambria Math" panose="02040503050406030204" pitchFamily="18" charset="0"/>
              <a:ea typeface="Cambria Math" panose="02040503050406030204" pitchFamily="18" charset="0"/>
              <a:cs typeface="Cambria Math" panose="02040503050406030204" pitchFamily="18" charset="0"/>
            </a:endParaRPr>
          </a:p>
          <a:p>
            <a:pPr algn="ctr" eaLnBrk="1" hangingPunct="1"/>
            <a:endParaRPr lang="ro-RO" altLang="ro-RO" b="1">
              <a:latin typeface="Cambria Math" panose="02040503050406030204" pitchFamily="18" charset="0"/>
              <a:ea typeface="Cambria Math" panose="02040503050406030204" pitchFamily="18" charset="0"/>
              <a:cs typeface="Cambria Math" panose="02040503050406030204" pitchFamily="18" charset="0"/>
            </a:endParaRPr>
          </a:p>
          <a:p>
            <a:pPr algn="ctr" eaLnBrk="1" hangingPunct="1"/>
            <a:endParaRPr lang="ro-RO" altLang="ro-RO" b="1">
              <a:latin typeface="Cambria Math" panose="02040503050406030204" pitchFamily="18" charset="0"/>
              <a:ea typeface="Cambria Math" panose="02040503050406030204" pitchFamily="18" charset="0"/>
              <a:cs typeface="Cambria Math" panose="02040503050406030204" pitchFamily="18" charset="0"/>
            </a:endParaRPr>
          </a:p>
        </p:txBody>
      </p:sp>
      <p:sp>
        <p:nvSpPr>
          <p:cNvPr id="18435" name="Rectangle 2">
            <a:extLst>
              <a:ext uri="{FF2B5EF4-FFF2-40B4-BE49-F238E27FC236}">
                <a16:creationId xmlns:a16="http://schemas.microsoft.com/office/drawing/2014/main" id="{282F4165-44F2-418F-B4B7-075543182215}"/>
              </a:ext>
            </a:extLst>
          </p:cNvPr>
          <p:cNvSpPr>
            <a:spLocks noChangeArrowheads="1"/>
          </p:cNvSpPr>
          <p:nvPr/>
        </p:nvSpPr>
        <p:spPr bwMode="auto">
          <a:xfrm>
            <a:off x="1144588" y="1643063"/>
            <a:ext cx="10539412"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eaLnBrk="1" hangingPunct="1">
              <a:buFont typeface="Wingdings" panose="05000000000000000000" pitchFamily="2" charset="2"/>
              <a:buChar char="v"/>
            </a:pPr>
            <a:endParaRPr lang="ro-RO" altLang="ro-RO" sz="1200" b="1">
              <a:latin typeface="Cambria Math" panose="02040503050406030204" pitchFamily="18" charset="0"/>
              <a:ea typeface="Cambria Math" panose="02040503050406030204" pitchFamily="18" charset="0"/>
              <a:cs typeface="Cambria Math" panose="02040503050406030204" pitchFamily="18" charset="0"/>
            </a:endParaRPr>
          </a:p>
          <a:p>
            <a:pPr eaLnBrk="1" hangingPunct="1"/>
            <a:endParaRPr lang="ro-RO" altLang="ro-RO" sz="1200" b="1">
              <a:latin typeface="Cambria Math" panose="02040503050406030204" pitchFamily="18" charset="0"/>
              <a:ea typeface="Cambria Math" panose="02040503050406030204" pitchFamily="18" charset="0"/>
              <a:cs typeface="Cambria Math" panose="02040503050406030204" pitchFamily="18" charset="0"/>
            </a:endParaRPr>
          </a:p>
          <a:p>
            <a:pPr eaLnBrk="1" hangingPunct="1">
              <a:buFont typeface="Wingdings" panose="05000000000000000000" pitchFamily="2" charset="2"/>
              <a:buChar char="v"/>
            </a:pPr>
            <a:r>
              <a:rPr lang="ro-RO" altLang="ro-RO" sz="1200" b="1">
                <a:latin typeface="Cambria Math" panose="02040503050406030204" pitchFamily="18" charset="0"/>
                <a:ea typeface="Cambria Math" panose="02040503050406030204" pitchFamily="18" charset="0"/>
                <a:cs typeface="Cambria Math" panose="02040503050406030204" pitchFamily="18" charset="0"/>
              </a:rPr>
              <a:t>CICLUL PRIMAR</a:t>
            </a:r>
          </a:p>
          <a:p>
            <a:pPr eaLnBrk="1" hangingPunct="1"/>
            <a:endParaRPr lang="ro-RO" altLang="ro-RO" sz="1200" b="1">
              <a:latin typeface="Cambria Math" panose="02040503050406030204" pitchFamily="18" charset="0"/>
              <a:ea typeface="Cambria Math" panose="02040503050406030204" pitchFamily="18" charset="0"/>
              <a:cs typeface="Cambria Math" panose="02040503050406030204" pitchFamily="18" charset="0"/>
            </a:endParaRPr>
          </a:p>
          <a:p>
            <a:pPr eaLnBrk="1" hangingPunct="1">
              <a:buFont typeface="Wingdings" panose="05000000000000000000" pitchFamily="2" charset="2"/>
              <a:buChar char="ü"/>
            </a:pPr>
            <a:r>
              <a:rPr lang="ro-RO" altLang="ro-RO" sz="1200" b="1">
                <a:latin typeface="Cambria Math" panose="02040503050406030204" pitchFamily="18" charset="0"/>
                <a:ea typeface="Cambria Math" panose="02040503050406030204" pitchFamily="18" charset="0"/>
                <a:cs typeface="Cambria Math" panose="02040503050406030204" pitchFamily="18" charset="0"/>
              </a:rPr>
              <a:t>Programe școlare pentru limbile  ebraică, engleză,  franceză, spaniolă, italiană, germană, chineză, japoneză și turcă modernă </a:t>
            </a:r>
            <a:endParaRPr lang="en-US" altLang="ro-RO" sz="1200" b="1">
              <a:latin typeface="Cambria Math" panose="02040503050406030204" pitchFamily="18" charset="0"/>
              <a:ea typeface="Cambria Math" panose="02040503050406030204" pitchFamily="18" charset="0"/>
              <a:cs typeface="Cambria Math" panose="02040503050406030204" pitchFamily="18" charset="0"/>
            </a:endParaRPr>
          </a:p>
          <a:p>
            <a:pPr eaLnBrk="1" hangingPunct="1">
              <a:buFont typeface="Wingdings" panose="05000000000000000000" pitchFamily="2" charset="2"/>
              <a:buChar char="§"/>
            </a:pPr>
            <a:r>
              <a:rPr lang="ro-RO" altLang="ro-RO" sz="1200" i="1">
                <a:latin typeface="Cambria Math" panose="02040503050406030204" pitchFamily="18" charset="0"/>
                <a:ea typeface="Cambria Math" panose="02040503050406030204" pitchFamily="18" charset="0"/>
                <a:cs typeface="Cambria Math" panose="02040503050406030204" pitchFamily="18" charset="0"/>
              </a:rPr>
              <a:t>Limba modernă 1 - clasa pregătitoare, clasa I, a II-a – OM nr. 3418/2013</a:t>
            </a:r>
          </a:p>
          <a:p>
            <a:pPr eaLnBrk="1" hangingPunct="1">
              <a:buFont typeface="Wingdings" panose="05000000000000000000" pitchFamily="2" charset="2"/>
              <a:buChar char="§"/>
            </a:pPr>
            <a:r>
              <a:rPr lang="ro-RO" altLang="ro-RO" sz="1200" i="1">
                <a:latin typeface="Cambria Math" panose="02040503050406030204" pitchFamily="18" charset="0"/>
                <a:ea typeface="Cambria Math" panose="02040503050406030204" pitchFamily="18" charset="0"/>
                <a:cs typeface="Cambria Math" panose="02040503050406030204" pitchFamily="18" charset="0"/>
              </a:rPr>
              <a:t> Limba modernă  - clasele a III-a și a IV-a – OM nr. 5003/2014</a:t>
            </a:r>
          </a:p>
          <a:p>
            <a:pPr eaLnBrk="1" hangingPunct="1">
              <a:buFont typeface="Wingdings" panose="05000000000000000000" pitchFamily="2" charset="2"/>
              <a:buChar char="§"/>
            </a:pPr>
            <a:r>
              <a:rPr lang="ro-RO" altLang="ro-RO" sz="1200" i="1">
                <a:latin typeface="Cambria Math" panose="02040503050406030204" pitchFamily="18" charset="0"/>
                <a:ea typeface="Cambria Math" panose="02040503050406030204" pitchFamily="18" charset="0"/>
                <a:cs typeface="Cambria Math" panose="02040503050406030204" pitchFamily="18" charset="0"/>
              </a:rPr>
              <a:t> Limba ebraică – Limba modernă 1 - OM nr. 5098/2009</a:t>
            </a:r>
          </a:p>
          <a:p>
            <a:pPr eaLnBrk="1" hangingPunct="1"/>
            <a:endParaRPr lang="ro-RO" altLang="ro-RO" sz="1200" i="1">
              <a:latin typeface="Cambria Math" panose="02040503050406030204" pitchFamily="18" charset="0"/>
              <a:ea typeface="Cambria Math" panose="02040503050406030204" pitchFamily="18" charset="0"/>
              <a:cs typeface="Cambria Math" panose="02040503050406030204" pitchFamily="18" charset="0"/>
            </a:endParaRPr>
          </a:p>
          <a:p>
            <a:pPr eaLnBrk="1" hangingPunct="1"/>
            <a:endParaRPr lang="ro-RO" altLang="ro-RO" sz="1200" i="1">
              <a:latin typeface="Cambria Math" panose="02040503050406030204" pitchFamily="18" charset="0"/>
              <a:ea typeface="Cambria Math" panose="02040503050406030204" pitchFamily="18" charset="0"/>
              <a:cs typeface="Cambria Math" panose="02040503050406030204" pitchFamily="18" charset="0"/>
            </a:endParaRPr>
          </a:p>
          <a:p>
            <a:pPr eaLnBrk="1" hangingPunct="1"/>
            <a:endParaRPr lang="ro-RO" altLang="ro-RO" sz="1200" i="1">
              <a:latin typeface="Cambria Math" panose="02040503050406030204" pitchFamily="18" charset="0"/>
              <a:ea typeface="Cambria Math" panose="02040503050406030204" pitchFamily="18" charset="0"/>
              <a:cs typeface="Cambria Math" panose="02040503050406030204" pitchFamily="18" charset="0"/>
            </a:endParaRPr>
          </a:p>
          <a:p>
            <a:pPr eaLnBrk="1" hangingPunct="1"/>
            <a:endParaRPr lang="ro-RO" altLang="ro-RO" sz="1200" i="1">
              <a:latin typeface="Cambria Math" panose="02040503050406030204" pitchFamily="18" charset="0"/>
              <a:ea typeface="Cambria Math" panose="02040503050406030204" pitchFamily="18" charset="0"/>
              <a:cs typeface="Cambria Math" panose="02040503050406030204" pitchFamily="18" charset="0"/>
            </a:endParaRPr>
          </a:p>
          <a:p>
            <a:pPr eaLnBrk="1" hangingPunct="1"/>
            <a:endParaRPr lang="ro-RO" altLang="ro-RO" sz="1200" i="1">
              <a:latin typeface="Cambria Math" panose="02040503050406030204" pitchFamily="18" charset="0"/>
              <a:ea typeface="Cambria Math" panose="02040503050406030204" pitchFamily="18" charset="0"/>
              <a:cs typeface="Cambria Math" panose="02040503050406030204" pitchFamily="18" charset="0"/>
            </a:endParaRPr>
          </a:p>
          <a:p>
            <a:pPr eaLnBrk="1" hangingPunct="1"/>
            <a:endParaRPr lang="ro-RO" altLang="ro-RO" sz="1200" i="1">
              <a:latin typeface="Cambria Math" panose="02040503050406030204" pitchFamily="18" charset="0"/>
              <a:ea typeface="Cambria Math" panose="02040503050406030204" pitchFamily="18" charset="0"/>
              <a:cs typeface="Cambria Math" panose="02040503050406030204" pitchFamily="18" charset="0"/>
            </a:endParaRPr>
          </a:p>
          <a:p>
            <a:pPr eaLnBrk="1" hangingPunct="1">
              <a:buFont typeface="Wingdings" panose="05000000000000000000" pitchFamily="2" charset="2"/>
              <a:buChar char="v"/>
            </a:pPr>
            <a:r>
              <a:rPr lang="ro-RO" altLang="ro-RO" sz="1200" b="1">
                <a:latin typeface="Cambria Math" panose="02040503050406030204" pitchFamily="18" charset="0"/>
                <a:ea typeface="Cambria Math" panose="02040503050406030204" pitchFamily="18" charset="0"/>
                <a:cs typeface="Cambria Math" panose="02040503050406030204" pitchFamily="18" charset="0"/>
              </a:rPr>
              <a:t>CICLUL GIMNAZIAL</a:t>
            </a:r>
          </a:p>
          <a:p>
            <a:pPr eaLnBrk="1" hangingPunct="1"/>
            <a:endParaRPr lang="ro-RO" altLang="ro-RO" sz="1200" b="1" i="1">
              <a:latin typeface="Cambria Math" panose="02040503050406030204" pitchFamily="18" charset="0"/>
              <a:ea typeface="Cambria Math" panose="02040503050406030204" pitchFamily="18" charset="0"/>
              <a:cs typeface="Cambria Math" panose="02040503050406030204" pitchFamily="18" charset="0"/>
            </a:endParaRPr>
          </a:p>
          <a:p>
            <a:pPr eaLnBrk="1" hangingPunct="1">
              <a:buFont typeface="Wingdings" panose="05000000000000000000" pitchFamily="2" charset="2"/>
              <a:buChar char="ü"/>
            </a:pPr>
            <a:r>
              <a:rPr lang="ro-RO" altLang="ro-RO" sz="1200" b="1">
                <a:latin typeface="Cambria Math" panose="02040503050406030204" pitchFamily="18" charset="0"/>
                <a:ea typeface="Cambria Math" panose="02040503050406030204" pitchFamily="18" charset="0"/>
                <a:cs typeface="Cambria Math" panose="02040503050406030204" pitchFamily="18" charset="0"/>
              </a:rPr>
              <a:t>Programe școlare pentru limbile ebraică, engleză, franceză, spaniolă, italiană, germană, rusă, chineză, japoneză și turcă modernă</a:t>
            </a:r>
          </a:p>
          <a:p>
            <a:pPr eaLnBrk="1" hangingPunct="1">
              <a:buFont typeface="Wingdings" panose="05000000000000000000" pitchFamily="2" charset="2"/>
              <a:buChar char="§"/>
            </a:pPr>
            <a:r>
              <a:rPr lang="ro-RO" altLang="ro-RO" sz="1200" i="1">
                <a:latin typeface="Cambria Math" panose="02040503050406030204" pitchFamily="18" charset="0"/>
                <a:ea typeface="Cambria Math" panose="02040503050406030204" pitchFamily="18" charset="0"/>
                <a:cs typeface="Cambria Math" panose="02040503050406030204" pitchFamily="18" charset="0"/>
              </a:rPr>
              <a:t> Limba modernă 1 (engleză, franceză, spaniolă, italiană) – OM nr. 3393/2017</a:t>
            </a:r>
          </a:p>
          <a:p>
            <a:pPr eaLnBrk="1" hangingPunct="1">
              <a:buFont typeface="Wingdings" panose="05000000000000000000" pitchFamily="2" charset="2"/>
              <a:buChar char="§"/>
            </a:pPr>
            <a:r>
              <a:rPr lang="ro-RO" altLang="ro-RO" sz="1200" i="1">
                <a:latin typeface="Cambria Math" panose="02040503050406030204" pitchFamily="18" charset="0"/>
                <a:ea typeface="Cambria Math" panose="02040503050406030204" pitchFamily="18" charset="0"/>
                <a:cs typeface="Cambria Math" panose="02040503050406030204" pitchFamily="18" charset="0"/>
              </a:rPr>
              <a:t> Limba modernă 2 (chineză, engleză, franceză, spaniolă, italiană, turcă) – OM nr. 3393/2017</a:t>
            </a:r>
          </a:p>
          <a:p>
            <a:pPr eaLnBrk="1" hangingPunct="1">
              <a:buFont typeface="Wingdings" panose="05000000000000000000" pitchFamily="2" charset="2"/>
              <a:buChar char="§"/>
            </a:pPr>
            <a:r>
              <a:rPr lang="ro-RO" altLang="ro-RO" sz="1200" i="1">
                <a:latin typeface="Cambria Math" panose="02040503050406030204" pitchFamily="18" charset="0"/>
                <a:ea typeface="Cambria Math" panose="02040503050406030204" pitchFamily="18" charset="0"/>
                <a:cs typeface="Cambria Math" panose="02040503050406030204" pitchFamily="18" charset="0"/>
              </a:rPr>
              <a:t> Limba modernă 1 – studiu intensiv (engleză, franceză, spaniolă, italiană) – OM nr. 3393/2017</a:t>
            </a:r>
          </a:p>
          <a:p>
            <a:pPr eaLnBrk="1" hangingPunct="1">
              <a:buFont typeface="Wingdings" panose="05000000000000000000" pitchFamily="2" charset="2"/>
              <a:buChar char="§"/>
            </a:pPr>
            <a:r>
              <a:rPr lang="ro-RO" altLang="ro-RO" sz="1200" i="1">
                <a:latin typeface="Cambria Math" panose="02040503050406030204" pitchFamily="18" charset="0"/>
                <a:ea typeface="Cambria Math" panose="02040503050406030204" pitchFamily="18" charset="0"/>
                <a:cs typeface="Cambria Math" panose="02040503050406030204" pitchFamily="18" charset="0"/>
              </a:rPr>
              <a:t> </a:t>
            </a:r>
            <a:r>
              <a:rPr lang="en-US" altLang="ro-RO" sz="1200" i="1">
                <a:latin typeface="Cambria Math" panose="02040503050406030204" pitchFamily="18" charset="0"/>
                <a:ea typeface="Cambria Math" panose="02040503050406030204" pitchFamily="18" charset="0"/>
                <a:cs typeface="Cambria Math" panose="02040503050406030204" pitchFamily="18" charset="0"/>
              </a:rPr>
              <a:t>Limba modernă 1/Limba modernă 2/Limba modernă 1 - intensiv (germană, rusă, japoneză)</a:t>
            </a:r>
            <a:r>
              <a:rPr lang="ro-RO" altLang="ro-RO" sz="1200" i="1">
                <a:latin typeface="Cambria Math" panose="02040503050406030204" pitchFamily="18" charset="0"/>
                <a:ea typeface="Cambria Math" panose="02040503050406030204" pitchFamily="18" charset="0"/>
                <a:cs typeface="Cambria Math" panose="02040503050406030204" pitchFamily="18" charset="0"/>
              </a:rPr>
              <a:t> – OM nr. 3393/2017</a:t>
            </a:r>
          </a:p>
          <a:p>
            <a:pPr eaLnBrk="1" hangingPunct="1">
              <a:buFont typeface="Wingdings" panose="05000000000000000000" pitchFamily="2" charset="2"/>
              <a:buChar char="§"/>
            </a:pPr>
            <a:r>
              <a:rPr lang="ro-RO" altLang="ro-RO" sz="1200" i="1">
                <a:latin typeface="Cambria Math" panose="02040503050406030204" pitchFamily="18" charset="0"/>
                <a:ea typeface="Cambria Math" panose="02040503050406030204" pitchFamily="18" charset="0"/>
                <a:cs typeface="Cambria Math" panose="02040503050406030204" pitchFamily="18" charset="0"/>
              </a:rPr>
              <a:t> Limba ebraică – Limba modernă 1 – OM nr. 5098/2009</a:t>
            </a:r>
          </a:p>
          <a:p>
            <a:pPr eaLnBrk="1" hangingPunct="1">
              <a:buFont typeface="Wingdings" panose="05000000000000000000" pitchFamily="2" charset="2"/>
              <a:buChar char="§"/>
            </a:pPr>
            <a:endParaRPr lang="ro-RO" altLang="ro-RO" sz="1200" i="1">
              <a:latin typeface="Cambria Math" panose="02040503050406030204" pitchFamily="18" charset="0"/>
              <a:ea typeface="Cambria Math" panose="02040503050406030204" pitchFamily="18" charset="0"/>
              <a:cs typeface="Cambria Math" panose="02040503050406030204" pitchFamily="18" charset="0"/>
            </a:endParaRPr>
          </a:p>
          <a:p>
            <a:pPr eaLnBrk="1" hangingPunct="1"/>
            <a:endParaRPr lang="ro-RO" altLang="ro-RO" sz="1200" i="1">
              <a:latin typeface="Cambria Math" panose="02040503050406030204" pitchFamily="18" charset="0"/>
              <a:ea typeface="Cambria Math" panose="02040503050406030204" pitchFamily="18" charset="0"/>
              <a:cs typeface="Cambria Math" panose="020405030504060302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ECFF3C70-D577-4E2E-AF75-9394330B236D}"/>
              </a:ext>
            </a:extLst>
          </p:cNvPr>
          <p:cNvSpPr>
            <a:spLocks noGrp="1"/>
          </p:cNvSpPr>
          <p:nvPr>
            <p:ph type="title"/>
          </p:nvPr>
        </p:nvSpPr>
        <p:spPr>
          <a:xfrm>
            <a:off x="1152525" y="198438"/>
            <a:ext cx="10553700" cy="6432550"/>
          </a:xfrm>
        </p:spPr>
        <p:txBody>
          <a:bodyPr/>
          <a:lstStyle/>
          <a:p>
            <a:pPr eaLnBrk="1" hangingPunct="1"/>
            <a:r>
              <a:rPr lang="ro-RO" altLang="ro-RO" sz="18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t>CICLUL LICEAL</a:t>
            </a:r>
            <a:br>
              <a:rPr lang="ro-RO" altLang="ro-RO" sz="16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br>
            <a:br>
              <a:rPr lang="ro-RO" altLang="ro-RO" sz="16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br>
            <a:r>
              <a:rPr lang="pt-BR" altLang="ro-RO" sz="16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t>O R D I N</a:t>
            </a:r>
            <a:r>
              <a:rPr lang="ro-RO" altLang="ro-RO" sz="16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t> privind aprobarea planurilor-cadru pentru învățământul liceal cu frecvență zi*) nr. 4.350/ 20 iunie 2024, publicat în Monitorul Oficial al României, Partea I, nr. 594 și 594 bis/26.VI.2025</a:t>
            </a:r>
            <a:br>
              <a:rPr lang="ro-RO" altLang="ro-RO" sz="1600">
                <a:solidFill>
                  <a:schemeClr val="tx1"/>
                </a:solidFill>
                <a:latin typeface="Cambria Math" panose="02040503050406030204" pitchFamily="18" charset="0"/>
                <a:ea typeface="Cambria Math" panose="02040503050406030204" pitchFamily="18" charset="0"/>
                <a:cs typeface="Cambria Math" panose="02040503050406030204" pitchFamily="18" charset="0"/>
              </a:rPr>
            </a:br>
            <a:br>
              <a:rPr lang="ro-RO" altLang="ro-RO" sz="1600">
                <a:solidFill>
                  <a:schemeClr val="tx1"/>
                </a:solidFill>
                <a:latin typeface="Cambria Math" panose="02040503050406030204" pitchFamily="18" charset="0"/>
                <a:ea typeface="Cambria Math" panose="02040503050406030204" pitchFamily="18" charset="0"/>
                <a:cs typeface="Cambria Math" panose="02040503050406030204" pitchFamily="18" charset="0"/>
              </a:rPr>
            </a:br>
            <a:r>
              <a:rPr lang="ro-RO" altLang="ro-RO" sz="12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t>Art. 39. — Planurile-cadru pentru învățământul liceal cu frecvență zi prevăzute la art. 2-38 se aplică progresiv, începând cu generația de elevi care intră în clasa a IX-a în anul școlar 2026-2027.</a:t>
            </a:r>
            <a:br>
              <a:rPr lang="ro-RO" altLang="ro-RO" sz="12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br>
            <a:br>
              <a:rPr lang="ro-RO" altLang="ro-RO" sz="12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br>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Art. 40. — </a:t>
            </a:r>
            <a:r>
              <a:rPr lang="pt-BR"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a:t>
            </a:r>
            <a:r>
              <a:rPr lang="pt-BR" altLang="ro-RO" sz="12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t>2) În anul școlar 2026-2027, pentru clasa a IX-a, învățământ</a:t>
            </a:r>
            <a:r>
              <a:rPr lang="ro-RO" altLang="ro-RO" sz="12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t> liceal, forma cu frecvență zi, se aplică planurile-cadru aprobate </a:t>
            </a:r>
            <a:r>
              <a:rPr lang="pt-BR" altLang="ro-RO" sz="12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t>prin anexele nr. 2-38, iar pentru clasele a X-a, a XI-a și a XII-a,</a:t>
            </a:r>
            <a:r>
              <a:rPr lang="ro-RO" altLang="ro-RO" sz="12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t> învățământ liceal, forma cu frecvență zi, respectiv clasele a X-a și a XI-a, învățământ profesional, rămân în aplicare planurile - cadru valabile în anul școlar 2024-2025.</a:t>
            </a:r>
            <a:br>
              <a:rPr lang="ro-RO" altLang="ro-RO" sz="12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br>
            <a:r>
              <a:rPr lang="pt-BR"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(3) În anul școlar 2027-2028, pentru clasele a IX-a și a X-a,</a:t>
            </a:r>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 învățământ liceal, forma cu frecvență zi, se aplică planurile cadru </a:t>
            </a:r>
            <a:r>
              <a:rPr lang="pt-BR"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aprobate prin anexele nr. 2-38, iar</a:t>
            </a:r>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 </a:t>
            </a:r>
            <a:r>
              <a:rPr lang="pt-BR"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pentru clasele a XI-a și</a:t>
            </a:r>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 a XII-a, învățământ liceal, forma cu frecvență zi, respectiv clasa a XI-a, învățământ profesional, rămân în aplicare planurile-cadru valabile în anul școlar 2024-2025.</a:t>
            </a:r>
            <a:b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br>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(4) În anul școlar 2028-2029, pentru clasele a IX-a, a X-a și a XI-a, învățământ liceal, forma cu frecvență zi, se aplică </a:t>
            </a:r>
            <a:r>
              <a:rPr lang="pt-BR"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planurile-cadru aprobate prin anexele nr. 2-38, iar pentru clasa</a:t>
            </a:r>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 a XII-a, învățământ liceal, forma cu frecvență zi, rămân în aplicare planurile-cadru valabile în anul școlar 2024-2025.</a:t>
            </a:r>
            <a:b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br>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(5) Începând cu anul școlar 2029-2030, pentru clasele a IX-a, </a:t>
            </a:r>
            <a:r>
              <a:rPr lang="pt-BR"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a X-a, a XI-a și a XII-a, învățământ liceal, forma cu frecvență zi,</a:t>
            </a:r>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 </a:t>
            </a:r>
            <a:r>
              <a:rPr lang="pt-BR"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se aplică planurile-cadru aprobate prin anexele nr. 2-38.</a:t>
            </a:r>
            <a:b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br>
            <a:b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br>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Art. 41. — (1) Planurile-cadru de învățământ cuprinse în </a:t>
            </a:r>
            <a:r>
              <a:rPr lang="pt-BR"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anexele nr. 2-38 sunt parte integrantă a curriculumului național</a:t>
            </a:r>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 și reprezintă ofertă centrală obligatorie — în cazul tuturor filierelor, profilurilor și specializărilor/calificărilor profesionale.</a:t>
            </a:r>
            <a:b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br>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(2) Inspectoratele școlare și conducerile unităților de </a:t>
            </a:r>
            <a:r>
              <a:rPr lang="es-ES"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învățământ răspund de aplicarea integrală și corectă la clasă a</a:t>
            </a:r>
            <a: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 planurilor-cadru de învățământ în vigoare, corespunzătoare </a:t>
            </a:r>
            <a:r>
              <a:rPr lang="it-IT"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t>filierei, profilului și specializării/calificării profesionale.</a:t>
            </a:r>
            <a:br>
              <a:rPr lang="ro-RO"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br>
            <a:br>
              <a:rPr lang="it-IT" altLang="ro-RO" sz="1200">
                <a:solidFill>
                  <a:schemeClr val="tx1"/>
                </a:solidFill>
                <a:latin typeface="Cambria Math" panose="02040503050406030204" pitchFamily="18" charset="0"/>
                <a:ea typeface="Cambria Math" panose="02040503050406030204" pitchFamily="18" charset="0"/>
                <a:cs typeface="Cambria Math" panose="02040503050406030204" pitchFamily="18" charset="0"/>
              </a:rPr>
            </a:br>
            <a:r>
              <a:rPr lang="ro-RO" altLang="ro-RO" sz="12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t>Art. 42. — Planurile-cadru pentru învățământul liceal pentru învățământul în limbile minorităților naționale, pentru clase cu studiul unei limbi moderne în regim intensiv sau bilingv, inclusiv pentru cele care funcționează în baza unor acorduri guvernamentale, pentru învățământul liceal special, pentru învățământul liceal cu frecvență redusă/seral, pentru alternative </a:t>
            </a:r>
            <a:r>
              <a:rPr lang="pt-BR" altLang="ro-RO" sz="12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t>educaționale și pentru programul „A doua șansă” se aprobă prin</a:t>
            </a:r>
            <a:r>
              <a:rPr lang="ro-RO" altLang="ro-RO" sz="12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t> </a:t>
            </a:r>
            <a:r>
              <a:rPr lang="it-IT" altLang="ro-RO" sz="12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t>ordin separat al ministrului educației și cercetării.</a:t>
            </a:r>
            <a:br>
              <a:rPr lang="ro-RO" altLang="ro-RO" sz="12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br>
            <a:br>
              <a:rPr lang="ro-RO" altLang="ro-RO" sz="12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br>
            <a:br>
              <a:rPr lang="ro-RO" altLang="ro-RO" sz="12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br>
            <a:br>
              <a:rPr lang="ro-RO" altLang="ro-RO" sz="14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br>
            <a:r>
              <a:rPr lang="ro-RO" altLang="ro-RO" sz="16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t>***** </a:t>
            </a:r>
            <a:r>
              <a:rPr lang="pt-BR" altLang="ro-RO" sz="16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t>O R D I N</a:t>
            </a:r>
            <a:r>
              <a:rPr lang="ro-RO" altLang="ro-RO" sz="16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t>  </a:t>
            </a:r>
            <a:r>
              <a:rPr lang="it-IT" altLang="ro-RO" sz="1600" b="1">
                <a:latin typeface="Cambria Math" panose="02040503050406030204" pitchFamily="18" charset="0"/>
                <a:ea typeface="Cambria Math" panose="02040503050406030204" pitchFamily="18" charset="0"/>
                <a:cs typeface="Cambria Math" panose="02040503050406030204" pitchFamily="18" charset="0"/>
              </a:rPr>
              <a:t>pentru modificarea anexelor nr. 1-38 la Ordinul ministrului</a:t>
            </a:r>
            <a:r>
              <a:rPr lang="ro-RO" altLang="ro-RO" sz="1600" b="1">
                <a:latin typeface="Cambria Math" panose="02040503050406030204" pitchFamily="18" charset="0"/>
                <a:ea typeface="Cambria Math" panose="02040503050406030204" pitchFamily="18" charset="0"/>
                <a:cs typeface="Cambria Math" panose="02040503050406030204" pitchFamily="18" charset="0"/>
              </a:rPr>
              <a:t> educației și cercetării nr. 4.350/2025 privind aprobarea planurilor-cadru pentru învățământul liceal cu frecvență zi*)</a:t>
            </a:r>
            <a:r>
              <a:rPr lang="ro-RO" altLang="ro-RO" sz="1600" b="1">
                <a:solidFill>
                  <a:schemeClr val="tx1"/>
                </a:solidFill>
                <a:latin typeface="Cambria Math" panose="02040503050406030204" pitchFamily="18" charset="0"/>
                <a:ea typeface="Cambria Math" panose="02040503050406030204" pitchFamily="18" charset="0"/>
                <a:cs typeface="Cambria Math" panose="02040503050406030204" pitchFamily="18" charset="0"/>
              </a:rPr>
              <a:t> nr. 4152/17 iunie 2026, publicat în Monitorul Oficial al României, Partea I, nr. 565 și 565 bis/9.VII.2026</a:t>
            </a:r>
            <a:br>
              <a:rPr lang="ro-RO" altLang="ro-RO" sz="1600">
                <a:solidFill>
                  <a:schemeClr val="tx1"/>
                </a:solidFill>
                <a:latin typeface="Cambria Math" panose="02040503050406030204" pitchFamily="18" charset="0"/>
                <a:ea typeface="Cambria Math" panose="02040503050406030204" pitchFamily="18" charset="0"/>
                <a:cs typeface="Cambria Math" panose="02040503050406030204" pitchFamily="18" charset="0"/>
              </a:rPr>
            </a:br>
            <a:endParaRPr lang="ro-RO" altLang="ro-RO" sz="1600" b="1">
              <a:solidFill>
                <a:schemeClr val="tx1"/>
              </a:solidFill>
              <a:latin typeface="Cambria Math" panose="02040503050406030204" pitchFamily="18" charset="0"/>
              <a:ea typeface="Cambria Math" panose="02040503050406030204" pitchFamily="18" charset="0"/>
              <a:cs typeface="Cambria Math" panose="020405030504060302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
            <a:extLst>
              <a:ext uri="{FF2B5EF4-FFF2-40B4-BE49-F238E27FC236}">
                <a16:creationId xmlns:a16="http://schemas.microsoft.com/office/drawing/2014/main" id="{67AEA5C5-C461-46D5-8B45-7430A7BC691C}"/>
              </a:ext>
            </a:extLst>
          </p:cNvPr>
          <p:cNvSpPr>
            <a:spLocks noChangeArrowheads="1"/>
          </p:cNvSpPr>
          <p:nvPr/>
        </p:nvSpPr>
        <p:spPr bwMode="auto">
          <a:xfrm>
            <a:off x="1185863" y="1752600"/>
            <a:ext cx="10512425"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Art. 2. — Se aprobă nota de prezentare și planurile-cadru pentru învățământul liceal cu frecvență zi, pentru clasele cu predare a unei limbi moderne în regim intensiv/bilingv, prevăzute în anexa nr. 2.</a:t>
            </a:r>
          </a:p>
          <a:p>
            <a:pPr algn="just" eaLnBrk="1" hangingPunct="1"/>
            <a:r>
              <a:rPr lang="ro-RO" altLang="ro-RO" sz="1200" b="1">
                <a:latin typeface="Cambria Math" panose="02040503050406030204" pitchFamily="18" charset="0"/>
                <a:ea typeface="Cambria Math" panose="02040503050406030204" pitchFamily="18" charset="0"/>
                <a:cs typeface="Cambria Math" panose="02040503050406030204" pitchFamily="18" charset="0"/>
              </a:rPr>
              <a:t>Art. 5. — Planurile-cadru pentru învățământul liceal, prevăzute la art. 1-4, se aplică progresiv, începând cu generația de elevi care intră în clasa a IX-a în anul școlar 2026-2027.</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Art. 6. — </a:t>
            </a:r>
            <a:r>
              <a:rPr lang="pt-BR" altLang="ro-RO" sz="1200" b="1">
                <a:latin typeface="Cambria Math" panose="02040503050406030204" pitchFamily="18" charset="0"/>
                <a:ea typeface="Cambria Math" panose="02040503050406030204" pitchFamily="18" charset="0"/>
                <a:cs typeface="Cambria Math" panose="02040503050406030204" pitchFamily="18" charset="0"/>
              </a:rPr>
              <a:t>(2) În anul școlar 2026-2027, pentru clasa a IX-a, învățământ</a:t>
            </a:r>
            <a:r>
              <a:rPr lang="ro-RO" altLang="ro-RO" sz="1200" b="1">
                <a:latin typeface="Cambria Math" panose="02040503050406030204" pitchFamily="18" charset="0"/>
                <a:ea typeface="Cambria Math" panose="02040503050406030204" pitchFamily="18" charset="0"/>
                <a:cs typeface="Cambria Math" panose="02040503050406030204" pitchFamily="18" charset="0"/>
              </a:rPr>
              <a:t> </a:t>
            </a:r>
            <a:r>
              <a:rPr lang="pt-BR" altLang="ro-RO" sz="1200" b="1">
                <a:latin typeface="Cambria Math" panose="02040503050406030204" pitchFamily="18" charset="0"/>
                <a:ea typeface="Cambria Math" panose="02040503050406030204" pitchFamily="18" charset="0"/>
                <a:cs typeface="Cambria Math" panose="02040503050406030204" pitchFamily="18" charset="0"/>
              </a:rPr>
              <a:t>liceal organizat pe specificul prezentului ordin, se aplică</a:t>
            </a:r>
            <a:r>
              <a:rPr lang="ro-RO" altLang="ro-RO" sz="1200" b="1">
                <a:latin typeface="Cambria Math" panose="02040503050406030204" pitchFamily="18" charset="0"/>
                <a:ea typeface="Cambria Math" panose="02040503050406030204" pitchFamily="18" charset="0"/>
                <a:cs typeface="Cambria Math" panose="02040503050406030204" pitchFamily="18" charset="0"/>
              </a:rPr>
              <a:t> </a:t>
            </a:r>
            <a:r>
              <a:rPr lang="pt-BR" altLang="ro-RO" sz="1200" b="1">
                <a:latin typeface="Cambria Math" panose="02040503050406030204" pitchFamily="18" charset="0"/>
                <a:ea typeface="Cambria Math" panose="02040503050406030204" pitchFamily="18" charset="0"/>
                <a:cs typeface="Cambria Math" panose="02040503050406030204" pitchFamily="18" charset="0"/>
              </a:rPr>
              <a:t>planurile-cadru aprobate prin anexele nr. 1-4, iar pentru anii de</a:t>
            </a:r>
            <a:r>
              <a:rPr lang="ro-RO" altLang="ro-RO" sz="1200" b="1">
                <a:latin typeface="Cambria Math" panose="02040503050406030204" pitchFamily="18" charset="0"/>
                <a:ea typeface="Cambria Math" panose="02040503050406030204" pitchFamily="18" charset="0"/>
                <a:cs typeface="Cambria Math" panose="02040503050406030204" pitchFamily="18" charset="0"/>
              </a:rPr>
              <a:t> studiu începând cu clasa a X-a, învățământ liceal și profesional, se aplică planurile-cadru valabile în anul școlar 2024-2025.</a:t>
            </a:r>
          </a:p>
          <a:p>
            <a:pPr algn="just" eaLnBrk="1" hangingPunct="1"/>
            <a:r>
              <a:rPr lang="pt-BR" altLang="ro-RO" sz="1200">
                <a:latin typeface="Cambria Math" panose="02040503050406030204" pitchFamily="18" charset="0"/>
                <a:ea typeface="Cambria Math" panose="02040503050406030204" pitchFamily="18" charset="0"/>
                <a:cs typeface="Cambria Math" panose="02040503050406030204" pitchFamily="18" charset="0"/>
              </a:rPr>
              <a:t>(3) În anul școlar 2027-2028, pentru clasele a IX-a și a X-a,</a:t>
            </a:r>
            <a:r>
              <a:rPr lang="ro-RO" altLang="ro-RO" sz="1200">
                <a:latin typeface="Cambria Math" panose="02040503050406030204" pitchFamily="18" charset="0"/>
                <a:ea typeface="Cambria Math" panose="02040503050406030204" pitchFamily="18" charset="0"/>
                <a:cs typeface="Cambria Math" panose="02040503050406030204" pitchFamily="18" charset="0"/>
              </a:rPr>
              <a:t> învățământ liceal organizat pe specificul prezentului ordin, se aplică </a:t>
            </a:r>
            <a:r>
              <a:rPr lang="pt-BR" altLang="ro-RO" sz="1200">
                <a:latin typeface="Cambria Math" panose="02040503050406030204" pitchFamily="18" charset="0"/>
                <a:ea typeface="Cambria Math" panose="02040503050406030204" pitchFamily="18" charset="0"/>
                <a:cs typeface="Cambria Math" panose="02040503050406030204" pitchFamily="18" charset="0"/>
              </a:rPr>
              <a:t>planurile-cadru aprobate prin anexele nr. 1-4, iar pentru anii de</a:t>
            </a:r>
            <a:r>
              <a:rPr lang="ro-RO" altLang="ro-RO" sz="1200">
                <a:latin typeface="Cambria Math" panose="02040503050406030204" pitchFamily="18" charset="0"/>
                <a:ea typeface="Cambria Math" panose="02040503050406030204" pitchFamily="18" charset="0"/>
                <a:cs typeface="Cambria Math" panose="02040503050406030204" pitchFamily="18" charset="0"/>
              </a:rPr>
              <a:t> studiu începând cu clasa a XI-a, învățământ liceal și profesional, se aplică planurile-cadru valabile în anul școlar 2024-2025.</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(4) În anul școlar 2028-2029, pentru clasele a IX-a, a X-a și a XI-a, învățământ liceal organizat pe specificul prezentului </a:t>
            </a:r>
            <a:r>
              <a:rPr lang="pt-BR" altLang="ro-RO" sz="1200">
                <a:latin typeface="Cambria Math" panose="02040503050406030204" pitchFamily="18" charset="0"/>
                <a:ea typeface="Cambria Math" panose="02040503050406030204" pitchFamily="18" charset="0"/>
                <a:cs typeface="Cambria Math" panose="02040503050406030204" pitchFamily="18" charset="0"/>
              </a:rPr>
              <a:t>ordin, se aplică planurile-cadru aprobate prin anexele nr. 1-4, iar</a:t>
            </a:r>
            <a:r>
              <a:rPr lang="ro-RO" altLang="ro-RO" sz="1200">
                <a:latin typeface="Cambria Math" panose="02040503050406030204" pitchFamily="18" charset="0"/>
                <a:ea typeface="Cambria Math" panose="02040503050406030204" pitchFamily="18" charset="0"/>
                <a:cs typeface="Cambria Math" panose="02040503050406030204" pitchFamily="18" charset="0"/>
              </a:rPr>
              <a:t> pentru anii de studiu începând cu clasa a XII-a, învățământ liceal și profesional special, se aplică planurile-cadru valabile în anul școlar 2024-2025.</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(5) Începând cu anul școlar 2029-2030, pentru clasele a IX-a, a X-a, a XI-a și a XII-a, învățământ liceal organizat pe specificul </a:t>
            </a:r>
            <a:r>
              <a:rPr lang="pt-BR" altLang="ro-RO" sz="1200">
                <a:latin typeface="Cambria Math" panose="02040503050406030204" pitchFamily="18" charset="0"/>
                <a:ea typeface="Cambria Math" panose="02040503050406030204" pitchFamily="18" charset="0"/>
                <a:cs typeface="Cambria Math" panose="02040503050406030204" pitchFamily="18" charset="0"/>
              </a:rPr>
              <a:t>prezentului ordin, se aplică planurile-cadru aprobate prin anexele</a:t>
            </a:r>
            <a:r>
              <a:rPr lang="ro-RO" altLang="ro-RO" sz="1200">
                <a:latin typeface="Cambria Math" panose="02040503050406030204" pitchFamily="18" charset="0"/>
                <a:ea typeface="Cambria Math" panose="02040503050406030204" pitchFamily="18" charset="0"/>
                <a:cs typeface="Cambria Math" panose="02040503050406030204" pitchFamily="18" charset="0"/>
              </a:rPr>
              <a:t> nr. 1-4, iar începând cu clasa a XIII-a, învățământ liceal cu frecvență seral/frecvență redusă și învățământ liceal special, se aplică planurile-cadru valabile în anul școlar 2024-2025.</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(6) Începând cu anul școlar 2030-2031, pentru clasele a IX-a, </a:t>
            </a:r>
            <a:r>
              <a:rPr lang="pt-BR" altLang="ro-RO" sz="1200">
                <a:latin typeface="Cambria Math" panose="02040503050406030204" pitchFamily="18" charset="0"/>
                <a:ea typeface="Cambria Math" panose="02040503050406030204" pitchFamily="18" charset="0"/>
                <a:cs typeface="Cambria Math" panose="02040503050406030204" pitchFamily="18" charset="0"/>
              </a:rPr>
              <a:t>a X-a, a XI-a, a XII-a și a XIII-a, învățământ liceal special</a:t>
            </a:r>
            <a:r>
              <a:rPr lang="ro-RO" altLang="ro-RO" sz="1200">
                <a:latin typeface="Cambria Math" panose="02040503050406030204" pitchFamily="18" charset="0"/>
                <a:ea typeface="Cambria Math" panose="02040503050406030204" pitchFamily="18" charset="0"/>
                <a:cs typeface="Cambria Math" panose="02040503050406030204" pitchFamily="18" charset="0"/>
              </a:rPr>
              <a:t> organizat pe specificul prezentului ordin, se aplică planurile cadru aprobate prin anexele nr. 1 și 4, iar începând cu clasa </a:t>
            </a:r>
            <a:r>
              <a:rPr lang="pt-BR" altLang="ro-RO" sz="1200">
                <a:latin typeface="Cambria Math" panose="02040503050406030204" pitchFamily="18" charset="0"/>
                <a:ea typeface="Cambria Math" panose="02040503050406030204" pitchFamily="18" charset="0"/>
                <a:cs typeface="Cambria Math" panose="02040503050406030204" pitchFamily="18" charset="0"/>
              </a:rPr>
              <a:t>a XIV-a, învățământ liceal special, se aplică planurile-cadru</a:t>
            </a:r>
            <a:r>
              <a:rPr lang="ro-RO" altLang="ro-RO" sz="1200">
                <a:latin typeface="Cambria Math" panose="02040503050406030204" pitchFamily="18" charset="0"/>
                <a:ea typeface="Cambria Math" panose="02040503050406030204" pitchFamily="18" charset="0"/>
                <a:cs typeface="Cambria Math" panose="02040503050406030204" pitchFamily="18" charset="0"/>
              </a:rPr>
              <a:t> valabile în anul școlar 2024-2025.</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(7) Începând cu anul școlar 2031-2032, pentru clasele a IX-a, </a:t>
            </a:r>
            <a:r>
              <a:rPr lang="pt-BR" altLang="ro-RO" sz="1200">
                <a:latin typeface="Cambria Math" panose="02040503050406030204" pitchFamily="18" charset="0"/>
                <a:ea typeface="Cambria Math" panose="02040503050406030204" pitchFamily="18" charset="0"/>
                <a:cs typeface="Cambria Math" panose="02040503050406030204" pitchFamily="18" charset="0"/>
              </a:rPr>
              <a:t>a X-a, a XI-a, a XII-a, a XIII-a și a XIV-a, învățământ liceal</a:t>
            </a:r>
            <a:r>
              <a:rPr lang="ro-RO" altLang="ro-RO" sz="1200">
                <a:latin typeface="Cambria Math" panose="02040503050406030204" pitchFamily="18" charset="0"/>
                <a:ea typeface="Cambria Math" panose="02040503050406030204" pitchFamily="18" charset="0"/>
                <a:cs typeface="Cambria Math" panose="02040503050406030204" pitchFamily="18" charset="0"/>
              </a:rPr>
              <a:t> special organizat pe specificul prezentului ordin, se aplică </a:t>
            </a:r>
            <a:r>
              <a:rPr lang="pt-BR" altLang="ro-RO" sz="1200">
                <a:latin typeface="Cambria Math" panose="02040503050406030204" pitchFamily="18" charset="0"/>
                <a:ea typeface="Cambria Math" panose="02040503050406030204" pitchFamily="18" charset="0"/>
                <a:cs typeface="Cambria Math" panose="02040503050406030204" pitchFamily="18" charset="0"/>
              </a:rPr>
              <a:t>planurile-cadru aprobate prin anexa nr. 1, iar pentru clasa a XV-a,</a:t>
            </a:r>
            <a:r>
              <a:rPr lang="ro-RO" altLang="ro-RO" sz="1200">
                <a:latin typeface="Cambria Math" panose="02040503050406030204" pitchFamily="18" charset="0"/>
                <a:ea typeface="Cambria Math" panose="02040503050406030204" pitchFamily="18" charset="0"/>
                <a:cs typeface="Cambria Math" panose="02040503050406030204" pitchFamily="18" charset="0"/>
              </a:rPr>
              <a:t> învățământ liceal special, se aplică planurile-cadru valabile în anul școlar 2024-2025.</a:t>
            </a:r>
          </a:p>
        </p:txBody>
      </p:sp>
      <p:sp>
        <p:nvSpPr>
          <p:cNvPr id="21507" name="Rectangle 2">
            <a:extLst>
              <a:ext uri="{FF2B5EF4-FFF2-40B4-BE49-F238E27FC236}">
                <a16:creationId xmlns:a16="http://schemas.microsoft.com/office/drawing/2014/main" id="{A39F1C35-44AA-4FE8-B31C-065A45C870D6}"/>
              </a:ext>
            </a:extLst>
          </p:cNvPr>
          <p:cNvSpPr>
            <a:spLocks noChangeArrowheads="1"/>
          </p:cNvSpPr>
          <p:nvPr/>
        </p:nvSpPr>
        <p:spPr bwMode="auto">
          <a:xfrm>
            <a:off x="1185863" y="428625"/>
            <a:ext cx="10512425"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algn="just" eaLnBrk="1" hangingPunct="1"/>
            <a:r>
              <a:rPr lang="ro-RO" altLang="ro-RO" sz="1600" b="1">
                <a:latin typeface="Cambria Math" panose="02040503050406030204" pitchFamily="18" charset="0"/>
                <a:ea typeface="Cambria Math" panose="02040503050406030204" pitchFamily="18" charset="0"/>
                <a:cs typeface="Cambria Math" panose="02040503050406030204" pitchFamily="18" charset="0"/>
              </a:rPr>
              <a:t>OMEC nr. 6.873/2025 privind aprobarea planurilor-cadru pentru învățământul liceal special cu frecvență zi, învățământul liceal cu frecvență zi, </a:t>
            </a:r>
            <a:r>
              <a:rPr lang="ro-RO" altLang="ro-RO" sz="1600" b="1" u="sng">
                <a:latin typeface="Cambria Math" panose="02040503050406030204" pitchFamily="18" charset="0"/>
                <a:ea typeface="Cambria Math" panose="02040503050406030204" pitchFamily="18" charset="0"/>
                <a:cs typeface="Cambria Math" panose="02040503050406030204" pitchFamily="18" charset="0"/>
              </a:rPr>
              <a:t>pentru clasele cu predare a unei limbi moderne în regim intensiv/bilingv,</a:t>
            </a:r>
            <a:r>
              <a:rPr lang="ro-RO" altLang="ro-RO" sz="1600" b="1">
                <a:latin typeface="Cambria Math" panose="02040503050406030204" pitchFamily="18" charset="0"/>
                <a:ea typeface="Cambria Math" panose="02040503050406030204" pitchFamily="18" charset="0"/>
                <a:cs typeface="Cambria Math" panose="02040503050406030204" pitchFamily="18" charset="0"/>
              </a:rPr>
              <a:t> învățământul liceal cu frecvență zi, pentru clasele cu </a:t>
            </a:r>
            <a:r>
              <a:rPr lang="it-IT" altLang="ro-RO" sz="1600" b="1">
                <a:latin typeface="Cambria Math" panose="02040503050406030204" pitchFamily="18" charset="0"/>
                <a:ea typeface="Cambria Math" panose="02040503050406030204" pitchFamily="18" charset="0"/>
                <a:cs typeface="Cambria Math" panose="02040503050406030204" pitchFamily="18" charset="0"/>
              </a:rPr>
              <a:t>predare a disciplinei informatică în regim intensiv, și</a:t>
            </a:r>
            <a:r>
              <a:rPr lang="ro-RO" altLang="ro-RO" sz="1600" b="1">
                <a:latin typeface="Cambria Math" panose="02040503050406030204" pitchFamily="18" charset="0"/>
                <a:ea typeface="Cambria Math" panose="02040503050406030204" pitchFamily="18" charset="0"/>
                <a:cs typeface="Cambria Math" panose="02040503050406030204" pitchFamily="18" charset="0"/>
              </a:rPr>
              <a:t> învățământul liceal cu frecvență seral/redusă, publicat în Monitorul Oficial al României, Partea I, nr. 1165 bis/16.XII.2025</a:t>
            </a:r>
            <a:endParaRPr lang="ro-RO" altLang="ro-RO" sz="16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E054B-DD61-4DE7-B704-F3D60F01FD85}"/>
              </a:ext>
            </a:extLst>
          </p:cNvPr>
          <p:cNvSpPr>
            <a:spLocks noGrp="1"/>
          </p:cNvSpPr>
          <p:nvPr>
            <p:ph type="title"/>
          </p:nvPr>
        </p:nvSpPr>
        <p:spPr>
          <a:xfrm>
            <a:off x="1211263" y="379413"/>
            <a:ext cx="10296525" cy="873125"/>
          </a:xfrm>
        </p:spPr>
        <p:txBody>
          <a:bodyPr>
            <a:normAutofit fontScale="90000"/>
          </a:bodyPr>
          <a:lstStyle/>
          <a:p>
            <a:pPr algn="just" eaLnBrk="1" hangingPunct="1"/>
            <a:r>
              <a:rPr lang="pt-BR" altLang="ro-RO" sz="1400" b="1">
                <a:latin typeface="Cambria Math" panose="02040503050406030204" pitchFamily="18" charset="0"/>
                <a:ea typeface="Cambria Math" panose="02040503050406030204" pitchFamily="18" charset="0"/>
                <a:cs typeface="Cambria Math" panose="02040503050406030204" pitchFamily="18" charset="0"/>
              </a:rPr>
              <a:t>O</a:t>
            </a:r>
            <a:r>
              <a:rPr lang="ro-RO" altLang="ro-RO" sz="1400" b="1">
                <a:latin typeface="Cambria Math" panose="02040503050406030204" pitchFamily="18" charset="0"/>
                <a:ea typeface="Cambria Math" panose="02040503050406030204" pitchFamily="18" charset="0"/>
                <a:cs typeface="Cambria Math" panose="02040503050406030204" pitchFamily="18" charset="0"/>
              </a:rPr>
              <a:t>MEC nr. 6.930/19 decembrie 2025 </a:t>
            </a:r>
            <a:r>
              <a:rPr lang="it-IT" altLang="ro-RO" sz="1400" b="1">
                <a:latin typeface="Cambria Math" panose="02040503050406030204" pitchFamily="18" charset="0"/>
                <a:ea typeface="Cambria Math" panose="02040503050406030204" pitchFamily="18" charset="0"/>
                <a:cs typeface="Cambria Math" panose="02040503050406030204" pitchFamily="18" charset="0"/>
              </a:rPr>
              <a:t>pentru aprobarea programelor școlare asociate disciplinelor</a:t>
            </a:r>
            <a:r>
              <a:rPr lang="ro-RO" altLang="ro-RO" sz="1400" b="1">
                <a:latin typeface="Cambria Math" panose="02040503050406030204" pitchFamily="18" charset="0"/>
                <a:ea typeface="Cambria Math" panose="02040503050406030204" pitchFamily="18" charset="0"/>
                <a:cs typeface="Cambria Math" panose="02040503050406030204" pitchFamily="18" charset="0"/>
              </a:rPr>
              <a:t> prevăzute în Ordinul ministrului educației și cercetării nr. 4.350/2025 privind aprobarea planurilor-cadru pentru învățământul liceal cu frecvență zi*), publicat în Monitorul Oficial al României, Partea I, nr. 4 bis/ 8.01.2026</a:t>
            </a:r>
            <a:br>
              <a:rPr lang="ro-RO" altLang="ro-RO" sz="1400" b="1">
                <a:latin typeface="Cambria Math" panose="02040503050406030204" pitchFamily="18" charset="0"/>
                <a:ea typeface="Cambria Math" panose="02040503050406030204" pitchFamily="18" charset="0"/>
                <a:cs typeface="Cambria Math" panose="02040503050406030204" pitchFamily="18" charset="0"/>
              </a:rPr>
            </a:br>
            <a:br>
              <a:rPr lang="ro-RO" altLang="ro-RO" sz="1400" b="1">
                <a:latin typeface="Cambria Math" panose="02040503050406030204" pitchFamily="18" charset="0"/>
                <a:ea typeface="Cambria Math" panose="02040503050406030204" pitchFamily="18" charset="0"/>
                <a:cs typeface="Cambria Math" panose="02040503050406030204" pitchFamily="18" charset="0"/>
              </a:rPr>
            </a:br>
            <a:br>
              <a:rPr lang="ro-RO" altLang="ro-RO" sz="1400" b="1">
                <a:latin typeface="Cambria Math" panose="02040503050406030204" pitchFamily="18" charset="0"/>
                <a:ea typeface="Cambria Math" panose="02040503050406030204" pitchFamily="18" charset="0"/>
                <a:cs typeface="Cambria Math" panose="02040503050406030204" pitchFamily="18" charset="0"/>
              </a:rPr>
            </a:br>
            <a:endParaRPr lang="ro-RO" altLang="ro-RO" sz="1400"/>
          </a:p>
        </p:txBody>
      </p:sp>
      <p:sp>
        <p:nvSpPr>
          <p:cNvPr id="22531" name="Rectangle 2">
            <a:extLst>
              <a:ext uri="{FF2B5EF4-FFF2-40B4-BE49-F238E27FC236}">
                <a16:creationId xmlns:a16="http://schemas.microsoft.com/office/drawing/2014/main" id="{EFABA24A-6A78-439B-B12E-D5DFFA3F1D68}"/>
              </a:ext>
            </a:extLst>
          </p:cNvPr>
          <p:cNvSpPr>
            <a:spLocks noChangeArrowheads="1"/>
          </p:cNvSpPr>
          <p:nvPr/>
        </p:nvSpPr>
        <p:spPr bwMode="auto">
          <a:xfrm>
            <a:off x="1211263" y="1651000"/>
            <a:ext cx="105410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algn="just" eaLnBrk="1" hangingPunct="1"/>
            <a:r>
              <a:rPr lang="ro-RO" altLang="ro-RO" sz="1400" b="1">
                <a:latin typeface="Cambria Math" panose="02040503050406030204" pitchFamily="18" charset="0"/>
                <a:ea typeface="Cambria Math" panose="02040503050406030204" pitchFamily="18" charset="0"/>
                <a:cs typeface="Cambria Math" panose="02040503050406030204" pitchFamily="18" charset="0"/>
              </a:rPr>
              <a:t>ANEXA 24 </a:t>
            </a:r>
            <a:r>
              <a:rPr lang="ro-RO" altLang="ro-RO" sz="1400">
                <a:latin typeface="Cambria Math" panose="02040503050406030204" pitchFamily="18" charset="0"/>
                <a:ea typeface="Cambria Math" panose="02040503050406030204" pitchFamily="18" charset="0"/>
                <a:cs typeface="Cambria Math" panose="02040503050406030204" pitchFamily="18" charset="0"/>
              </a:rPr>
              <a:t>– Programa școlară pentru disciplina Limba modernă 1 (Engleză, Franceză, Spaniolă, Italiană), clasa a IX-a</a:t>
            </a:r>
          </a:p>
          <a:p>
            <a:pPr algn="just" eaLnBrk="1" hangingPunct="1"/>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latin typeface="Cambria Math" panose="02040503050406030204" pitchFamily="18" charset="0"/>
                <a:ea typeface="Cambria Math" panose="02040503050406030204" pitchFamily="18" charset="0"/>
                <a:cs typeface="Cambria Math" panose="02040503050406030204" pitchFamily="18" charset="0"/>
              </a:rPr>
              <a:t>  TC, 2h/săptămână, pentru toate filierele, profilurile și specializările/calificările profesionale</a:t>
            </a:r>
          </a:p>
          <a:p>
            <a:pPr algn="just" eaLnBrk="1" hangingPunct="1"/>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latin typeface="Cambria Math" panose="02040503050406030204" pitchFamily="18" charset="0"/>
                <a:ea typeface="Cambria Math" panose="02040503050406030204" pitchFamily="18" charset="0"/>
                <a:cs typeface="Cambria Math" panose="02040503050406030204" pitchFamily="18" charset="0"/>
              </a:rPr>
              <a:t>  CS, 1h/săptămână, pentru filiera teoretică, profilul umanist, specializarea științe sociale și specializarea filologie</a:t>
            </a:r>
          </a:p>
          <a:p>
            <a:pPr algn="just" eaLnBrk="1" hangingPunct="1"/>
            <a:endParaRPr lang="ro-RO" altLang="ro-RO" sz="1400">
              <a:latin typeface="Cambria Math" panose="02040503050406030204" pitchFamily="18" charset="0"/>
              <a:ea typeface="Cambria Math" panose="02040503050406030204" pitchFamily="18" charset="0"/>
              <a:cs typeface="Cambria Math" panose="02040503050406030204" pitchFamily="18" charset="0"/>
            </a:endParaRPr>
          </a:p>
          <a:p>
            <a:pPr algn="just" eaLnBrk="1" hangingPunct="1"/>
            <a:endParaRPr lang="ro-RO" altLang="ro-RO" sz="1400">
              <a:latin typeface="Cambria Math" panose="02040503050406030204" pitchFamily="18" charset="0"/>
              <a:ea typeface="Cambria Math" panose="02040503050406030204" pitchFamily="18" charset="0"/>
              <a:cs typeface="Cambria Math" panose="02040503050406030204" pitchFamily="18" charset="0"/>
            </a:endParaRPr>
          </a:p>
          <a:p>
            <a:pPr algn="just" eaLnBrk="1" hangingPunct="1"/>
            <a:r>
              <a:rPr lang="ro-RO" altLang="ro-RO" sz="1400" b="1">
                <a:latin typeface="Cambria Math" panose="02040503050406030204" pitchFamily="18" charset="0"/>
                <a:ea typeface="Cambria Math" panose="02040503050406030204" pitchFamily="18" charset="0"/>
                <a:cs typeface="Cambria Math" panose="02040503050406030204" pitchFamily="18" charset="0"/>
              </a:rPr>
              <a:t>ANEXA 25 </a:t>
            </a:r>
            <a:r>
              <a:rPr lang="ro-RO" altLang="ro-RO" sz="1400">
                <a:latin typeface="Cambria Math" panose="02040503050406030204" pitchFamily="18" charset="0"/>
                <a:ea typeface="Cambria Math" panose="02040503050406030204" pitchFamily="18" charset="0"/>
                <a:cs typeface="Cambria Math" panose="02040503050406030204" pitchFamily="18" charset="0"/>
              </a:rPr>
              <a:t>– Programa școlară pentru disciplina Limba modernă 2 – Debutanți – A0 (Engleză, Franceză, Spaniolă, Italiană,</a:t>
            </a:r>
          </a:p>
          <a:p>
            <a:pPr algn="just" eaLnBrk="1" hangingPunct="1"/>
            <a:r>
              <a:rPr lang="ro-RO" altLang="ro-RO" sz="1400">
                <a:latin typeface="Cambria Math" panose="02040503050406030204" pitchFamily="18" charset="0"/>
                <a:ea typeface="Cambria Math" panose="02040503050406030204" pitchFamily="18" charset="0"/>
                <a:cs typeface="Cambria Math" panose="02040503050406030204" pitchFamily="18" charset="0"/>
              </a:rPr>
              <a:t>                        Portugheză, Chineză, Turcă), clasa a IX-a</a:t>
            </a:r>
          </a:p>
          <a:p>
            <a:pPr algn="just" eaLnBrk="1" hangingPunct="1"/>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latin typeface="Cambria Math" panose="02040503050406030204" pitchFamily="18" charset="0"/>
                <a:ea typeface="Cambria Math" panose="02040503050406030204" pitchFamily="18" charset="0"/>
                <a:cs typeface="Cambria Math" panose="02040503050406030204" pitchFamily="18" charset="0"/>
              </a:rPr>
              <a:t> TC, 1h/săptămână, pentru toate filierele, profilurile și specializările/calificările profesionale</a:t>
            </a:r>
          </a:p>
          <a:p>
            <a:pPr algn="just" eaLnBrk="1" hangingPunct="1"/>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latin typeface="Cambria Math" panose="02040503050406030204" pitchFamily="18" charset="0"/>
                <a:ea typeface="Cambria Math" panose="02040503050406030204" pitchFamily="18" charset="0"/>
                <a:cs typeface="Cambria Math" panose="02040503050406030204" pitchFamily="18" charset="0"/>
              </a:rPr>
              <a:t>CS, 1h/săptămână, pentru filiera teoretică, profilul umanist, specializarea științe sociale și specializarea filologie</a:t>
            </a:r>
          </a:p>
          <a:p>
            <a:pPr algn="just" eaLnBrk="1" hangingPunct="1"/>
            <a:endParaRPr lang="ro-RO" altLang="ro-RO" sz="1400">
              <a:latin typeface="Cambria Math" panose="02040503050406030204" pitchFamily="18" charset="0"/>
              <a:ea typeface="Cambria Math" panose="02040503050406030204" pitchFamily="18" charset="0"/>
              <a:cs typeface="Cambria Math" panose="02040503050406030204" pitchFamily="18" charset="0"/>
            </a:endParaRPr>
          </a:p>
          <a:p>
            <a:pPr algn="just" eaLnBrk="1" hangingPunct="1"/>
            <a:endParaRPr lang="ro-RO" altLang="ro-RO" sz="1400">
              <a:latin typeface="Cambria Math" panose="02040503050406030204" pitchFamily="18" charset="0"/>
              <a:ea typeface="Cambria Math" panose="02040503050406030204" pitchFamily="18" charset="0"/>
              <a:cs typeface="Cambria Math" panose="02040503050406030204" pitchFamily="18" charset="0"/>
            </a:endParaRPr>
          </a:p>
          <a:p>
            <a:pPr algn="just" eaLnBrk="1" hangingPunct="1"/>
            <a:r>
              <a:rPr lang="ro-RO" altLang="ro-RO" sz="1400" b="1">
                <a:latin typeface="Cambria Math" panose="02040503050406030204" pitchFamily="18" charset="0"/>
                <a:ea typeface="Cambria Math" panose="02040503050406030204" pitchFamily="18" charset="0"/>
                <a:cs typeface="Cambria Math" panose="02040503050406030204" pitchFamily="18" charset="0"/>
              </a:rPr>
              <a:t>ANEXA 26 </a:t>
            </a:r>
            <a:r>
              <a:rPr lang="ro-RO" altLang="ro-RO" sz="1400">
                <a:latin typeface="Cambria Math" panose="02040503050406030204" pitchFamily="18" charset="0"/>
                <a:ea typeface="Cambria Math" panose="02040503050406030204" pitchFamily="18" charset="0"/>
                <a:cs typeface="Cambria Math" panose="02040503050406030204" pitchFamily="18" charset="0"/>
              </a:rPr>
              <a:t>– Programa școlară pentru disciplina Limba modernă 2 (Engleză, Franceză, Spaniolă, Italiană, Chineză, Turcă), clasa a IX-a</a:t>
            </a:r>
          </a:p>
          <a:p>
            <a:pPr algn="just" eaLnBrk="1" hangingPunct="1"/>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latin typeface="Cambria Math" panose="02040503050406030204" pitchFamily="18" charset="0"/>
                <a:ea typeface="Cambria Math" panose="02040503050406030204" pitchFamily="18" charset="0"/>
                <a:cs typeface="Cambria Math" panose="02040503050406030204" pitchFamily="18" charset="0"/>
              </a:rPr>
              <a:t>TC, 1h/săptămână, pentru toate filierele, profilurile și specializările/calificările profesionale</a:t>
            </a:r>
          </a:p>
          <a:p>
            <a:pPr algn="just" eaLnBrk="1" hangingPunct="1"/>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latin typeface="Cambria Math" panose="02040503050406030204" pitchFamily="18" charset="0"/>
                <a:ea typeface="Cambria Math" panose="02040503050406030204" pitchFamily="18" charset="0"/>
                <a:cs typeface="Cambria Math" panose="02040503050406030204" pitchFamily="18" charset="0"/>
              </a:rPr>
              <a:t>CS, 1h/săptămână, pentru filiera teoretică, profilul umanist, specializarea științe sociale și specializarea filologie</a:t>
            </a:r>
          </a:p>
          <a:p>
            <a:pPr algn="just" eaLnBrk="1" hangingPunct="1"/>
            <a:endParaRPr lang="ro-RO" altLang="ro-RO" sz="1400">
              <a:latin typeface="Cambria Math" panose="02040503050406030204" pitchFamily="18" charset="0"/>
              <a:ea typeface="Cambria Math" panose="02040503050406030204" pitchFamily="18" charset="0"/>
              <a:cs typeface="Cambria Math" panose="02040503050406030204" pitchFamily="18" charset="0"/>
            </a:endParaRPr>
          </a:p>
          <a:p>
            <a:pPr algn="just" eaLnBrk="1" hangingPunct="1"/>
            <a:endParaRPr lang="ro-RO" altLang="ro-RO" sz="1600">
              <a:latin typeface="Cambria Math" panose="02040503050406030204" pitchFamily="18" charset="0"/>
              <a:ea typeface="Cambria Math" panose="02040503050406030204" pitchFamily="18" charset="0"/>
              <a:cs typeface="Cambria Math" panose="02040503050406030204" pitchFamily="18" charset="0"/>
            </a:endParaRPr>
          </a:p>
          <a:p>
            <a:pPr algn="just" eaLnBrk="1" hangingPunct="1"/>
            <a:r>
              <a:rPr lang="en-US" altLang="ro-RO" sz="1400" b="1">
                <a:solidFill>
                  <a:srgbClr val="191B0E"/>
                </a:solidFill>
                <a:latin typeface="Cambria Math" panose="02040503050406030204" pitchFamily="18" charset="0"/>
                <a:ea typeface="Cambria Math" panose="02040503050406030204" pitchFamily="18" charset="0"/>
                <a:cs typeface="Cambria Math" panose="02040503050406030204" pitchFamily="18" charset="0"/>
              </a:rPr>
              <a:t>ANEXA 89  -</a:t>
            </a:r>
            <a:r>
              <a:rPr lang="en-US" altLang="ro-RO" sz="1400">
                <a:solidFill>
                  <a:srgbClr val="191B0E"/>
                </a:solidFill>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solidFill>
                  <a:srgbClr val="191B0E"/>
                </a:solidFill>
                <a:latin typeface="Cambria Math" panose="02040503050406030204" pitchFamily="18" charset="0"/>
                <a:ea typeface="Cambria Math" panose="02040503050406030204" pitchFamily="18" charset="0"/>
                <a:cs typeface="Cambria Math" panose="02040503050406030204" pitchFamily="18" charset="0"/>
              </a:rPr>
              <a:t>Programa școlară  pentru disciplina LIMBA GERMANĂ MODERNĂ(2) LIMBA RUSĂ MODERNĂ LIMBA JAPONEZĂ MODERNĂ</a:t>
            </a:r>
            <a:endParaRPr lang="en-US" altLang="ro-RO" sz="1400">
              <a:solidFill>
                <a:srgbClr val="191B0E"/>
              </a:solidFill>
              <a:latin typeface="Cambria Math" panose="02040503050406030204" pitchFamily="18" charset="0"/>
              <a:ea typeface="Cambria Math" panose="02040503050406030204" pitchFamily="18" charset="0"/>
              <a:cs typeface="Cambria Math" panose="02040503050406030204" pitchFamily="18" charset="0"/>
            </a:endParaRPr>
          </a:p>
          <a:p>
            <a:pPr algn="just" eaLnBrk="1" hangingPunct="1"/>
            <a:r>
              <a:rPr lang="en-US" altLang="ro-RO" sz="1400">
                <a:solidFill>
                  <a:srgbClr val="191B0E"/>
                </a:solidFill>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solidFill>
                  <a:srgbClr val="191B0E"/>
                </a:solidFill>
                <a:latin typeface="Cambria Math" panose="02040503050406030204" pitchFamily="18" charset="0"/>
                <a:ea typeface="Cambria Math" panose="02040503050406030204" pitchFamily="18" charset="0"/>
                <a:cs typeface="Cambria Math" panose="02040503050406030204" pitchFamily="18" charset="0"/>
              </a:rPr>
              <a:t> NIVELUL A1 – B2 (3) Trunchi comun (TC)/Curriculum de specialitate (CS) (pentru toate filierele, profilurile,</a:t>
            </a:r>
            <a:endParaRPr lang="en-US" altLang="ro-RO" sz="1400">
              <a:solidFill>
                <a:srgbClr val="191B0E"/>
              </a:solidFill>
              <a:latin typeface="Cambria Math" panose="02040503050406030204" pitchFamily="18" charset="0"/>
              <a:ea typeface="Cambria Math" panose="02040503050406030204" pitchFamily="18" charset="0"/>
              <a:cs typeface="Cambria Math" panose="02040503050406030204" pitchFamily="18" charset="0"/>
            </a:endParaRPr>
          </a:p>
          <a:p>
            <a:pPr algn="just" eaLnBrk="1" hangingPunct="1"/>
            <a:r>
              <a:rPr lang="en-US" altLang="ro-RO" sz="1400">
                <a:solidFill>
                  <a:srgbClr val="191B0E"/>
                </a:solidFill>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solidFill>
                  <a:srgbClr val="191B0E"/>
                </a:solidFill>
                <a:latin typeface="Cambria Math" panose="02040503050406030204" pitchFamily="18" charset="0"/>
                <a:ea typeface="Cambria Math" panose="02040503050406030204" pitchFamily="18" charset="0"/>
                <a:cs typeface="Cambria Math" panose="02040503050406030204" pitchFamily="18" charset="0"/>
              </a:rPr>
              <a:t> specializările/calificările profesionale) </a:t>
            </a:r>
            <a:endParaRPr lang="ro-RO" altLang="ro-RO" sz="1400">
              <a:latin typeface="Cambria Math" panose="02040503050406030204" pitchFamily="18" charset="0"/>
              <a:ea typeface="Cambria Math" panose="02040503050406030204" pitchFamily="18" charset="0"/>
              <a:cs typeface="Cambria Math" panose="02040503050406030204" pitchFamily="18" charset="0"/>
            </a:endParaRPr>
          </a:p>
          <a:p>
            <a:pPr algn="just" eaLnBrk="1" hangingPunct="1"/>
            <a:endParaRPr lang="ro-RO" altLang="ro-RO" sz="1400">
              <a:latin typeface="Cambria Math" panose="02040503050406030204" pitchFamily="18" charset="0"/>
              <a:ea typeface="Cambria Math" panose="02040503050406030204" pitchFamily="18" charset="0"/>
              <a:cs typeface="Cambria Math" panose="02040503050406030204" pitchFamily="18" charset="0"/>
            </a:endParaRPr>
          </a:p>
          <a:p>
            <a:pPr algn="just" eaLnBrk="1" hangingPunct="1"/>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endParaRPr lang="ro-RO" altLang="ro-RO" sz="1600">
              <a:latin typeface="Cambria Math" panose="02040503050406030204" pitchFamily="18" charset="0"/>
              <a:ea typeface="Cambria Math" panose="02040503050406030204" pitchFamily="18" charset="0"/>
              <a:cs typeface="Cambria Math" panose="020405030504060302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E49A358B-29A3-43F1-85F3-91D54FE46B56}"/>
              </a:ext>
            </a:extLst>
          </p:cNvPr>
          <p:cNvSpPr>
            <a:spLocks noGrp="1"/>
          </p:cNvSpPr>
          <p:nvPr>
            <p:ph type="title"/>
          </p:nvPr>
        </p:nvSpPr>
        <p:spPr>
          <a:xfrm>
            <a:off x="1276350" y="420688"/>
            <a:ext cx="10520363" cy="782637"/>
          </a:xfrm>
        </p:spPr>
        <p:txBody>
          <a:bodyPr/>
          <a:lstStyle/>
          <a:p>
            <a:pPr eaLnBrk="1" hangingPunct="1"/>
            <a:r>
              <a:rPr lang="ro-RO" altLang="ro-RO" sz="1600" b="1">
                <a:latin typeface="Cambria Math" panose="02040503050406030204" pitchFamily="18" charset="0"/>
                <a:ea typeface="Cambria Math" panose="02040503050406030204" pitchFamily="18" charset="0"/>
                <a:cs typeface="Cambria Math" panose="02040503050406030204" pitchFamily="18" charset="0"/>
              </a:rPr>
              <a:t>OMEC nr. 3.716/21 aprilie 2026 privind aprobarea programelor școlare asociate disciplinelor prevăzute în planurile-cadru pentru învățământul liceal, publicat în Monitorul Oficial al României, Partea I, nr. 410 din 14 mai 2026</a:t>
            </a:r>
            <a:br>
              <a:rPr lang="ro-RO" altLang="ro-RO" sz="1600" b="1">
                <a:latin typeface="Cambria Math" panose="02040503050406030204" pitchFamily="18" charset="0"/>
                <a:ea typeface="Cambria Math" panose="02040503050406030204" pitchFamily="18" charset="0"/>
                <a:cs typeface="Cambria Math" panose="02040503050406030204" pitchFamily="18" charset="0"/>
              </a:rPr>
            </a:br>
            <a:endParaRPr lang="ro-RO" altLang="ro-RO" sz="1600" b="1">
              <a:latin typeface="Cambria Math" panose="02040503050406030204" pitchFamily="18" charset="0"/>
              <a:ea typeface="Cambria Math" panose="02040503050406030204" pitchFamily="18" charset="0"/>
              <a:cs typeface="Cambria Math" panose="02040503050406030204" pitchFamily="18" charset="0"/>
            </a:endParaRPr>
          </a:p>
        </p:txBody>
      </p:sp>
      <p:sp>
        <p:nvSpPr>
          <p:cNvPr id="23555" name="Content Placeholder 2">
            <a:extLst>
              <a:ext uri="{FF2B5EF4-FFF2-40B4-BE49-F238E27FC236}">
                <a16:creationId xmlns:a16="http://schemas.microsoft.com/office/drawing/2014/main" id="{18B6EC0E-16AC-4139-B9AF-6F750EA2C1B8}"/>
              </a:ext>
            </a:extLst>
          </p:cNvPr>
          <p:cNvSpPr>
            <a:spLocks noGrp="1"/>
          </p:cNvSpPr>
          <p:nvPr>
            <p:ph idx="1"/>
          </p:nvPr>
        </p:nvSpPr>
        <p:spPr>
          <a:xfrm>
            <a:off x="1041400" y="1404938"/>
            <a:ext cx="10598150" cy="4919662"/>
          </a:xfrm>
        </p:spPr>
        <p:txBody>
          <a:bodyPr/>
          <a:lstStyle/>
          <a:p>
            <a:pPr algn="just" eaLnBrk="1" hangingPunct="1">
              <a:lnSpc>
                <a:spcPct val="74000"/>
              </a:lnSpc>
            </a:pPr>
            <a:r>
              <a:rPr lang="ro-RO" altLang="ro-RO" sz="1400" b="1">
                <a:latin typeface="Cambria Math" panose="02040503050406030204" pitchFamily="18" charset="0"/>
                <a:ea typeface="Cambria Math" panose="02040503050406030204" pitchFamily="18" charset="0"/>
                <a:cs typeface="Cambria Math" panose="02040503050406030204" pitchFamily="18" charset="0"/>
              </a:rPr>
              <a:t>ANEXA 214 </a:t>
            </a:r>
            <a:r>
              <a:rPr lang="ro-RO" altLang="ro-RO" sz="1400">
                <a:latin typeface="Cambria Math" panose="02040503050406030204" pitchFamily="18" charset="0"/>
                <a:ea typeface="Cambria Math" panose="02040503050406030204" pitchFamily="18" charset="0"/>
                <a:cs typeface="Cambria Math" panose="02040503050406030204" pitchFamily="18" charset="0"/>
              </a:rPr>
              <a:t>– Programa școlară pentru disciplina Limba modernă 1 intensiv, Clasa a IX-a </a:t>
            </a:r>
          </a:p>
          <a:p>
            <a:pPr algn="just" eaLnBrk="1" hangingPunct="1">
              <a:lnSpc>
                <a:spcPct val="74000"/>
              </a:lnSpc>
              <a:buFont typeface="Franklin Gothic Book" panose="020B0503020102020204" pitchFamily="34" charset="0"/>
              <a:buNone/>
            </a:pPr>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latin typeface="Cambria Math" panose="02040503050406030204" pitchFamily="18" charset="0"/>
                <a:ea typeface="Cambria Math" panose="02040503050406030204" pitchFamily="18" charset="0"/>
                <a:cs typeface="Cambria Math" panose="02040503050406030204" pitchFamily="18" charset="0"/>
              </a:rPr>
              <a:t> TC, 2h/săptămână</a:t>
            </a:r>
          </a:p>
          <a:p>
            <a:pPr algn="just" eaLnBrk="1" hangingPunct="1">
              <a:lnSpc>
                <a:spcPct val="74000"/>
              </a:lnSpc>
              <a:buFont typeface="Franklin Gothic Book" panose="020B0503020102020204" pitchFamily="34" charset="0"/>
              <a:buNone/>
            </a:pPr>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latin typeface="Cambria Math" panose="02040503050406030204" pitchFamily="18" charset="0"/>
                <a:ea typeface="Cambria Math" panose="02040503050406030204" pitchFamily="18" charset="0"/>
                <a:cs typeface="Cambria Math" panose="02040503050406030204" pitchFamily="18" charset="0"/>
              </a:rPr>
              <a:t>            CS, 2h/săptămână</a:t>
            </a:r>
          </a:p>
          <a:p>
            <a:pPr algn="just" eaLnBrk="1" hangingPunct="1">
              <a:lnSpc>
                <a:spcPct val="74000"/>
              </a:lnSpc>
              <a:buFont typeface="Franklin Gothic Book" panose="020B0503020102020204" pitchFamily="34" charset="0"/>
              <a:buNone/>
            </a:pPr>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a:latin typeface="Cambria Math" panose="02040503050406030204" pitchFamily="18" charset="0"/>
                <a:ea typeface="Cambria Math" panose="02040503050406030204" pitchFamily="18" charset="0"/>
                <a:cs typeface="Cambria Math" panose="02040503050406030204" pitchFamily="18" charset="0"/>
              </a:rPr>
              <a:t>T</a:t>
            </a:r>
            <a:r>
              <a:rPr lang="ro-RO" altLang="ro-RO" sz="1400">
                <a:latin typeface="Cambria Math" panose="02040503050406030204" pitchFamily="18" charset="0"/>
                <a:ea typeface="Cambria Math" panose="02040503050406030204" pitchFamily="18" charset="0"/>
                <a:cs typeface="Cambria Math" panose="02040503050406030204" pitchFamily="18" charset="0"/>
              </a:rPr>
              <a:t>oate filierele, profilurile și specializările/calificările profesionale</a:t>
            </a:r>
          </a:p>
          <a:p>
            <a:pPr algn="just" eaLnBrk="1" hangingPunct="1">
              <a:lnSpc>
                <a:spcPct val="74000"/>
              </a:lnSpc>
              <a:buFont typeface="Franklin Gothic Book" panose="020B0503020102020204" pitchFamily="34" charset="0"/>
              <a:buNone/>
            </a:pPr>
            <a:endParaRPr lang="ro-RO" altLang="ro-RO" sz="1400">
              <a:latin typeface="Cambria Math" panose="02040503050406030204" pitchFamily="18" charset="0"/>
              <a:ea typeface="Cambria Math" panose="02040503050406030204" pitchFamily="18" charset="0"/>
              <a:cs typeface="Cambria Math" panose="02040503050406030204" pitchFamily="18" charset="0"/>
            </a:endParaRPr>
          </a:p>
          <a:p>
            <a:pPr algn="just" eaLnBrk="1" hangingPunct="1">
              <a:lnSpc>
                <a:spcPct val="74000"/>
              </a:lnSpc>
            </a:pPr>
            <a:r>
              <a:rPr lang="ro-RO" altLang="ro-RO" sz="1400" b="1">
                <a:latin typeface="Cambria Math" panose="02040503050406030204" pitchFamily="18" charset="0"/>
                <a:ea typeface="Cambria Math" panose="02040503050406030204" pitchFamily="18" charset="0"/>
                <a:cs typeface="Cambria Math" panose="02040503050406030204" pitchFamily="18" charset="0"/>
              </a:rPr>
              <a:t>ANEXA 215 </a:t>
            </a:r>
            <a:r>
              <a:rPr lang="ro-RO" altLang="ro-RO" sz="1400">
                <a:latin typeface="Cambria Math" panose="02040503050406030204" pitchFamily="18" charset="0"/>
                <a:ea typeface="Cambria Math" panose="02040503050406030204" pitchFamily="18" charset="0"/>
                <a:cs typeface="Cambria Math" panose="02040503050406030204" pitchFamily="18" charset="0"/>
              </a:rPr>
              <a:t>– Programa școlară pentru disciplina Limba modernă 2 Intensiv, Clasa a IX-a </a:t>
            </a:r>
          </a:p>
          <a:p>
            <a:pPr algn="just" eaLnBrk="1" hangingPunct="1">
              <a:lnSpc>
                <a:spcPct val="74000"/>
              </a:lnSpc>
              <a:buFont typeface="Franklin Gothic Book" panose="020B0503020102020204" pitchFamily="34" charset="0"/>
              <a:buNone/>
            </a:pPr>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latin typeface="Cambria Math" panose="02040503050406030204" pitchFamily="18" charset="0"/>
                <a:ea typeface="Cambria Math" panose="02040503050406030204" pitchFamily="18" charset="0"/>
                <a:cs typeface="Cambria Math" panose="02040503050406030204" pitchFamily="18" charset="0"/>
              </a:rPr>
              <a:t>           TC, 1h/săptămână</a:t>
            </a:r>
          </a:p>
          <a:p>
            <a:pPr algn="just" eaLnBrk="1" hangingPunct="1">
              <a:lnSpc>
                <a:spcPct val="74000"/>
              </a:lnSpc>
              <a:buFont typeface="Franklin Gothic Book" panose="020B0503020102020204" pitchFamily="34" charset="0"/>
              <a:buNone/>
            </a:pPr>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latin typeface="Cambria Math" panose="02040503050406030204" pitchFamily="18" charset="0"/>
                <a:ea typeface="Cambria Math" panose="02040503050406030204" pitchFamily="18" charset="0"/>
                <a:cs typeface="Cambria Math" panose="02040503050406030204" pitchFamily="18" charset="0"/>
              </a:rPr>
              <a:t> CS, 3h/săptămână</a:t>
            </a:r>
          </a:p>
          <a:p>
            <a:pPr algn="just" eaLnBrk="1" hangingPunct="1">
              <a:lnSpc>
                <a:spcPct val="74000"/>
              </a:lnSpc>
              <a:buFont typeface="Franklin Gothic Book" panose="020B0503020102020204" pitchFamily="34" charset="0"/>
              <a:buNone/>
            </a:pPr>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latin typeface="Cambria Math" panose="02040503050406030204" pitchFamily="18" charset="0"/>
                <a:ea typeface="Cambria Math" panose="02040503050406030204" pitchFamily="18" charset="0"/>
                <a:cs typeface="Cambria Math" panose="02040503050406030204" pitchFamily="18" charset="0"/>
              </a:rPr>
              <a:t>Toate filierele, profilurile și specializările/calificările profesionale</a:t>
            </a:r>
          </a:p>
          <a:p>
            <a:pPr algn="just" eaLnBrk="1" hangingPunct="1">
              <a:lnSpc>
                <a:spcPct val="74000"/>
              </a:lnSpc>
              <a:buFont typeface="Franklin Gothic Book" panose="020B0503020102020204" pitchFamily="34" charset="0"/>
              <a:buNone/>
            </a:pPr>
            <a:endParaRPr lang="ro-RO" altLang="ro-RO" sz="1400">
              <a:latin typeface="Cambria Math" panose="02040503050406030204" pitchFamily="18" charset="0"/>
              <a:ea typeface="Cambria Math" panose="02040503050406030204" pitchFamily="18" charset="0"/>
              <a:cs typeface="Cambria Math" panose="02040503050406030204" pitchFamily="18" charset="0"/>
            </a:endParaRPr>
          </a:p>
          <a:p>
            <a:pPr algn="just" eaLnBrk="1" hangingPunct="1">
              <a:lnSpc>
                <a:spcPct val="74000"/>
              </a:lnSpc>
            </a:pPr>
            <a:r>
              <a:rPr lang="ro-RO" altLang="ro-RO" sz="1400" b="1">
                <a:latin typeface="Cambria Math" panose="02040503050406030204" pitchFamily="18" charset="0"/>
                <a:ea typeface="Cambria Math" panose="02040503050406030204" pitchFamily="18" charset="0"/>
                <a:cs typeface="Cambria Math" panose="02040503050406030204" pitchFamily="18" charset="0"/>
              </a:rPr>
              <a:t>ANEXA 216 </a:t>
            </a:r>
            <a:r>
              <a:rPr lang="ro-RO" altLang="ro-RO" sz="1400">
                <a:latin typeface="Cambria Math" panose="02040503050406030204" pitchFamily="18" charset="0"/>
                <a:ea typeface="Cambria Math" panose="02040503050406030204" pitchFamily="18" charset="0"/>
                <a:cs typeface="Cambria Math" panose="02040503050406030204" pitchFamily="18" charset="0"/>
              </a:rPr>
              <a:t>– Programa școlară pentru disciplina Limba modernă 2 Intensiv (debutanți), Clasa a IX-a </a:t>
            </a:r>
          </a:p>
          <a:p>
            <a:pPr algn="just" eaLnBrk="1" hangingPunct="1">
              <a:lnSpc>
                <a:spcPct val="74000"/>
              </a:lnSpc>
              <a:buFont typeface="Franklin Gothic Book" panose="020B0503020102020204" pitchFamily="34" charset="0"/>
              <a:buNone/>
            </a:pPr>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latin typeface="Cambria Math" panose="02040503050406030204" pitchFamily="18" charset="0"/>
                <a:ea typeface="Cambria Math" panose="02040503050406030204" pitchFamily="18" charset="0"/>
                <a:cs typeface="Cambria Math" panose="02040503050406030204" pitchFamily="18" charset="0"/>
              </a:rPr>
              <a:t>            TC, 1h/săptămână</a:t>
            </a:r>
          </a:p>
          <a:p>
            <a:pPr algn="just" eaLnBrk="1" hangingPunct="1">
              <a:lnSpc>
                <a:spcPct val="74000"/>
              </a:lnSpc>
              <a:buFont typeface="Franklin Gothic Book" panose="020B0503020102020204" pitchFamily="34" charset="0"/>
              <a:buNone/>
            </a:pPr>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latin typeface="Cambria Math" panose="02040503050406030204" pitchFamily="18" charset="0"/>
                <a:ea typeface="Cambria Math" panose="02040503050406030204" pitchFamily="18" charset="0"/>
                <a:cs typeface="Cambria Math" panose="02040503050406030204" pitchFamily="18" charset="0"/>
              </a:rPr>
              <a:t>  CS, 3h/săptămână</a:t>
            </a:r>
          </a:p>
          <a:p>
            <a:pPr algn="just" eaLnBrk="1" hangingPunct="1">
              <a:lnSpc>
                <a:spcPct val="74000"/>
              </a:lnSpc>
              <a:buFont typeface="Franklin Gothic Book" panose="020B0503020102020204" pitchFamily="34" charset="0"/>
              <a:buNone/>
            </a:pPr>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latin typeface="Cambria Math" panose="02040503050406030204" pitchFamily="18" charset="0"/>
                <a:ea typeface="Cambria Math" panose="02040503050406030204" pitchFamily="18" charset="0"/>
                <a:cs typeface="Cambria Math" panose="02040503050406030204" pitchFamily="18" charset="0"/>
              </a:rPr>
              <a:t> Toate filierele, profilurile și specializările/calificările profesionale</a:t>
            </a:r>
          </a:p>
          <a:p>
            <a:pPr eaLnBrk="1" hangingPunct="1">
              <a:lnSpc>
                <a:spcPct val="74000"/>
              </a:lnSpc>
            </a:pPr>
            <a:endParaRPr lang="ro-RO" altLang="ro-RO" sz="5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F0E4C20D-2B9A-4853-BFA9-A751BD2E741A}"/>
              </a:ext>
            </a:extLst>
          </p:cNvPr>
          <p:cNvSpPr>
            <a:spLocks noGrp="1"/>
          </p:cNvSpPr>
          <p:nvPr>
            <p:ph type="title"/>
          </p:nvPr>
        </p:nvSpPr>
        <p:spPr>
          <a:xfrm>
            <a:off x="1079500" y="290513"/>
            <a:ext cx="10782300" cy="771525"/>
          </a:xfrm>
        </p:spPr>
        <p:txBody>
          <a:bodyPr/>
          <a:lstStyle/>
          <a:p>
            <a:pPr algn="ctr" eaLnBrk="1" hangingPunct="1"/>
            <a:r>
              <a:rPr lang="pt-BR" altLang="ro-RO" sz="1600" b="1">
                <a:latin typeface="Cambria Math" panose="02040503050406030204" pitchFamily="18" charset="0"/>
                <a:ea typeface="Cambria Math" panose="02040503050406030204" pitchFamily="18" charset="0"/>
                <a:cs typeface="Cambria Math" panose="02040503050406030204" pitchFamily="18" charset="0"/>
              </a:rPr>
              <a:t>O</a:t>
            </a:r>
            <a:r>
              <a:rPr lang="ro-RO" altLang="ro-RO" sz="1600" b="1">
                <a:latin typeface="Cambria Math" panose="02040503050406030204" pitchFamily="18" charset="0"/>
                <a:ea typeface="Cambria Math" panose="02040503050406030204" pitchFamily="18" charset="0"/>
                <a:cs typeface="Cambria Math" panose="02040503050406030204" pitchFamily="18" charset="0"/>
              </a:rPr>
              <a:t>MEC nr. 4.106/9 iunie 2026 </a:t>
            </a:r>
            <a:r>
              <a:rPr lang="it-IT" altLang="ro-RO" sz="1600" b="1">
                <a:latin typeface="Cambria Math" panose="02040503050406030204" pitchFamily="18" charset="0"/>
                <a:ea typeface="Cambria Math" panose="02040503050406030204" pitchFamily="18" charset="0"/>
                <a:cs typeface="Cambria Math" panose="02040503050406030204" pitchFamily="18" charset="0"/>
              </a:rPr>
              <a:t>privind aprobarea programelor școlare asociate disciplinelor prevăzute</a:t>
            </a:r>
            <a:r>
              <a:rPr lang="ro-RO" altLang="ro-RO" sz="1600" b="1">
                <a:latin typeface="Cambria Math" panose="02040503050406030204" pitchFamily="18" charset="0"/>
                <a:ea typeface="Cambria Math" panose="02040503050406030204" pitchFamily="18" charset="0"/>
                <a:cs typeface="Cambria Math" panose="02040503050406030204" pitchFamily="18" charset="0"/>
              </a:rPr>
              <a:t> în planurile-cadru pentru învățământul liceal*)</a:t>
            </a:r>
            <a:r>
              <a:rPr lang="en-US" altLang="ro-RO" sz="1600" b="1">
                <a:latin typeface="Cambria Math" panose="02040503050406030204" pitchFamily="18" charset="0"/>
                <a:ea typeface="Cambria Math" panose="02040503050406030204" pitchFamily="18" charset="0"/>
                <a:cs typeface="Cambria Math" panose="02040503050406030204" pitchFamily="18" charset="0"/>
              </a:rPr>
              <a:t>, </a:t>
            </a:r>
            <a:r>
              <a:rPr lang="ro-RO" altLang="ro-RO" sz="1600" b="1">
                <a:latin typeface="Cambria Math" panose="02040503050406030204" pitchFamily="18" charset="0"/>
                <a:ea typeface="Cambria Math" panose="02040503050406030204" pitchFamily="18" charset="0"/>
                <a:cs typeface="Cambria Math" panose="02040503050406030204" pitchFamily="18" charset="0"/>
              </a:rPr>
              <a:t>publicat în Monitorul Oficial al României, Partea I, nr. 598 și 598 bis/22.VII.2026</a:t>
            </a:r>
            <a:br>
              <a:rPr lang="ro-RO" altLang="ro-RO" sz="1600" b="1">
                <a:latin typeface="Cambria Math" panose="02040503050406030204" pitchFamily="18" charset="0"/>
                <a:ea typeface="Cambria Math" panose="02040503050406030204" pitchFamily="18" charset="0"/>
                <a:cs typeface="Cambria Math" panose="02040503050406030204" pitchFamily="18" charset="0"/>
              </a:rPr>
            </a:br>
            <a:endParaRPr lang="ro-RO" altLang="ro-RO" sz="1600"/>
          </a:p>
        </p:txBody>
      </p:sp>
      <p:sp>
        <p:nvSpPr>
          <p:cNvPr id="24579" name="Content Placeholder 2">
            <a:extLst>
              <a:ext uri="{FF2B5EF4-FFF2-40B4-BE49-F238E27FC236}">
                <a16:creationId xmlns:a16="http://schemas.microsoft.com/office/drawing/2014/main" id="{E9EDDD7E-D758-4B2F-AC09-20F6ABDCF840}"/>
              </a:ext>
            </a:extLst>
          </p:cNvPr>
          <p:cNvSpPr>
            <a:spLocks noGrp="1"/>
          </p:cNvSpPr>
          <p:nvPr>
            <p:ph idx="1"/>
          </p:nvPr>
        </p:nvSpPr>
        <p:spPr>
          <a:xfrm>
            <a:off x="947738" y="981075"/>
            <a:ext cx="10914062" cy="5749925"/>
          </a:xfrm>
        </p:spPr>
        <p:txBody>
          <a:bodyPr/>
          <a:lstStyle/>
          <a:p>
            <a:pPr algn="just" eaLnBrk="1" hangingPunct="1">
              <a:buFont typeface="Wingdings" panose="05000000000000000000" pitchFamily="2" charset="2"/>
              <a:buChar char="q"/>
            </a:pPr>
            <a:r>
              <a:rPr lang="ro-RO" altLang="ro-RO" sz="1200" b="1">
                <a:latin typeface="Cambria Math" panose="02040503050406030204" pitchFamily="18" charset="0"/>
                <a:ea typeface="Cambria Math" panose="02040503050406030204" pitchFamily="18" charset="0"/>
                <a:cs typeface="Cambria Math" panose="02040503050406030204" pitchFamily="18" charset="0"/>
              </a:rPr>
              <a:t>Anexa 157 –  </a:t>
            </a:r>
            <a:r>
              <a:rPr lang="ro-RO" altLang="ro-RO" sz="1200">
                <a:latin typeface="Cambria Math" panose="02040503050406030204" pitchFamily="18" charset="0"/>
                <a:ea typeface="Cambria Math" panose="02040503050406030204" pitchFamily="18" charset="0"/>
                <a:cs typeface="Cambria Math" panose="02040503050406030204" pitchFamily="18" charset="0"/>
              </a:rPr>
              <a:t>Programa școlară pentru disciplina Limba modernă 1 (Engleză, Franceză, Spaniolă, Italiană) Clasa a X-a </a:t>
            </a:r>
          </a:p>
          <a:p>
            <a:pPr algn="just" eaLnBrk="1" hangingPunct="1">
              <a:buFont typeface="Franklin Gothic Book" panose="020B0503020102020204" pitchFamily="34" charset="0"/>
              <a:buNone/>
            </a:pPr>
            <a:r>
              <a:rPr lang="ro-RO" altLang="ro-RO" sz="1200">
                <a:latin typeface="Cambria Math" panose="02040503050406030204" pitchFamily="18" charset="0"/>
                <a:ea typeface="Cambria Math" panose="02040503050406030204" pitchFamily="18" charset="0"/>
                <a:cs typeface="Cambria Math" panose="02040503050406030204" pitchFamily="18" charset="0"/>
              </a:rPr>
              <a:t>                                     Trunchi comun (TC), 2h/săptămână, Toate filierele, profilurile și specializările/calificările profesionale </a:t>
            </a:r>
          </a:p>
          <a:p>
            <a:pPr algn="just" eaLnBrk="1" hangingPunct="1">
              <a:buFont typeface="Franklin Gothic Book" panose="020B0503020102020204" pitchFamily="34" charset="0"/>
              <a:buNone/>
            </a:pPr>
            <a:r>
              <a:rPr lang="ro-RO" altLang="ro-RO" sz="1200">
                <a:latin typeface="Cambria Math" panose="02040503050406030204" pitchFamily="18" charset="0"/>
                <a:ea typeface="Cambria Math" panose="02040503050406030204" pitchFamily="18" charset="0"/>
                <a:cs typeface="Cambria Math" panose="02040503050406030204" pitchFamily="18" charset="0"/>
              </a:rPr>
              <a:t>                                     Curriculum de specialitate (CS), 1h/săptămână, Filiera teoretică, profilul umanist, specializarea științe sociale și specializarea filologie</a:t>
            </a:r>
          </a:p>
          <a:p>
            <a:pPr algn="just" eaLnBrk="1" hangingPunct="1">
              <a:buFont typeface="Franklin Gothic Book" panose="020B0503020102020204" pitchFamily="34" charset="0"/>
              <a:buNone/>
            </a:pPr>
            <a:r>
              <a:rPr lang="ro-RO" altLang="ro-RO" sz="1200">
                <a:latin typeface="Cambria Math" panose="02040503050406030204" pitchFamily="18" charset="0"/>
                <a:ea typeface="Cambria Math" panose="02040503050406030204" pitchFamily="18" charset="0"/>
                <a:cs typeface="Cambria Math" panose="02040503050406030204" pitchFamily="18" charset="0"/>
              </a:rPr>
              <a:t>                                     (pp. 3942 – pp. 4006)</a:t>
            </a:r>
          </a:p>
          <a:p>
            <a:pPr algn="just" eaLnBrk="1" hangingPunct="1">
              <a:buFont typeface="Franklin Gothic Book" panose="020B0503020102020204" pitchFamily="34" charset="0"/>
              <a:buNone/>
            </a:pPr>
            <a:endParaRPr lang="ro-RO" altLang="ro-RO" sz="1200" b="1">
              <a:latin typeface="Cambria Math" panose="02040503050406030204" pitchFamily="18" charset="0"/>
              <a:ea typeface="Cambria Math" panose="02040503050406030204" pitchFamily="18" charset="0"/>
              <a:cs typeface="Cambria Math" panose="02040503050406030204" pitchFamily="18" charset="0"/>
            </a:endParaRPr>
          </a:p>
          <a:p>
            <a:pPr algn="just" eaLnBrk="1" hangingPunct="1">
              <a:buFont typeface="Wingdings" panose="05000000000000000000" pitchFamily="2" charset="2"/>
              <a:buChar char="q"/>
            </a:pPr>
            <a:r>
              <a:rPr lang="ro-RO" altLang="ro-RO" sz="1200" b="1">
                <a:latin typeface="Cambria Math" panose="02040503050406030204" pitchFamily="18" charset="0"/>
                <a:ea typeface="Cambria Math" panose="02040503050406030204" pitchFamily="18" charset="0"/>
                <a:cs typeface="Cambria Math" panose="02040503050406030204" pitchFamily="18" charset="0"/>
              </a:rPr>
              <a:t>Anexa 158 –   </a:t>
            </a:r>
            <a:r>
              <a:rPr lang="ro-RO" altLang="ro-RO" sz="1200">
                <a:latin typeface="Cambria Math" panose="02040503050406030204" pitchFamily="18" charset="0"/>
                <a:ea typeface="Cambria Math" panose="02040503050406030204" pitchFamily="18" charset="0"/>
                <a:cs typeface="Cambria Math" panose="02040503050406030204" pitchFamily="18" charset="0"/>
              </a:rPr>
              <a:t>Programa școlară pentru disciplina Limba modernă 2 – Debutanți (Engleză, Franceză, Spaniolă, Italiană, Portugheză, Chineză, Turcă) Clasa a X-a </a:t>
            </a:r>
          </a:p>
          <a:p>
            <a:pPr algn="just" eaLnBrk="1" hangingPunct="1">
              <a:buFont typeface="Franklin Gothic Book" panose="020B0503020102020204" pitchFamily="34" charset="0"/>
              <a:buNone/>
            </a:pPr>
            <a:r>
              <a:rPr lang="ro-RO" altLang="ro-RO" sz="1200">
                <a:latin typeface="Cambria Math" panose="02040503050406030204" pitchFamily="18" charset="0"/>
                <a:ea typeface="Cambria Math" panose="02040503050406030204" pitchFamily="18" charset="0"/>
                <a:cs typeface="Cambria Math" panose="02040503050406030204" pitchFamily="18" charset="0"/>
              </a:rPr>
              <a:t>                                      Trunchi comun (TC), 1h/săptămână, Toate filierele, profilurile și specializările/calificările profesionale </a:t>
            </a:r>
          </a:p>
          <a:p>
            <a:pPr algn="just" eaLnBrk="1" hangingPunct="1">
              <a:buFont typeface="Franklin Gothic Book" panose="020B0503020102020204" pitchFamily="34" charset="0"/>
              <a:buNone/>
            </a:pPr>
            <a:r>
              <a:rPr lang="ro-RO" altLang="ro-RO" sz="1200">
                <a:latin typeface="Cambria Math" panose="02040503050406030204" pitchFamily="18" charset="0"/>
                <a:ea typeface="Cambria Math" panose="02040503050406030204" pitchFamily="18" charset="0"/>
                <a:cs typeface="Cambria Math" panose="02040503050406030204" pitchFamily="18" charset="0"/>
              </a:rPr>
              <a:t>                                      Curriculum de specialitate (CS), 1h/săptămână, Filiera teoretică, profilul umanist, specializarea științe sociale și specializarea filologie Filiera</a:t>
            </a:r>
          </a:p>
          <a:p>
            <a:pPr algn="just" eaLnBrk="1" hangingPunct="1">
              <a:buFont typeface="Franklin Gothic Book" panose="020B0503020102020204" pitchFamily="34" charset="0"/>
              <a:buNone/>
            </a:pPr>
            <a:r>
              <a:rPr lang="ro-RO" altLang="ro-RO" sz="1200">
                <a:latin typeface="Cambria Math" panose="02040503050406030204" pitchFamily="18" charset="0"/>
                <a:ea typeface="Cambria Math" panose="02040503050406030204" pitchFamily="18" charset="0"/>
                <a:cs typeface="Cambria Math" panose="02040503050406030204" pitchFamily="18" charset="0"/>
              </a:rPr>
              <a:t>                                      tehnologică, profilul tehnic, toate calificările profesionale; profilul resurse naturale și protecția mediului, toate calificările profesionale; profilul </a:t>
            </a:r>
          </a:p>
          <a:p>
            <a:pPr algn="just" eaLnBrk="1" hangingPunct="1">
              <a:buFont typeface="Franklin Gothic Book" panose="020B0503020102020204" pitchFamily="34" charset="0"/>
              <a:buNone/>
            </a:pPr>
            <a:r>
              <a:rPr lang="ro-RO" altLang="ro-RO" sz="1200">
                <a:latin typeface="Cambria Math" panose="02040503050406030204" pitchFamily="18" charset="0"/>
                <a:ea typeface="Cambria Math" panose="02040503050406030204" pitchFamily="18" charset="0"/>
                <a:cs typeface="Cambria Math" panose="02040503050406030204" pitchFamily="18" charset="0"/>
              </a:rPr>
              <a:t>                                      servicii, domeniul de pregătire de bază economic, toate calificările profesionale; profilul servicii, domeniile de pregătire de bază comerț, turism și</a:t>
            </a:r>
          </a:p>
          <a:p>
            <a:pPr algn="just" eaLnBrk="1" hangingPunct="1">
              <a:buFont typeface="Franklin Gothic Book" panose="020B0503020102020204" pitchFamily="34" charset="0"/>
              <a:buNone/>
            </a:pPr>
            <a:r>
              <a:rPr lang="ro-RO" altLang="ro-RO" sz="1200">
                <a:latin typeface="Cambria Math" panose="02040503050406030204" pitchFamily="18" charset="0"/>
                <a:ea typeface="Cambria Math" panose="02040503050406030204" pitchFamily="18" charset="0"/>
                <a:cs typeface="Cambria Math" panose="02040503050406030204" pitchFamily="18" charset="0"/>
              </a:rPr>
              <a:t>                                     alimentație, respectiv estetica și igiena corpului omenesc, toate calificările profesionale</a:t>
            </a:r>
            <a:r>
              <a:rPr lang="ro-RO" altLang="ro-RO" sz="1200" b="1">
                <a:latin typeface="Cambria Math" panose="02040503050406030204" pitchFamily="18" charset="0"/>
                <a:ea typeface="Cambria Math" panose="02040503050406030204" pitchFamily="18" charset="0"/>
                <a:cs typeface="Cambria Math" panose="02040503050406030204" pitchFamily="18" charset="0"/>
              </a:rPr>
              <a:t> </a:t>
            </a:r>
            <a:r>
              <a:rPr lang="ro-RO" altLang="ro-RO" sz="1200">
                <a:latin typeface="Cambria Math" panose="02040503050406030204" pitchFamily="18" charset="0"/>
                <a:ea typeface="Cambria Math" panose="02040503050406030204" pitchFamily="18" charset="0"/>
                <a:cs typeface="Cambria Math" panose="02040503050406030204" pitchFamily="18" charset="0"/>
              </a:rPr>
              <a:t>(pp. 4007 – pp. 4085)</a:t>
            </a:r>
          </a:p>
          <a:p>
            <a:pPr algn="just" eaLnBrk="1" hangingPunct="1">
              <a:buFont typeface="Franklin Gothic Book" panose="020B0503020102020204" pitchFamily="34" charset="0"/>
              <a:buNone/>
            </a:pPr>
            <a:endParaRPr lang="ro-RO" altLang="ro-RO" sz="1200" b="1">
              <a:latin typeface="Cambria Math" panose="02040503050406030204" pitchFamily="18" charset="0"/>
              <a:ea typeface="Cambria Math" panose="02040503050406030204" pitchFamily="18" charset="0"/>
              <a:cs typeface="Cambria Math" panose="02040503050406030204" pitchFamily="18" charset="0"/>
            </a:endParaRPr>
          </a:p>
          <a:p>
            <a:pPr algn="just" eaLnBrk="1" hangingPunct="1">
              <a:buFont typeface="Wingdings" panose="05000000000000000000" pitchFamily="2" charset="2"/>
              <a:buChar char="q"/>
            </a:pPr>
            <a:r>
              <a:rPr lang="ro-RO" altLang="ro-RO" sz="1200" b="1">
                <a:latin typeface="Cambria Math" panose="02040503050406030204" pitchFamily="18" charset="0"/>
                <a:ea typeface="Cambria Math" panose="02040503050406030204" pitchFamily="18" charset="0"/>
                <a:cs typeface="Cambria Math" panose="02040503050406030204" pitchFamily="18" charset="0"/>
              </a:rPr>
              <a:t>Anexa 159 –  </a:t>
            </a:r>
            <a:r>
              <a:rPr lang="ro-RO" altLang="ro-RO" sz="1200">
                <a:latin typeface="Cambria Math" panose="02040503050406030204" pitchFamily="18" charset="0"/>
                <a:ea typeface="Cambria Math" panose="02040503050406030204" pitchFamily="18" charset="0"/>
                <a:cs typeface="Cambria Math" panose="02040503050406030204" pitchFamily="18" charset="0"/>
              </a:rPr>
              <a:t>Programa școlară pentru disciplina Limba modernă 2 (Engleză, Franceză, Spaniolă, Italiană, Chineză, Turcă) Clasa a X-a </a:t>
            </a:r>
          </a:p>
          <a:p>
            <a:pPr algn="just" eaLnBrk="1" hangingPunct="1">
              <a:buFont typeface="Franklin Gothic Book" panose="020B0503020102020204" pitchFamily="34" charset="0"/>
              <a:buNone/>
            </a:pPr>
            <a:r>
              <a:rPr lang="ro-RO" altLang="ro-RO" sz="1200">
                <a:latin typeface="Cambria Math" panose="02040503050406030204" pitchFamily="18" charset="0"/>
                <a:ea typeface="Cambria Math" panose="02040503050406030204" pitchFamily="18" charset="0"/>
                <a:cs typeface="Cambria Math" panose="02040503050406030204" pitchFamily="18" charset="0"/>
              </a:rPr>
              <a:t>                                     Trunchi comun (TC),1h/săptămână, Toate filierele, profilurile și specializările/calificările profesionale </a:t>
            </a:r>
          </a:p>
          <a:p>
            <a:pPr algn="just" eaLnBrk="1" hangingPunct="1">
              <a:buFont typeface="Franklin Gothic Book" panose="020B0503020102020204" pitchFamily="34" charset="0"/>
              <a:buNone/>
            </a:pPr>
            <a:r>
              <a:rPr lang="ro-RO" altLang="ro-RO" sz="1200">
                <a:latin typeface="Cambria Math" panose="02040503050406030204" pitchFamily="18" charset="0"/>
                <a:ea typeface="Cambria Math" panose="02040503050406030204" pitchFamily="18" charset="0"/>
                <a:cs typeface="Cambria Math" panose="02040503050406030204" pitchFamily="18" charset="0"/>
              </a:rPr>
              <a:t>                                     Curriculum de specialitate (CS), 1h/săptămână, Filiera teoretică, profilul umanist, specializarea științe sociale și specializarea filologie Filiera </a:t>
            </a:r>
          </a:p>
          <a:p>
            <a:pPr algn="just" eaLnBrk="1" hangingPunct="1">
              <a:buFont typeface="Franklin Gothic Book" panose="020B0503020102020204" pitchFamily="34" charset="0"/>
              <a:buNone/>
            </a:pPr>
            <a:r>
              <a:rPr lang="ro-RO" altLang="ro-RO" sz="1200">
                <a:latin typeface="Cambria Math" panose="02040503050406030204" pitchFamily="18" charset="0"/>
                <a:ea typeface="Cambria Math" panose="02040503050406030204" pitchFamily="18" charset="0"/>
                <a:cs typeface="Cambria Math" panose="02040503050406030204" pitchFamily="18" charset="0"/>
              </a:rPr>
              <a:t>                                     tehnologică, profilul tehnic, toate calificările profesionale; profilul resurse naturale și protecția mediului, toate calificările profesionale; profilul </a:t>
            </a:r>
          </a:p>
          <a:p>
            <a:pPr algn="just" eaLnBrk="1" hangingPunct="1">
              <a:buFont typeface="Franklin Gothic Book" panose="020B0503020102020204" pitchFamily="34" charset="0"/>
              <a:buNone/>
            </a:pPr>
            <a:r>
              <a:rPr lang="ro-RO" altLang="ro-RO" sz="1200">
                <a:latin typeface="Cambria Math" panose="02040503050406030204" pitchFamily="18" charset="0"/>
                <a:ea typeface="Cambria Math" panose="02040503050406030204" pitchFamily="18" charset="0"/>
                <a:cs typeface="Cambria Math" panose="02040503050406030204" pitchFamily="18" charset="0"/>
              </a:rPr>
              <a:t>                                     servicii, domeniul de pregătire de bază economic, toate calificările profesionale; profilul servicii, domeniile de pregătire de bază comerț, turism și </a:t>
            </a:r>
          </a:p>
          <a:p>
            <a:pPr algn="just" eaLnBrk="1" hangingPunct="1">
              <a:buFont typeface="Franklin Gothic Book" panose="020B0503020102020204" pitchFamily="34" charset="0"/>
              <a:buNone/>
            </a:pPr>
            <a:r>
              <a:rPr lang="ro-RO" altLang="ro-RO" sz="1200">
                <a:latin typeface="Cambria Math" panose="02040503050406030204" pitchFamily="18" charset="0"/>
                <a:ea typeface="Cambria Math" panose="02040503050406030204" pitchFamily="18" charset="0"/>
                <a:cs typeface="Cambria Math" panose="02040503050406030204" pitchFamily="18" charset="0"/>
              </a:rPr>
              <a:t>                                      alimentație, respectiv estetica și igiena corpului omenesc, toate calificările profesionale</a:t>
            </a:r>
            <a:r>
              <a:rPr lang="ro-RO" altLang="ro-RO" sz="1200" b="1">
                <a:latin typeface="Cambria Math" panose="02040503050406030204" pitchFamily="18" charset="0"/>
                <a:ea typeface="Cambria Math" panose="02040503050406030204" pitchFamily="18" charset="0"/>
                <a:cs typeface="Cambria Math" panose="02040503050406030204" pitchFamily="18" charset="0"/>
              </a:rPr>
              <a:t> </a:t>
            </a:r>
            <a:r>
              <a:rPr lang="ro-RO" altLang="ro-RO" sz="1200">
                <a:latin typeface="Cambria Math" panose="02040503050406030204" pitchFamily="18" charset="0"/>
                <a:ea typeface="Cambria Math" panose="02040503050406030204" pitchFamily="18" charset="0"/>
                <a:cs typeface="Cambria Math" panose="02040503050406030204" pitchFamily="18" charset="0"/>
              </a:rPr>
              <a:t>(pp. 4086 – pp. 4150)</a:t>
            </a:r>
            <a:endParaRPr lang="ro-RO" altLang="ro-RO" sz="1200" b="1">
              <a:latin typeface="Cambria Math" panose="02040503050406030204" pitchFamily="18" charset="0"/>
              <a:ea typeface="Cambria Math" panose="02040503050406030204" pitchFamily="18" charset="0"/>
              <a:cs typeface="Cambria Math" panose="02040503050406030204"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1">
            <a:extLst>
              <a:ext uri="{FF2B5EF4-FFF2-40B4-BE49-F238E27FC236}">
                <a16:creationId xmlns:a16="http://schemas.microsoft.com/office/drawing/2014/main" id="{4B53FD37-94F1-4C4D-8CAF-346D61ED2F4C}"/>
              </a:ext>
            </a:extLst>
          </p:cNvPr>
          <p:cNvSpPr>
            <a:spLocks noChangeArrowheads="1"/>
          </p:cNvSpPr>
          <p:nvPr/>
        </p:nvSpPr>
        <p:spPr bwMode="auto">
          <a:xfrm>
            <a:off x="1219200" y="420688"/>
            <a:ext cx="10502900" cy="544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1450" indent="-171450">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algn="just" eaLnBrk="1" hangingPunct="1">
              <a:buFont typeface="Wingdings" panose="05000000000000000000" pitchFamily="2" charset="2"/>
              <a:buChar char="q"/>
            </a:pPr>
            <a:r>
              <a:rPr lang="ro-RO" altLang="ro-RO" sz="1200" b="1">
                <a:latin typeface="Cambria Math" panose="02040503050406030204" pitchFamily="18" charset="0"/>
                <a:ea typeface="Cambria Math" panose="02040503050406030204" pitchFamily="18" charset="0"/>
                <a:cs typeface="Cambria Math" panose="02040503050406030204" pitchFamily="18" charset="0"/>
              </a:rPr>
              <a:t>     Anexa 160 – </a:t>
            </a:r>
            <a:r>
              <a:rPr lang="ro-RO" altLang="ro-RO" sz="1200">
                <a:latin typeface="Cambria Math" panose="02040503050406030204" pitchFamily="18" charset="0"/>
                <a:ea typeface="Cambria Math" panose="02040503050406030204" pitchFamily="18" charset="0"/>
                <a:cs typeface="Cambria Math" panose="02040503050406030204" pitchFamily="18" charset="0"/>
              </a:rPr>
              <a:t>Programe școlare pentru clasele cu predare în regim bilingv a unei limbi moderne (engleză, franceză, spaniolă, italiană) Clasa a IX-a </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                                  Limba modernă 1 sau 2 </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                                  (TC) 1- 2h /săptămână </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                                  Disciplină non-lingvistică (CS) 1h / săptămână </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                                  Sugestii de discipline pentru predarea limbii moderne 1 sau 2 în contexte specifice (CS) 3 - 4h /săptămână </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                                  Toate filierele, profilurile și specializările/calificările profesionale (pp. 4154 – pp. 4528)</a:t>
            </a:r>
          </a:p>
          <a:p>
            <a:pPr algn="just" eaLnBrk="1" hangingPunct="1"/>
            <a:endParaRPr lang="ro-RO" altLang="ro-RO" sz="1200" b="1">
              <a:latin typeface="Cambria Math" panose="02040503050406030204" pitchFamily="18" charset="0"/>
              <a:ea typeface="Cambria Math" panose="02040503050406030204" pitchFamily="18" charset="0"/>
              <a:cs typeface="Cambria Math" panose="02040503050406030204" pitchFamily="18" charset="0"/>
            </a:endParaRPr>
          </a:p>
          <a:p>
            <a:pPr algn="just" eaLnBrk="1" hangingPunct="1">
              <a:buFont typeface="Wingdings" panose="05000000000000000000" pitchFamily="2" charset="2"/>
              <a:buChar char="q"/>
            </a:pPr>
            <a:r>
              <a:rPr lang="ro-RO" altLang="ro-RO" sz="1200" b="1">
                <a:latin typeface="Cambria Math" panose="02040503050406030204" pitchFamily="18" charset="0"/>
                <a:ea typeface="Cambria Math" panose="02040503050406030204" pitchFamily="18" charset="0"/>
                <a:cs typeface="Cambria Math" panose="02040503050406030204" pitchFamily="18" charset="0"/>
              </a:rPr>
              <a:t>     Anexa 161 – </a:t>
            </a:r>
            <a:r>
              <a:rPr lang="ro-RO" altLang="ro-RO" sz="1200">
                <a:latin typeface="Cambria Math" panose="02040503050406030204" pitchFamily="18" charset="0"/>
                <a:ea typeface="Cambria Math" panose="02040503050406030204" pitchFamily="18" charset="0"/>
                <a:cs typeface="Cambria Math" panose="02040503050406030204" pitchFamily="18" charset="0"/>
              </a:rPr>
              <a:t>Programa școlară pentru clasele cu predare în regim bilingv a limbii franceze, în cadrul Acordului interguvernamental între Franța și</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                                  România  </a:t>
            </a:r>
            <a:r>
              <a:rPr lang="ro-RO" altLang="ro-RO" sz="1200" i="1">
                <a:latin typeface="Cambria Math" panose="02040503050406030204" pitchFamily="18" charset="0"/>
                <a:ea typeface="Cambria Math" panose="02040503050406030204" pitchFamily="18" charset="0"/>
                <a:cs typeface="Cambria Math" panose="02040503050406030204" pitchFamily="18" charset="0"/>
              </a:rPr>
              <a:t>De la învățământul bilingv către filierele universitare francofone,</a:t>
            </a:r>
            <a:r>
              <a:rPr lang="ro-RO" altLang="ro-RO" sz="1200">
                <a:latin typeface="Cambria Math" panose="02040503050406030204" pitchFamily="18" charset="0"/>
                <a:ea typeface="Cambria Math" panose="02040503050406030204" pitchFamily="18" charset="0"/>
                <a:cs typeface="Cambria Math" panose="02040503050406030204" pitchFamily="18" charset="0"/>
              </a:rPr>
              <a:t> clasa a IX-a, </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                                  Limba modernă 1</a:t>
            </a:r>
            <a:r>
              <a:rPr lang="ro-RO" altLang="ro-RO" sz="1200" i="1">
                <a:latin typeface="Cambria Math" panose="02040503050406030204" pitchFamily="18" charset="0"/>
                <a:ea typeface="Cambria Math" panose="02040503050406030204" pitchFamily="18" charset="0"/>
                <a:cs typeface="Cambria Math" panose="02040503050406030204" pitchFamily="18" charset="0"/>
              </a:rPr>
              <a:t> </a:t>
            </a:r>
            <a:r>
              <a:rPr lang="ro-RO" altLang="ro-RO" sz="1200">
                <a:latin typeface="Cambria Math" panose="02040503050406030204" pitchFamily="18" charset="0"/>
                <a:ea typeface="Cambria Math" panose="02040503050406030204" pitchFamily="18" charset="0"/>
                <a:cs typeface="Cambria Math" panose="02040503050406030204" pitchFamily="18" charset="0"/>
              </a:rPr>
              <a:t>(TC + CS ) 3h /săptămână   </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                                  Limbă și civilizație franceză (CS) 2h /săptămână </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                                  Disciplină non-lingvistică (CS) 1h / săptămână </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                                  Toate filierele, profilurile și specializările/calificările profesionale (pp. 4529 – pp. 4591)</a:t>
            </a:r>
          </a:p>
          <a:p>
            <a:pPr algn="just" eaLnBrk="1" hangingPunct="1"/>
            <a:endParaRPr lang="ro-RO" altLang="ro-RO" sz="1200"/>
          </a:p>
          <a:p>
            <a:pPr algn="just" eaLnBrk="1" hangingPunct="1">
              <a:buFont typeface="Wingdings" panose="05000000000000000000" pitchFamily="2" charset="2"/>
              <a:buChar char="q"/>
            </a:pPr>
            <a:r>
              <a:rPr lang="ro-RO" altLang="ro-RO" sz="1200" b="1">
                <a:latin typeface="Cambria Math" panose="02040503050406030204" pitchFamily="18" charset="0"/>
                <a:ea typeface="Cambria Math" panose="02040503050406030204" pitchFamily="18" charset="0"/>
                <a:cs typeface="Cambria Math" panose="02040503050406030204" pitchFamily="18" charset="0"/>
              </a:rPr>
              <a:t>Anexa 162 –  </a:t>
            </a:r>
            <a:r>
              <a:rPr lang="ro-RO" altLang="ro-RO" sz="1200">
                <a:latin typeface="Cambria Math" panose="02040503050406030204" pitchFamily="18" charset="0"/>
                <a:ea typeface="Cambria Math" panose="02040503050406030204" pitchFamily="18" charset="0"/>
                <a:cs typeface="Cambria Math" panose="02040503050406030204" pitchFamily="18" charset="0"/>
              </a:rPr>
              <a:t>Programă școlară pentru clasele cu predare în regim bilingv a limbii italiene din rețeaua liceelor bilingve care susțin bacalaureat italian în</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                                  cadrul Acordului de cooperare bilaterală cu Republica Italiană  Clasa a IX-a </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                                   Limba modernă 1 în regim bilingv (TC) 2h/săptămână </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                                   Limbă și literatură italiană (CS) 4h/săptămână </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                                   Disciplină non-lingvistică (CS) 3 - 6h/săptămână </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                                   Toate filierele, profilurile și specializările/calificările profesionale din rețeaua liceelor bilingve care susțin  Bacalaureat italian în cadrul</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                                   Acordului de cooperare bilaterală cu Republica Italiană (pp. 4592 – pp. 4731)</a:t>
            </a:r>
          </a:p>
          <a:p>
            <a:pPr eaLnBrk="1" hangingPunct="1"/>
            <a:endParaRPr lang="ro-RO" altLang="ro-RO" sz="1200" b="1">
              <a:latin typeface="Cambria Math" panose="02040503050406030204" pitchFamily="18" charset="0"/>
              <a:ea typeface="Cambria Math" panose="02040503050406030204" pitchFamily="18" charset="0"/>
              <a:cs typeface="Cambria Math" panose="02040503050406030204" pitchFamily="18" charset="0"/>
            </a:endParaRPr>
          </a:p>
          <a:p>
            <a:pPr algn="just" eaLnBrk="1" hangingPunct="1">
              <a:buFont typeface="Wingdings" panose="05000000000000000000" pitchFamily="2" charset="2"/>
              <a:buChar char="q"/>
            </a:pPr>
            <a:r>
              <a:rPr lang="ro-RO" altLang="ro-RO" sz="1200" b="1">
                <a:latin typeface="Cambria Math" panose="02040503050406030204" pitchFamily="18" charset="0"/>
                <a:ea typeface="Cambria Math" panose="02040503050406030204" pitchFamily="18" charset="0"/>
                <a:cs typeface="Cambria Math" panose="02040503050406030204" pitchFamily="18" charset="0"/>
              </a:rPr>
              <a:t>Anexa 163 -  </a:t>
            </a:r>
            <a:r>
              <a:rPr lang="ro-RO" altLang="ro-RO" sz="1200">
                <a:latin typeface="Cambria Math" panose="02040503050406030204" pitchFamily="18" charset="0"/>
                <a:ea typeface="Cambria Math" panose="02040503050406030204" pitchFamily="18" charset="0"/>
                <a:cs typeface="Cambria Math" panose="02040503050406030204" pitchFamily="18" charset="0"/>
              </a:rPr>
              <a:t>Programa școlară pentru clasele cu predare în regim bilingv a limbii spaniole, în cadrul Acordului dintre Ministerul Educației și Cercetării din</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                                 România și Ministerul Educației și Științei din Regatul Spaniei cu privire la înființarea si funcționarea secțiilor bilingve româno-spaniole în</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                                 liceele din România și la organizarea examenului de bacalaureat nr. 979/22 august 2007 </a:t>
            </a:r>
            <a:endParaRPr lang="en-US" altLang="ro-RO" sz="1200">
              <a:latin typeface="Cambria Math" panose="02040503050406030204" pitchFamily="18" charset="0"/>
              <a:ea typeface="Cambria Math" panose="02040503050406030204" pitchFamily="18" charset="0"/>
              <a:cs typeface="Cambria Math" panose="02040503050406030204" pitchFamily="18" charset="0"/>
            </a:endParaRP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                                 Limba modernă 1 (TC + CS) 3h /săptămână </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                                 Limbă și cultură spaniolă (CS) 2h/ săptămână </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                                 Disciplină non-lingvistică (CS) 1h/ săptămână </a:t>
            </a:r>
          </a:p>
          <a:p>
            <a:pPr algn="just" eaLnBrk="1" hangingPunct="1"/>
            <a:r>
              <a:rPr lang="ro-RO" altLang="ro-RO" sz="1200">
                <a:latin typeface="Cambria Math" panose="02040503050406030204" pitchFamily="18" charset="0"/>
                <a:ea typeface="Cambria Math" panose="02040503050406030204" pitchFamily="18" charset="0"/>
                <a:cs typeface="Cambria Math" panose="02040503050406030204" pitchFamily="18" charset="0"/>
              </a:rPr>
              <a:t>                                 Toate filierele, profilurile și specializările/calificările profesionale (pp. 4732 - pp. 4797)</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1">
            <a:extLst>
              <a:ext uri="{FF2B5EF4-FFF2-40B4-BE49-F238E27FC236}">
                <a16:creationId xmlns:a16="http://schemas.microsoft.com/office/drawing/2014/main" id="{A8D0B873-F797-453B-9E97-77284F393AD4}"/>
              </a:ext>
            </a:extLst>
          </p:cNvPr>
          <p:cNvSpPr>
            <a:spLocks noChangeArrowheads="1"/>
          </p:cNvSpPr>
          <p:nvPr/>
        </p:nvSpPr>
        <p:spPr bwMode="auto">
          <a:xfrm>
            <a:off x="1185863" y="444500"/>
            <a:ext cx="10553700" cy="547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algn="ctr" eaLnBrk="1" hangingPunct="1"/>
            <a:r>
              <a:rPr lang="pt-BR" altLang="ro-RO" sz="1600" b="1">
                <a:latin typeface="Cambria Math" panose="02040503050406030204" pitchFamily="18" charset="0"/>
                <a:ea typeface="Cambria Math" panose="02040503050406030204" pitchFamily="18" charset="0"/>
                <a:cs typeface="Cambria Math" panose="02040503050406030204" pitchFamily="18" charset="0"/>
              </a:rPr>
              <a:t>O</a:t>
            </a:r>
            <a:r>
              <a:rPr lang="ro-RO" altLang="ro-RO" sz="1600" b="1">
                <a:latin typeface="Cambria Math" panose="02040503050406030204" pitchFamily="18" charset="0"/>
                <a:ea typeface="Cambria Math" panose="02040503050406030204" pitchFamily="18" charset="0"/>
                <a:cs typeface="Cambria Math" panose="02040503050406030204" pitchFamily="18" charset="0"/>
              </a:rPr>
              <a:t>rdin nr. 4.138/16 iunie 2026 </a:t>
            </a:r>
            <a:r>
              <a:rPr lang="pt-BR" altLang="ro-RO" sz="1600" b="1">
                <a:latin typeface="Cambria Math" panose="02040503050406030204" pitchFamily="18" charset="0"/>
                <a:ea typeface="Cambria Math" panose="02040503050406030204" pitchFamily="18" charset="0"/>
                <a:cs typeface="Cambria Math" panose="02040503050406030204" pitchFamily="18" charset="0"/>
              </a:rPr>
              <a:t>privind aprobarea probelor </a:t>
            </a:r>
            <a:r>
              <a:rPr lang="ro-RO" altLang="ro-RO" sz="1600" b="1">
                <a:latin typeface="Cambria Math" panose="02040503050406030204" pitchFamily="18" charset="0"/>
                <a:ea typeface="Cambria Math" panose="02040503050406030204" pitchFamily="18" charset="0"/>
                <a:cs typeface="Cambria Math" panose="02040503050406030204" pitchFamily="18" charset="0"/>
              </a:rPr>
              <a:t>ș</a:t>
            </a:r>
            <a:r>
              <a:rPr lang="pt-BR" altLang="ro-RO" sz="1600" b="1">
                <a:latin typeface="Cambria Math" panose="02040503050406030204" pitchFamily="18" charset="0"/>
                <a:ea typeface="Cambria Math" panose="02040503050406030204" pitchFamily="18" charset="0"/>
                <a:cs typeface="Cambria Math" panose="02040503050406030204" pitchFamily="18" charset="0"/>
              </a:rPr>
              <a:t>i disciplinelor examenului na</a:t>
            </a:r>
            <a:r>
              <a:rPr lang="ro-RO" altLang="ro-RO" sz="1600" b="1">
                <a:latin typeface="Cambria Math" panose="02040503050406030204" pitchFamily="18" charset="0"/>
                <a:ea typeface="Cambria Math" panose="02040503050406030204" pitchFamily="18" charset="0"/>
                <a:cs typeface="Cambria Math" panose="02040503050406030204" pitchFamily="18" charset="0"/>
              </a:rPr>
              <a:t>ț</a:t>
            </a:r>
            <a:r>
              <a:rPr lang="pt-BR" altLang="ro-RO" sz="1600" b="1">
                <a:latin typeface="Cambria Math" panose="02040503050406030204" pitchFamily="18" charset="0"/>
                <a:ea typeface="Cambria Math" panose="02040503050406030204" pitchFamily="18" charset="0"/>
                <a:cs typeface="Cambria Math" panose="02040503050406030204" pitchFamily="18" charset="0"/>
              </a:rPr>
              <a:t>ional de bacalaureat — 2030</a:t>
            </a:r>
            <a:r>
              <a:rPr lang="ro-RO" altLang="ro-RO" sz="1600" b="1">
                <a:latin typeface="Cambria Math" panose="02040503050406030204" pitchFamily="18" charset="0"/>
                <a:ea typeface="Cambria Math" panose="02040503050406030204" pitchFamily="18" charset="0"/>
                <a:cs typeface="Cambria Math" panose="02040503050406030204" pitchFamily="18" charset="0"/>
              </a:rPr>
              <a:t>, publicat în Monitorul Oficial al României Partea I, Nr. 500/17.VI.2026</a:t>
            </a:r>
          </a:p>
          <a:p>
            <a:pPr algn="ctr" eaLnBrk="1" hangingPunct="1"/>
            <a:endParaRPr lang="ro-RO" altLang="ro-RO" sz="1600" b="1">
              <a:latin typeface="Cambria Math" panose="02040503050406030204" pitchFamily="18" charset="0"/>
              <a:ea typeface="Cambria Math" panose="02040503050406030204" pitchFamily="18" charset="0"/>
              <a:cs typeface="Cambria Math" panose="02040503050406030204" pitchFamily="18" charset="0"/>
            </a:endParaRPr>
          </a:p>
          <a:p>
            <a:pPr algn="ctr" eaLnBrk="1" hangingPunct="1"/>
            <a:endParaRPr lang="ro-RO" altLang="ro-RO" sz="1600" b="1">
              <a:latin typeface="Cambria Math" panose="02040503050406030204" pitchFamily="18" charset="0"/>
              <a:ea typeface="Cambria Math" panose="02040503050406030204" pitchFamily="18" charset="0"/>
              <a:cs typeface="Cambria Math" panose="02040503050406030204" pitchFamily="18" charset="0"/>
            </a:endParaRPr>
          </a:p>
          <a:p>
            <a:pPr algn="ctr" eaLnBrk="1" hangingPunct="1"/>
            <a:endParaRPr lang="ro-RO" altLang="ro-RO" sz="1600" b="1">
              <a:latin typeface="Cambria Math" panose="02040503050406030204" pitchFamily="18" charset="0"/>
              <a:ea typeface="Cambria Math" panose="02040503050406030204" pitchFamily="18" charset="0"/>
              <a:cs typeface="Cambria Math" panose="02040503050406030204" pitchFamily="18" charset="0"/>
            </a:endParaRPr>
          </a:p>
          <a:p>
            <a:pPr eaLnBrk="1" hangingPunct="1"/>
            <a:endParaRPr lang="ro-RO" altLang="ro-RO" b="1">
              <a:latin typeface="Arial-BoldMT"/>
              <a:ea typeface="Cambria Math" panose="02040503050406030204" pitchFamily="18" charset="0"/>
              <a:cs typeface="Cambria Math" panose="02040503050406030204" pitchFamily="18" charset="0"/>
            </a:endParaRPr>
          </a:p>
          <a:p>
            <a:pPr eaLnBrk="1" hangingPunct="1">
              <a:buFontTx/>
              <a:buAutoNum type="arabicPeriod"/>
            </a:pPr>
            <a:r>
              <a:rPr lang="ro-RO" altLang="ro-RO" sz="1400" b="1">
                <a:latin typeface="Cambria Math" panose="02040503050406030204" pitchFamily="18" charset="0"/>
                <a:ea typeface="Cambria Math" panose="02040503050406030204" pitchFamily="18" charset="0"/>
                <a:cs typeface="Cambria Math" panose="02040503050406030204" pitchFamily="18" charset="0"/>
              </a:rPr>
              <a:t>Probele de evaluare a competențelor lingvistice și digitale</a:t>
            </a:r>
          </a:p>
          <a:p>
            <a:pPr eaLnBrk="1" hangingPunct="1"/>
            <a:r>
              <a:rPr lang="ro-RO" altLang="ro-RO" sz="1400" b="1">
                <a:latin typeface="Cambria Math" panose="02040503050406030204" pitchFamily="18" charset="0"/>
                <a:ea typeface="Cambria Math" panose="02040503050406030204" pitchFamily="18" charset="0"/>
                <a:cs typeface="Cambria Math" panose="02040503050406030204" pitchFamily="18" charset="0"/>
              </a:rPr>
              <a:t>Proba B (orală, scrisă și practică) </a:t>
            </a:r>
          </a:p>
          <a:p>
            <a:pPr eaLnBrk="1" hangingPunct="1"/>
            <a:r>
              <a:rPr lang="ro-RO" altLang="ro-RO" sz="1400">
                <a:latin typeface="Cambria Math" panose="02040503050406030204" pitchFamily="18" charset="0"/>
                <a:ea typeface="Cambria Math" panose="02040503050406030204" pitchFamily="18" charset="0"/>
                <a:cs typeface="Cambria Math" panose="02040503050406030204" pitchFamily="18" charset="0"/>
              </a:rPr>
              <a:t>Două probe de evaluare competențe lingvistice </a:t>
            </a:r>
            <a:r>
              <a:rPr lang="it-IT" altLang="ro-RO" sz="1400">
                <a:latin typeface="Cambria Math" panose="02040503050406030204" pitchFamily="18" charset="0"/>
                <a:ea typeface="Cambria Math" panose="02040503050406030204" pitchFamily="18" charset="0"/>
                <a:cs typeface="Cambria Math" panose="02040503050406030204" pitchFamily="18" charset="0"/>
              </a:rPr>
              <a:t>la două limbi moderne studiate</a:t>
            </a:r>
            <a:endParaRPr lang="ro-RO" altLang="ro-RO" sz="1400">
              <a:latin typeface="Cambria Math" panose="02040503050406030204" pitchFamily="18" charset="0"/>
              <a:ea typeface="Cambria Math" panose="02040503050406030204" pitchFamily="18" charset="0"/>
              <a:cs typeface="Cambria Math" panose="02040503050406030204" pitchFamily="18" charset="0"/>
            </a:endParaRPr>
          </a:p>
          <a:p>
            <a:pPr eaLnBrk="1" hangingPunct="1">
              <a:buFont typeface="Arial" panose="020B0604020202020204" pitchFamily="34" charset="0"/>
              <a:buChar char="•"/>
            </a:pPr>
            <a:r>
              <a:rPr lang="ro-RO" altLang="ro-RO" sz="1400" b="1">
                <a:latin typeface="Cambria Math" panose="02040503050406030204" pitchFamily="18" charset="0"/>
                <a:ea typeface="Cambria Math" panose="02040503050406030204" pitchFamily="18" charset="0"/>
                <a:cs typeface="Cambria Math" panose="02040503050406030204" pitchFamily="18" charset="0"/>
              </a:rPr>
              <a:t>Limbă modernă 1 — nivel B2 (TC)</a:t>
            </a:r>
          </a:p>
          <a:p>
            <a:pPr eaLnBrk="1" hangingPunct="1">
              <a:buFont typeface="Arial" panose="020B0604020202020204" pitchFamily="34" charset="0"/>
              <a:buChar char="•"/>
            </a:pPr>
            <a:r>
              <a:rPr lang="ro-RO" altLang="ro-RO" sz="1400" b="1">
                <a:latin typeface="Cambria Math" panose="02040503050406030204" pitchFamily="18" charset="0"/>
                <a:ea typeface="Cambria Math" panose="02040503050406030204" pitchFamily="18" charset="0"/>
                <a:cs typeface="Cambria Math" panose="02040503050406030204" pitchFamily="18" charset="0"/>
              </a:rPr>
              <a:t>Limbă modernă 2 — nivel B1/A2 (TC)</a:t>
            </a:r>
          </a:p>
          <a:p>
            <a:pPr eaLnBrk="1" hangingPunct="1"/>
            <a:r>
              <a:rPr lang="ro-RO" altLang="ro-RO" sz="1400">
                <a:latin typeface="Cambria Math" panose="02040503050406030204" pitchFamily="18" charset="0"/>
                <a:ea typeface="Cambria Math" panose="02040503050406030204" pitchFamily="18" charset="0"/>
                <a:cs typeface="Cambria Math" panose="02040503050406030204" pitchFamily="18" charset="0"/>
              </a:rPr>
              <a:t>Toate filierele, profilurile și specializările/calificările profesionale</a:t>
            </a:r>
          </a:p>
          <a:p>
            <a:pPr eaLnBrk="1" hangingPunct="1"/>
            <a:endParaRPr lang="ro-RO" altLang="ro-RO" sz="1400">
              <a:latin typeface="Cambria Math" panose="02040503050406030204" pitchFamily="18" charset="0"/>
              <a:ea typeface="Cambria Math" panose="02040503050406030204" pitchFamily="18" charset="0"/>
              <a:cs typeface="Cambria Math" panose="02040503050406030204" pitchFamily="18" charset="0"/>
            </a:endParaRPr>
          </a:p>
          <a:p>
            <a:pPr eaLnBrk="1" hangingPunct="1"/>
            <a:endParaRPr lang="ro-RO" altLang="ro-RO" sz="1400" b="1">
              <a:latin typeface="Cambria Math" panose="02040503050406030204" pitchFamily="18" charset="0"/>
              <a:ea typeface="Cambria Math" panose="02040503050406030204" pitchFamily="18" charset="0"/>
              <a:cs typeface="Cambria Math" panose="02040503050406030204" pitchFamily="18" charset="0"/>
            </a:endParaRPr>
          </a:p>
          <a:p>
            <a:pPr eaLnBrk="1" hangingPunct="1"/>
            <a:endParaRPr lang="ro-RO" altLang="ro-RO" sz="1400" b="1">
              <a:latin typeface="Cambria Math" panose="02040503050406030204" pitchFamily="18" charset="0"/>
              <a:ea typeface="Cambria Math" panose="02040503050406030204" pitchFamily="18" charset="0"/>
              <a:cs typeface="Cambria Math" panose="02040503050406030204" pitchFamily="18" charset="0"/>
            </a:endParaRPr>
          </a:p>
          <a:p>
            <a:pPr eaLnBrk="1" hangingPunct="1"/>
            <a:endParaRPr lang="ro-RO" altLang="ro-RO" sz="1400" b="1">
              <a:latin typeface="Cambria Math" panose="02040503050406030204" pitchFamily="18" charset="0"/>
              <a:ea typeface="Cambria Math" panose="02040503050406030204" pitchFamily="18" charset="0"/>
              <a:cs typeface="Cambria Math" panose="02040503050406030204" pitchFamily="18" charset="0"/>
            </a:endParaRPr>
          </a:p>
          <a:p>
            <a:pPr eaLnBrk="1" hangingPunct="1"/>
            <a:r>
              <a:rPr lang="ro-RO" altLang="ro-RO" sz="1400" b="1">
                <a:latin typeface="Cambria Math" panose="02040503050406030204" pitchFamily="18" charset="0"/>
                <a:ea typeface="Cambria Math" panose="02040503050406030204" pitchFamily="18" charset="0"/>
                <a:cs typeface="Cambria Math" panose="02040503050406030204" pitchFamily="18" charset="0"/>
              </a:rPr>
              <a:t>2. Probele scrise</a:t>
            </a:r>
          </a:p>
          <a:p>
            <a:pPr eaLnBrk="1" hangingPunct="1"/>
            <a:r>
              <a:rPr lang="it-IT" altLang="ro-RO" sz="1400">
                <a:latin typeface="Cambria Math" panose="02040503050406030204" pitchFamily="18" charset="0"/>
                <a:ea typeface="Cambria Math" panose="02040503050406030204" pitchFamily="18" charset="0"/>
                <a:cs typeface="Cambria Math" panose="02040503050406030204" pitchFamily="18" charset="0"/>
              </a:rPr>
              <a:t>2.2. </a:t>
            </a:r>
            <a:r>
              <a:rPr lang="it-IT" altLang="ro-RO" sz="1400" b="1">
                <a:latin typeface="Cambria Math" panose="02040503050406030204" pitchFamily="18" charset="0"/>
                <a:ea typeface="Cambria Math" panose="02040503050406030204" pitchFamily="18" charset="0"/>
                <a:cs typeface="Cambria Math" panose="02040503050406030204" pitchFamily="18" charset="0"/>
              </a:rPr>
              <a:t>Probele diferențiate (E și F)</a:t>
            </a:r>
          </a:p>
          <a:p>
            <a:pPr eaLnBrk="1" hangingPunct="1"/>
            <a:r>
              <a:rPr lang="it-IT" altLang="ro-RO" sz="1400" b="1">
                <a:latin typeface="Cambria Math" panose="02040503050406030204" pitchFamily="18" charset="0"/>
                <a:ea typeface="Cambria Math" panose="02040503050406030204" pitchFamily="18" charset="0"/>
                <a:cs typeface="Cambria Math" panose="02040503050406030204" pitchFamily="18" charset="0"/>
              </a:rPr>
              <a:t>2.2.1. Proba E: </a:t>
            </a:r>
            <a:r>
              <a:rPr lang="it-IT" altLang="ro-RO" sz="1400">
                <a:latin typeface="Cambria Math" panose="02040503050406030204" pitchFamily="18" charset="0"/>
                <a:ea typeface="Cambria Math" panose="02040503050406030204" pitchFamily="18" charset="0"/>
                <a:cs typeface="Cambria Math" panose="02040503050406030204" pitchFamily="18" charset="0"/>
              </a:rPr>
              <a:t>două probe scrise, obligatorii, specifice profilului sau specializării/calificării profesionale</a:t>
            </a:r>
          </a:p>
          <a:p>
            <a:pPr eaLnBrk="1" hangingPunct="1"/>
            <a:r>
              <a:rPr lang="it-IT" altLang="ro-RO" sz="1400" b="1">
                <a:latin typeface="Cambria Math" panose="02040503050406030204" pitchFamily="18" charset="0"/>
                <a:ea typeface="Cambria Math" panose="02040503050406030204" pitchFamily="18" charset="0"/>
                <a:cs typeface="Cambria Math" panose="02040503050406030204" pitchFamily="18" charset="0"/>
              </a:rPr>
              <a:t>Prima probă E</a:t>
            </a:r>
            <a:r>
              <a:rPr lang="ro-RO" altLang="ro-RO" sz="1400" b="1">
                <a:latin typeface="Cambria Math" panose="02040503050406030204" pitchFamily="18" charset="0"/>
                <a:ea typeface="Cambria Math" panose="02040503050406030204" pitchFamily="18" charset="0"/>
                <a:cs typeface="Cambria Math" panose="02040503050406030204" pitchFamily="18" charset="0"/>
              </a:rPr>
              <a:t>   </a:t>
            </a:r>
          </a:p>
          <a:p>
            <a:pPr eaLnBrk="1" hangingPunct="1"/>
            <a:r>
              <a:rPr lang="it-IT" altLang="ro-RO" sz="1400">
                <a:latin typeface="Cambria Math" panose="02040503050406030204" pitchFamily="18" charset="0"/>
                <a:ea typeface="Cambria Math" panose="02040503050406030204" pitchFamily="18" charset="0"/>
                <a:cs typeface="Cambria Math" panose="02040503050406030204" pitchFamily="18" charset="0"/>
              </a:rPr>
              <a:t>Filiera</a:t>
            </a:r>
            <a:r>
              <a:rPr lang="ro-RO" altLang="ro-RO" sz="1400">
                <a:latin typeface="Cambria Math" panose="02040503050406030204" pitchFamily="18" charset="0"/>
                <a:ea typeface="Cambria Math" panose="02040503050406030204" pitchFamily="18" charset="0"/>
                <a:cs typeface="Cambria Math" panose="02040503050406030204" pitchFamily="18" charset="0"/>
              </a:rPr>
              <a:t> teoretică</a:t>
            </a:r>
            <a:r>
              <a:rPr lang="it-IT" altLang="ro-RO" sz="1400">
                <a:latin typeface="Cambria Math" panose="02040503050406030204" pitchFamily="18" charset="0"/>
                <a:ea typeface="Cambria Math" panose="02040503050406030204" pitchFamily="18" charset="0"/>
                <a:cs typeface="Cambria Math" panose="02040503050406030204" pitchFamily="18" charset="0"/>
              </a:rPr>
              <a:t>, profilul</a:t>
            </a:r>
            <a:r>
              <a:rPr lang="ro-RO" altLang="ro-RO" sz="1400">
                <a:latin typeface="Cambria Math" panose="02040503050406030204" pitchFamily="18" charset="0"/>
                <a:ea typeface="Cambria Math" panose="02040503050406030204" pitchFamily="18" charset="0"/>
                <a:cs typeface="Cambria Math" panose="02040503050406030204" pitchFamily="18" charset="0"/>
              </a:rPr>
              <a:t> umanist</a:t>
            </a:r>
            <a:r>
              <a:rPr lang="it-IT" altLang="ro-RO" sz="1400">
                <a:latin typeface="Cambria Math" panose="02040503050406030204" pitchFamily="18" charset="0"/>
                <a:ea typeface="Cambria Math" panose="02040503050406030204" pitchFamily="18" charset="0"/>
                <a:cs typeface="Cambria Math" panose="02040503050406030204" pitchFamily="18" charset="0"/>
              </a:rPr>
              <a:t>, specializarea</a:t>
            </a:r>
            <a:r>
              <a:rPr lang="ro-RO" altLang="ro-RO" sz="1400">
                <a:latin typeface="Cambria Math" panose="02040503050406030204" pitchFamily="18" charset="0"/>
                <a:ea typeface="Cambria Math" panose="02040503050406030204" pitchFamily="18" charset="0"/>
                <a:cs typeface="Cambria Math" panose="02040503050406030204" pitchFamily="18" charset="0"/>
              </a:rPr>
              <a:t> Filologie</a:t>
            </a:r>
            <a:endParaRPr lang="ro-RO" altLang="ro-RO" sz="1400" b="1">
              <a:latin typeface="Cambria Math" panose="02040503050406030204" pitchFamily="18" charset="0"/>
              <a:ea typeface="Cambria Math" panose="02040503050406030204" pitchFamily="18" charset="0"/>
              <a:cs typeface="Cambria Math" panose="02040503050406030204" pitchFamily="18" charset="0"/>
            </a:endParaRPr>
          </a:p>
          <a:p>
            <a:pPr eaLnBrk="1" hangingPunct="1"/>
            <a:r>
              <a:rPr lang="it-IT" altLang="ro-RO" sz="1400" b="1">
                <a:latin typeface="Cambria Math" panose="02040503050406030204" pitchFamily="18" charset="0"/>
                <a:ea typeface="Cambria Math" panose="02040503050406030204" pitchFamily="18" charset="0"/>
                <a:cs typeface="Cambria Math" panose="02040503050406030204" pitchFamily="18" charset="0"/>
              </a:rPr>
              <a:t>Limba și literatura unei limbi</a:t>
            </a:r>
            <a:r>
              <a:rPr lang="ro-RO" altLang="ro-RO" sz="1400" b="1">
                <a:latin typeface="Cambria Math" panose="02040503050406030204" pitchFamily="18" charset="0"/>
                <a:ea typeface="Cambria Math" panose="02040503050406030204" pitchFamily="18" charset="0"/>
                <a:cs typeface="Cambria Math" panose="02040503050406030204" pitchFamily="18" charset="0"/>
              </a:rPr>
              <a:t> de circulație internațională, la alegere dintre:</a:t>
            </a:r>
          </a:p>
          <a:p>
            <a:pPr eaLnBrk="1" hangingPunct="1"/>
            <a:r>
              <a:rPr lang="ro-RO" altLang="ro-RO" sz="1400" b="1">
                <a:latin typeface="Cambria Math" panose="02040503050406030204" pitchFamily="18" charset="0"/>
                <a:ea typeface="Cambria Math" panose="02040503050406030204" pitchFamily="18" charset="0"/>
                <a:cs typeface="Cambria Math" panose="02040503050406030204" pitchFamily="18" charset="0"/>
              </a:rPr>
              <a:t>• Limba modernă 1 (TC+CS)</a:t>
            </a:r>
          </a:p>
          <a:p>
            <a:pPr eaLnBrk="1" hangingPunct="1"/>
            <a:r>
              <a:rPr lang="ro-RO" altLang="ro-RO" sz="1400" b="1">
                <a:latin typeface="Cambria Math" panose="02040503050406030204" pitchFamily="18" charset="0"/>
                <a:ea typeface="Cambria Math" panose="02040503050406030204" pitchFamily="18" charset="0"/>
                <a:cs typeface="Cambria Math" panose="02040503050406030204" pitchFamily="18" charset="0"/>
              </a:rPr>
              <a:t>• Limba modernă 2 (TC+CS)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1">
            <a:extLst>
              <a:ext uri="{FF2B5EF4-FFF2-40B4-BE49-F238E27FC236}">
                <a16:creationId xmlns:a16="http://schemas.microsoft.com/office/drawing/2014/main" id="{0F9CD579-2C88-4E48-BBC0-677FC8729354}"/>
              </a:ext>
            </a:extLst>
          </p:cNvPr>
          <p:cNvSpPr>
            <a:spLocks noChangeArrowheads="1"/>
          </p:cNvSpPr>
          <p:nvPr/>
        </p:nvSpPr>
        <p:spPr bwMode="auto">
          <a:xfrm>
            <a:off x="1203325" y="361950"/>
            <a:ext cx="10526713" cy="621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algn="ctr" eaLnBrk="1" hangingPunct="1"/>
            <a:r>
              <a:rPr lang="ro-RO" altLang="ro-RO" sz="1600" b="1">
                <a:latin typeface="Cambria Math" panose="02040503050406030204" pitchFamily="18" charset="0"/>
                <a:ea typeface="Cambria Math" panose="02040503050406030204" pitchFamily="18" charset="0"/>
                <a:cs typeface="Cambria Math" panose="02040503050406030204" pitchFamily="18" charset="0"/>
              </a:rPr>
              <a:t>OMEC nr. 4.615/04.08.2026 privind aprobarea standardelor naționale de evaluare pentru învățământul primar și gimnazial, publicat în Monitorul Oficial al României Partea I, Nr. 674 bis/14.VIII.2026</a:t>
            </a:r>
          </a:p>
          <a:p>
            <a:pPr algn="ctr" eaLnBrk="1" hangingPunct="1"/>
            <a:endParaRPr lang="ro-RO" altLang="ro-RO" sz="1600" b="1">
              <a:latin typeface="Cambria Math" panose="02040503050406030204" pitchFamily="18" charset="0"/>
              <a:ea typeface="Cambria Math" panose="02040503050406030204" pitchFamily="18" charset="0"/>
              <a:cs typeface="Cambria Math" panose="02040503050406030204" pitchFamily="18" charset="0"/>
            </a:endParaRPr>
          </a:p>
          <a:p>
            <a:pPr algn="just" eaLnBrk="1" hangingPunct="1">
              <a:buFont typeface="Wingdings" panose="05000000000000000000" pitchFamily="2" charset="2"/>
              <a:buChar char="v"/>
            </a:pPr>
            <a:endParaRPr lang="ro-RO" altLang="ro-RO" sz="1600" b="1">
              <a:latin typeface="Cambria Math" panose="02040503050406030204" pitchFamily="18" charset="0"/>
              <a:ea typeface="Cambria Math" panose="02040503050406030204" pitchFamily="18" charset="0"/>
              <a:cs typeface="Cambria Math" panose="02040503050406030204" pitchFamily="18" charset="0"/>
            </a:endParaRPr>
          </a:p>
          <a:p>
            <a:pPr eaLnBrk="1" hangingPunct="1"/>
            <a:r>
              <a:rPr lang="ro-RO" altLang="ro-RO" sz="1400">
                <a:latin typeface="Cambria Math" panose="02040503050406030204" pitchFamily="18" charset="0"/>
                <a:ea typeface="Cambria Math" panose="02040503050406030204" pitchFamily="18" charset="0"/>
                <a:cs typeface="Cambria Math" panose="02040503050406030204" pitchFamily="18" charset="0"/>
              </a:rPr>
              <a:t>Art. 1. - Nota de prezentare a standardelor naționale de evaluare pentru învățământul primar și gimnazial -  anexa nr. 1. </a:t>
            </a:r>
          </a:p>
          <a:p>
            <a:pPr eaLnBrk="1" hangingPunct="1"/>
            <a:endParaRPr lang="ro-RO" altLang="ro-RO" sz="1400">
              <a:latin typeface="Cambria Math" panose="02040503050406030204" pitchFamily="18" charset="0"/>
              <a:ea typeface="Cambria Math" panose="02040503050406030204" pitchFamily="18" charset="0"/>
              <a:cs typeface="Cambria Math" panose="02040503050406030204" pitchFamily="18" charset="0"/>
            </a:endParaRPr>
          </a:p>
          <a:p>
            <a:pPr eaLnBrk="1" hangingPunct="1"/>
            <a:r>
              <a:rPr lang="ro-RO" altLang="ro-RO" sz="1400">
                <a:latin typeface="Cambria Math" panose="02040503050406030204" pitchFamily="18" charset="0"/>
                <a:ea typeface="Cambria Math" panose="02040503050406030204" pitchFamily="18" charset="0"/>
                <a:cs typeface="Cambria Math" panose="02040503050406030204" pitchFamily="18" charset="0"/>
              </a:rPr>
              <a:t>Art. 2. - Documentul de politică educațională privind descriptorii de performanță utilizați în elaborarea standardelor naționale de evaluare - anexa nr. 2.</a:t>
            </a:r>
          </a:p>
          <a:p>
            <a:pPr eaLnBrk="1" hangingPunct="1"/>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p>
          <a:p>
            <a:pPr eaLnBrk="1" hangingPunct="1"/>
            <a:r>
              <a:rPr lang="ro-RO" altLang="ro-RO" sz="1400">
                <a:latin typeface="Cambria Math" panose="02040503050406030204" pitchFamily="18" charset="0"/>
                <a:ea typeface="Cambria Math" panose="02040503050406030204" pitchFamily="18" charset="0"/>
                <a:cs typeface="Cambria Math" panose="02040503050406030204" pitchFamily="18" charset="0"/>
              </a:rPr>
              <a:t>Art. 3. - Centralizatorul disciplinelor din învățământul primar și gimnazial pentru care sunt elaborate standardele naționale de evaluare pentru învățământul primar și gimnazial - anexa nr. 3. </a:t>
            </a:r>
          </a:p>
          <a:p>
            <a:pPr eaLnBrk="1" hangingPunct="1"/>
            <a:endParaRPr lang="ro-RO" altLang="ro-RO" sz="1400">
              <a:latin typeface="Cambria Math" panose="02040503050406030204" pitchFamily="18" charset="0"/>
              <a:ea typeface="Cambria Math" panose="02040503050406030204" pitchFamily="18" charset="0"/>
              <a:cs typeface="Cambria Math" panose="02040503050406030204" pitchFamily="18" charset="0"/>
            </a:endParaRPr>
          </a:p>
          <a:p>
            <a:pPr eaLnBrk="1" hangingPunct="1"/>
            <a:r>
              <a:rPr lang="ro-RO" altLang="ro-RO" sz="1400">
                <a:latin typeface="Cambria Math" panose="02040503050406030204" pitchFamily="18" charset="0"/>
                <a:ea typeface="Cambria Math" panose="02040503050406030204" pitchFamily="18" charset="0"/>
                <a:cs typeface="Cambria Math" panose="02040503050406030204" pitchFamily="18" charset="0"/>
              </a:rPr>
              <a:t>Art. 4. – Standardele naționale de evaluare pentru învățământul primar și gimnazial - anexele nr. 4-31 </a:t>
            </a:r>
          </a:p>
          <a:p>
            <a:pPr eaLnBrk="1" hangingPunct="1"/>
            <a:endParaRPr lang="ro-RO" altLang="ro-RO" sz="1400">
              <a:latin typeface="Cambria Math" panose="02040503050406030204" pitchFamily="18" charset="0"/>
              <a:ea typeface="Cambria Math" panose="02040503050406030204" pitchFamily="18" charset="0"/>
              <a:cs typeface="Cambria Math" panose="02040503050406030204" pitchFamily="18" charset="0"/>
            </a:endParaRPr>
          </a:p>
          <a:p>
            <a:pPr eaLnBrk="1" hangingPunct="1"/>
            <a:r>
              <a:rPr lang="ro-RO" altLang="ro-RO" sz="1400" b="1">
                <a:latin typeface="Cambria Math" panose="02040503050406030204" pitchFamily="18" charset="0"/>
                <a:ea typeface="Cambria Math" panose="02040503050406030204" pitchFamily="18" charset="0"/>
                <a:cs typeface="Cambria Math" panose="02040503050406030204" pitchFamily="18" charset="0"/>
              </a:rPr>
              <a:t>Art. 5. — Standardele naționale de evaluare se aplică începând cu anul școlar 2026-2027</a:t>
            </a:r>
          </a:p>
          <a:p>
            <a:pPr eaLnBrk="1" hangingPunct="1"/>
            <a:endParaRPr lang="ro-RO" altLang="ro-RO" sz="1400">
              <a:latin typeface="Cambria Math" panose="02040503050406030204" pitchFamily="18" charset="0"/>
              <a:ea typeface="Cambria Math" panose="02040503050406030204" pitchFamily="18" charset="0"/>
              <a:cs typeface="Cambria Math" panose="02040503050406030204" pitchFamily="18" charset="0"/>
            </a:endParaRPr>
          </a:p>
          <a:p>
            <a:pPr eaLnBrk="1" hangingPunct="1"/>
            <a:endParaRPr lang="ro-RO" altLang="ro-RO" sz="1400">
              <a:latin typeface="Cambria Math" panose="02040503050406030204" pitchFamily="18" charset="0"/>
              <a:ea typeface="Cambria Math" panose="02040503050406030204" pitchFamily="18" charset="0"/>
              <a:cs typeface="Cambria Math" panose="02040503050406030204" pitchFamily="18" charset="0"/>
            </a:endParaRPr>
          </a:p>
          <a:p>
            <a:pPr eaLnBrk="1" hangingPunct="1"/>
            <a:r>
              <a:rPr lang="ro-RO" altLang="ro-RO" sz="1400">
                <a:latin typeface="Cambria Math" panose="02040503050406030204" pitchFamily="18" charset="0"/>
                <a:ea typeface="Cambria Math" panose="02040503050406030204" pitchFamily="18" charset="0"/>
                <a:cs typeface="Cambria Math" panose="02040503050406030204" pitchFamily="18" charset="0"/>
              </a:rPr>
              <a:t>Anexa 3 </a:t>
            </a:r>
          </a:p>
          <a:p>
            <a:pPr eaLnBrk="1" hangingPunct="1"/>
            <a:r>
              <a:rPr lang="ro-RO" altLang="ro-RO" sz="1400" b="1">
                <a:latin typeface="Cambria Math" panose="02040503050406030204" pitchFamily="18" charset="0"/>
                <a:ea typeface="Cambria Math" panose="02040503050406030204" pitchFamily="18" charset="0"/>
                <a:cs typeface="Cambria Math" panose="02040503050406030204" pitchFamily="18" charset="0"/>
              </a:rPr>
              <a:t>Centralizatorul disciplinelor din învățământul primar și gimnazial pentru care sunt elaborate standardele naționale de evaluare pentru învățământul primar și gimnazial</a:t>
            </a:r>
          </a:p>
          <a:p>
            <a:pPr eaLnBrk="1" hangingPunct="1"/>
            <a:endParaRPr lang="ro-RO" altLang="ro-RO" sz="1400" b="1">
              <a:latin typeface="Cambria Math" panose="02040503050406030204" pitchFamily="18" charset="0"/>
              <a:ea typeface="Cambria Math" panose="02040503050406030204" pitchFamily="18" charset="0"/>
              <a:cs typeface="Cambria Math" panose="02040503050406030204" pitchFamily="18" charset="0"/>
            </a:endParaRPr>
          </a:p>
          <a:p>
            <a:pPr eaLnBrk="1" hangingPunct="1"/>
            <a:r>
              <a:rPr lang="ro-RO" altLang="ro-RO" sz="1400" b="1">
                <a:latin typeface="Cambria Math" panose="02040503050406030204" pitchFamily="18" charset="0"/>
                <a:ea typeface="Cambria Math" panose="02040503050406030204" pitchFamily="18" charset="0"/>
                <a:cs typeface="Cambria Math" panose="02040503050406030204" pitchFamily="18" charset="0"/>
              </a:rPr>
              <a:t>Anexa. nr. 19 – </a:t>
            </a:r>
            <a:r>
              <a:rPr lang="ro-RO" altLang="ro-RO" sz="1400">
                <a:latin typeface="Cambria Math" panose="02040503050406030204" pitchFamily="18" charset="0"/>
                <a:ea typeface="Cambria Math" panose="02040503050406030204" pitchFamily="18" charset="0"/>
                <a:cs typeface="Cambria Math" panose="02040503050406030204" pitchFamily="18" charset="0"/>
              </a:rPr>
              <a:t>Standarde naționale de evaluare asociate disciplinei </a:t>
            </a:r>
            <a:r>
              <a:rPr lang="ro-RO" altLang="ro-RO" sz="1400" b="1">
                <a:latin typeface="Cambria Math" panose="02040503050406030204" pitchFamily="18" charset="0"/>
                <a:ea typeface="Cambria Math" panose="02040503050406030204" pitchFamily="18" charset="0"/>
                <a:cs typeface="Cambria Math" panose="02040503050406030204" pitchFamily="18" charset="0"/>
              </a:rPr>
              <a:t>– Limba modernă 1 - Engleză , </a:t>
            </a:r>
            <a:r>
              <a:rPr lang="ro-RO" altLang="ro-RO" sz="1400">
                <a:latin typeface="Cambria Math" panose="02040503050406030204" pitchFamily="18" charset="0"/>
                <a:ea typeface="Cambria Math" panose="02040503050406030204" pitchFamily="18" charset="0"/>
                <a:cs typeface="Cambria Math" panose="02040503050406030204" pitchFamily="18" charset="0"/>
              </a:rPr>
              <a:t>învățământ primar, clasele I-a IV-a, respectiv învățământ gimnazial, clasele a V-a- a VIII-a (pag.  436 -513)</a:t>
            </a:r>
          </a:p>
          <a:p>
            <a:pPr eaLnBrk="1" hangingPunct="1"/>
            <a:r>
              <a:rPr lang="ro-RO" altLang="ro-RO" sz="1400" b="1">
                <a:latin typeface="Cambria Math" panose="02040503050406030204" pitchFamily="18" charset="0"/>
                <a:ea typeface="Cambria Math" panose="02040503050406030204" pitchFamily="18" charset="0"/>
                <a:cs typeface="Cambria Math" panose="02040503050406030204" pitchFamily="18" charset="0"/>
              </a:rPr>
              <a:t>Anexa. nr. 20 – </a:t>
            </a:r>
            <a:r>
              <a:rPr lang="ro-RO" altLang="ro-RO" sz="1400">
                <a:latin typeface="Cambria Math" panose="02040503050406030204" pitchFamily="18" charset="0"/>
                <a:ea typeface="Cambria Math" panose="02040503050406030204" pitchFamily="18" charset="0"/>
                <a:cs typeface="Cambria Math" panose="02040503050406030204" pitchFamily="18" charset="0"/>
              </a:rPr>
              <a:t>Standarde naționale de evaluare asociate disciplinei </a:t>
            </a:r>
            <a:r>
              <a:rPr lang="ro-RO" altLang="ro-RO" sz="1400" b="1">
                <a:latin typeface="Cambria Math" panose="02040503050406030204" pitchFamily="18" charset="0"/>
                <a:ea typeface="Cambria Math" panose="02040503050406030204" pitchFamily="18" charset="0"/>
                <a:cs typeface="Cambria Math" panose="02040503050406030204" pitchFamily="18" charset="0"/>
              </a:rPr>
              <a:t>– Limba modernă 1 - Franceză , </a:t>
            </a:r>
            <a:r>
              <a:rPr lang="ro-RO" altLang="ro-RO" sz="1400">
                <a:latin typeface="Cambria Math" panose="02040503050406030204" pitchFamily="18" charset="0"/>
                <a:ea typeface="Cambria Math" panose="02040503050406030204" pitchFamily="18" charset="0"/>
                <a:cs typeface="Cambria Math" panose="02040503050406030204" pitchFamily="18" charset="0"/>
              </a:rPr>
              <a:t>învățământ primar, clasele I-a IV-a, respectiv învățământ gimnazial, clasele a V-a- a VIII-a (pag. 476-513)</a:t>
            </a:r>
          </a:p>
          <a:p>
            <a:pPr eaLnBrk="1" hangingPunct="1"/>
            <a:r>
              <a:rPr lang="ro-RO" altLang="ro-RO" sz="1400" b="1">
                <a:latin typeface="Cambria Math" panose="02040503050406030204" pitchFamily="18" charset="0"/>
                <a:ea typeface="Cambria Math" panose="02040503050406030204" pitchFamily="18" charset="0"/>
                <a:cs typeface="Cambria Math" panose="02040503050406030204" pitchFamily="18" charset="0"/>
              </a:rPr>
              <a:t>Anexa. nr. 22 – </a:t>
            </a:r>
            <a:r>
              <a:rPr lang="ro-RO" altLang="ro-RO" sz="1400">
                <a:latin typeface="Cambria Math" panose="02040503050406030204" pitchFamily="18" charset="0"/>
                <a:ea typeface="Cambria Math" panose="02040503050406030204" pitchFamily="18" charset="0"/>
                <a:cs typeface="Cambria Math" panose="02040503050406030204" pitchFamily="18" charset="0"/>
              </a:rPr>
              <a:t>Standarde naționale de evaluare asociate disciplinei </a:t>
            </a:r>
            <a:r>
              <a:rPr lang="ro-RO" altLang="ro-RO" sz="1400" b="1">
                <a:latin typeface="Cambria Math" panose="02040503050406030204" pitchFamily="18" charset="0"/>
                <a:ea typeface="Cambria Math" panose="02040503050406030204" pitchFamily="18" charset="0"/>
                <a:cs typeface="Cambria Math" panose="02040503050406030204" pitchFamily="18" charset="0"/>
              </a:rPr>
              <a:t>– Limba modernă 1 - Germană , </a:t>
            </a:r>
            <a:r>
              <a:rPr lang="ro-RO" altLang="ro-RO" sz="1400">
                <a:latin typeface="Cambria Math" panose="02040503050406030204" pitchFamily="18" charset="0"/>
                <a:ea typeface="Cambria Math" panose="02040503050406030204" pitchFamily="18" charset="0"/>
                <a:cs typeface="Cambria Math" panose="02040503050406030204" pitchFamily="18" charset="0"/>
              </a:rPr>
              <a:t>învățământ primar, clasele I-a IV-a, respectiv învățământ gimnazial, nivelurile A 1.1. – A 2.2. și B 1.1. – B 1.2. (pag.555 - 600)</a:t>
            </a:r>
          </a:p>
          <a:p>
            <a:pPr eaLnBrk="1" hangingPunct="1"/>
            <a:endParaRPr lang="ro-RO" altLang="ro-RO" sz="1200">
              <a:latin typeface="Cambria Math" panose="02040503050406030204" pitchFamily="18" charset="0"/>
              <a:ea typeface="Cambria Math" panose="02040503050406030204" pitchFamily="18" charset="0"/>
              <a:cs typeface="Cambria Math" panose="020405030504060302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330F5CD1-AB84-40A4-B841-9D6397B5E7E0}"/>
              </a:ext>
            </a:extLst>
          </p:cNvPr>
          <p:cNvSpPr>
            <a:spLocks noGrp="1"/>
          </p:cNvSpPr>
          <p:nvPr>
            <p:ph type="title"/>
          </p:nvPr>
        </p:nvSpPr>
        <p:spPr>
          <a:xfrm>
            <a:off x="1447800" y="449263"/>
            <a:ext cx="9601200" cy="508000"/>
          </a:xfrm>
        </p:spPr>
        <p:txBody>
          <a:bodyPr/>
          <a:lstStyle/>
          <a:p>
            <a:pPr algn="ctr" eaLnBrk="1" hangingPunct="1"/>
            <a:r>
              <a:rPr lang="en-US" altLang="ro-RO" sz="2400" b="1">
                <a:latin typeface="Cambria Math" panose="02040503050406030204" pitchFamily="18" charset="0"/>
                <a:ea typeface="Cambria Math" panose="02040503050406030204" pitchFamily="18" charset="0"/>
                <a:cs typeface="Cambria Math" panose="02040503050406030204" pitchFamily="18" charset="0"/>
              </a:rPr>
              <a:t>STANDARDE NA</a:t>
            </a:r>
            <a:r>
              <a:rPr lang="ro-RO" altLang="ro-RO" sz="2400" b="1">
                <a:latin typeface="Cambria Math" panose="02040503050406030204" pitchFamily="18" charset="0"/>
                <a:ea typeface="Cambria Math" panose="02040503050406030204" pitchFamily="18" charset="0"/>
                <a:cs typeface="Cambria Math" panose="02040503050406030204" pitchFamily="18" charset="0"/>
              </a:rPr>
              <a:t>Ț</a:t>
            </a:r>
            <a:r>
              <a:rPr lang="en-US" altLang="ro-RO" sz="2400" b="1">
                <a:latin typeface="Cambria Math" panose="02040503050406030204" pitchFamily="18" charset="0"/>
                <a:ea typeface="Cambria Math" panose="02040503050406030204" pitchFamily="18" charset="0"/>
                <a:cs typeface="Cambria Math" panose="02040503050406030204" pitchFamily="18" charset="0"/>
              </a:rPr>
              <a:t>IONALE DE EVALUARE</a:t>
            </a:r>
            <a:endParaRPr lang="ro-RO" altLang="ro-RO" sz="2400" b="1"/>
          </a:p>
        </p:txBody>
      </p:sp>
      <p:sp>
        <p:nvSpPr>
          <p:cNvPr id="28675" name="Content Placeholder 2">
            <a:extLst>
              <a:ext uri="{FF2B5EF4-FFF2-40B4-BE49-F238E27FC236}">
                <a16:creationId xmlns:a16="http://schemas.microsoft.com/office/drawing/2014/main" id="{27C2FB7A-1F2F-4BF2-A33E-8D9920BCC41E}"/>
              </a:ext>
            </a:extLst>
          </p:cNvPr>
          <p:cNvSpPr>
            <a:spLocks noGrp="1"/>
          </p:cNvSpPr>
          <p:nvPr>
            <p:ph idx="1"/>
          </p:nvPr>
        </p:nvSpPr>
        <p:spPr>
          <a:xfrm>
            <a:off x="1077913" y="1041400"/>
            <a:ext cx="10502900" cy="5454650"/>
          </a:xfrm>
        </p:spPr>
        <p:txBody>
          <a:bodyPr/>
          <a:lstStyle/>
          <a:p>
            <a:pPr marL="285750" indent="-285750" algn="just" eaLnBrk="1" hangingPunct="1">
              <a:buFont typeface="Wingdings" panose="05000000000000000000" pitchFamily="2" charset="2"/>
              <a:buChar char="ü"/>
            </a:pPr>
            <a:r>
              <a:rPr lang="ro-RO" altLang="ro-RO" sz="1200">
                <a:latin typeface="Cambria Math" panose="02040503050406030204" pitchFamily="18" charset="0"/>
                <a:ea typeface="Cambria Math" panose="02040503050406030204" pitchFamily="18" charset="0"/>
                <a:cs typeface="Cambria Math" panose="02040503050406030204" pitchFamily="18" charset="0"/>
              </a:rPr>
              <a:t>au fost dezvoltate, pilotate și validate în cadrul proiectului „Reglementări noi pentru un curriculum relevant și educație deschisă – RECRED”, în coordonarea Centrului Național pentru Curriculum și Evaluare, și vizează disciplinele din trunchiul comun din învățământul primar și gimnazial.</a:t>
            </a:r>
          </a:p>
          <a:p>
            <a:pPr marL="285750" indent="-285750" algn="just" eaLnBrk="1" hangingPunct="1">
              <a:buFont typeface="Wingdings" panose="05000000000000000000" pitchFamily="2" charset="2"/>
              <a:buChar char="ü"/>
            </a:pPr>
            <a:r>
              <a:rPr lang="ro-RO" altLang="ro-RO" sz="1200">
                <a:latin typeface="Cambria Math" panose="02040503050406030204" pitchFamily="18" charset="0"/>
                <a:ea typeface="Cambria Math" panose="02040503050406030204" pitchFamily="18" charset="0"/>
                <a:cs typeface="Cambria Math" panose="02040503050406030204" pitchFamily="18" charset="0"/>
              </a:rPr>
              <a:t>reprezintă repere clare privind nivelul așteptat de performanță pe care elevii trebuie să îl demonstreze prin raportare la competențele specifice. </a:t>
            </a:r>
          </a:p>
          <a:p>
            <a:pPr marL="285750" indent="-285750" algn="just" eaLnBrk="1" hangingPunct="1">
              <a:buFont typeface="Wingdings" panose="05000000000000000000" pitchFamily="2" charset="2"/>
              <a:buChar char="ü"/>
            </a:pPr>
            <a:r>
              <a:rPr lang="ro-RO" altLang="ro-RO" sz="1200">
                <a:latin typeface="Cambria Math" panose="02040503050406030204" pitchFamily="18" charset="0"/>
                <a:ea typeface="Cambria Math" panose="02040503050406030204" pitchFamily="18" charset="0"/>
                <a:cs typeface="Cambria Math" panose="02040503050406030204" pitchFamily="18" charset="0"/>
              </a:rPr>
              <a:t>cuprind standarde de învățare și descriptori ai nivelurilor de performanță – De bază, Consolidat și Avansat și sunt formulate în relație cu fiecare competență specifică din programa școlară.</a:t>
            </a:r>
          </a:p>
          <a:p>
            <a:pPr marL="285750" indent="-285750" algn="just" eaLnBrk="1" hangingPunct="1">
              <a:buFont typeface="Wingdings" panose="05000000000000000000" pitchFamily="2" charset="2"/>
              <a:buChar char="ü"/>
            </a:pPr>
            <a:r>
              <a:rPr lang="ro-RO" altLang="ro-RO" sz="1200">
                <a:latin typeface="Cambria Math" panose="02040503050406030204" pitchFamily="18" charset="0"/>
                <a:ea typeface="Cambria Math" panose="02040503050406030204" pitchFamily="18" charset="0"/>
                <a:cs typeface="Cambria Math" panose="02040503050406030204" pitchFamily="18" charset="0"/>
              </a:rPr>
              <a:t>sunt prezentate în anexe distincte pentru fiecare disciplină din învățământul primar și/sau gimnazial și sunt structurate pe clase sau ani de studiu și în raport cu fiecare competență specifică din programa școlară. </a:t>
            </a:r>
          </a:p>
          <a:p>
            <a:pPr marL="285750" indent="-285750" algn="just" eaLnBrk="1" hangingPunct="1">
              <a:buFont typeface="Wingdings" panose="05000000000000000000" pitchFamily="2" charset="2"/>
              <a:buChar char="ü"/>
            </a:pPr>
            <a:r>
              <a:rPr lang="ro-RO" altLang="ro-RO" sz="1200" b="1">
                <a:solidFill>
                  <a:srgbClr val="000000"/>
                </a:solidFill>
                <a:latin typeface="Cambria Math" panose="02040503050406030204" pitchFamily="18" charset="0"/>
                <a:ea typeface="Cambria Math" panose="02040503050406030204" pitchFamily="18" charset="0"/>
                <a:cs typeface="Cambria Math" panose="02040503050406030204" pitchFamily="18" charset="0"/>
              </a:rPr>
              <a:t>niveluri de dezvoltare a competențelor, aflate în progresie : </a:t>
            </a:r>
          </a:p>
          <a:p>
            <a:pPr marL="285750" indent="-285750" algn="just" eaLnBrk="1" hangingPunct="1"/>
            <a:r>
              <a:rPr lang="ro-RO" altLang="ro-RO" sz="1200" b="1">
                <a:solidFill>
                  <a:srgbClr val="000000"/>
                </a:solidFill>
                <a:latin typeface="Cambria Math" panose="02040503050406030204" pitchFamily="18" charset="0"/>
                <a:ea typeface="Cambria Math" panose="02040503050406030204" pitchFamily="18" charset="0"/>
                <a:cs typeface="Cambria Math" panose="02040503050406030204" pitchFamily="18" charset="0"/>
              </a:rPr>
              <a:t>Nivelul 2 De bază – </a:t>
            </a:r>
            <a:r>
              <a:rPr lang="ro-RO" altLang="ro-RO" sz="1200">
                <a:latin typeface="Cambria Math" panose="02040503050406030204" pitchFamily="18" charset="0"/>
                <a:ea typeface="Cambria Math" panose="02040503050406030204" pitchFamily="18" charset="0"/>
                <a:cs typeface="Cambria Math" panose="02040503050406030204" pitchFamily="18" charset="0"/>
              </a:rPr>
              <a:t>elevii demonstrează constant „un nivel minim acceptabil” al competențelor, pe care le modelează și transferă în contexte familiare. „Ei au nevoie de sprijin educațional constant în învățare.”</a:t>
            </a:r>
            <a:endParaRPr lang="ro-RO" altLang="ro-RO" sz="1200" b="1">
              <a:solidFill>
                <a:srgbClr val="000000"/>
              </a:solidFill>
              <a:latin typeface="Cambria Math" panose="02040503050406030204" pitchFamily="18" charset="0"/>
              <a:ea typeface="Cambria Math" panose="02040503050406030204" pitchFamily="18" charset="0"/>
              <a:cs typeface="Cambria Math" panose="02040503050406030204" pitchFamily="18" charset="0"/>
            </a:endParaRPr>
          </a:p>
          <a:p>
            <a:pPr marL="285750" indent="-285750" eaLnBrk="1" hangingPunct="1"/>
            <a:r>
              <a:rPr lang="ro-RO" altLang="ro-RO" sz="1200" b="1">
                <a:solidFill>
                  <a:srgbClr val="000000"/>
                </a:solidFill>
                <a:latin typeface="Cambria Math" panose="02040503050406030204" pitchFamily="18" charset="0"/>
                <a:ea typeface="Cambria Math" panose="02040503050406030204" pitchFamily="18" charset="0"/>
                <a:cs typeface="Cambria Math" panose="02040503050406030204" pitchFamily="18" charset="0"/>
              </a:rPr>
              <a:t>Nivelul 3  Consolidat – </a:t>
            </a:r>
            <a:r>
              <a:rPr lang="ro-RO" altLang="ro-RO" sz="1200">
                <a:latin typeface="Cambria Math" panose="02040503050406030204" pitchFamily="18" charset="0"/>
                <a:ea typeface="Cambria Math" panose="02040503050406030204" pitchFamily="18" charset="0"/>
                <a:cs typeface="Cambria Math" panose="02040503050406030204" pitchFamily="18" charset="0"/>
              </a:rPr>
              <a:t>elevii demonstrează constant un nivel adecvat al competențelor, pe care le modelează și transferă în contexte variate. „Ei au nevoie de sprijin educațional ocazional în învățare.”</a:t>
            </a:r>
          </a:p>
          <a:p>
            <a:pPr marL="285750" indent="-285750" algn="just" eaLnBrk="1" hangingPunct="1"/>
            <a:r>
              <a:rPr lang="ro-RO" altLang="ro-RO" sz="1200" b="1">
                <a:solidFill>
                  <a:srgbClr val="000000"/>
                </a:solidFill>
                <a:latin typeface="Cambria Math" panose="02040503050406030204" pitchFamily="18" charset="0"/>
                <a:ea typeface="Cambria Math" panose="02040503050406030204" pitchFamily="18" charset="0"/>
                <a:cs typeface="Cambria Math" panose="02040503050406030204" pitchFamily="18" charset="0"/>
              </a:rPr>
              <a:t>Nivelul 4 Avansat - </a:t>
            </a:r>
            <a:r>
              <a:rPr lang="ro-RO" altLang="ro-RO" sz="1200">
                <a:latin typeface="Cambria Math" panose="02040503050406030204" pitchFamily="18" charset="0"/>
                <a:ea typeface="Cambria Math" panose="02040503050406030204" pitchFamily="18" charset="0"/>
                <a:cs typeface="Cambria Math" panose="02040503050406030204" pitchFamily="18" charset="0"/>
              </a:rPr>
              <a:t>elevii demonstrează în mod constant un nivel avansat al competențelor, pe care le generalizează, modelează și transferă în contexte complexe. „Ei sunt autonomi în învățare.”</a:t>
            </a:r>
          </a:p>
          <a:p>
            <a:pPr marL="285750" indent="-285750" algn="just" eaLnBrk="1" hangingPunct="1"/>
            <a:r>
              <a:rPr lang="ro-RO" altLang="ro-RO" sz="1200" b="1">
                <a:latin typeface="Cambria Math" panose="02040503050406030204" pitchFamily="18" charset="0"/>
                <a:ea typeface="Cambria Math" panose="02040503050406030204" pitchFamily="18" charset="0"/>
                <a:cs typeface="Cambria Math" panose="02040503050406030204" pitchFamily="18" charset="0"/>
              </a:rPr>
              <a:t>Standard național de evaluare = standard de învățare (</a:t>
            </a:r>
            <a:r>
              <a:rPr lang="ro-RO" altLang="ro-RO" sz="1200">
                <a:latin typeface="Cambria Math" panose="02040503050406030204" pitchFamily="18" charset="0"/>
                <a:ea typeface="Cambria Math" panose="02040503050406030204" pitchFamily="18" charset="0"/>
                <a:cs typeface="Cambria Math" panose="02040503050406030204" pitchFamily="18" charset="0"/>
              </a:rPr>
              <a:t>ce știe/ ce face/ cum valorizează elevul după experiențele de învățare dintr-un an școlar </a:t>
            </a:r>
            <a:r>
              <a:rPr lang="ro-RO" altLang="ro-RO" sz="1200" b="1">
                <a:latin typeface="Cambria Math" panose="02040503050406030204" pitchFamily="18" charset="0"/>
                <a:ea typeface="Cambria Math" panose="02040503050406030204" pitchFamily="18" charset="0"/>
                <a:cs typeface="Cambria Math" panose="02040503050406030204" pitchFamily="18" charset="0"/>
              </a:rPr>
              <a:t>+ descriptorii celor 3 niveluri</a:t>
            </a:r>
            <a:endParaRPr lang="ro-RO" altLang="ro-RO" sz="1200">
              <a:latin typeface="Cambria Math" panose="02040503050406030204" pitchFamily="18" charset="0"/>
              <a:ea typeface="Cambria Math" panose="02040503050406030204" pitchFamily="18" charset="0"/>
              <a:cs typeface="Cambria Math" panose="02040503050406030204" pitchFamily="18" charset="0"/>
            </a:endParaRPr>
          </a:p>
          <a:p>
            <a:pPr marL="285750" indent="-285750" algn="just" eaLnBrk="1" hangingPunct="1">
              <a:buFont typeface="Wingdings" panose="05000000000000000000" pitchFamily="2" charset="2"/>
              <a:buChar char="ü"/>
            </a:pPr>
            <a:r>
              <a:rPr lang="ro-RO" altLang="ro-RO" sz="1200" b="1">
                <a:solidFill>
                  <a:srgbClr val="000000"/>
                </a:solidFill>
                <a:latin typeface="Cambria Math" panose="02040503050406030204" pitchFamily="18" charset="0"/>
                <a:ea typeface="Cambria Math" panose="02040503050406030204" pitchFamily="18" charset="0"/>
                <a:cs typeface="Cambria Math" panose="02040503050406030204" pitchFamily="18" charset="0"/>
              </a:rPr>
              <a:t>alte 2 niveluri introduse : </a:t>
            </a:r>
          </a:p>
          <a:p>
            <a:pPr marL="285750" indent="-285750" algn="just" eaLnBrk="1" hangingPunct="1"/>
            <a:r>
              <a:rPr lang="ro-RO" altLang="ro-RO" sz="1200" b="1">
                <a:solidFill>
                  <a:srgbClr val="000000"/>
                </a:solidFill>
                <a:latin typeface="Cambria Math" panose="02040503050406030204" pitchFamily="18" charset="0"/>
                <a:ea typeface="Cambria Math" panose="02040503050406030204" pitchFamily="18" charset="0"/>
                <a:cs typeface="Cambria Math" panose="02040503050406030204" pitchFamily="18" charset="0"/>
              </a:rPr>
              <a:t>În formare -  </a:t>
            </a:r>
            <a:r>
              <a:rPr lang="ro-RO" altLang="ro-RO" sz="1200">
                <a:latin typeface="Cambria Math" panose="02040503050406030204" pitchFamily="18" charset="0"/>
                <a:ea typeface="Cambria Math" panose="02040503050406030204" pitchFamily="18" charset="0"/>
                <a:cs typeface="Cambria Math" panose="02040503050406030204" pitchFamily="18" charset="0"/>
              </a:rPr>
              <a:t>elevii demonstrează „doar ocazional, un nivel lacunar al competențelor” în contexte familiare. Aceștia au nevoie de „sprijin educațional constant și individualizat în învățare, care poate avea loc la nivelul clasei”.</a:t>
            </a:r>
            <a:endParaRPr lang="ro-RO" altLang="ro-RO" sz="1200" b="1">
              <a:solidFill>
                <a:srgbClr val="000000"/>
              </a:solidFill>
              <a:latin typeface="Cambria Math" panose="02040503050406030204" pitchFamily="18" charset="0"/>
              <a:ea typeface="Cambria Math" panose="02040503050406030204" pitchFamily="18" charset="0"/>
              <a:cs typeface="Cambria Math" panose="02040503050406030204" pitchFamily="18" charset="0"/>
            </a:endParaRPr>
          </a:p>
          <a:p>
            <a:pPr marL="285750" indent="-285750" algn="just" eaLnBrk="1" hangingPunct="1"/>
            <a:r>
              <a:rPr lang="ro-RO" altLang="ro-RO" sz="1200" b="1">
                <a:solidFill>
                  <a:srgbClr val="000000"/>
                </a:solidFill>
                <a:latin typeface="Cambria Math" panose="02040503050406030204" pitchFamily="18" charset="0"/>
                <a:ea typeface="Cambria Math" panose="02040503050406030204" pitchFamily="18" charset="0"/>
                <a:cs typeface="Cambria Math" panose="02040503050406030204" pitchFamily="18" charset="0"/>
              </a:rPr>
              <a:t>În dificultate - </a:t>
            </a:r>
            <a:r>
              <a:rPr lang="ro-RO" altLang="ro-RO" sz="1200">
                <a:latin typeface="Cambria Math" panose="02040503050406030204" pitchFamily="18" charset="0"/>
                <a:ea typeface="Cambria Math" panose="02040503050406030204" pitchFamily="18" charset="0"/>
                <a:cs typeface="Cambria Math" panose="02040503050406030204" pitchFamily="18" charset="0"/>
              </a:rPr>
              <a:t>elevii „nu demonstrează un nivel minim al competențelor” nici în contexte familiare și „au nevoie de sprijin educațional specializat în învățare, care trebuie să aibă loc extern clasei”.</a:t>
            </a:r>
          </a:p>
          <a:p>
            <a:pPr marL="285750" indent="-285750" algn="just" eaLnBrk="1" hangingPunct="1"/>
            <a:endParaRPr lang="ro-RO" altLang="ro-RO" sz="1200" b="1">
              <a:solidFill>
                <a:srgbClr val="000000"/>
              </a:solidFill>
              <a:latin typeface="Cambria Math" panose="02040503050406030204" pitchFamily="18" charset="0"/>
              <a:ea typeface="Cambria Math" panose="02040503050406030204" pitchFamily="18" charset="0"/>
              <a:cs typeface="Cambria Math" panose="02040503050406030204" pitchFamily="18" charset="0"/>
            </a:endParaRPr>
          </a:p>
          <a:p>
            <a:pPr marL="285750" indent="-285750" eaLnBrk="1" hangingPunct="1"/>
            <a:endParaRPr lang="ro-RO" altLang="ro-RO" sz="12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Content Placeholder 4">
            <a:extLst>
              <a:ext uri="{FF2B5EF4-FFF2-40B4-BE49-F238E27FC236}">
                <a16:creationId xmlns:a16="http://schemas.microsoft.com/office/drawing/2014/main" id="{32629265-10AF-40F7-8787-47149989CBDB}"/>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066800" y="155575"/>
            <a:ext cx="10228263" cy="6546850"/>
          </a:xfrm>
        </p:spPr>
      </p:pic>
      <p:pic>
        <p:nvPicPr>
          <p:cNvPr id="30723" name="Picture 3">
            <a:extLst>
              <a:ext uri="{FF2B5EF4-FFF2-40B4-BE49-F238E27FC236}">
                <a16:creationId xmlns:a16="http://schemas.microsoft.com/office/drawing/2014/main" id="{A26BFBDC-FE6B-4D52-8634-845559AE8B3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872163" y="5984875"/>
            <a:ext cx="6529387"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6846007A-E769-4250-A0BD-9340DB65A134}"/>
              </a:ext>
            </a:extLst>
          </p:cNvPr>
          <p:cNvSpPr/>
          <p:nvPr/>
        </p:nvSpPr>
        <p:spPr>
          <a:xfrm>
            <a:off x="5961063" y="4622800"/>
            <a:ext cx="1836737" cy="490538"/>
          </a:xfrm>
          <a:prstGeom prst="rect">
            <a:avLst/>
          </a:prstGeom>
          <a:noFill/>
          <a:ln>
            <a:noFill/>
          </a:ln>
        </p:spPr>
        <p:style>
          <a:lnRef idx="0">
            <a:scrgbClr r="0" g="0" b="0"/>
          </a:lnRef>
          <a:fillRef idx="0">
            <a:scrgbClr r="0" g="0" b="0"/>
          </a:fillRef>
          <a:effectRef idx="0">
            <a:scrgbClr r="0" g="0" b="0"/>
          </a:effectRef>
          <a:fontRef idx="minor">
            <a:schemeClr val="accent4"/>
          </a:fontRef>
        </p:style>
        <p:txBody>
          <a:bodyPr anchor="ctr"/>
          <a:lstStyle/>
          <a:p>
            <a:pPr algn="ctr" eaLnBrk="1" fontAlgn="auto" hangingPunct="1">
              <a:spcBef>
                <a:spcPts val="0"/>
              </a:spcBef>
              <a:spcAft>
                <a:spcPts val="0"/>
              </a:spcAft>
              <a:defRPr/>
            </a:pPr>
            <a:endParaRPr lang="en-US"/>
          </a:p>
        </p:txBody>
      </p:sp>
      <p:sp>
        <p:nvSpPr>
          <p:cNvPr id="3" name="Star: 5 Points 2">
            <a:extLst>
              <a:ext uri="{FF2B5EF4-FFF2-40B4-BE49-F238E27FC236}">
                <a16:creationId xmlns:a16="http://schemas.microsoft.com/office/drawing/2014/main" id="{EDE268A7-F324-426A-9182-7A6AD6B0A434}"/>
              </a:ext>
            </a:extLst>
          </p:cNvPr>
          <p:cNvSpPr/>
          <p:nvPr/>
        </p:nvSpPr>
        <p:spPr>
          <a:xfrm>
            <a:off x="5638800" y="4325938"/>
            <a:ext cx="914400" cy="914400"/>
          </a:xfrm>
          <a:prstGeom prst="star5">
            <a:avLst/>
          </a:prstGeom>
        </p:spPr>
        <p:style>
          <a:lnRef idx="1">
            <a:schemeClr val="accent5"/>
          </a:lnRef>
          <a:fillRef idx="3">
            <a:schemeClr val="accent5"/>
          </a:fillRef>
          <a:effectRef idx="2">
            <a:schemeClr val="accent5"/>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Star: 5 Points 5">
            <a:extLst>
              <a:ext uri="{FF2B5EF4-FFF2-40B4-BE49-F238E27FC236}">
                <a16:creationId xmlns:a16="http://schemas.microsoft.com/office/drawing/2014/main" id="{06174B29-9354-4AA8-988F-2979C010B439}"/>
              </a:ext>
            </a:extLst>
          </p:cNvPr>
          <p:cNvSpPr/>
          <p:nvPr/>
        </p:nvSpPr>
        <p:spPr>
          <a:xfrm>
            <a:off x="8712200" y="4411663"/>
            <a:ext cx="973138" cy="914400"/>
          </a:xfrm>
          <a:prstGeom prst="star5">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eaLnBrk="1" fontAlgn="auto" hangingPunct="1">
              <a:spcBef>
                <a:spcPts val="0"/>
              </a:spcBef>
              <a:spcAft>
                <a:spcPts val="0"/>
              </a:spcAft>
              <a:defRPr/>
            </a:pPr>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8D30D35F-926C-41E9-BFF1-AB18D09627AB}"/>
              </a:ext>
            </a:extLst>
          </p:cNvPr>
          <p:cNvSpPr>
            <a:spLocks noGrp="1"/>
          </p:cNvSpPr>
          <p:nvPr>
            <p:ph type="title"/>
          </p:nvPr>
        </p:nvSpPr>
        <p:spPr>
          <a:xfrm>
            <a:off x="855663" y="685800"/>
            <a:ext cx="11014075" cy="1244600"/>
          </a:xfrm>
        </p:spPr>
        <p:txBody>
          <a:bodyPr/>
          <a:lstStyle/>
          <a:p>
            <a:pPr algn="ctr" eaLnBrk="1" hangingPunct="1"/>
            <a:r>
              <a:rPr lang="en-US" altLang="ro-RO" sz="4000" b="1">
                <a:latin typeface="Cambria Math" panose="02040503050406030204" pitchFamily="18" charset="0"/>
                <a:ea typeface="Cambria Math" panose="02040503050406030204" pitchFamily="18" charset="0"/>
                <a:cs typeface="Cambria Math" panose="02040503050406030204" pitchFamily="18" charset="0"/>
              </a:rPr>
              <a:t>Dezvoltarea profesională – prima de carieră didactică</a:t>
            </a:r>
          </a:p>
        </p:txBody>
      </p:sp>
      <p:sp>
        <p:nvSpPr>
          <p:cNvPr id="3" name="Content Placeholder 2">
            <a:extLst>
              <a:ext uri="{FF2B5EF4-FFF2-40B4-BE49-F238E27FC236}">
                <a16:creationId xmlns:a16="http://schemas.microsoft.com/office/drawing/2014/main" id="{D9925501-5CDC-41C5-AC09-E20ED246D3AA}"/>
              </a:ext>
            </a:extLst>
          </p:cNvPr>
          <p:cNvSpPr>
            <a:spLocks noGrp="1"/>
          </p:cNvSpPr>
          <p:nvPr>
            <p:ph idx="1"/>
          </p:nvPr>
        </p:nvSpPr>
        <p:spPr/>
        <p:txBody>
          <a:bodyPr>
            <a:normAutofit/>
          </a:bodyPr>
          <a:lstStyle/>
          <a:p>
            <a:pPr eaLnBrk="1" hangingPunct="1">
              <a:buFont typeface="Wingdings" panose="05000000000000000000" pitchFamily="2" charset="2"/>
              <a:buChar char="Ø"/>
            </a:pPr>
            <a:r>
              <a:rPr lang="en-US" altLang="en-US" b="1"/>
              <a:t>Înscrierea la programe de formare profesională</a:t>
            </a:r>
            <a:endParaRPr lang="en-US" altLang="en-US"/>
          </a:p>
          <a:p>
            <a:pPr algn="just" eaLnBrk="1" hangingPunct="1">
              <a:buFont typeface="Wingdings" panose="05000000000000000000" pitchFamily="2" charset="2"/>
              <a:buChar char="Ø"/>
            </a:pPr>
            <a:r>
              <a:rPr lang="en-US" altLang="en-US"/>
              <a:t>Se recomandă consultarea </a:t>
            </a:r>
            <a:r>
              <a:rPr lang="en-US" altLang="en-US" b="1"/>
              <a:t>Listei cursurilor/programele de pregătire profesională avizate de Ministerul Educației și Cercetării</a:t>
            </a:r>
            <a:r>
              <a:rPr lang="en-US" altLang="en-US"/>
              <a:t>, în vederea valorificării oportunităților de formare profesională și a utilizării primei de carieră didactică.</a:t>
            </a:r>
          </a:p>
          <a:p>
            <a:pPr eaLnBrk="1" hangingPunct="1">
              <a:buFont typeface="Wingdings" panose="05000000000000000000" pitchFamily="2" charset="2"/>
              <a:buChar char="Ø"/>
            </a:pPr>
            <a:r>
              <a:rPr lang="en-US" altLang="en-US" b="1"/>
              <a:t>Documentul indicat:</a:t>
            </a:r>
            <a:r>
              <a:rPr lang="ro-RO" altLang="en-US" b="1"/>
              <a:t> </a:t>
            </a:r>
            <a:r>
              <a:rPr lang="en-US" altLang="en-US" i="1"/>
              <a:t>Programe avizate MEC – mai 2026</a:t>
            </a:r>
            <a:r>
              <a:rPr lang="ro-RO" altLang="en-US" i="1"/>
              <a:t> - </a:t>
            </a:r>
            <a:r>
              <a:rPr lang="en-US" altLang="en-US" b="1"/>
              <a:t>pagina 208</a:t>
            </a:r>
            <a:endParaRPr lang="ro-RO" altLang="en-US" b="1"/>
          </a:p>
          <a:p>
            <a:pPr eaLnBrk="1" hangingPunct="1">
              <a:buFont typeface="Franklin Gothic Book" panose="020B0503020102020204" pitchFamily="34" charset="0"/>
              <a:buNone/>
            </a:pPr>
            <a:endParaRPr lang="en-US" altLang="en-US"/>
          </a:p>
          <a:p>
            <a:pPr eaLnBrk="1" hangingPunct="1">
              <a:buFont typeface="Wingdings" panose="05000000000000000000" pitchFamily="2" charset="2"/>
              <a:buChar char="Ø"/>
            </a:pPr>
            <a:r>
              <a:rPr lang="en-US" altLang="en-US"/>
              <a:t>chrome-extension://efaidnbmnnnibpcajpcglclefindmkaj/https://edu.ro/sites/default/files/2026-09/Programe_formare_acreditate_MEC_septembrie_2026.pdf</a:t>
            </a:r>
            <a:endParaRPr lang="ro-RO" altLang="en-US"/>
          </a:p>
          <a:p>
            <a:pPr eaLnBrk="1" hangingPunct="1"/>
            <a:endParaRPr lang="en-US" alt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D282C62B-DBB7-4967-92BA-107ED8CE9648}"/>
              </a:ext>
            </a:extLst>
          </p:cNvPr>
          <p:cNvSpPr>
            <a:spLocks noChangeArrowheads="1"/>
          </p:cNvSpPr>
          <p:nvPr/>
        </p:nvSpPr>
        <p:spPr bwMode="auto">
          <a:xfrm>
            <a:off x="2570163" y="1252538"/>
            <a:ext cx="54149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algn="ctr" eaLnBrk="1" hangingPunct="1"/>
            <a:r>
              <a:rPr lang="ro-RO" altLang="ro-RO" b="1">
                <a:latin typeface="Cambria Math" panose="02040503050406030204" pitchFamily="18" charset="0"/>
                <a:ea typeface="Cambria Math" panose="02040503050406030204" pitchFamily="18" charset="0"/>
                <a:cs typeface="Cambria Math" panose="02040503050406030204" pitchFamily="18" charset="0"/>
              </a:rPr>
              <a:t>                    </a:t>
            </a:r>
            <a:endParaRPr lang="ro-RO" altLang="ro-RO" sz="1600">
              <a:latin typeface="Cambria Math" panose="02040503050406030204" pitchFamily="18" charset="0"/>
              <a:ea typeface="Cambria Math" panose="02040503050406030204" pitchFamily="18" charset="0"/>
              <a:cs typeface="Cambria Math" panose="02040503050406030204" pitchFamily="18" charset="0"/>
            </a:endParaRPr>
          </a:p>
        </p:txBody>
      </p:sp>
      <p:sp>
        <p:nvSpPr>
          <p:cNvPr id="38915" name="Rectangle 1">
            <a:extLst>
              <a:ext uri="{FF2B5EF4-FFF2-40B4-BE49-F238E27FC236}">
                <a16:creationId xmlns:a16="http://schemas.microsoft.com/office/drawing/2014/main" id="{625D802F-0020-4B5A-A972-A12F5C0F02E7}"/>
              </a:ext>
            </a:extLst>
          </p:cNvPr>
          <p:cNvSpPr>
            <a:spLocks noChangeArrowheads="1"/>
          </p:cNvSpPr>
          <p:nvPr/>
        </p:nvSpPr>
        <p:spPr bwMode="auto">
          <a:xfrm>
            <a:off x="1284288" y="84138"/>
            <a:ext cx="10758487"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28600">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eaLnBrk="1" hangingPunct="1">
              <a:lnSpc>
                <a:spcPct val="107000"/>
              </a:lnSpc>
              <a:spcAft>
                <a:spcPts val="800"/>
              </a:spcAft>
            </a:pPr>
            <a:r>
              <a:rPr lang="ro-RO" altLang="ro-RO" sz="2800" b="1">
                <a:latin typeface="Cambria Math" panose="02040503050406030204" pitchFamily="18" charset="0"/>
                <a:ea typeface="Cambria Math" panose="02040503050406030204" pitchFamily="18" charset="0"/>
                <a:cs typeface="Times New Roman" panose="02020603050405020304" pitchFamily="18" charset="0"/>
              </a:rPr>
              <a:t>Programele școlare pentru învățământul liceal- Elemente de noutate</a:t>
            </a:r>
            <a:endParaRPr lang="ro-RO" altLang="ro-RO" sz="2800">
              <a:latin typeface="Cambria Math" panose="02040503050406030204" pitchFamily="18" charset="0"/>
              <a:ea typeface="Cambria Math" panose="02040503050406030204" pitchFamily="18" charset="0"/>
              <a:cs typeface="Times New Roman" panose="02020603050405020304" pitchFamily="18" charset="0"/>
            </a:endParaRPr>
          </a:p>
        </p:txBody>
      </p:sp>
      <p:sp>
        <p:nvSpPr>
          <p:cNvPr id="38916" name="Rectangle 4">
            <a:extLst>
              <a:ext uri="{FF2B5EF4-FFF2-40B4-BE49-F238E27FC236}">
                <a16:creationId xmlns:a16="http://schemas.microsoft.com/office/drawing/2014/main" id="{D188A3F1-A0D8-40CA-AFA3-4A83EB1C20CD}"/>
              </a:ext>
            </a:extLst>
          </p:cNvPr>
          <p:cNvSpPr>
            <a:spLocks noChangeArrowheads="1"/>
          </p:cNvSpPr>
          <p:nvPr/>
        </p:nvSpPr>
        <p:spPr bwMode="auto">
          <a:xfrm>
            <a:off x="914400" y="604838"/>
            <a:ext cx="11052175" cy="626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eaLnBrk="1" hangingPunct="1">
              <a:buFont typeface="Wingdings" panose="05000000000000000000" pitchFamily="2" charset="2"/>
              <a:buChar char="v"/>
            </a:pPr>
            <a:r>
              <a:rPr lang="ro-RO" altLang="ro-RO" sz="14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a:t>Medierea lingvistică și culturală, în contexte plurilingve și pluriculturale</a:t>
            </a:r>
            <a:endParaRPr lang="ro-RO" altLang="ro-RO" sz="1400">
              <a:solidFill>
                <a:srgbClr val="0070C0"/>
              </a:solidFill>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buFont typeface="Wingdings" panose="05000000000000000000" pitchFamily="2" charset="2"/>
              <a:buChar char=""/>
            </a:pPr>
            <a:r>
              <a:rPr lang="ro-RO" altLang="ro-RO" sz="1200" b="1">
                <a:solidFill>
                  <a:srgbClr val="000000"/>
                </a:solidFill>
                <a:latin typeface="Cambria Math" panose="02040503050406030204" pitchFamily="18" charset="0"/>
                <a:ea typeface="Cambria Math" panose="02040503050406030204" pitchFamily="18" charset="0"/>
                <a:cs typeface="Times New Roman" panose="02020603050405020304" pitchFamily="18" charset="0"/>
              </a:rPr>
              <a:t>exersare a creativității, prin reformularea de mesaje, traduceri și retroversiuni, exploatarea artei povestirii sau crearea de materiale originale specifice Generației Z (podcasturi, bloguri, prezentări, postări multimedia etc.)</a:t>
            </a:r>
          </a:p>
          <a:p>
            <a:pPr algn="just" eaLnBrk="1" hangingPunct="1"/>
            <a:endParaRPr lang="ro-RO" altLang="ro-RO" sz="1200">
              <a:solidFill>
                <a:srgbClr val="000000"/>
              </a:solidFill>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buFont typeface="Wingdings" panose="05000000000000000000" pitchFamily="2" charset="2"/>
              <a:buChar char="v"/>
            </a:pPr>
            <a:r>
              <a:rPr lang="ro-RO" altLang="ro-RO" sz="14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a:t>Inter-relaționarea competenței de comunicare în limbi moderne cu setul de competențe cheie promovat la nivel european </a:t>
            </a:r>
          </a:p>
          <a:p>
            <a:pPr algn="just" eaLnBrk="1" hangingPunct="1">
              <a:buFont typeface="Wingdings" panose="05000000000000000000" pitchFamily="2" charset="2"/>
              <a:buChar char="ü"/>
            </a:pPr>
            <a:r>
              <a:rPr lang="ro-RO" altLang="ro-RO" sz="1400" b="1">
                <a:solidFill>
                  <a:srgbClr val="000000"/>
                </a:solidFill>
                <a:latin typeface="Cambria Math" panose="02040503050406030204" pitchFamily="18" charset="0"/>
                <a:ea typeface="Cambria Math" panose="02040503050406030204" pitchFamily="18" charset="0"/>
                <a:cs typeface="Times New Roman" panose="02020603050405020304" pitchFamily="18" charset="0"/>
              </a:rPr>
              <a:t>   </a:t>
            </a:r>
            <a:r>
              <a:rPr lang="ro-RO" altLang="ro-RO" sz="1200" b="1">
                <a:solidFill>
                  <a:srgbClr val="000000"/>
                </a:solidFill>
                <a:latin typeface="Cambria Math" panose="02040503050406030204" pitchFamily="18" charset="0"/>
                <a:ea typeface="Cambria Math" panose="02040503050406030204" pitchFamily="18" charset="0"/>
                <a:cs typeface="Times New Roman" panose="02020603050405020304" pitchFamily="18" charset="0"/>
              </a:rPr>
              <a:t>Competența de literație</a:t>
            </a:r>
            <a:r>
              <a:rPr lang="ro-RO" altLang="ro-RO" sz="1200">
                <a:solidFill>
                  <a:srgbClr val="000000"/>
                </a:solidFill>
                <a:latin typeface="Cambria Math" panose="02040503050406030204" pitchFamily="18" charset="0"/>
                <a:ea typeface="Cambria Math" panose="02040503050406030204" pitchFamily="18" charset="0"/>
                <a:cs typeface="Times New Roman" panose="02020603050405020304" pitchFamily="18" charset="0"/>
              </a:rPr>
              <a:t>, </a:t>
            </a:r>
            <a:r>
              <a:rPr lang="ro-RO" altLang="ro-RO" sz="1200" b="1">
                <a:solidFill>
                  <a:srgbClr val="000000"/>
                </a:solidFill>
                <a:latin typeface="Cambria Math" panose="02040503050406030204" pitchFamily="18" charset="0"/>
                <a:ea typeface="Cambria Math" panose="02040503050406030204" pitchFamily="18" charset="0"/>
                <a:cs typeface="Times New Roman" panose="02020603050405020304" pitchFamily="18" charset="0"/>
              </a:rPr>
              <a:t>Competența stem</a:t>
            </a:r>
            <a:r>
              <a:rPr lang="ro-RO" altLang="ro-RO" sz="1200">
                <a:solidFill>
                  <a:srgbClr val="000000"/>
                </a:solidFill>
                <a:latin typeface="Cambria Math" panose="02040503050406030204" pitchFamily="18" charset="0"/>
                <a:ea typeface="Cambria Math" panose="02040503050406030204" pitchFamily="18" charset="0"/>
                <a:cs typeface="Times New Roman" panose="02020603050405020304" pitchFamily="18" charset="0"/>
              </a:rPr>
              <a:t>, </a:t>
            </a:r>
            <a:r>
              <a:rPr lang="ro-RO" altLang="ro-RO" sz="1200" b="1">
                <a:solidFill>
                  <a:srgbClr val="000000"/>
                </a:solidFill>
                <a:latin typeface="Cambria Math" panose="02040503050406030204" pitchFamily="18" charset="0"/>
                <a:ea typeface="Cambria Math" panose="02040503050406030204" pitchFamily="18" charset="0"/>
                <a:cs typeface="Times New Roman" panose="02020603050405020304" pitchFamily="18" charset="0"/>
              </a:rPr>
              <a:t>Competența digitală</a:t>
            </a:r>
            <a:r>
              <a:rPr lang="ro-RO" altLang="ro-RO" sz="1200">
                <a:solidFill>
                  <a:srgbClr val="000000"/>
                </a:solidFill>
                <a:latin typeface="Cambria Math" panose="02040503050406030204" pitchFamily="18" charset="0"/>
                <a:ea typeface="Cambria Math" panose="02040503050406030204" pitchFamily="18" charset="0"/>
                <a:cs typeface="Times New Roman" panose="02020603050405020304" pitchFamily="18" charset="0"/>
              </a:rPr>
              <a:t>, </a:t>
            </a:r>
            <a:r>
              <a:rPr lang="ro-RO" altLang="ro-RO" sz="1200" b="1">
                <a:solidFill>
                  <a:srgbClr val="000000"/>
                </a:solidFill>
                <a:latin typeface="Cambria Math" panose="02040503050406030204" pitchFamily="18" charset="0"/>
                <a:ea typeface="Cambria Math" panose="02040503050406030204" pitchFamily="18" charset="0"/>
                <a:cs typeface="Times New Roman" panose="02020603050405020304" pitchFamily="18" charset="0"/>
              </a:rPr>
              <a:t>Competențe sociale</a:t>
            </a:r>
            <a:r>
              <a:rPr lang="ro-RO" altLang="ro-RO" sz="1200">
                <a:solidFill>
                  <a:srgbClr val="000000"/>
                </a:solidFill>
                <a:latin typeface="Cambria Math" panose="02040503050406030204" pitchFamily="18" charset="0"/>
                <a:ea typeface="Cambria Math" panose="02040503050406030204" pitchFamily="18" charset="0"/>
                <a:cs typeface="Times New Roman" panose="02020603050405020304" pitchFamily="18" charset="0"/>
              </a:rPr>
              <a:t>, </a:t>
            </a:r>
            <a:r>
              <a:rPr lang="ro-RO" altLang="ro-RO" sz="1200" b="1">
                <a:solidFill>
                  <a:srgbClr val="000000"/>
                </a:solidFill>
                <a:latin typeface="Cambria Math" panose="02040503050406030204" pitchFamily="18" charset="0"/>
                <a:ea typeface="Cambria Math" panose="02040503050406030204" pitchFamily="18" charset="0"/>
                <a:cs typeface="Times New Roman" panose="02020603050405020304" pitchFamily="18" charset="0"/>
              </a:rPr>
              <a:t>Competența de învățare autonomă</a:t>
            </a:r>
            <a:r>
              <a:rPr lang="ro-RO" altLang="ro-RO" sz="1200">
                <a:solidFill>
                  <a:srgbClr val="000000"/>
                </a:solidFill>
                <a:latin typeface="Cambria Math" panose="02040503050406030204" pitchFamily="18" charset="0"/>
                <a:ea typeface="Cambria Math" panose="02040503050406030204" pitchFamily="18" charset="0"/>
                <a:cs typeface="Times New Roman" panose="02020603050405020304" pitchFamily="18" charset="0"/>
              </a:rPr>
              <a:t>, </a:t>
            </a:r>
            <a:r>
              <a:rPr lang="ro-RO" altLang="ro-RO" sz="1200" b="1">
                <a:solidFill>
                  <a:srgbClr val="000000"/>
                </a:solidFill>
                <a:latin typeface="Cambria Math" panose="02040503050406030204" pitchFamily="18" charset="0"/>
                <a:ea typeface="Cambria Math" panose="02040503050406030204" pitchFamily="18" charset="0"/>
                <a:cs typeface="Times New Roman" panose="02020603050405020304" pitchFamily="18" charset="0"/>
              </a:rPr>
              <a:t>Competența de sensibilizare și exprimare culturală)</a:t>
            </a:r>
          </a:p>
          <a:p>
            <a:pPr algn="just" eaLnBrk="1" hangingPunct="1"/>
            <a:endParaRPr lang="en-US" altLang="ro-RO" sz="14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endParaRPr>
          </a:p>
          <a:p>
            <a:pPr eaLnBrk="1" hangingPunct="1">
              <a:buFont typeface="Wingdings" panose="05000000000000000000" pitchFamily="2" charset="2"/>
              <a:buChar char="v"/>
            </a:pPr>
            <a:r>
              <a:rPr lang="ro-RO" altLang="ro-RO" sz="14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a:t>Reconsiderarea conținuturilor învățării</a:t>
            </a:r>
            <a:endParaRPr lang="ro-RO" altLang="ro-RO" sz="1400">
              <a:solidFill>
                <a:srgbClr val="0070C0"/>
              </a:solidFill>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buFont typeface="Arial" panose="020B0604020202020204" pitchFamily="34" charset="0"/>
              <a:buChar char="•"/>
            </a:pPr>
            <a:r>
              <a:rPr lang="ro-RO" altLang="ro-RO" sz="1200" b="1">
                <a:latin typeface="Cambria Math" panose="02040503050406030204" pitchFamily="18" charset="0"/>
                <a:ea typeface="Cambria Math" panose="02040503050406030204" pitchFamily="18" charset="0"/>
                <a:cs typeface="Times New Roman" panose="02020603050405020304" pitchFamily="18" charset="0"/>
              </a:rPr>
              <a:t>universul real de viață al adolescenților și tinerilor – interesele de cunoaștere și preferințele adolescenților, inclusiv cele literare (literatura contemporană, clasică, fantasy, științifico-fantastică etc.)</a:t>
            </a:r>
            <a:endParaRPr lang="ro-RO" altLang="ro-RO" sz="1200">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buFont typeface="Arial" panose="020B0604020202020204" pitchFamily="34" charset="0"/>
              <a:buChar char="•"/>
            </a:pPr>
            <a:r>
              <a:rPr lang="ro-RO" altLang="ro-RO" sz="1200" b="1">
                <a:latin typeface="Cambria Math" panose="02040503050406030204" pitchFamily="18" charset="0"/>
                <a:ea typeface="Cambria Math" panose="02040503050406030204" pitchFamily="18" charset="0"/>
                <a:cs typeface="Times New Roman" panose="02020603050405020304" pitchFamily="18" charset="0"/>
              </a:rPr>
              <a:t>**reintroducerea literaturii specifice fiecărei limbi moderne studiate asigură expunerea extensivă la limba autentică și diversitatea culturală, stimulează creativitatea și dezvoltă sensibilitatea culturală. Ponderea textelor literare va crește, gradual, de la clasa a IX-a la a XII-a, fiind adaptate atât particularităților de vârstă ale adolescenților, cât și nivelului lingvistic și culturii acestora.</a:t>
            </a:r>
          </a:p>
          <a:p>
            <a:pPr algn="just" eaLnBrk="1" hangingPunct="1">
              <a:buFont typeface="Arial" panose="020B0604020202020204" pitchFamily="34" charset="0"/>
              <a:buChar char="•"/>
            </a:pPr>
            <a:r>
              <a:rPr lang="ro-RO" altLang="ro-RO" sz="1200" b="1">
                <a:latin typeface="Cambria Math" panose="02040503050406030204" pitchFamily="18" charset="0"/>
                <a:ea typeface="Cambria Math" panose="02040503050406030204" pitchFamily="18" charset="0"/>
                <a:cs typeface="Times New Roman" panose="02020603050405020304" pitchFamily="18" charset="0"/>
              </a:rPr>
              <a:t>valorificarea potențialului celor mai recente inovații și invenții, gaming, social media, tehnologie, viitorul profesiilor</a:t>
            </a:r>
            <a:endParaRPr lang="ro-RO" altLang="ro-RO" sz="1200">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buFont typeface="Arial" panose="020B0604020202020204" pitchFamily="34" charset="0"/>
              <a:buChar char="•"/>
            </a:pPr>
            <a:r>
              <a:rPr lang="ro-RO" altLang="ro-RO" sz="1200" b="1">
                <a:latin typeface="Cambria Math" panose="02040503050406030204" pitchFamily="18" charset="0"/>
                <a:ea typeface="Cambria Math" panose="02040503050406030204" pitchFamily="18" charset="0"/>
                <a:cs typeface="Times New Roman" panose="02020603050405020304" pitchFamily="18" charset="0"/>
              </a:rPr>
              <a:t>realitățile sociale contemporane - identitate, mediu, multiculturalitate, stil de viață sănătos, voluntariat etc.</a:t>
            </a:r>
          </a:p>
          <a:p>
            <a:pPr eaLnBrk="1" hangingPunct="1">
              <a:buFont typeface="Arial" panose="020B0604020202020204" pitchFamily="34" charset="0"/>
              <a:buChar char="•"/>
            </a:pPr>
            <a:r>
              <a:rPr lang="ro-RO" altLang="ro-RO" sz="1200" b="1">
                <a:latin typeface="Cambria Math" panose="02040503050406030204" pitchFamily="18" charset="0"/>
                <a:ea typeface="Cambria Math" panose="02040503050406030204" pitchFamily="18" charset="0"/>
                <a:cs typeface="Times New Roman" panose="02020603050405020304" pitchFamily="18" charset="0"/>
              </a:rPr>
              <a:t>generarea de analogii, comparații, extensii, abordări inter și trans-disciplinare;</a:t>
            </a:r>
          </a:p>
          <a:p>
            <a:pPr eaLnBrk="1" hangingPunct="1">
              <a:buFont typeface="Arial" panose="020B0604020202020204" pitchFamily="34" charset="0"/>
              <a:buChar char="•"/>
            </a:pPr>
            <a:r>
              <a:rPr lang="ro-RO" altLang="ro-RO" sz="1200" b="1">
                <a:latin typeface="Cambria Math" panose="02040503050406030204" pitchFamily="18" charset="0"/>
                <a:ea typeface="Cambria Math" panose="02040503050406030204" pitchFamily="18" charset="0"/>
                <a:cs typeface="Times New Roman" panose="02020603050405020304" pitchFamily="18" charset="0"/>
              </a:rPr>
              <a:t>susținerea inter-relaționării competenței de comunicare într-o limbă modernă STUDIATĂ  cu celelalte competențe cheie;</a:t>
            </a:r>
          </a:p>
          <a:p>
            <a:pPr eaLnBrk="1" hangingPunct="1">
              <a:buFont typeface="Arial" panose="020B0604020202020204" pitchFamily="34" charset="0"/>
              <a:buChar char="•"/>
            </a:pPr>
            <a:r>
              <a:rPr lang="ro-RO" altLang="ro-RO" sz="1200" b="1">
                <a:latin typeface="Cambria Math" panose="02040503050406030204" pitchFamily="18" charset="0"/>
                <a:ea typeface="Cambria Math" panose="02040503050406030204" pitchFamily="18" charset="0"/>
                <a:cs typeface="Times New Roman" panose="02020603050405020304" pitchFamily="18" charset="0"/>
              </a:rPr>
              <a:t>dezvoltarea sensibilității culturale.</a:t>
            </a:r>
          </a:p>
          <a:p>
            <a:pPr eaLnBrk="1" hangingPunct="1"/>
            <a:endParaRPr lang="ro-RO" altLang="ro-RO" sz="1200" b="1">
              <a:latin typeface="Cambria Math" panose="02040503050406030204" pitchFamily="18" charset="0"/>
              <a:ea typeface="Cambria Math" panose="02040503050406030204" pitchFamily="18" charset="0"/>
              <a:cs typeface="Times New Roman" panose="02020603050405020304" pitchFamily="18" charset="0"/>
            </a:endParaRPr>
          </a:p>
          <a:p>
            <a:pPr eaLnBrk="1" hangingPunct="1">
              <a:buFont typeface="Wingdings" panose="05000000000000000000" pitchFamily="2" charset="2"/>
              <a:buChar char="v"/>
            </a:pPr>
            <a:r>
              <a:rPr lang="ro-RO" altLang="ro-RO" sz="14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a:t>Dimensiunea digitală </a:t>
            </a:r>
          </a:p>
          <a:p>
            <a:pPr eaLnBrk="1" hangingPunct="1">
              <a:buFont typeface="Arial" panose="020B0604020202020204" pitchFamily="34" charset="0"/>
              <a:buChar char="•"/>
            </a:pPr>
            <a:r>
              <a:rPr lang="ro-RO" altLang="ro-RO" sz="1200" b="1">
                <a:latin typeface="Cambria Math" panose="02040503050406030204" pitchFamily="18" charset="0"/>
                <a:ea typeface="Cambria Math" panose="02040503050406030204" pitchFamily="18" charset="0"/>
                <a:cs typeface="Times New Roman" panose="02020603050405020304" pitchFamily="18" charset="0"/>
              </a:rPr>
              <a:t>aplicații și platforme digitale prezentate în suporturile de învățare și în exemplele de sarcini de lucru care detaliază modalitățile de utilizare a acestora</a:t>
            </a:r>
          </a:p>
          <a:p>
            <a:pPr eaLnBrk="1" hangingPunct="1"/>
            <a:endParaRPr lang="ro-RO" altLang="ro-RO" sz="1200" b="1">
              <a:latin typeface="Cambria Math" panose="02040503050406030204" pitchFamily="18" charset="0"/>
              <a:ea typeface="Cambria Math" panose="02040503050406030204" pitchFamily="18" charset="0"/>
              <a:cs typeface="Times New Roman" panose="02020603050405020304" pitchFamily="18" charset="0"/>
            </a:endParaRPr>
          </a:p>
          <a:p>
            <a:pPr eaLnBrk="1" hangingPunct="1">
              <a:buFont typeface="Wingdings" panose="05000000000000000000" pitchFamily="2" charset="2"/>
              <a:buChar char="v"/>
            </a:pPr>
            <a:r>
              <a:rPr lang="ro-RO" altLang="ro-RO" sz="16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a:t>S</a:t>
            </a:r>
            <a:r>
              <a:rPr lang="ro-RO" altLang="ro-RO" sz="14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a:t>ugestiile metodologice</a:t>
            </a:r>
          </a:p>
          <a:p>
            <a:pPr eaLnBrk="1" hangingPunct="1">
              <a:buFont typeface="Arial" panose="020B0604020202020204" pitchFamily="34" charset="0"/>
              <a:buChar char="•"/>
            </a:pPr>
            <a:r>
              <a:rPr lang="ro-RO" altLang="ro-RO" sz="1200" b="1">
                <a:latin typeface="Cambria Math" panose="02040503050406030204" pitchFamily="18" charset="0"/>
                <a:ea typeface="Cambria Math" panose="02040503050406030204" pitchFamily="18" charset="0"/>
                <a:cs typeface="Times New Roman" panose="02020603050405020304" pitchFamily="18" charset="0"/>
              </a:rPr>
              <a:t>diversitatea exemplelor de activități de învățare – evaluare – proiecte colaborative, incluzând și criterii de evaluare</a:t>
            </a:r>
          </a:p>
          <a:p>
            <a:pPr eaLnBrk="1" hangingPunct="1">
              <a:buFont typeface="Arial" panose="020B0604020202020204" pitchFamily="34" charset="0"/>
              <a:buChar char="•"/>
            </a:pPr>
            <a:r>
              <a:rPr lang="ro-RO" altLang="ro-RO" sz="1200" b="1">
                <a:latin typeface="Cambria Math" panose="02040503050406030204" pitchFamily="18" charset="0"/>
                <a:ea typeface="Cambria Math" panose="02040503050406030204" pitchFamily="18" charset="0"/>
                <a:cs typeface="Times New Roman" panose="02020603050405020304" pitchFamily="18" charset="0"/>
              </a:rPr>
              <a:t>relaționarea competențelor cu activități de învățare – evaluare – proiecte colaborative </a:t>
            </a:r>
          </a:p>
          <a:p>
            <a:pPr eaLnBrk="1" hangingPunct="1"/>
            <a:endParaRPr lang="ro-RO" altLang="ro-RO" sz="1200" b="1">
              <a:latin typeface="Cambria Math" panose="02040503050406030204" pitchFamily="18" charset="0"/>
              <a:ea typeface="Cambria Math" panose="02040503050406030204" pitchFamily="18" charset="0"/>
              <a:cs typeface="Times New Roman" panose="02020603050405020304" pitchFamily="18" charset="0"/>
            </a:endParaRPr>
          </a:p>
          <a:p>
            <a:pPr eaLnBrk="1" hangingPunct="1">
              <a:buFont typeface="Wingdings" panose="05000000000000000000" pitchFamily="2" charset="2"/>
              <a:buChar char="v"/>
            </a:pPr>
            <a:r>
              <a:rPr lang="ro-RO" altLang="ro-RO" sz="14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a:t>Evaluarea</a:t>
            </a:r>
            <a:endParaRPr lang="ro-RO" altLang="ro-RO" sz="1400">
              <a:solidFill>
                <a:srgbClr val="0070C0"/>
              </a:solidFill>
              <a:latin typeface="Cambria Math" panose="02040503050406030204" pitchFamily="18" charset="0"/>
              <a:ea typeface="Cambria Math" panose="02040503050406030204" pitchFamily="18" charset="0"/>
              <a:cs typeface="Times New Roman" panose="02020603050405020304" pitchFamily="18" charset="0"/>
            </a:endParaRPr>
          </a:p>
          <a:p>
            <a:pPr eaLnBrk="1" hangingPunct="1">
              <a:buFont typeface="Arial" panose="020B0604020202020204" pitchFamily="34" charset="0"/>
              <a:buChar char="•"/>
            </a:pPr>
            <a:r>
              <a:rPr lang="ro-RO" altLang="ro-RO" sz="1200" b="1">
                <a:solidFill>
                  <a:srgbClr val="191B0E"/>
                </a:solidFill>
                <a:latin typeface="Cambria Math" panose="02040503050406030204" pitchFamily="18" charset="0"/>
                <a:ea typeface="Cambria Math" panose="02040503050406030204" pitchFamily="18" charset="0"/>
                <a:cs typeface="Times New Roman" panose="02020603050405020304" pitchFamily="18" charset="0"/>
              </a:rPr>
              <a:t>relaționarea evaluării cu descriptorii asociați nivelurilor lingvistice stabilite prin CECRL și detaliați în Volumul complementar.</a:t>
            </a:r>
            <a:br>
              <a:rPr lang="ro-RO" altLang="ro-RO" sz="1200">
                <a:solidFill>
                  <a:srgbClr val="191B0E"/>
                </a:solidFill>
                <a:latin typeface="Cambria Math" panose="02040503050406030204" pitchFamily="18" charset="0"/>
                <a:ea typeface="Cambria Math" panose="02040503050406030204" pitchFamily="18" charset="0"/>
                <a:cs typeface="Times New Roman" panose="02020603050405020304" pitchFamily="18" charset="0"/>
              </a:rPr>
            </a:br>
            <a:r>
              <a:rPr lang="ro-RO" altLang="ro-RO" sz="1200" b="1">
                <a:solidFill>
                  <a:srgbClr val="191B0E"/>
                </a:solidFill>
                <a:latin typeface="Cambria Math" panose="02040503050406030204" pitchFamily="18" charset="0"/>
                <a:ea typeface="Cambria Math" panose="02040503050406030204" pitchFamily="18" charset="0"/>
                <a:cs typeface="Times New Roman" panose="02020603050405020304" pitchFamily="18" charset="0"/>
              </a:rPr>
              <a:t>integrarea dimensiunii trans-curriculare în activitățile de evaluare </a:t>
            </a:r>
            <a:br>
              <a:rPr lang="ro-RO" altLang="ro-RO" sz="1200">
                <a:solidFill>
                  <a:srgbClr val="191B0E"/>
                </a:solidFill>
                <a:latin typeface="Cambria Math" panose="02040503050406030204" pitchFamily="18" charset="0"/>
                <a:ea typeface="Cambria Math" panose="02040503050406030204" pitchFamily="18" charset="0"/>
                <a:cs typeface="Times New Roman" panose="02020603050405020304" pitchFamily="18" charset="0"/>
              </a:rPr>
            </a:br>
            <a:endParaRPr lang="ro-RO" altLang="ro-RO" sz="1200">
              <a:latin typeface="Cambria Math" panose="02040503050406030204" pitchFamily="18" charset="0"/>
              <a:ea typeface="Cambria Math" panose="02040503050406030204" pitchFamily="18" charset="0"/>
              <a:cs typeface="Times New Roman" panose="02020603050405020304"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2E9F56-1427-46AF-A721-EC7A6F2DFA36}"/>
              </a:ext>
            </a:extLst>
          </p:cNvPr>
          <p:cNvSpPr/>
          <p:nvPr/>
        </p:nvSpPr>
        <p:spPr>
          <a:xfrm>
            <a:off x="1135063" y="668338"/>
            <a:ext cx="10255250" cy="5521325"/>
          </a:xfrm>
          <a:prstGeom prst="rect">
            <a:avLst/>
          </a:prstGeom>
        </p:spPr>
        <p:txBody>
          <a:bodyPr>
            <a:spAutoFit/>
          </a:bodyPr>
          <a:lstStyle>
            <a:lvl1pPr indent="341313">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algn="just" eaLnBrk="1" hangingPunct="1">
              <a:lnSpc>
                <a:spcPct val="115000"/>
              </a:lnSpc>
            </a:pPr>
            <a:r>
              <a:rPr lang="ro-RO" altLang="en-US" sz="1400">
                <a:latin typeface="Cambria Math" panose="02040503050406030204" pitchFamily="18" charset="0"/>
                <a:ea typeface="Cambria Math" panose="02040503050406030204" pitchFamily="18" charset="0"/>
                <a:cs typeface="Times New Roman" panose="02020603050405020304" pitchFamily="18" charset="0"/>
              </a:rPr>
              <a:t>**În ora de limbă modernă, </a:t>
            </a:r>
            <a:r>
              <a:rPr lang="ro-RO" altLang="en-US" sz="1400" b="1">
                <a:latin typeface="Cambria Math" panose="02040503050406030204" pitchFamily="18" charset="0"/>
                <a:ea typeface="Cambria Math" panose="02040503050406030204" pitchFamily="18" charset="0"/>
                <a:cs typeface="Times New Roman" panose="02020603050405020304" pitchFamily="18" charset="0"/>
              </a:rPr>
              <a:t>textul literar</a:t>
            </a:r>
            <a:r>
              <a:rPr lang="ro-RO" altLang="en-US" sz="1400">
                <a:latin typeface="Cambria Math" panose="02040503050406030204" pitchFamily="18" charset="0"/>
                <a:ea typeface="Cambria Math" panose="02040503050406030204" pitchFamily="18" charset="0"/>
                <a:cs typeface="Times New Roman" panose="02020603050405020304" pitchFamily="18" charset="0"/>
              </a:rPr>
              <a:t> constituie o resursă plurivalentă pentru dezvoltarea competențelor lingvistice, (inter)culturale, etice și estetice. </a:t>
            </a:r>
          </a:p>
          <a:p>
            <a:pPr algn="just" eaLnBrk="1" hangingPunct="1">
              <a:lnSpc>
                <a:spcPct val="115000"/>
              </a:lnSpc>
            </a:pPr>
            <a:endParaRPr lang="ro-RO" altLang="en-US" sz="1400">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lnSpc>
                <a:spcPct val="115000"/>
              </a:lnSpc>
            </a:pPr>
            <a:r>
              <a:rPr lang="ro-RO" altLang="en-US" sz="1400" b="1">
                <a:latin typeface="Cambria Math" panose="02040503050406030204" pitchFamily="18" charset="0"/>
                <a:ea typeface="Cambria Math" panose="02040503050406030204" pitchFamily="18" charset="0"/>
                <a:cs typeface="Times New Roman" panose="02020603050405020304" pitchFamily="18" charset="0"/>
              </a:rPr>
              <a:t>Textul literar </a:t>
            </a:r>
            <a:r>
              <a:rPr lang="ro-RO" altLang="en-US" sz="1400">
                <a:latin typeface="Cambria Math" panose="02040503050406030204" pitchFamily="18" charset="0"/>
                <a:ea typeface="Cambria Math" panose="02040503050406030204" pitchFamily="18" charset="0"/>
                <a:cs typeface="Times New Roman" panose="02020603050405020304" pitchFamily="18" charset="0"/>
              </a:rPr>
              <a:t>este un produs elaborat, bine structurat, conținând enunțuri de complexitate gramaticală și ideatică diferită, reprezentând aspecte lingvistice și culturale proprii tuturor mediilor sociale, fiind </a:t>
            </a:r>
            <a:r>
              <a:rPr lang="ro-RO" altLang="en-US" sz="1400" b="1">
                <a:latin typeface="Cambria Math" panose="02040503050406030204" pitchFamily="18" charset="0"/>
                <a:ea typeface="Cambria Math" panose="02040503050406030204" pitchFamily="18" charset="0"/>
                <a:cs typeface="Times New Roman" panose="02020603050405020304" pitchFamily="18" charset="0"/>
              </a:rPr>
              <a:t>cel mai complex document autentic</a:t>
            </a:r>
            <a:r>
              <a:rPr lang="ro-RO" altLang="en-US" sz="1400">
                <a:latin typeface="Cambria Math" panose="02040503050406030204" pitchFamily="18" charset="0"/>
                <a:ea typeface="Cambria Math" panose="02040503050406030204" pitchFamily="18" charset="0"/>
                <a:cs typeface="Times New Roman" panose="02020603050405020304" pitchFamily="18" charset="0"/>
              </a:rPr>
              <a:t>. </a:t>
            </a:r>
          </a:p>
          <a:p>
            <a:pPr algn="just" eaLnBrk="1" hangingPunct="1">
              <a:lnSpc>
                <a:spcPct val="115000"/>
              </a:lnSpc>
            </a:pPr>
            <a:endParaRPr lang="ro-RO" altLang="en-US" sz="1400">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lnSpc>
                <a:spcPct val="115000"/>
              </a:lnSpc>
            </a:pPr>
            <a:r>
              <a:rPr lang="ro-RO" altLang="en-US" sz="1400">
                <a:latin typeface="Cambria Math" panose="02040503050406030204" pitchFamily="18" charset="0"/>
                <a:ea typeface="Cambria Math" panose="02040503050406030204" pitchFamily="18" charset="0"/>
                <a:cs typeface="Times New Roman" panose="02020603050405020304" pitchFamily="18" charset="0"/>
              </a:rPr>
              <a:t>În ora de limbă modernă, </a:t>
            </a:r>
            <a:r>
              <a:rPr lang="ro-RO" altLang="en-US" sz="1400" b="1">
                <a:latin typeface="Cambria Math" panose="02040503050406030204" pitchFamily="18" charset="0"/>
                <a:ea typeface="Cambria Math" panose="02040503050406030204" pitchFamily="18" charset="0"/>
                <a:cs typeface="Times New Roman" panose="02020603050405020304" pitchFamily="18" charset="0"/>
              </a:rPr>
              <a:t>textul literar </a:t>
            </a:r>
            <a:r>
              <a:rPr lang="ro-RO" altLang="en-US" sz="1400">
                <a:latin typeface="Cambria Math" panose="02040503050406030204" pitchFamily="18" charset="0"/>
                <a:ea typeface="Cambria Math" panose="02040503050406030204" pitchFamily="18" charset="0"/>
                <a:cs typeface="Times New Roman" panose="02020603050405020304" pitchFamily="18" charset="0"/>
              </a:rPr>
              <a:t>constituie:</a:t>
            </a:r>
          </a:p>
          <a:p>
            <a:pPr algn="just" eaLnBrk="1" hangingPunct="1">
              <a:buFont typeface="Wingdings" panose="05000000000000000000" pitchFamily="2" charset="2"/>
              <a:buChar char=""/>
            </a:pPr>
            <a:r>
              <a:rPr lang="ro-RO" altLang="en-US" sz="1400">
                <a:latin typeface="Cambria Math" panose="02040503050406030204" pitchFamily="18" charset="0"/>
                <a:ea typeface="Cambria Math" panose="02040503050406030204" pitchFamily="18" charset="0"/>
                <a:cs typeface="Wingdings" panose="05000000000000000000" pitchFamily="2" charset="2"/>
              </a:rPr>
              <a:t>o resursă lingvistică pentru prezentarea și exersarea contextualizată a vocabularului și a structurilor gramaticale, a elementelor pragmatico-discursive (acte de limbaj, repere spațio-temporale, valori ale diverselor tipuri de enunțuri – asertiv, interogativ, imperativ, exclamativ, emfatic) și textuale (conectori, tipuri de texte – descriptiv, narativ, argumentativ, explicativ, științific etc.);</a:t>
            </a:r>
          </a:p>
          <a:p>
            <a:pPr algn="just" eaLnBrk="1" hangingPunct="1">
              <a:buFont typeface="Wingdings" panose="05000000000000000000" pitchFamily="2" charset="2"/>
              <a:buChar char=""/>
            </a:pPr>
            <a:r>
              <a:rPr lang="ro-RO" altLang="en-US" sz="1400">
                <a:latin typeface="Cambria Math" panose="02040503050406030204" pitchFamily="18" charset="0"/>
                <a:ea typeface="Cambria Math" panose="02040503050406030204" pitchFamily="18" charset="0"/>
                <a:cs typeface="Wingdings" panose="05000000000000000000" pitchFamily="2" charset="2"/>
              </a:rPr>
              <a:t>un instrument de înțelegere a actului creativ și interpretativ: pentru elevi, confruntarea cu un limbaj autentic, nuanțat și divers, al cărui destinatar potențial este adesea vorbitorul nativ, este o provocare formatoare;</a:t>
            </a:r>
          </a:p>
          <a:p>
            <a:pPr algn="just" eaLnBrk="1" hangingPunct="1">
              <a:buFont typeface="Wingdings" panose="05000000000000000000" pitchFamily="2" charset="2"/>
              <a:buChar char=""/>
            </a:pPr>
            <a:r>
              <a:rPr lang="ro-RO" altLang="en-US" sz="1400">
                <a:latin typeface="Cambria Math" panose="02040503050406030204" pitchFamily="18" charset="0"/>
                <a:ea typeface="Cambria Math" panose="02040503050406030204" pitchFamily="18" charset="0"/>
                <a:cs typeface="Wingdings" panose="05000000000000000000" pitchFamily="2" charset="2"/>
              </a:rPr>
              <a:t>o punte între limbă și cultură, fiind un obiect cultural în sine, care transmite valorile unei societăți, permițând elevilor să se apropie de aceasta într-un mod indirect;</a:t>
            </a:r>
          </a:p>
          <a:p>
            <a:pPr algn="just" eaLnBrk="1" hangingPunct="1">
              <a:buFont typeface="Wingdings" panose="05000000000000000000" pitchFamily="2" charset="2"/>
              <a:buChar char=""/>
            </a:pPr>
            <a:r>
              <a:rPr lang="ro-RO" altLang="en-US" sz="1400">
                <a:latin typeface="Cambria Math" panose="02040503050406030204" pitchFamily="18" charset="0"/>
                <a:ea typeface="Cambria Math" panose="02040503050406030204" pitchFamily="18" charset="0"/>
                <a:cs typeface="Wingdings" panose="05000000000000000000" pitchFamily="2" charset="2"/>
              </a:rPr>
              <a:t>un stimul pentru creativitate și exprimare; lectura operelor/ fragmentelor literare poate determina exersarea capacității de a rezuma, extinde sau reconstrui fragmente, dar poate să și provoace reflecția, dezbaterea, sau să inspire producerea de texte noi.</a:t>
            </a:r>
          </a:p>
          <a:p>
            <a:pPr algn="just" eaLnBrk="1" hangingPunct="1"/>
            <a:endParaRPr lang="ro-RO" altLang="en-US" sz="1400">
              <a:latin typeface="Cambria Math" panose="02040503050406030204" pitchFamily="18" charset="0"/>
              <a:ea typeface="Cambria Math" panose="02040503050406030204" pitchFamily="18" charset="0"/>
              <a:cs typeface="Wingdings" panose="05000000000000000000" pitchFamily="2" charset="2"/>
            </a:endParaRPr>
          </a:p>
          <a:p>
            <a:pPr algn="just" eaLnBrk="1" hangingPunct="1">
              <a:lnSpc>
                <a:spcPct val="115000"/>
              </a:lnSpc>
            </a:pPr>
            <a:r>
              <a:rPr lang="ro-RO" altLang="en-US" sz="1400" b="1">
                <a:latin typeface="Cambria Math" panose="02040503050406030204" pitchFamily="18" charset="0"/>
                <a:ea typeface="Cambria Math" panose="02040503050406030204" pitchFamily="18" charset="0"/>
                <a:cs typeface="Times New Roman" panose="02020603050405020304" pitchFamily="18" charset="0"/>
              </a:rPr>
              <a:t>Textul literar </a:t>
            </a:r>
            <a:r>
              <a:rPr lang="ro-RO" altLang="en-US" sz="1400">
                <a:latin typeface="Cambria Math" panose="02040503050406030204" pitchFamily="18" charset="0"/>
                <a:ea typeface="Cambria Math" panose="02040503050406030204" pitchFamily="18" charset="0"/>
                <a:cs typeface="Times New Roman" panose="02020603050405020304" pitchFamily="18" charset="0"/>
              </a:rPr>
              <a:t>se folosește ca suport și pretext pentru diverse activități didactice, precum: </a:t>
            </a:r>
          </a:p>
          <a:p>
            <a:pPr algn="just" eaLnBrk="1" hangingPunct="1">
              <a:buFont typeface="Wingdings" panose="05000000000000000000" pitchFamily="2" charset="2"/>
              <a:buChar char=""/>
            </a:pPr>
            <a:r>
              <a:rPr lang="ro-RO" altLang="en-US" sz="1400">
                <a:latin typeface="Cambria Math" panose="02040503050406030204" pitchFamily="18" charset="0"/>
                <a:ea typeface="Cambria Math" panose="02040503050406030204" pitchFamily="18" charset="0"/>
                <a:cs typeface="Wingdings" panose="05000000000000000000" pitchFamily="2" charset="2"/>
              </a:rPr>
              <a:t>analiza contextuală: documentarea focalizată pe studiul biografiei și bibliografiei autorului;</a:t>
            </a:r>
          </a:p>
          <a:p>
            <a:pPr algn="just" eaLnBrk="1" hangingPunct="1">
              <a:buFont typeface="Wingdings" panose="05000000000000000000" pitchFamily="2" charset="2"/>
              <a:buChar char=""/>
            </a:pPr>
            <a:r>
              <a:rPr lang="ro-RO" altLang="en-US" sz="1400">
                <a:latin typeface="Cambria Math" panose="02040503050406030204" pitchFamily="18" charset="0"/>
                <a:ea typeface="Cambria Math" panose="02040503050406030204" pitchFamily="18" charset="0"/>
                <a:cs typeface="Wingdings" panose="05000000000000000000" pitchFamily="2" charset="2"/>
              </a:rPr>
              <a:t>exerciții de gramatică și vocabular: exploatarea timpurilor verbale, a acordurilor, a sinonimelor, a antonimelor și a semnificației cuvintelor noi;</a:t>
            </a:r>
          </a:p>
          <a:p>
            <a:pPr algn="just" eaLnBrk="1" hangingPunct="1">
              <a:buFont typeface="Wingdings" panose="05000000000000000000" pitchFamily="2" charset="2"/>
              <a:buChar char=""/>
            </a:pPr>
            <a:r>
              <a:rPr lang="ro-RO" altLang="en-US" sz="1400">
                <a:latin typeface="Cambria Math" panose="02040503050406030204" pitchFamily="18" charset="0"/>
                <a:ea typeface="Cambria Math" panose="02040503050406030204" pitchFamily="18" charset="0"/>
                <a:cs typeface="Wingdings" panose="05000000000000000000" pitchFamily="2" charset="2"/>
              </a:rPr>
              <a:t>activități de înțelegere: reconstituirea faptelor, rezumarea unui pasaj sau selectarea informațiilor celor mai relevante;</a:t>
            </a:r>
          </a:p>
          <a:p>
            <a:pPr algn="just" eaLnBrk="1" hangingPunct="1">
              <a:buFont typeface="Wingdings" panose="05000000000000000000" pitchFamily="2" charset="2"/>
              <a:buChar char=""/>
            </a:pPr>
            <a:r>
              <a:rPr lang="ro-RO" altLang="en-US" sz="1400">
                <a:latin typeface="Cambria Math" panose="02040503050406030204" pitchFamily="18" charset="0"/>
                <a:ea typeface="Cambria Math" panose="02040503050406030204" pitchFamily="18" charset="0"/>
                <a:cs typeface="Wingdings" panose="05000000000000000000" pitchFamily="2" charset="2"/>
              </a:rPr>
              <a:t>producere orală și scrisă: interpretarea dramatizată a unor texte, scrierea unor finaluri alternative, rescrierea unor fragmente;</a:t>
            </a:r>
          </a:p>
          <a:p>
            <a:pPr algn="just" eaLnBrk="1" hangingPunct="1">
              <a:buFont typeface="Wingdings" panose="05000000000000000000" pitchFamily="2" charset="2"/>
              <a:buChar char=""/>
            </a:pPr>
            <a:r>
              <a:rPr lang="ro-RO" altLang="en-US" sz="1400">
                <a:latin typeface="Cambria Math" panose="02040503050406030204" pitchFamily="18" charset="0"/>
                <a:ea typeface="Cambria Math" panose="02040503050406030204" pitchFamily="18" charset="0"/>
                <a:cs typeface="Wingdings" panose="05000000000000000000" pitchFamily="2" charset="2"/>
              </a:rPr>
              <a:t>jocuri axate pe încurajarea creativității.</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a16="http://schemas.microsoft.com/office/drawing/2014/main" id="{9E64182D-05FC-4AF6-8D1E-4DF3D5584466}"/>
              </a:ext>
            </a:extLst>
          </p:cNvPr>
          <p:cNvSpPr>
            <a:spLocks noGrp="1"/>
          </p:cNvSpPr>
          <p:nvPr>
            <p:ph type="title"/>
          </p:nvPr>
        </p:nvSpPr>
        <p:spPr>
          <a:xfrm>
            <a:off x="723900" y="685800"/>
            <a:ext cx="3856038" cy="2157413"/>
          </a:xfrm>
        </p:spPr>
        <p:txBody>
          <a:bodyPr/>
          <a:lstStyle/>
          <a:p>
            <a:pPr eaLnBrk="1" hangingPunct="1"/>
            <a:r>
              <a:rPr lang="ro-RO" altLang="ro-RO" sz="1600" b="1">
                <a:latin typeface="Cambria Math" panose="02040503050406030204" pitchFamily="18" charset="0"/>
                <a:ea typeface="Cambria Math" panose="02040503050406030204" pitchFamily="18" charset="0"/>
                <a:cs typeface="Cambria Math" panose="02040503050406030204" pitchFamily="18" charset="0"/>
              </a:rPr>
              <a:t>STUDIUL LIMBII MODERNE L1 ÎN REGIM STANDARD (2/3 ore/săptămână)</a:t>
            </a:r>
            <a:br>
              <a:rPr lang="ro-RO" altLang="ro-RO" sz="1600" b="1">
                <a:latin typeface="Cambria Math" panose="02040503050406030204" pitchFamily="18" charset="0"/>
                <a:ea typeface="Cambria Math" panose="02040503050406030204" pitchFamily="18" charset="0"/>
                <a:cs typeface="Cambria Math" panose="02040503050406030204" pitchFamily="18" charset="0"/>
              </a:rPr>
            </a:br>
            <a:r>
              <a:rPr lang="ro-RO" altLang="ro-RO" sz="1600" b="1">
                <a:latin typeface="Cambria Math" panose="02040503050406030204" pitchFamily="18" charset="0"/>
                <a:ea typeface="Cambria Math" panose="02040503050406030204" pitchFamily="18" charset="0"/>
                <a:cs typeface="Cambria Math" panose="02040503050406030204" pitchFamily="18" charset="0"/>
              </a:rPr>
              <a:t>STUDIUL LIMBII MODERNE L2 ÎN REGIM STANDARD (1/2 ore pe săptămână)</a:t>
            </a:r>
            <a:endParaRPr lang="en-US" altLang="ro-RO" sz="1600"/>
          </a:p>
        </p:txBody>
      </p:sp>
      <p:sp>
        <p:nvSpPr>
          <p:cNvPr id="40963" name="Content Placeholder 2">
            <a:extLst>
              <a:ext uri="{FF2B5EF4-FFF2-40B4-BE49-F238E27FC236}">
                <a16:creationId xmlns:a16="http://schemas.microsoft.com/office/drawing/2014/main" id="{17F3D14F-E0BC-46F0-8E05-7F53D5288066}"/>
              </a:ext>
            </a:extLst>
          </p:cNvPr>
          <p:cNvSpPr>
            <a:spLocks noGrp="1"/>
          </p:cNvSpPr>
          <p:nvPr>
            <p:ph idx="1"/>
          </p:nvPr>
        </p:nvSpPr>
        <p:spPr>
          <a:xfrm>
            <a:off x="6256338" y="685800"/>
            <a:ext cx="5211762" cy="5175250"/>
          </a:xfrm>
        </p:spPr>
        <p:txBody>
          <a:bodyPr/>
          <a:lstStyle/>
          <a:p>
            <a:pPr marL="0" indent="0" eaLnBrk="1" hangingPunct="1">
              <a:lnSpc>
                <a:spcPct val="74000"/>
              </a:lnSpc>
              <a:buFont typeface="Franklin Gothic Book" panose="020B0503020102020204" pitchFamily="34" charset="0"/>
              <a:buNone/>
            </a:pPr>
            <a:r>
              <a:rPr lang="ro-RO" altLang="ro-RO" sz="1400" b="1">
                <a:latin typeface="Cambria Math" panose="02040503050406030204" pitchFamily="18" charset="0"/>
                <a:ea typeface="Cambria Math" panose="02040503050406030204" pitchFamily="18" charset="0"/>
                <a:cs typeface="Cambria Math" panose="02040503050406030204" pitchFamily="18" charset="0"/>
              </a:rPr>
              <a:t>PROGRAMA ȘCOLARĂ </a:t>
            </a:r>
          </a:p>
          <a:p>
            <a:pPr marL="0" indent="0" eaLnBrk="1" hangingPunct="1">
              <a:lnSpc>
                <a:spcPct val="74000"/>
              </a:lnSpc>
              <a:buFont typeface="Wingdings" panose="05000000000000000000" pitchFamily="2" charset="2"/>
              <a:buChar char="Ø"/>
            </a:pPr>
            <a:r>
              <a:rPr lang="ro-RO" altLang="ro-RO" sz="1400" b="1">
                <a:latin typeface="Cambria Math" panose="02040503050406030204" pitchFamily="18" charset="0"/>
                <a:ea typeface="Cambria Math" panose="02040503050406030204" pitchFamily="18" charset="0"/>
                <a:cs typeface="Cambria Math" panose="02040503050406030204" pitchFamily="18" charset="0"/>
              </a:rPr>
              <a:t>COMPETENȚA DE COMUNICARE &amp; GÂNDIREA CRITICĂ –</a:t>
            </a:r>
            <a:r>
              <a:rPr lang="ro-RO" altLang="ro-RO" sz="1400">
                <a:latin typeface="Cambria Math" panose="02040503050406030204" pitchFamily="18" charset="0"/>
                <a:ea typeface="Cambria Math" panose="02040503050406030204" pitchFamily="18" charset="0"/>
                <a:cs typeface="Cambria Math" panose="02040503050406030204" pitchFamily="18" charset="0"/>
              </a:rPr>
              <a:t>asigurată prin competențele specifice care pot fi formate prin intermediul activităților de învățare propuse</a:t>
            </a:r>
          </a:p>
          <a:p>
            <a:pPr marL="0" indent="0" eaLnBrk="1" hangingPunct="1">
              <a:lnSpc>
                <a:spcPct val="74000"/>
              </a:lnSpc>
              <a:buFont typeface="Wingdings" panose="05000000000000000000" pitchFamily="2" charset="2"/>
              <a:buChar char="Ø"/>
            </a:pPr>
            <a:r>
              <a:rPr lang="ro-RO" altLang="ro-RO" sz="1400" b="1">
                <a:latin typeface="Cambria Math" panose="02040503050406030204" pitchFamily="18" charset="0"/>
                <a:ea typeface="Cambria Math" panose="02040503050406030204" pitchFamily="18" charset="0"/>
                <a:cs typeface="Cambria Math" panose="02040503050406030204" pitchFamily="18" charset="0"/>
              </a:rPr>
              <a:t>COMPETENȚA DE COMUNICARE &amp; SETUL DE COMPETENȚE CHEIE – </a:t>
            </a:r>
            <a:r>
              <a:rPr lang="ro-RO" altLang="ro-RO" sz="1400">
                <a:latin typeface="Cambria Math" panose="02040503050406030204" pitchFamily="18" charset="0"/>
                <a:ea typeface="Cambria Math" panose="02040503050406030204" pitchFamily="18" charset="0"/>
                <a:cs typeface="Cambria Math" panose="02040503050406030204" pitchFamily="18" charset="0"/>
              </a:rPr>
              <a:t>facilitată prin conținuturile propuse</a:t>
            </a:r>
          </a:p>
          <a:p>
            <a:pPr marL="0" indent="0" eaLnBrk="1" hangingPunct="1">
              <a:lnSpc>
                <a:spcPct val="74000"/>
              </a:lnSpc>
              <a:buFont typeface="Wingdings" panose="05000000000000000000" pitchFamily="2" charset="2"/>
              <a:buChar char="Ø"/>
            </a:pPr>
            <a:r>
              <a:rPr lang="ro-RO" altLang="ro-RO" sz="1400" b="1">
                <a:latin typeface="Cambria Math" panose="02040503050406030204" pitchFamily="18" charset="0"/>
                <a:ea typeface="Cambria Math" panose="02040503050406030204" pitchFamily="18" charset="0"/>
                <a:cs typeface="Cambria Math" panose="02040503050406030204" pitchFamily="18" charset="0"/>
              </a:rPr>
              <a:t>COMPETENȚA DE COMUNICARE &amp; GÂNDIREA CREATIVĂ – </a:t>
            </a:r>
            <a:r>
              <a:rPr lang="ro-RO" altLang="ro-RO" sz="1400">
                <a:latin typeface="Cambria Math" panose="02040503050406030204" pitchFamily="18" charset="0"/>
                <a:ea typeface="Cambria Math" panose="02040503050406030204" pitchFamily="18" charset="0"/>
                <a:cs typeface="Cambria Math" panose="02040503050406030204" pitchFamily="18" charset="0"/>
              </a:rPr>
              <a:t>realizată prin activitățile de învățare/evaluare/proiectele sugerate</a:t>
            </a:r>
          </a:p>
          <a:p>
            <a:pPr marL="0" indent="0" eaLnBrk="1" hangingPunct="1">
              <a:lnSpc>
                <a:spcPct val="74000"/>
              </a:lnSpc>
              <a:buFont typeface="Wingdings" panose="05000000000000000000" pitchFamily="2" charset="2"/>
              <a:buChar char="Ø"/>
            </a:pPr>
            <a:r>
              <a:rPr lang="ro-RO" altLang="ro-RO" sz="1400" b="1">
                <a:latin typeface="Cambria Math" panose="02040503050406030204" pitchFamily="18" charset="0"/>
                <a:ea typeface="Cambria Math" panose="02040503050406030204" pitchFamily="18" charset="0"/>
                <a:cs typeface="Cambria Math" panose="02040503050406030204" pitchFamily="18" charset="0"/>
              </a:rPr>
              <a:t>MEDIEREA LINGVISTICĂ &amp; TEXTUL LITERAR – </a:t>
            </a:r>
            <a:r>
              <a:rPr lang="ro-RO" altLang="ro-RO" sz="1400">
                <a:latin typeface="Cambria Math" panose="02040503050406030204" pitchFamily="18" charset="0"/>
                <a:ea typeface="Cambria Math" panose="02040503050406030204" pitchFamily="18" charset="0"/>
                <a:cs typeface="Cambria Math" panose="02040503050406030204" pitchFamily="18" charset="0"/>
              </a:rPr>
              <a:t>integrate în activitățile de învățare </a:t>
            </a:r>
          </a:p>
          <a:p>
            <a:pPr marL="0" indent="0" eaLnBrk="1" hangingPunct="1">
              <a:lnSpc>
                <a:spcPct val="74000"/>
              </a:lnSpc>
              <a:buFont typeface="Franklin Gothic Book" panose="020B0503020102020204" pitchFamily="34" charset="0"/>
              <a:buNone/>
            </a:pPr>
            <a:endParaRPr lang="ro-RO" altLang="ro-RO" sz="1400" b="1">
              <a:latin typeface="Cambria Math" panose="02040503050406030204" pitchFamily="18" charset="0"/>
              <a:ea typeface="Cambria Math" panose="02040503050406030204" pitchFamily="18" charset="0"/>
              <a:cs typeface="Cambria Math" panose="02040503050406030204" pitchFamily="18" charset="0"/>
            </a:endParaRPr>
          </a:p>
          <a:p>
            <a:pPr marL="0" indent="0" eaLnBrk="1" hangingPunct="1">
              <a:lnSpc>
                <a:spcPct val="74000"/>
              </a:lnSpc>
              <a:buFont typeface="Franklin Gothic Book" panose="020B0503020102020204" pitchFamily="34" charset="0"/>
              <a:buNone/>
            </a:pPr>
            <a:r>
              <a:rPr lang="ro-RO" altLang="ro-RO" sz="1400" b="1">
                <a:latin typeface="Cambria Math" panose="02040503050406030204" pitchFamily="18" charset="0"/>
                <a:ea typeface="Cambria Math" panose="02040503050406030204" pitchFamily="18" charset="0"/>
                <a:cs typeface="Cambria Math" panose="02040503050406030204" pitchFamily="18" charset="0"/>
              </a:rPr>
              <a:t>    RECOMANDĂRI</a:t>
            </a:r>
          </a:p>
          <a:p>
            <a:pPr marL="0" indent="0" eaLnBrk="1" hangingPunct="1">
              <a:lnSpc>
                <a:spcPct val="74000"/>
              </a:lnSpc>
              <a:buFont typeface="Courier New" panose="02070309020205020404" pitchFamily="49" charset="0"/>
              <a:buChar char="o"/>
            </a:pPr>
            <a:r>
              <a:rPr lang="ro-RO" altLang="ro-RO" sz="1400">
                <a:latin typeface="Cambria Math" panose="02040503050406030204" pitchFamily="18" charset="0"/>
                <a:ea typeface="Cambria Math" panose="02040503050406030204" pitchFamily="18" charset="0"/>
                <a:cs typeface="Cambria Math" panose="02040503050406030204" pitchFamily="18" charset="0"/>
              </a:rPr>
              <a:t>lecturarea cu atenție a programei pentru înțelegerea noii abordări didactice propuse</a:t>
            </a:r>
          </a:p>
          <a:p>
            <a:pPr marL="0" indent="0" eaLnBrk="1" hangingPunct="1">
              <a:lnSpc>
                <a:spcPct val="74000"/>
              </a:lnSpc>
              <a:buFont typeface="Courier New" panose="02070309020205020404" pitchFamily="49" charset="0"/>
              <a:buChar char="o"/>
            </a:pPr>
            <a:r>
              <a:rPr lang="ro-RO" altLang="ro-RO" sz="1400">
                <a:latin typeface="Cambria Math" panose="02040503050406030204" pitchFamily="18" charset="0"/>
                <a:ea typeface="Cambria Math" panose="02040503050406030204" pitchFamily="18" charset="0"/>
                <a:cs typeface="Cambria Math" panose="02040503050406030204" pitchFamily="18" charset="0"/>
              </a:rPr>
              <a:t>analizarea demersului  de proiectare didactică din perspectiva activităților de învățare/evaluare/proiectelor sugerate</a:t>
            </a:r>
          </a:p>
          <a:p>
            <a:pPr marL="0" indent="0" eaLnBrk="1" hangingPunct="1">
              <a:lnSpc>
                <a:spcPct val="74000"/>
              </a:lnSpc>
              <a:buFont typeface="Courier New" panose="02070309020205020404" pitchFamily="49" charset="0"/>
              <a:buChar char="o"/>
            </a:pPr>
            <a:r>
              <a:rPr lang="ro-RO" altLang="ro-RO" sz="1400">
                <a:latin typeface="Cambria Math" panose="02040503050406030204" pitchFamily="18" charset="0"/>
                <a:ea typeface="Cambria Math" panose="02040503050406030204" pitchFamily="18" charset="0"/>
                <a:cs typeface="Cambria Math" panose="02040503050406030204" pitchFamily="18" charset="0"/>
              </a:rPr>
              <a:t>accesarea resurselor bibliografice</a:t>
            </a:r>
          </a:p>
          <a:p>
            <a:pPr marL="0" indent="0" eaLnBrk="1" hangingPunct="1">
              <a:lnSpc>
                <a:spcPct val="74000"/>
              </a:lnSpc>
              <a:buFont typeface="Courier New" panose="02070309020205020404" pitchFamily="49" charset="0"/>
              <a:buChar char="o"/>
            </a:pPr>
            <a:r>
              <a:rPr lang="ro-RO" altLang="ro-RO" sz="1400">
                <a:latin typeface="Cambria Math" panose="02040503050406030204" pitchFamily="18" charset="0"/>
                <a:ea typeface="Cambria Math" panose="02040503050406030204" pitchFamily="18" charset="0"/>
                <a:cs typeface="Cambria Math" panose="02040503050406030204" pitchFamily="18" charset="0"/>
              </a:rPr>
              <a:t>utilizarea resuselor și aplicațiilor digitale </a:t>
            </a:r>
          </a:p>
          <a:p>
            <a:pPr marL="0" indent="0" eaLnBrk="1" hangingPunct="1">
              <a:lnSpc>
                <a:spcPct val="74000"/>
              </a:lnSpc>
            </a:pPr>
            <a:endParaRPr lang="en-US" altLang="ro-RO" sz="1400"/>
          </a:p>
        </p:txBody>
      </p:sp>
      <p:sp>
        <p:nvSpPr>
          <p:cNvPr id="40964" name="Text Placeholder 3">
            <a:extLst>
              <a:ext uri="{FF2B5EF4-FFF2-40B4-BE49-F238E27FC236}">
                <a16:creationId xmlns:a16="http://schemas.microsoft.com/office/drawing/2014/main" id="{66102DD4-0BDC-4845-B950-CC883647EE9E}"/>
              </a:ext>
            </a:extLst>
          </p:cNvPr>
          <p:cNvSpPr>
            <a:spLocks noGrp="1"/>
          </p:cNvSpPr>
          <p:nvPr>
            <p:ph type="body" sz="half" idx="2"/>
          </p:nvPr>
        </p:nvSpPr>
        <p:spPr>
          <a:xfrm>
            <a:off x="723900" y="2855913"/>
            <a:ext cx="3856038" cy="3011487"/>
          </a:xfrm>
        </p:spPr>
        <p:txBody>
          <a:bodyPr/>
          <a:lstStyle/>
          <a:p>
            <a:pPr eaLnBrk="1" hangingPunct="1">
              <a:spcBef>
                <a:spcPct val="0"/>
              </a:spcBef>
            </a:pPr>
            <a:r>
              <a:rPr lang="ro-RO" altLang="ro-RO" b="1">
                <a:latin typeface="Cambria Math" panose="02040503050406030204" pitchFamily="18" charset="0"/>
                <a:ea typeface="Cambria Math" panose="02040503050406030204" pitchFamily="18" charset="0"/>
                <a:cs typeface="Cambria Math" panose="02040503050406030204" pitchFamily="18" charset="0"/>
              </a:rPr>
              <a:t>RUBRICĂ ÎN CATALOG – 1 </a:t>
            </a:r>
            <a:r>
              <a:rPr lang="ro-RO" altLang="ro-RO">
                <a:latin typeface="Cambria Math" panose="02040503050406030204" pitchFamily="18" charset="0"/>
                <a:ea typeface="Cambria Math" panose="02040503050406030204" pitchFamily="18" charset="0"/>
                <a:cs typeface="Cambria Math" panose="02040503050406030204" pitchFamily="18" charset="0"/>
              </a:rPr>
              <a:t>– conform Notei MEC nr. 3587/DGEPÎP/10.09.2026</a:t>
            </a:r>
          </a:p>
          <a:p>
            <a:pPr eaLnBrk="1" hangingPunct="1">
              <a:spcBef>
                <a:spcPct val="0"/>
              </a:spcBef>
            </a:pPr>
            <a:r>
              <a:rPr lang="ro-RO" altLang="ro-RO" b="1">
                <a:latin typeface="Cambria Math" panose="02040503050406030204" pitchFamily="18" charset="0"/>
                <a:ea typeface="Cambria Math" panose="02040503050406030204" pitchFamily="18" charset="0"/>
                <a:cs typeface="Cambria Math" panose="02040503050406030204" pitchFamily="18" charset="0"/>
              </a:rPr>
              <a:t>*COMPETENȚE SPECIFICE, CONȚINUTURI, ACTIVITĂȚI </a:t>
            </a:r>
            <a:r>
              <a:rPr lang="ro-RO" altLang="ro-RO">
                <a:latin typeface="Cambria Math" panose="02040503050406030204" pitchFamily="18" charset="0"/>
                <a:ea typeface="Cambria Math" panose="02040503050406030204" pitchFamily="18" charset="0"/>
                <a:cs typeface="Cambria Math" panose="02040503050406030204" pitchFamily="18" charset="0"/>
              </a:rPr>
              <a:t>prevăzute pentru filiera teoretică, profilul umanist, specializarea științe sociale și specializarea filologie</a:t>
            </a:r>
          </a:p>
          <a:p>
            <a:pPr eaLnBrk="1" hangingPunct="1">
              <a:spcBef>
                <a:spcPct val="0"/>
              </a:spcBef>
            </a:pPr>
            <a:endParaRPr lang="en-US" altLang="ro-RO"/>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E51BD324-9606-4E7C-B9C3-100AE994DBAA}"/>
              </a:ext>
            </a:extLst>
          </p:cNvPr>
          <p:cNvSpPr>
            <a:spLocks noGrp="1"/>
          </p:cNvSpPr>
          <p:nvPr>
            <p:ph type="title"/>
          </p:nvPr>
        </p:nvSpPr>
        <p:spPr>
          <a:xfrm>
            <a:off x="723900" y="685800"/>
            <a:ext cx="3856038" cy="2157413"/>
          </a:xfrm>
        </p:spPr>
        <p:txBody>
          <a:bodyPr/>
          <a:lstStyle/>
          <a:p>
            <a:pPr eaLnBrk="1" hangingPunct="1"/>
            <a:r>
              <a:rPr lang="ro-RO" altLang="ro-RO" sz="1800" b="1">
                <a:latin typeface="Cambria Math" panose="02040503050406030204" pitchFamily="18" charset="0"/>
                <a:ea typeface="Cambria Math" panose="02040503050406030204" pitchFamily="18" charset="0"/>
                <a:cs typeface="Cambria Math" panose="02040503050406030204" pitchFamily="18" charset="0"/>
              </a:rPr>
              <a:t>STUDIUL LIMBII MODERNE L1 ÎN REGIM INTENSIV (4 ore/săptămână)</a:t>
            </a:r>
            <a:br>
              <a:rPr lang="ro-RO" altLang="ro-RO" sz="1800" b="1">
                <a:latin typeface="Cambria Math" panose="02040503050406030204" pitchFamily="18" charset="0"/>
                <a:ea typeface="Cambria Math" panose="02040503050406030204" pitchFamily="18" charset="0"/>
                <a:cs typeface="Cambria Math" panose="02040503050406030204" pitchFamily="18" charset="0"/>
              </a:rPr>
            </a:br>
            <a:r>
              <a:rPr lang="ro-RO" altLang="ro-RO" sz="1800" b="1">
                <a:latin typeface="Cambria Math" panose="02040503050406030204" pitchFamily="18" charset="0"/>
                <a:ea typeface="Cambria Math" panose="02040503050406030204" pitchFamily="18" charset="0"/>
                <a:cs typeface="Cambria Math" panose="02040503050406030204" pitchFamily="18" charset="0"/>
              </a:rPr>
              <a:t>STUDIUL LIMBII MODERNE L2 ÎN REGIM INTENSIV(4 ore pe săptămână)</a:t>
            </a:r>
            <a:endParaRPr lang="en-US" altLang="ro-RO" sz="1800"/>
          </a:p>
        </p:txBody>
      </p:sp>
      <p:sp>
        <p:nvSpPr>
          <p:cNvPr id="41987" name="Content Placeholder 2">
            <a:extLst>
              <a:ext uri="{FF2B5EF4-FFF2-40B4-BE49-F238E27FC236}">
                <a16:creationId xmlns:a16="http://schemas.microsoft.com/office/drawing/2014/main" id="{38664722-436A-4077-9D98-0BB2647E7DAC}"/>
              </a:ext>
            </a:extLst>
          </p:cNvPr>
          <p:cNvSpPr>
            <a:spLocks noGrp="1"/>
          </p:cNvSpPr>
          <p:nvPr>
            <p:ph idx="1"/>
          </p:nvPr>
        </p:nvSpPr>
        <p:spPr>
          <a:xfrm>
            <a:off x="6256338" y="685800"/>
            <a:ext cx="5211762" cy="5175250"/>
          </a:xfrm>
        </p:spPr>
        <p:txBody>
          <a:bodyPr/>
          <a:lstStyle/>
          <a:p>
            <a:pPr marL="0" indent="0" eaLnBrk="1" hangingPunct="1">
              <a:lnSpc>
                <a:spcPct val="74000"/>
              </a:lnSpc>
              <a:buFont typeface="Franklin Gothic Book" panose="020B0503020102020204" pitchFamily="34" charset="0"/>
              <a:buNone/>
            </a:pPr>
            <a:r>
              <a:rPr lang="ro-RO" altLang="ro-RO" sz="1400" b="1">
                <a:latin typeface="Cambria Math" panose="02040503050406030204" pitchFamily="18" charset="0"/>
                <a:ea typeface="Cambria Math" panose="02040503050406030204" pitchFamily="18" charset="0"/>
                <a:cs typeface="Cambria Math" panose="02040503050406030204" pitchFamily="18" charset="0"/>
              </a:rPr>
              <a:t>PROGRAMA ȘCOLARĂ </a:t>
            </a:r>
          </a:p>
          <a:p>
            <a:pPr marL="0" indent="0" eaLnBrk="1" hangingPunct="1">
              <a:lnSpc>
                <a:spcPct val="74000"/>
              </a:lnSpc>
              <a:buFont typeface="Wingdings" panose="05000000000000000000" pitchFamily="2" charset="2"/>
              <a:buChar char="Ø"/>
            </a:pPr>
            <a:r>
              <a:rPr lang="ro-RO" altLang="ro-RO" sz="1400">
                <a:latin typeface="Cambria Math" panose="02040503050406030204" pitchFamily="18" charset="0"/>
                <a:ea typeface="Cambria Math" panose="02040503050406030204" pitchFamily="18" charset="0"/>
                <a:cs typeface="Cambria Math" panose="02040503050406030204" pitchFamily="18" charset="0"/>
              </a:rPr>
              <a:t>asigură </a:t>
            </a:r>
            <a:r>
              <a:rPr lang="ro-RO" altLang="ro-RO" sz="1400" b="1">
                <a:latin typeface="Cambria Math" panose="02040503050406030204" pitchFamily="18" charset="0"/>
                <a:ea typeface="Cambria Math" panose="02040503050406030204" pitchFamily="18" charset="0"/>
                <a:cs typeface="Cambria Math" panose="02040503050406030204" pitchFamily="18" charset="0"/>
              </a:rPr>
              <a:t>EXTINDEREA REGISTRULUI TEMATIC </a:t>
            </a:r>
            <a:r>
              <a:rPr lang="ro-RO" altLang="ro-RO" sz="1400">
                <a:latin typeface="Cambria Math" panose="02040503050406030204" pitchFamily="18" charset="0"/>
                <a:ea typeface="Cambria Math" panose="02040503050406030204" pitchFamily="18" charset="0"/>
                <a:cs typeface="Cambria Math" panose="02040503050406030204" pitchFamily="18" charset="0"/>
              </a:rPr>
              <a:t>propus în programa școlară pentru L1, prin adăugarea de teme și elemente de construcție a comunicării noi; </a:t>
            </a:r>
          </a:p>
          <a:p>
            <a:pPr marL="0" indent="0" eaLnBrk="1" hangingPunct="1">
              <a:lnSpc>
                <a:spcPct val="74000"/>
              </a:lnSpc>
              <a:buFont typeface="Wingdings" panose="05000000000000000000" pitchFamily="2" charset="2"/>
              <a:buChar char="Ø"/>
            </a:pPr>
            <a:r>
              <a:rPr lang="ro-RO" altLang="ro-RO" sz="1400">
                <a:latin typeface="Cambria Math" panose="02040503050406030204" pitchFamily="18" charset="0"/>
                <a:ea typeface="Cambria Math" panose="02040503050406030204" pitchFamily="18" charset="0"/>
                <a:cs typeface="Cambria Math" panose="02040503050406030204" pitchFamily="18" charset="0"/>
              </a:rPr>
              <a:t>asigură </a:t>
            </a:r>
            <a:r>
              <a:rPr lang="ro-RO" altLang="ro-RO" sz="1400" b="1">
                <a:latin typeface="Cambria Math" panose="02040503050406030204" pitchFamily="18" charset="0"/>
                <a:ea typeface="Cambria Math" panose="02040503050406030204" pitchFamily="18" charset="0"/>
                <a:cs typeface="Cambria Math" panose="02040503050406030204" pitchFamily="18" charset="0"/>
              </a:rPr>
              <a:t>INTERRELAȚIONAREA COMPETENȚEI DE COMUNICARE ÎN LIMBA MODERNĂ CU SETUL  COMPETENȚELOR CHEIE </a:t>
            </a:r>
            <a:r>
              <a:rPr lang="ro-RO" altLang="ro-RO" sz="1400">
                <a:latin typeface="Cambria Math" panose="02040503050406030204" pitchFamily="18" charset="0"/>
                <a:ea typeface="Cambria Math" panose="02040503050406030204" pitchFamily="18" charset="0"/>
                <a:cs typeface="Cambria Math" panose="02040503050406030204" pitchFamily="18" charset="0"/>
              </a:rPr>
              <a:t>promovate la nivel european;</a:t>
            </a:r>
          </a:p>
          <a:p>
            <a:pPr marL="0" indent="0" eaLnBrk="1" hangingPunct="1">
              <a:lnSpc>
                <a:spcPct val="74000"/>
              </a:lnSpc>
              <a:buFont typeface="Wingdings" panose="05000000000000000000" pitchFamily="2" charset="2"/>
              <a:buChar char="Ø"/>
            </a:pPr>
            <a:r>
              <a:rPr lang="ro-RO" altLang="ro-RO" sz="1400">
                <a:latin typeface="Cambria Math" panose="02040503050406030204" pitchFamily="18" charset="0"/>
                <a:ea typeface="Cambria Math" panose="02040503050406030204" pitchFamily="18" charset="0"/>
                <a:cs typeface="Cambria Math" panose="02040503050406030204" pitchFamily="18" charset="0"/>
              </a:rPr>
              <a:t>centrează procesul de predare pe </a:t>
            </a:r>
            <a:r>
              <a:rPr lang="ro-RO" altLang="ro-RO" sz="1400" b="1">
                <a:latin typeface="Cambria Math" panose="02040503050406030204" pitchFamily="18" charset="0"/>
                <a:ea typeface="Cambria Math" panose="02040503050406030204" pitchFamily="18" charset="0"/>
                <a:cs typeface="Cambria Math" panose="02040503050406030204" pitchFamily="18" charset="0"/>
              </a:rPr>
              <a:t>DEZVOLTAREA GÂNDIRII LOGICE, CRITICE ȘI CREATIVE</a:t>
            </a:r>
            <a:r>
              <a:rPr lang="ro-RO" altLang="ro-RO" sz="1400">
                <a:latin typeface="Cambria Math" panose="02040503050406030204" pitchFamily="18" charset="0"/>
                <a:ea typeface="Cambria Math" panose="02040503050406030204" pitchFamily="18" charset="0"/>
                <a:cs typeface="Cambria Math" panose="02040503050406030204" pitchFamily="18" charset="0"/>
              </a:rPr>
              <a:t> în vederea accentuării </a:t>
            </a:r>
            <a:r>
              <a:rPr lang="ro-RO" altLang="ro-RO" sz="1400" b="1">
                <a:latin typeface="Cambria Math" panose="02040503050406030204" pitchFamily="18" charset="0"/>
                <a:ea typeface="Cambria Math" panose="02040503050406030204" pitchFamily="18" charset="0"/>
                <a:cs typeface="Cambria Math" panose="02040503050406030204" pitchFamily="18" charset="0"/>
              </a:rPr>
              <a:t>Dimensiunii conștiente a învățării</a:t>
            </a:r>
          </a:p>
          <a:p>
            <a:pPr marL="0" indent="0" eaLnBrk="1" hangingPunct="1">
              <a:lnSpc>
                <a:spcPct val="74000"/>
              </a:lnSpc>
              <a:buFont typeface="Wingdings" panose="05000000000000000000" pitchFamily="2" charset="2"/>
              <a:buChar char="Ø"/>
            </a:pPr>
            <a:r>
              <a:rPr lang="ro-RO" altLang="ro-RO" sz="1400">
                <a:latin typeface="Cambria Math" panose="02040503050406030204" pitchFamily="18" charset="0"/>
                <a:ea typeface="Cambria Math" panose="02040503050406030204" pitchFamily="18" charset="0"/>
                <a:cs typeface="Cambria Math" panose="02040503050406030204" pitchFamily="18" charset="0"/>
              </a:rPr>
              <a:t>competența </a:t>
            </a:r>
            <a:r>
              <a:rPr lang="ro-RO" altLang="ro-RO" sz="1400" b="1">
                <a:latin typeface="Cambria Math" panose="02040503050406030204" pitchFamily="18" charset="0"/>
                <a:ea typeface="Cambria Math" panose="02040503050406030204" pitchFamily="18" charset="0"/>
                <a:cs typeface="Cambria Math" panose="02040503050406030204" pitchFamily="18" charset="0"/>
              </a:rPr>
              <a:t>de MEDIERE LINGVISTICĂ </a:t>
            </a:r>
            <a:r>
              <a:rPr lang="ro-RO" altLang="ro-RO" sz="1400">
                <a:latin typeface="Cambria Math" panose="02040503050406030204" pitchFamily="18" charset="0"/>
                <a:ea typeface="Cambria Math" panose="02040503050406030204" pitchFamily="18" charset="0"/>
                <a:cs typeface="Cambria Math" panose="02040503050406030204" pitchFamily="18" charset="0"/>
              </a:rPr>
              <a:t>este relaționată atât cu </a:t>
            </a:r>
            <a:r>
              <a:rPr lang="ro-RO" altLang="ro-RO" sz="1400" b="1">
                <a:latin typeface="Cambria Math" panose="02040503050406030204" pitchFamily="18" charset="0"/>
                <a:ea typeface="Cambria Math" panose="02040503050406030204" pitchFamily="18" charset="0"/>
                <a:cs typeface="Cambria Math" panose="02040503050406030204" pitchFamily="18" charset="0"/>
              </a:rPr>
              <a:t>TEXTUL LITERAR, </a:t>
            </a:r>
            <a:r>
              <a:rPr lang="ro-RO" altLang="ro-RO" sz="1400">
                <a:latin typeface="Cambria Math" panose="02040503050406030204" pitchFamily="18" charset="0"/>
                <a:ea typeface="Cambria Math" panose="02040503050406030204" pitchFamily="18" charset="0"/>
                <a:cs typeface="Cambria Math" panose="02040503050406030204" pitchFamily="18" charset="0"/>
              </a:rPr>
              <a:t>cât și cu </a:t>
            </a:r>
            <a:r>
              <a:rPr lang="ro-RO" altLang="ro-RO" sz="1400" b="1">
                <a:latin typeface="Cambria Math" panose="02040503050406030204" pitchFamily="18" charset="0"/>
                <a:ea typeface="Cambria Math" panose="02040503050406030204" pitchFamily="18" charset="0"/>
                <a:cs typeface="Cambria Math" panose="02040503050406030204" pitchFamily="18" charset="0"/>
              </a:rPr>
              <a:t>CONTEXTE LINGVISTICE AUTENTICE </a:t>
            </a:r>
            <a:r>
              <a:rPr lang="ro-RO" altLang="ro-RO" sz="1400">
                <a:latin typeface="Cambria Math" panose="02040503050406030204" pitchFamily="18" charset="0"/>
                <a:ea typeface="Cambria Math" panose="02040503050406030204" pitchFamily="18" charset="0"/>
                <a:cs typeface="Cambria Math" panose="02040503050406030204" pitchFamily="18" charset="0"/>
              </a:rPr>
              <a:t>(ex. folosirea idiomurilor, colocațiilor)</a:t>
            </a:r>
          </a:p>
          <a:p>
            <a:pPr marL="0" indent="0" eaLnBrk="1" hangingPunct="1">
              <a:lnSpc>
                <a:spcPct val="74000"/>
              </a:lnSpc>
              <a:buFont typeface="Franklin Gothic Book" panose="020B0503020102020204" pitchFamily="34" charset="0"/>
              <a:buNone/>
            </a:pPr>
            <a:endParaRPr lang="ro-RO" altLang="ro-RO" sz="1400" b="1">
              <a:latin typeface="Cambria Math" panose="02040503050406030204" pitchFamily="18" charset="0"/>
              <a:ea typeface="Cambria Math" panose="02040503050406030204" pitchFamily="18" charset="0"/>
              <a:cs typeface="Cambria Math" panose="02040503050406030204" pitchFamily="18" charset="0"/>
            </a:endParaRPr>
          </a:p>
          <a:p>
            <a:pPr marL="0" indent="0" eaLnBrk="1" hangingPunct="1">
              <a:lnSpc>
                <a:spcPct val="74000"/>
              </a:lnSpc>
              <a:buFont typeface="Franklin Gothic Book" panose="020B0503020102020204" pitchFamily="34" charset="0"/>
              <a:buNone/>
            </a:pPr>
            <a:r>
              <a:rPr lang="ro-RO" altLang="ro-RO" sz="1400" b="1">
                <a:latin typeface="Cambria Math" panose="02040503050406030204" pitchFamily="18" charset="0"/>
                <a:ea typeface="Cambria Math" panose="02040503050406030204" pitchFamily="18" charset="0"/>
                <a:cs typeface="Cambria Math" panose="02040503050406030204" pitchFamily="18" charset="0"/>
              </a:rPr>
              <a:t>    RECOMANDĂRI</a:t>
            </a:r>
          </a:p>
          <a:p>
            <a:pPr marL="0" indent="0" eaLnBrk="1" hangingPunct="1">
              <a:lnSpc>
                <a:spcPct val="74000"/>
              </a:lnSpc>
              <a:buFont typeface="Courier New" panose="02070309020205020404" pitchFamily="49" charset="0"/>
              <a:buChar char="o"/>
            </a:pPr>
            <a:r>
              <a:rPr lang="ro-RO" altLang="ro-RO" sz="1400">
                <a:latin typeface="Cambria Math" panose="02040503050406030204" pitchFamily="18" charset="0"/>
                <a:ea typeface="Cambria Math" panose="02040503050406030204" pitchFamily="18" charset="0"/>
                <a:cs typeface="Cambria Math" panose="02040503050406030204" pitchFamily="18" charset="0"/>
              </a:rPr>
              <a:t>lecturarea cu atenție a programei pentru înțelegerea noii abordări didactice propuse</a:t>
            </a:r>
          </a:p>
          <a:p>
            <a:pPr marL="0" indent="0" eaLnBrk="1" hangingPunct="1">
              <a:lnSpc>
                <a:spcPct val="74000"/>
              </a:lnSpc>
              <a:buFont typeface="Courier New" panose="02070309020205020404" pitchFamily="49" charset="0"/>
              <a:buChar char="o"/>
            </a:pPr>
            <a:r>
              <a:rPr lang="ro-RO" altLang="ro-RO" sz="1400">
                <a:latin typeface="Cambria Math" panose="02040503050406030204" pitchFamily="18" charset="0"/>
                <a:ea typeface="Cambria Math" panose="02040503050406030204" pitchFamily="18" charset="0"/>
                <a:cs typeface="Cambria Math" panose="02040503050406030204" pitchFamily="18" charset="0"/>
              </a:rPr>
              <a:t>analizarea demersului  de proiectare didactică din perspectiva activităților de învățare/evaluare/proiectelor sugerate</a:t>
            </a:r>
          </a:p>
          <a:p>
            <a:pPr marL="0" indent="0" eaLnBrk="1" hangingPunct="1">
              <a:lnSpc>
                <a:spcPct val="74000"/>
              </a:lnSpc>
              <a:buFont typeface="Courier New" panose="02070309020205020404" pitchFamily="49" charset="0"/>
              <a:buChar char="o"/>
            </a:pPr>
            <a:r>
              <a:rPr lang="ro-RO" altLang="ro-RO" sz="1400">
                <a:latin typeface="Cambria Math" panose="02040503050406030204" pitchFamily="18" charset="0"/>
                <a:ea typeface="Cambria Math" panose="02040503050406030204" pitchFamily="18" charset="0"/>
                <a:cs typeface="Cambria Math" panose="02040503050406030204" pitchFamily="18" charset="0"/>
              </a:rPr>
              <a:t>accesarea resurselor bibliografice</a:t>
            </a:r>
          </a:p>
          <a:p>
            <a:pPr marL="0" indent="0" eaLnBrk="1" hangingPunct="1">
              <a:lnSpc>
                <a:spcPct val="74000"/>
              </a:lnSpc>
              <a:buFont typeface="Courier New" panose="02070309020205020404" pitchFamily="49" charset="0"/>
              <a:buChar char="o"/>
            </a:pPr>
            <a:r>
              <a:rPr lang="ro-RO" altLang="ro-RO" sz="1400">
                <a:latin typeface="Cambria Math" panose="02040503050406030204" pitchFamily="18" charset="0"/>
                <a:ea typeface="Cambria Math" panose="02040503050406030204" pitchFamily="18" charset="0"/>
                <a:cs typeface="Cambria Math" panose="02040503050406030204" pitchFamily="18" charset="0"/>
              </a:rPr>
              <a:t>utilizarea resuselor și aplicațiilor digitale </a:t>
            </a:r>
          </a:p>
          <a:p>
            <a:pPr marL="0" indent="0" eaLnBrk="1" hangingPunct="1">
              <a:lnSpc>
                <a:spcPct val="74000"/>
              </a:lnSpc>
            </a:pPr>
            <a:endParaRPr lang="en-US" altLang="ro-RO" sz="1400"/>
          </a:p>
        </p:txBody>
      </p:sp>
      <p:sp>
        <p:nvSpPr>
          <p:cNvPr id="41988" name="Text Placeholder 3">
            <a:extLst>
              <a:ext uri="{FF2B5EF4-FFF2-40B4-BE49-F238E27FC236}">
                <a16:creationId xmlns:a16="http://schemas.microsoft.com/office/drawing/2014/main" id="{3CEE3237-3F7F-4F2D-8524-A1756B190421}"/>
              </a:ext>
            </a:extLst>
          </p:cNvPr>
          <p:cNvSpPr>
            <a:spLocks noGrp="1"/>
          </p:cNvSpPr>
          <p:nvPr>
            <p:ph type="body" sz="half" idx="2"/>
          </p:nvPr>
        </p:nvSpPr>
        <p:spPr>
          <a:xfrm>
            <a:off x="723900" y="2855913"/>
            <a:ext cx="3856038" cy="3011487"/>
          </a:xfrm>
        </p:spPr>
        <p:txBody>
          <a:bodyPr/>
          <a:lstStyle/>
          <a:p>
            <a:pPr eaLnBrk="1" hangingPunct="1">
              <a:spcBef>
                <a:spcPct val="0"/>
              </a:spcBef>
            </a:pPr>
            <a:endParaRPr lang="ro-RO" altLang="ro-RO" b="1">
              <a:latin typeface="Cambria Math" panose="02040503050406030204" pitchFamily="18" charset="0"/>
              <a:ea typeface="Cambria Math" panose="02040503050406030204" pitchFamily="18" charset="0"/>
              <a:cs typeface="Cambria Math" panose="02040503050406030204" pitchFamily="18" charset="0"/>
            </a:endParaRPr>
          </a:p>
          <a:p>
            <a:pPr eaLnBrk="1" hangingPunct="1">
              <a:spcBef>
                <a:spcPct val="0"/>
              </a:spcBef>
            </a:pPr>
            <a:r>
              <a:rPr lang="ro-RO" altLang="ro-RO" b="1">
                <a:latin typeface="Cambria Math" panose="02040503050406030204" pitchFamily="18" charset="0"/>
                <a:ea typeface="Cambria Math" panose="02040503050406030204" pitchFamily="18" charset="0"/>
                <a:cs typeface="Cambria Math" panose="02040503050406030204" pitchFamily="18" charset="0"/>
              </a:rPr>
              <a:t>RUBRICĂ ÎN CATALOG – 1 </a:t>
            </a:r>
            <a:r>
              <a:rPr lang="ro-RO" altLang="ro-RO">
                <a:latin typeface="Cambria Math" panose="02040503050406030204" pitchFamily="18" charset="0"/>
                <a:ea typeface="Cambria Math" panose="02040503050406030204" pitchFamily="18" charset="0"/>
                <a:cs typeface="Cambria Math" panose="02040503050406030204" pitchFamily="18" charset="0"/>
              </a:rPr>
              <a:t>– conform Notei MEC nr. 3587/DGEPÎP/10.09.2026</a:t>
            </a:r>
          </a:p>
          <a:p>
            <a:pPr eaLnBrk="1" hangingPunct="1">
              <a:spcBef>
                <a:spcPct val="0"/>
              </a:spcBef>
            </a:pPr>
            <a:endParaRPr lang="en-US" altLang="ro-RO"/>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3677A3AF-D2FE-4F49-8139-4C13C617FBC8}"/>
              </a:ext>
            </a:extLst>
          </p:cNvPr>
          <p:cNvSpPr>
            <a:spLocks noGrp="1"/>
          </p:cNvSpPr>
          <p:nvPr>
            <p:ph type="title"/>
          </p:nvPr>
        </p:nvSpPr>
        <p:spPr>
          <a:xfrm>
            <a:off x="723900" y="685800"/>
            <a:ext cx="3856038" cy="2157413"/>
          </a:xfrm>
        </p:spPr>
        <p:txBody>
          <a:bodyPr/>
          <a:lstStyle/>
          <a:p>
            <a:pPr eaLnBrk="1" hangingPunct="1"/>
            <a:r>
              <a:rPr lang="ro-RO" altLang="ro-RO" sz="1800" b="1">
                <a:latin typeface="Cambria Math" panose="02040503050406030204" pitchFamily="18" charset="0"/>
                <a:ea typeface="Cambria Math" panose="02040503050406030204" pitchFamily="18" charset="0"/>
                <a:cs typeface="Cambria Math" panose="02040503050406030204" pitchFamily="18" charset="0"/>
              </a:rPr>
              <a:t>STUDIUL LIMBII MODERNE L1 ÎN REGIM BILINGV(6 ore/săptămână)</a:t>
            </a:r>
            <a:br>
              <a:rPr lang="ro-RO" altLang="ro-RO" sz="1800" b="1">
                <a:latin typeface="Cambria Math" panose="02040503050406030204" pitchFamily="18" charset="0"/>
                <a:ea typeface="Cambria Math" panose="02040503050406030204" pitchFamily="18" charset="0"/>
                <a:cs typeface="Cambria Math" panose="02040503050406030204" pitchFamily="18" charset="0"/>
              </a:rPr>
            </a:br>
            <a:r>
              <a:rPr lang="ro-RO" altLang="ro-RO" sz="1800" b="1">
                <a:latin typeface="Cambria Math" panose="02040503050406030204" pitchFamily="18" charset="0"/>
                <a:ea typeface="Cambria Math" panose="02040503050406030204" pitchFamily="18" charset="0"/>
                <a:cs typeface="Cambria Math" panose="02040503050406030204" pitchFamily="18" charset="0"/>
              </a:rPr>
              <a:t>STUDIUL LIMBII MODERNE L2 (CU DEBUT DIN CLASA A V-A ÎN REGIM BILINGV (6 ore pe săptămână)</a:t>
            </a:r>
            <a:endParaRPr lang="en-US" altLang="ro-RO" sz="1800" b="1">
              <a:latin typeface="Cambria Math" panose="02040503050406030204" pitchFamily="18" charset="0"/>
              <a:ea typeface="Cambria Math" panose="02040503050406030204" pitchFamily="18" charset="0"/>
              <a:cs typeface="Cambria Math" panose="02040503050406030204" pitchFamily="18" charset="0"/>
            </a:endParaRPr>
          </a:p>
        </p:txBody>
      </p:sp>
      <p:sp>
        <p:nvSpPr>
          <p:cNvPr id="43011" name="Content Placeholder 2">
            <a:extLst>
              <a:ext uri="{FF2B5EF4-FFF2-40B4-BE49-F238E27FC236}">
                <a16:creationId xmlns:a16="http://schemas.microsoft.com/office/drawing/2014/main" id="{2C76BDBD-9EDC-44B5-9269-E5BCDC3A38E2}"/>
              </a:ext>
            </a:extLst>
          </p:cNvPr>
          <p:cNvSpPr>
            <a:spLocks noGrp="1"/>
          </p:cNvSpPr>
          <p:nvPr>
            <p:ph idx="1"/>
          </p:nvPr>
        </p:nvSpPr>
        <p:spPr>
          <a:xfrm>
            <a:off x="6256338" y="685800"/>
            <a:ext cx="5211762" cy="5175250"/>
          </a:xfrm>
        </p:spPr>
        <p:txBody>
          <a:bodyPr/>
          <a:lstStyle/>
          <a:p>
            <a:pPr marL="0" indent="0" eaLnBrk="1" hangingPunct="1">
              <a:lnSpc>
                <a:spcPct val="74000"/>
              </a:lnSpc>
              <a:buFont typeface="Franklin Gothic Book" panose="020B0503020102020204" pitchFamily="34" charset="0"/>
              <a:buNone/>
            </a:pPr>
            <a:r>
              <a:rPr lang="ro-RO" altLang="ro-RO" sz="1400" b="1">
                <a:latin typeface="Cambria Math" panose="02040503050406030204" pitchFamily="18" charset="0"/>
                <a:ea typeface="Cambria Math" panose="02040503050406030204" pitchFamily="18" charset="0"/>
                <a:cs typeface="Cambria Math" panose="02040503050406030204" pitchFamily="18" charset="0"/>
              </a:rPr>
              <a:t>PROGRAMA ȘCOLARĂ  include:</a:t>
            </a:r>
          </a:p>
          <a:p>
            <a:pPr marL="0" indent="0" eaLnBrk="1" hangingPunct="1">
              <a:lnSpc>
                <a:spcPct val="74000"/>
              </a:lnSpc>
              <a:buFont typeface="Wingdings" panose="05000000000000000000" pitchFamily="2" charset="2"/>
              <a:buChar char="ü"/>
            </a:pPr>
            <a:r>
              <a:rPr lang="ro-RO" altLang="ro-RO" sz="1400">
                <a:latin typeface="Cambria Math" panose="02040503050406030204" pitchFamily="18" charset="0"/>
                <a:ea typeface="Cambria Math" panose="02040503050406030204" pitchFamily="18" charset="0"/>
                <a:cs typeface="Cambria Math" panose="02040503050406030204" pitchFamily="18" charset="0"/>
              </a:rPr>
              <a:t>programa aferentă TC – care asigură progresia competenței lingvistice în urma celor 6 ore de studiu al limbii moderne</a:t>
            </a:r>
          </a:p>
          <a:p>
            <a:pPr marL="0" indent="0" eaLnBrk="1" hangingPunct="1">
              <a:lnSpc>
                <a:spcPct val="74000"/>
              </a:lnSpc>
              <a:buFont typeface="Wingdings" panose="05000000000000000000" pitchFamily="2" charset="2"/>
              <a:buChar char="ü"/>
            </a:pPr>
            <a:r>
              <a:rPr lang="ro-RO" altLang="ro-RO" sz="1400">
                <a:latin typeface="Cambria Math" panose="02040503050406030204" pitchFamily="18" charset="0"/>
                <a:ea typeface="Cambria Math" panose="02040503050406030204" pitchFamily="18" charset="0"/>
                <a:cs typeface="Cambria Math" panose="02040503050406030204" pitchFamily="18" charset="0"/>
              </a:rPr>
              <a:t>tematica propusă și elementele de construcție a comunicării, cu exemple de activități de învățare/evaluare/proiecte</a:t>
            </a:r>
          </a:p>
          <a:p>
            <a:pPr marL="0" indent="0" eaLnBrk="1" hangingPunct="1">
              <a:lnSpc>
                <a:spcPct val="74000"/>
              </a:lnSpc>
              <a:buFont typeface="Wingdings" panose="05000000000000000000" pitchFamily="2" charset="2"/>
              <a:buChar char="ü"/>
            </a:pPr>
            <a:r>
              <a:rPr lang="ro-RO" altLang="ro-RO" sz="1400">
                <a:latin typeface="Cambria Math" panose="02040503050406030204" pitchFamily="18" charset="0"/>
                <a:ea typeface="Cambria Math" panose="02040503050406030204" pitchFamily="18" charset="0"/>
                <a:cs typeface="Cambria Math" panose="02040503050406030204" pitchFamily="18" charset="0"/>
              </a:rPr>
              <a:t>Programa școlară pentru studierea geografiei asociate spațiului lingvistic studiat</a:t>
            </a:r>
          </a:p>
          <a:p>
            <a:pPr marL="0" indent="0" eaLnBrk="1" hangingPunct="1">
              <a:lnSpc>
                <a:spcPct val="74000"/>
              </a:lnSpc>
              <a:buFont typeface="Wingdings" panose="05000000000000000000" pitchFamily="2" charset="2"/>
              <a:buChar char="ü"/>
            </a:pPr>
            <a:r>
              <a:rPr lang="ro-RO" altLang="ro-RO" sz="1400">
                <a:latin typeface="Cambria Math" panose="02040503050406030204" pitchFamily="18" charset="0"/>
                <a:ea typeface="Cambria Math" panose="02040503050406030204" pitchFamily="18" charset="0"/>
                <a:cs typeface="Cambria Math" panose="02040503050406030204" pitchFamily="18" charset="0"/>
              </a:rPr>
              <a:t>exemple de CLIL (inclusiv programe, sugestii metodologice) specifice profilului și specializării – conform prevederilor menționate în planurile- cadru</a:t>
            </a:r>
          </a:p>
          <a:p>
            <a:pPr marL="0" indent="0" eaLnBrk="1" hangingPunct="1">
              <a:lnSpc>
                <a:spcPct val="74000"/>
              </a:lnSpc>
              <a:buFont typeface="Wingdings" panose="05000000000000000000" pitchFamily="2" charset="2"/>
              <a:buChar char="ü"/>
            </a:pPr>
            <a:r>
              <a:rPr lang="ro-RO" altLang="ro-RO" sz="1400">
                <a:latin typeface="Cambria Math" panose="02040503050406030204" pitchFamily="18" charset="0"/>
                <a:ea typeface="Cambria Math" panose="02040503050406030204" pitchFamily="18" charset="0"/>
                <a:cs typeface="Cambria Math" panose="02040503050406030204" pitchFamily="18" charset="0"/>
              </a:rPr>
              <a:t>texte literare</a:t>
            </a:r>
          </a:p>
          <a:p>
            <a:pPr marL="0" indent="0" eaLnBrk="1" hangingPunct="1">
              <a:lnSpc>
                <a:spcPct val="74000"/>
              </a:lnSpc>
              <a:buFont typeface="Franklin Gothic Book" panose="020B0503020102020204" pitchFamily="34" charset="0"/>
              <a:buNone/>
            </a:pPr>
            <a:endParaRPr lang="ro-RO" altLang="ro-RO" sz="1600" b="1">
              <a:latin typeface="Cambria Math" panose="02040503050406030204" pitchFamily="18" charset="0"/>
              <a:ea typeface="Cambria Math" panose="02040503050406030204" pitchFamily="18" charset="0"/>
              <a:cs typeface="Cambria Math" panose="02040503050406030204" pitchFamily="18" charset="0"/>
            </a:endParaRPr>
          </a:p>
          <a:p>
            <a:pPr marL="0" indent="0" eaLnBrk="1" hangingPunct="1">
              <a:lnSpc>
                <a:spcPct val="74000"/>
              </a:lnSpc>
              <a:buFont typeface="Franklin Gothic Book" panose="020B0503020102020204" pitchFamily="34" charset="0"/>
              <a:buNone/>
            </a:pPr>
            <a:r>
              <a:rPr lang="ro-RO" altLang="ro-RO" sz="1600" b="1">
                <a:latin typeface="Cambria Math" panose="02040503050406030204" pitchFamily="18" charset="0"/>
                <a:ea typeface="Cambria Math" panose="02040503050406030204" pitchFamily="18" charset="0"/>
                <a:cs typeface="Cambria Math" panose="02040503050406030204" pitchFamily="18" charset="0"/>
              </a:rPr>
              <a:t>RECOMANDĂRI</a:t>
            </a:r>
          </a:p>
          <a:p>
            <a:pPr marL="0" indent="0" eaLnBrk="1" hangingPunct="1">
              <a:lnSpc>
                <a:spcPct val="74000"/>
              </a:lnSpc>
              <a:buFont typeface="Courier New" panose="02070309020205020404" pitchFamily="49" charset="0"/>
              <a:buChar char="o"/>
            </a:pPr>
            <a:r>
              <a:rPr lang="ro-RO" altLang="ro-RO" sz="1400">
                <a:latin typeface="Cambria Math" panose="02040503050406030204" pitchFamily="18" charset="0"/>
                <a:ea typeface="Cambria Math" panose="02040503050406030204" pitchFamily="18" charset="0"/>
                <a:cs typeface="Cambria Math" panose="02040503050406030204" pitchFamily="18" charset="0"/>
              </a:rPr>
              <a:t>lecturarea cu atenție a programei pentru înțelegerea noii abordări didactice propuse</a:t>
            </a:r>
          </a:p>
          <a:p>
            <a:pPr marL="0" indent="0" eaLnBrk="1" hangingPunct="1">
              <a:lnSpc>
                <a:spcPct val="74000"/>
              </a:lnSpc>
              <a:buFont typeface="Courier New" panose="02070309020205020404" pitchFamily="49" charset="0"/>
              <a:buChar char="o"/>
            </a:pPr>
            <a:r>
              <a:rPr lang="ro-RO" altLang="ro-RO" sz="1400">
                <a:latin typeface="Cambria Math" panose="02040503050406030204" pitchFamily="18" charset="0"/>
                <a:ea typeface="Cambria Math" panose="02040503050406030204" pitchFamily="18" charset="0"/>
                <a:cs typeface="Cambria Math" panose="02040503050406030204" pitchFamily="18" charset="0"/>
              </a:rPr>
              <a:t>analizarea demersului  de proiectare didactică din perspectiva activităților de învățare/evaluare/proiectelor sugerate</a:t>
            </a:r>
          </a:p>
          <a:p>
            <a:pPr marL="0" indent="0" eaLnBrk="1" hangingPunct="1">
              <a:lnSpc>
                <a:spcPct val="74000"/>
              </a:lnSpc>
              <a:buFont typeface="Courier New" panose="02070309020205020404" pitchFamily="49" charset="0"/>
              <a:buChar char="o"/>
            </a:pPr>
            <a:r>
              <a:rPr lang="ro-RO" altLang="ro-RO" sz="1400">
                <a:latin typeface="Cambria Math" panose="02040503050406030204" pitchFamily="18" charset="0"/>
                <a:ea typeface="Cambria Math" panose="02040503050406030204" pitchFamily="18" charset="0"/>
                <a:cs typeface="Cambria Math" panose="02040503050406030204" pitchFamily="18" charset="0"/>
              </a:rPr>
              <a:t>accesarea resurselor bibliografice</a:t>
            </a:r>
          </a:p>
          <a:p>
            <a:pPr marL="0" indent="0" eaLnBrk="1" hangingPunct="1">
              <a:lnSpc>
                <a:spcPct val="74000"/>
              </a:lnSpc>
              <a:buFont typeface="Courier New" panose="02070309020205020404" pitchFamily="49" charset="0"/>
              <a:buChar char="o"/>
            </a:pPr>
            <a:r>
              <a:rPr lang="ro-RO" altLang="ro-RO" sz="1400">
                <a:latin typeface="Cambria Math" panose="02040503050406030204" pitchFamily="18" charset="0"/>
                <a:ea typeface="Cambria Math" panose="02040503050406030204" pitchFamily="18" charset="0"/>
                <a:cs typeface="Cambria Math" panose="02040503050406030204" pitchFamily="18" charset="0"/>
              </a:rPr>
              <a:t>utilizarea resuselor și aplicațiilor digitale</a:t>
            </a:r>
            <a:endParaRPr lang="en-US" altLang="ro-RO" sz="1400">
              <a:latin typeface="Cambria Math" panose="02040503050406030204" pitchFamily="18" charset="0"/>
              <a:ea typeface="Cambria Math" panose="02040503050406030204" pitchFamily="18" charset="0"/>
              <a:cs typeface="Cambria Math" panose="02040503050406030204" pitchFamily="18" charset="0"/>
            </a:endParaRPr>
          </a:p>
        </p:txBody>
      </p:sp>
      <p:sp>
        <p:nvSpPr>
          <p:cNvPr id="4" name="Text Placeholder 3">
            <a:extLst>
              <a:ext uri="{FF2B5EF4-FFF2-40B4-BE49-F238E27FC236}">
                <a16:creationId xmlns:a16="http://schemas.microsoft.com/office/drawing/2014/main" id="{1334CDCE-997F-458F-88D6-A05D6B3B8C90}"/>
              </a:ext>
            </a:extLst>
          </p:cNvPr>
          <p:cNvSpPr>
            <a:spLocks noGrp="1"/>
          </p:cNvSpPr>
          <p:nvPr>
            <p:ph type="body" sz="half" idx="2"/>
          </p:nvPr>
        </p:nvSpPr>
        <p:spPr>
          <a:xfrm>
            <a:off x="839788" y="2057400"/>
            <a:ext cx="4060825" cy="3811588"/>
          </a:xfrm>
        </p:spPr>
        <p:txBody>
          <a:bodyPr>
            <a:normAutofit/>
          </a:bodyPr>
          <a:lstStyle/>
          <a:p>
            <a:pPr eaLnBrk="1" hangingPunct="1">
              <a:spcBef>
                <a:spcPct val="0"/>
              </a:spcBef>
            </a:pPr>
            <a:r>
              <a:rPr lang="ro-RO" altLang="en-US" sz="1800" b="1">
                <a:latin typeface="Cambria Math" panose="02040503050406030204" pitchFamily="18" charset="0"/>
                <a:ea typeface="Cambria Math" panose="02040503050406030204" pitchFamily="18" charset="0"/>
                <a:cs typeface="Cambria Math" panose="02040503050406030204" pitchFamily="18" charset="0"/>
              </a:rPr>
              <a:t>STRUCTURA REGIMULUI BILINGV</a:t>
            </a:r>
          </a:p>
          <a:p>
            <a:pPr eaLnBrk="1" hangingPunct="1">
              <a:spcBef>
                <a:spcPct val="0"/>
              </a:spcBef>
              <a:buFont typeface="Arial" panose="020B0604020202020204" pitchFamily="34" charset="0"/>
              <a:buChar char="•"/>
            </a:pPr>
            <a:r>
              <a:rPr lang="ro-RO" altLang="en-US" sz="1800" b="1">
                <a:latin typeface="Cambria Math" panose="02040503050406030204" pitchFamily="18" charset="0"/>
                <a:ea typeface="Cambria Math" panose="02040503050406030204" pitchFamily="18" charset="0"/>
                <a:cs typeface="Cambria Math" panose="02040503050406030204" pitchFamily="18" charset="0"/>
              </a:rPr>
              <a:t>TC – 2 ore</a:t>
            </a:r>
          </a:p>
          <a:p>
            <a:pPr eaLnBrk="1" hangingPunct="1">
              <a:spcBef>
                <a:spcPct val="0"/>
              </a:spcBef>
              <a:buFont typeface="Arial" panose="020B0604020202020204" pitchFamily="34" charset="0"/>
              <a:buChar char="•"/>
            </a:pPr>
            <a:r>
              <a:rPr lang="ro-RO" altLang="en-US" sz="1800" b="1">
                <a:latin typeface="Cambria Math" panose="02040503050406030204" pitchFamily="18" charset="0"/>
                <a:ea typeface="Cambria Math" panose="02040503050406030204" pitchFamily="18" charset="0"/>
                <a:cs typeface="Cambria Math" panose="02040503050406030204" pitchFamily="18" charset="0"/>
              </a:rPr>
              <a:t>DNL/3 CLIL – 4 ore (DNL – 1 oră, CLIL -1 oră, CLIL -1 oră, CLIL -1 oră)</a:t>
            </a:r>
          </a:p>
          <a:p>
            <a:pPr eaLnBrk="1" hangingPunct="1">
              <a:spcBef>
                <a:spcPct val="0"/>
              </a:spcBef>
            </a:pPr>
            <a:r>
              <a:rPr lang="ro-RO" altLang="en-US" sz="1800" b="1">
                <a:latin typeface="Cambria Math" panose="02040503050406030204" pitchFamily="18" charset="0"/>
                <a:ea typeface="Cambria Math" panose="02040503050406030204" pitchFamily="18" charset="0"/>
                <a:cs typeface="Cambria Math" panose="02040503050406030204" pitchFamily="18" charset="0"/>
              </a:rPr>
              <a:t>RUBRICI ÎN CATALOG – 5 </a:t>
            </a:r>
            <a:r>
              <a:rPr lang="ro-RO" altLang="en-US" sz="1800">
                <a:latin typeface="Cambria Math" panose="02040503050406030204" pitchFamily="18" charset="0"/>
                <a:ea typeface="Cambria Math" panose="02040503050406030204" pitchFamily="18" charset="0"/>
                <a:cs typeface="Cambria Math" panose="02040503050406030204" pitchFamily="18" charset="0"/>
              </a:rPr>
              <a:t>– </a:t>
            </a:r>
            <a:r>
              <a:rPr lang="ro-RO" altLang="en-US">
                <a:latin typeface="Cambria Math" panose="02040503050406030204" pitchFamily="18" charset="0"/>
                <a:ea typeface="Cambria Math" panose="02040503050406030204" pitchFamily="18" charset="0"/>
                <a:cs typeface="Cambria Math" panose="02040503050406030204" pitchFamily="18" charset="0"/>
              </a:rPr>
              <a:t>conform Notei MEC nr. 3587/DGEPÎP/10.09.2026</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1">
            <a:extLst>
              <a:ext uri="{FF2B5EF4-FFF2-40B4-BE49-F238E27FC236}">
                <a16:creationId xmlns:a16="http://schemas.microsoft.com/office/drawing/2014/main" id="{F808FF19-BC6F-4BDC-8429-0604034AC584}"/>
              </a:ext>
            </a:extLst>
          </p:cNvPr>
          <p:cNvSpPr>
            <a:spLocks noChangeArrowheads="1"/>
          </p:cNvSpPr>
          <p:nvPr/>
        </p:nvSpPr>
        <p:spPr bwMode="auto">
          <a:xfrm>
            <a:off x="1033463" y="1008063"/>
            <a:ext cx="10631487" cy="612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eaLnBrk="1" hangingPunct="1"/>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b="1">
                <a:latin typeface="Cambria Math" panose="02040503050406030204" pitchFamily="18" charset="0"/>
                <a:ea typeface="Cambria Math" panose="02040503050406030204" pitchFamily="18" charset="0"/>
                <a:cs typeface="Cambria Math" panose="02040503050406030204" pitchFamily="18" charset="0"/>
              </a:rPr>
              <a:t>Regimul bilingv de predare a unei limbi moderne  L1/L2 </a:t>
            </a:r>
            <a:r>
              <a:rPr lang="ro-RO" altLang="ro-RO" sz="1400">
                <a:latin typeface="Cambria Math" panose="02040503050406030204" pitchFamily="18" charset="0"/>
                <a:ea typeface="Cambria Math" panose="02040503050406030204" pitchFamily="18" charset="0"/>
                <a:cs typeface="Cambria Math" panose="02040503050406030204" pitchFamily="18" charset="0"/>
              </a:rPr>
              <a:t>presupune atât studiul aprofundat al limbii moderne, cât și predarea în limba respectivă a unor discipline non-lingvistice, fie distinct, fie prin aplicarea metodei CLIL. Prezentele planuri-cadru pentru clasele cu predare în regim bilingv al limbilor moderne mențin cele două tipuri de funcționare a acestor formațiuni de studiu/grupe/clase, astfel:</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b="1">
                <a:latin typeface="Cambria Math" panose="02040503050406030204" pitchFamily="18" charset="0"/>
                <a:ea typeface="Cambria Math" panose="02040503050406030204" pitchFamily="18" charset="0"/>
                <a:cs typeface="Cambria Math" panose="02040503050406030204" pitchFamily="18" charset="0"/>
              </a:rPr>
              <a:t>bilingv general </a:t>
            </a:r>
            <a:r>
              <a:rPr lang="ro-RO" altLang="ro-RO" sz="1400">
                <a:latin typeface="Cambria Math" panose="02040503050406030204" pitchFamily="18" charset="0"/>
                <a:ea typeface="Cambria Math" panose="02040503050406030204" pitchFamily="18" charset="0"/>
                <a:cs typeface="Cambria Math" panose="02040503050406030204" pitchFamily="18" charset="0"/>
              </a:rPr>
              <a:t>și</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r>
              <a:rPr lang="en-US" altLang="ro-RO" sz="1400" b="1">
                <a:latin typeface="Cambria Math" panose="02040503050406030204" pitchFamily="18" charset="0"/>
                <a:ea typeface="Cambria Math" panose="02040503050406030204" pitchFamily="18" charset="0"/>
                <a:cs typeface="Cambria Math" panose="02040503050406030204" pitchFamily="18" charset="0"/>
              </a:rPr>
              <a:t>bilingv</a:t>
            </a:r>
            <a:r>
              <a:rPr lang="ro-RO" altLang="ro-RO" sz="1400" b="1">
                <a:latin typeface="Cambria Math" panose="02040503050406030204" pitchFamily="18" charset="0"/>
                <a:ea typeface="Cambria Math" panose="02040503050406030204" pitchFamily="18" charset="0"/>
                <a:cs typeface="Cambria Math" panose="02040503050406030204" pitchFamily="18" charset="0"/>
              </a:rPr>
              <a:t> în baza</a:t>
            </a:r>
            <a:r>
              <a:rPr lang="en-US" altLang="ro-RO" sz="1400" b="1">
                <a:latin typeface="Cambria Math" panose="02040503050406030204" pitchFamily="18" charset="0"/>
                <a:ea typeface="Cambria Math" panose="02040503050406030204" pitchFamily="18" charset="0"/>
                <a:cs typeface="Cambria Math" panose="02040503050406030204" pitchFamily="18" charset="0"/>
              </a:rPr>
              <a:t> acorduri</a:t>
            </a:r>
            <a:r>
              <a:rPr lang="ro-RO" altLang="ro-RO" sz="1400" b="1">
                <a:latin typeface="Cambria Math" panose="02040503050406030204" pitchFamily="18" charset="0"/>
                <a:ea typeface="Cambria Math" panose="02040503050406030204" pitchFamily="18" charset="0"/>
                <a:cs typeface="Cambria Math" panose="02040503050406030204" pitchFamily="18" charset="0"/>
              </a:rPr>
              <a:t>lor interguvernamentale</a:t>
            </a:r>
            <a:r>
              <a:rPr lang="ro-RO" altLang="ro-RO" sz="1400">
                <a:latin typeface="Cambria Math" panose="02040503050406030204" pitchFamily="18" charset="0"/>
                <a:ea typeface="Cambria Math" panose="02040503050406030204" pitchFamily="18" charset="0"/>
                <a:cs typeface="Cambria Math" panose="02040503050406030204" pitchFamily="18" charset="0"/>
              </a:rPr>
              <a:t>.</a:t>
            </a:r>
            <a:r>
              <a:rPr lang="en-US" altLang="ro-RO" sz="1400">
                <a:latin typeface="Cambria Math" panose="02040503050406030204" pitchFamily="18" charset="0"/>
                <a:ea typeface="Cambria Math" panose="02040503050406030204" pitchFamily="18" charset="0"/>
                <a:cs typeface="Cambria Math" panose="02040503050406030204" pitchFamily="18" charset="0"/>
              </a:rPr>
              <a:t> </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ro-RO" altLang="ro-RO" sz="1400" b="1">
                <a:latin typeface="Cambria Math" panose="02040503050406030204" pitchFamily="18" charset="0"/>
                <a:ea typeface="Cambria Math" panose="02040503050406030204" pitchFamily="18" charset="0"/>
                <a:cs typeface="Cambria Math" panose="02040503050406030204" pitchFamily="18" charset="0"/>
              </a:rPr>
              <a:t> Bilingv general</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ro-RO" altLang="ro-RO" sz="1400">
                <a:latin typeface="Cambria Math" panose="02040503050406030204" pitchFamily="18" charset="0"/>
                <a:ea typeface="Cambria Math" panose="02040503050406030204" pitchFamily="18" charset="0"/>
                <a:cs typeface="Cambria Math" panose="02040503050406030204" pitchFamily="18" charset="0"/>
              </a:rPr>
              <a:t>	Constituirea claselor cu predare în regim bilingv se realizează în baza propunerii acestora de către unitatea de învățământ liceal și în baza deciziei inspectoratelor școlare. Pentru aceste clase:  se asigură, în fiecare an de studiu, 6 ore/săptămână de studiu al unei limbi moderne; în numărul de ore alocat prin planurile-cadru specifice, se includ una sau mai multe discipline CLIL;</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ro-RO" altLang="ro-RO" sz="1400">
                <a:latin typeface="Cambria Math" panose="02040503050406030204" pitchFamily="18" charset="0"/>
                <a:ea typeface="Cambria Math" panose="02040503050406030204" pitchFamily="18" charset="0"/>
                <a:cs typeface="Cambria Math" panose="02040503050406030204" pitchFamily="18" charset="0"/>
              </a:rPr>
              <a:t>	În situația învățământului liceal tehnologic dual, includerea în proiectul planului de școlarizare a unei clase cu predare în regim bilingv se face numai cu acordul operatorilor economici cu care unitatea de învățământ are parteneriat încheiat pentru respectiva clasă. </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ro-RO" altLang="ro-RO" sz="1400" b="1">
                <a:latin typeface="Cambria Math" panose="02040503050406030204" pitchFamily="18" charset="0"/>
                <a:ea typeface="Cambria Math" panose="02040503050406030204" pitchFamily="18" charset="0"/>
                <a:cs typeface="Cambria Math" panose="02040503050406030204" pitchFamily="18" charset="0"/>
              </a:rPr>
              <a:t>Orele pentru disciplinele predate în sistem CLIL se alocă din CDEOȘ în CS (Curriculum de specialitate), între una și trei ore/săptămână, conform prevederilor Planului-cadru pentru învățământul liceal. </a:t>
            </a:r>
          </a:p>
          <a:p>
            <a:pPr eaLnBrk="1" hangingPunct="1"/>
            <a:r>
              <a:rPr lang="ro-RO" altLang="ro-RO" sz="1400">
                <a:latin typeface="Cambria Math" panose="02040503050406030204" pitchFamily="18" charset="0"/>
                <a:ea typeface="Cambria Math" panose="02040503050406030204" pitchFamily="18" charset="0"/>
                <a:cs typeface="Cambria Math" panose="02040503050406030204" pitchFamily="18" charset="0"/>
              </a:rPr>
              <a:t>Ele pot fi propuse în cadrul Ariei curriculare a limbii moderne sau a disciplinei specifice, putând fi predate atât de profesorul de limbă străină, cât și de un profesor de specialitate din aria vizată (care să aibă un nivel lingvistic în limba străină suficient predării disciplinei CLIL). </a:t>
            </a:r>
          </a:p>
          <a:p>
            <a:pPr eaLnBrk="1" hangingPunct="1"/>
            <a:r>
              <a:rPr lang="ro-RO" altLang="ro-RO" sz="1400">
                <a:latin typeface="Cambria Math" panose="02040503050406030204" pitchFamily="18" charset="0"/>
                <a:ea typeface="Cambria Math" panose="02040503050406030204" pitchFamily="18" charset="0"/>
                <a:cs typeface="Cambria Math" panose="02040503050406030204" pitchFamily="18" charset="0"/>
              </a:rPr>
              <a:t>	Programele școlare pentru clasa a IX-a L1 bilingv/L2 bilingv detaliază o serie de sugestii, care pot fi folosite ca atare sau adaptate specificului fiecărei unități de învățământ. Astfel, în cazul în care nu se optează pentru una dintre variantele prezentate mai jos, la nivelul fiecărei unități, se poate alege studierea în sistem CLIL a oricărei discipline, în funcție de resursa umană existentă, dar și de profilul, specializarea sau calificarea profesională a elevilor, prin propunerea și aprobarea de către Inspectoratele școlare a unor programe specifice.</a:t>
            </a:r>
            <a:br>
              <a:rPr lang="ro-RO" altLang="ro-RO" sz="1400">
                <a:solidFill>
                  <a:srgbClr val="00B050"/>
                </a:solidFill>
                <a:latin typeface="Cambria Math" panose="02040503050406030204" pitchFamily="18" charset="0"/>
                <a:ea typeface="Cambria Math" panose="02040503050406030204" pitchFamily="18" charset="0"/>
                <a:cs typeface="Cambria Math" panose="02040503050406030204" pitchFamily="18" charset="0"/>
              </a:rPr>
            </a:br>
            <a:br>
              <a:rPr lang="ro-RO" altLang="ro-RO" sz="1400">
                <a:solidFill>
                  <a:srgbClr val="00B050"/>
                </a:solidFill>
                <a:latin typeface="Cambria Math" panose="02040503050406030204" pitchFamily="18" charset="0"/>
                <a:ea typeface="Cambria Math" panose="02040503050406030204" pitchFamily="18" charset="0"/>
                <a:cs typeface="Cambria Math" panose="02040503050406030204" pitchFamily="18" charset="0"/>
              </a:rPr>
            </a:br>
            <a:endParaRPr lang="ro-RO" altLang="ro-RO" sz="1400">
              <a:solidFill>
                <a:srgbClr val="00B050"/>
              </a:solidFill>
            </a:endParaRPr>
          </a:p>
        </p:txBody>
      </p:sp>
      <p:sp>
        <p:nvSpPr>
          <p:cNvPr id="44035" name="TextBox 4">
            <a:extLst>
              <a:ext uri="{FF2B5EF4-FFF2-40B4-BE49-F238E27FC236}">
                <a16:creationId xmlns:a16="http://schemas.microsoft.com/office/drawing/2014/main" id="{2A427373-3D07-4EC5-8F6A-9F043AF7B240}"/>
              </a:ext>
            </a:extLst>
          </p:cNvPr>
          <p:cNvSpPr txBox="1">
            <a:spLocks noChangeArrowheads="1"/>
          </p:cNvSpPr>
          <p:nvPr/>
        </p:nvSpPr>
        <p:spPr bwMode="auto">
          <a:xfrm>
            <a:off x="1636713" y="244475"/>
            <a:ext cx="9886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algn="ctr" eaLnBrk="1" hangingPunct="1"/>
            <a:r>
              <a:rPr lang="ro-RO" altLang="ro-RO" sz="3200" b="1">
                <a:solidFill>
                  <a:srgbClr val="000000"/>
                </a:solidFill>
                <a:latin typeface="Cambria Math" panose="02040503050406030204" pitchFamily="18" charset="0"/>
                <a:ea typeface="Cambria Math" panose="02040503050406030204" pitchFamily="18" charset="0"/>
                <a:cs typeface="Cambria Math" panose="02040503050406030204" pitchFamily="18" charset="0"/>
              </a:rPr>
              <a:t>Studiul în regim bilingv al limbilor moderne</a:t>
            </a:r>
            <a:endParaRPr lang="en-US" altLang="ro-RO" sz="320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1">
            <a:extLst>
              <a:ext uri="{FF2B5EF4-FFF2-40B4-BE49-F238E27FC236}">
                <a16:creationId xmlns:a16="http://schemas.microsoft.com/office/drawing/2014/main" id="{A3EFE654-725C-44F3-9D0D-D3358D7E87EC}"/>
              </a:ext>
            </a:extLst>
          </p:cNvPr>
          <p:cNvSpPr>
            <a:spLocks noChangeArrowheads="1"/>
          </p:cNvSpPr>
          <p:nvPr/>
        </p:nvSpPr>
        <p:spPr bwMode="auto">
          <a:xfrm>
            <a:off x="1128713" y="271463"/>
            <a:ext cx="10577512" cy="664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eaLnBrk="1" hangingPunct="1"/>
            <a:r>
              <a:rPr lang="ro-RO" altLang="ro-RO" sz="2000" b="1">
                <a:latin typeface="Cambria Math" panose="02040503050406030204" pitchFamily="18" charset="0"/>
                <a:ea typeface="Cambria Math" panose="02040503050406030204" pitchFamily="18" charset="0"/>
                <a:cs typeface="Cambria Math" panose="02040503050406030204" pitchFamily="18" charset="0"/>
              </a:rPr>
              <a:t>Exemple de CLIL propuse în programele școlare de clasa a IX-a L1bilingv/L2 bilingv</a:t>
            </a:r>
            <a:br>
              <a:rPr lang="ro-RO" altLang="ro-RO" sz="1400" b="1">
                <a:latin typeface="Cambria Math" panose="02040503050406030204" pitchFamily="18" charset="0"/>
                <a:ea typeface="Cambria Math" panose="02040503050406030204" pitchFamily="18" charset="0"/>
                <a:cs typeface="Cambria Math" panose="02040503050406030204" pitchFamily="18" charset="0"/>
              </a:rPr>
            </a:br>
            <a:br>
              <a:rPr lang="ro-RO" altLang="ro-RO" sz="1400" b="1">
                <a:latin typeface="Cambria Math" panose="02040503050406030204" pitchFamily="18" charset="0"/>
                <a:ea typeface="Cambria Math" panose="02040503050406030204" pitchFamily="18" charset="0"/>
                <a:cs typeface="Cambria Math" panose="02040503050406030204" pitchFamily="18" charset="0"/>
              </a:rPr>
            </a:br>
            <a:r>
              <a:rPr lang="es-ES" altLang="ro-RO" sz="1400" b="1">
                <a:solidFill>
                  <a:srgbClr val="0070C0"/>
                </a:solidFill>
                <a:latin typeface="Cambria Math" panose="02040503050406030204" pitchFamily="18" charset="0"/>
                <a:ea typeface="Cambria Math" panose="02040503050406030204" pitchFamily="18" charset="0"/>
                <a:cs typeface="Cambria Math" panose="02040503050406030204" pitchFamily="18" charset="0"/>
              </a:rPr>
              <a:t>CĂLĂTORIE ÎN LUMEA IMAGINARULUI: INTRODUCERE ÎN LITERATURA FANTASY</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es-ES" altLang="ro-RO" sz="1400" b="1">
                <a:latin typeface="Cambria Math" panose="02040503050406030204" pitchFamily="18" charset="0"/>
                <a:ea typeface="Cambria Math" panose="02040503050406030204" pitchFamily="18" charset="0"/>
                <a:cs typeface="Cambria Math" panose="02040503050406030204" pitchFamily="18" charset="0"/>
              </a:rPr>
              <a:t>1 oră/ săptămână</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es-ES" altLang="ro-RO" sz="1400" b="1">
                <a:latin typeface="Cambria Math" panose="02040503050406030204" pitchFamily="18" charset="0"/>
                <a:ea typeface="Cambria Math" panose="02040503050406030204" pitchFamily="18" charset="0"/>
                <a:cs typeface="Cambria Math" panose="02040503050406030204" pitchFamily="18" charset="0"/>
              </a:rPr>
              <a:t>- Filiera teoretică, Profil real și umanist, Specializările Matematică-Informatică, Filologie -</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r>
              <a:rPr lang="es-ES" altLang="ro-RO" sz="1400" b="1">
                <a:latin typeface="Cambria Math" panose="02040503050406030204" pitchFamily="18" charset="0"/>
                <a:ea typeface="Cambria Math" panose="02040503050406030204" pitchFamily="18" charset="0"/>
                <a:cs typeface="Cambria Math" panose="02040503050406030204" pitchFamily="18" charset="0"/>
              </a:rPr>
              <a:t>Clase cu predare în regim bilingv a limbii moderne 2</a:t>
            </a:r>
            <a:br>
              <a:rPr lang="ro-RO" altLang="ro-RO" sz="1400" b="1">
                <a:latin typeface="Cambria Math" panose="02040503050406030204" pitchFamily="18" charset="0"/>
                <a:ea typeface="Cambria Math" panose="02040503050406030204" pitchFamily="18" charset="0"/>
                <a:cs typeface="Cambria Math" panose="02040503050406030204" pitchFamily="18" charset="0"/>
              </a:rPr>
            </a:b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it-IT" altLang="ro-RO" sz="1400" b="1">
                <a:solidFill>
                  <a:srgbClr val="0070C0"/>
                </a:solidFill>
                <a:latin typeface="Cambria Math" panose="02040503050406030204" pitchFamily="18" charset="0"/>
                <a:ea typeface="Cambria Math" panose="02040503050406030204" pitchFamily="18" charset="0"/>
                <a:cs typeface="Cambria Math" panose="02040503050406030204" pitchFamily="18" charset="0"/>
              </a:rPr>
              <a:t>EDUCAȚIE MEDIA ÎN LIMBI MODERNE</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it-IT" altLang="ro-RO" sz="1400" b="1">
                <a:latin typeface="Cambria Math" panose="02040503050406030204" pitchFamily="18" charset="0"/>
                <a:ea typeface="Cambria Math" panose="02040503050406030204" pitchFamily="18" charset="0"/>
                <a:cs typeface="Cambria Math" panose="02040503050406030204" pitchFamily="18" charset="0"/>
              </a:rPr>
              <a:t>1-2 ore/ săptămână</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it-IT" altLang="ro-RO" sz="1400" b="1">
                <a:latin typeface="Cambria Math" panose="02040503050406030204" pitchFamily="18" charset="0"/>
                <a:ea typeface="Cambria Math" panose="02040503050406030204" pitchFamily="18" charset="0"/>
                <a:cs typeface="Cambria Math" panose="02040503050406030204" pitchFamily="18" charset="0"/>
              </a:rPr>
              <a:t>- toate filierele, profilurile și specializările -</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it-IT" altLang="ro-RO" sz="1400" b="1">
                <a:latin typeface="Cambria Math" panose="02040503050406030204" pitchFamily="18" charset="0"/>
                <a:ea typeface="Cambria Math" panose="02040503050406030204" pitchFamily="18" charset="0"/>
                <a:cs typeface="Cambria Math" panose="02040503050406030204" pitchFamily="18" charset="0"/>
              </a:rPr>
              <a:t>Ariile curriculare </a:t>
            </a:r>
            <a:r>
              <a:rPr lang="it-IT" altLang="ro-RO" sz="1400" b="1" i="1">
                <a:latin typeface="Cambria Math" panose="02040503050406030204" pitchFamily="18" charset="0"/>
                <a:ea typeface="Cambria Math" panose="02040503050406030204" pitchFamily="18" charset="0"/>
                <a:cs typeface="Cambria Math" panose="02040503050406030204" pitchFamily="18" charset="0"/>
              </a:rPr>
              <a:t>Limbă și comunicare/ Om și societate</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it-IT" altLang="ro-RO" sz="1400" b="1">
                <a:latin typeface="Cambria Math" panose="02040503050406030204" pitchFamily="18" charset="0"/>
                <a:ea typeface="Cambria Math" panose="02040503050406030204" pitchFamily="18" charset="0"/>
                <a:cs typeface="Cambria Math" panose="02040503050406030204" pitchFamily="18" charset="0"/>
              </a:rPr>
              <a:t>Clase cu predare în regim bilingv a limbii moderne 1 sau 2</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it-IT" altLang="ro-RO" sz="1400" b="1">
                <a:solidFill>
                  <a:srgbClr val="0070C0"/>
                </a:solidFill>
                <a:latin typeface="Cambria Math" panose="02040503050406030204" pitchFamily="18" charset="0"/>
                <a:ea typeface="Cambria Math" panose="02040503050406030204" pitchFamily="18" charset="0"/>
                <a:cs typeface="Cambria Math" panose="02040503050406030204" pitchFamily="18" charset="0"/>
              </a:rPr>
              <a:t>ARTE – CONTEXTE DE COMUNICARE CULTURALĂ ÎN LIMBI MODERNE</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it-IT" altLang="ro-RO" sz="1400" b="1">
                <a:latin typeface="Cambria Math" panose="02040503050406030204" pitchFamily="18" charset="0"/>
                <a:ea typeface="Cambria Math" panose="02040503050406030204" pitchFamily="18" charset="0"/>
                <a:cs typeface="Cambria Math" panose="02040503050406030204" pitchFamily="18" charset="0"/>
              </a:rPr>
              <a:t>1-2 ore/ săptămână</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it-IT" altLang="ro-RO" sz="1400" b="1">
                <a:latin typeface="Cambria Math" panose="02040503050406030204" pitchFamily="18" charset="0"/>
                <a:ea typeface="Cambria Math" panose="02040503050406030204" pitchFamily="18" charset="0"/>
                <a:cs typeface="Cambria Math" panose="02040503050406030204" pitchFamily="18" charset="0"/>
              </a:rPr>
              <a:t>- pentru toate filierele, profilurile și specializările -</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it-IT" altLang="ro-RO" sz="1400" b="1">
                <a:latin typeface="Cambria Math" panose="02040503050406030204" pitchFamily="18" charset="0"/>
                <a:ea typeface="Cambria Math" panose="02040503050406030204" pitchFamily="18" charset="0"/>
                <a:cs typeface="Cambria Math" panose="02040503050406030204" pitchFamily="18" charset="0"/>
              </a:rPr>
              <a:t>Ariile curriculare </a:t>
            </a:r>
            <a:r>
              <a:rPr lang="it-IT" altLang="ro-RO" sz="1400" b="1" i="1">
                <a:latin typeface="Cambria Math" panose="02040503050406030204" pitchFamily="18" charset="0"/>
                <a:ea typeface="Cambria Math" panose="02040503050406030204" pitchFamily="18" charset="0"/>
                <a:cs typeface="Cambria Math" panose="02040503050406030204" pitchFamily="18" charset="0"/>
              </a:rPr>
              <a:t>Limbă și comunicare/ Arte</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it-IT" altLang="ro-RO" sz="1400" b="1">
                <a:latin typeface="Cambria Math" panose="02040503050406030204" pitchFamily="18" charset="0"/>
                <a:ea typeface="Cambria Math" panose="02040503050406030204" pitchFamily="18" charset="0"/>
                <a:cs typeface="Cambria Math" panose="02040503050406030204" pitchFamily="18" charset="0"/>
              </a:rPr>
              <a:t>Clase cu predare în regim bilingv a limbii moderne 1 sau 2</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it-IT" altLang="ro-RO" sz="1400" b="1">
                <a:solidFill>
                  <a:srgbClr val="0070C0"/>
                </a:solidFill>
                <a:latin typeface="Cambria Math" panose="02040503050406030204" pitchFamily="18" charset="0"/>
                <a:ea typeface="Cambria Math" panose="02040503050406030204" pitchFamily="18" charset="0"/>
                <a:cs typeface="Cambria Math" panose="02040503050406030204" pitchFamily="18" charset="0"/>
              </a:rPr>
              <a:t>EDUCAȚIE PENTRU CETĂȚENIE DEMOCRATICĂ ACTIVĂ ÎN LIMBI MODERNE</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it-IT" altLang="ro-RO" sz="1400" b="1">
                <a:latin typeface="Cambria Math" panose="02040503050406030204" pitchFamily="18" charset="0"/>
                <a:ea typeface="Cambria Math" panose="02040503050406030204" pitchFamily="18" charset="0"/>
                <a:cs typeface="Cambria Math" panose="02040503050406030204" pitchFamily="18" charset="0"/>
              </a:rPr>
              <a:t>1-2 ore/ săptămână</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it-IT" altLang="ro-RO" sz="1400" b="1">
                <a:latin typeface="Cambria Math" panose="02040503050406030204" pitchFamily="18" charset="0"/>
                <a:ea typeface="Cambria Math" panose="02040503050406030204" pitchFamily="18" charset="0"/>
                <a:cs typeface="Cambria Math" panose="02040503050406030204" pitchFamily="18" charset="0"/>
              </a:rPr>
              <a:t>- pentru toate filierele, profilurile și specializările -</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it-IT" altLang="ro-RO" sz="1400" b="1">
                <a:latin typeface="Cambria Math" panose="02040503050406030204" pitchFamily="18" charset="0"/>
                <a:ea typeface="Cambria Math" panose="02040503050406030204" pitchFamily="18" charset="0"/>
                <a:cs typeface="Cambria Math" panose="02040503050406030204" pitchFamily="18" charset="0"/>
              </a:rPr>
              <a:t>Ariile curriculare </a:t>
            </a:r>
            <a:r>
              <a:rPr lang="it-IT" altLang="ro-RO" sz="1400" b="1" i="1">
                <a:latin typeface="Cambria Math" panose="02040503050406030204" pitchFamily="18" charset="0"/>
                <a:ea typeface="Cambria Math" panose="02040503050406030204" pitchFamily="18" charset="0"/>
                <a:cs typeface="Cambria Math" panose="02040503050406030204" pitchFamily="18" charset="0"/>
              </a:rPr>
              <a:t>Limbă și comunicare/ Om și societate</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it-IT" altLang="ro-RO" sz="1400" b="1">
                <a:latin typeface="Cambria Math" panose="02040503050406030204" pitchFamily="18" charset="0"/>
                <a:ea typeface="Cambria Math" panose="02040503050406030204" pitchFamily="18" charset="0"/>
                <a:cs typeface="Cambria Math" panose="02040503050406030204" pitchFamily="18" charset="0"/>
              </a:rPr>
              <a:t>Clase cu predare în regim bilingv a limbii moderne 1 sau 2</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en-US" altLang="ro-RO" sz="1400" b="1">
                <a:solidFill>
                  <a:srgbClr val="0070C0"/>
                </a:solidFill>
                <a:latin typeface="Cambria Math" panose="02040503050406030204" pitchFamily="18" charset="0"/>
                <a:ea typeface="Cambria Math" panose="02040503050406030204" pitchFamily="18" charset="0"/>
                <a:cs typeface="Cambria Math" panose="02040503050406030204" pitchFamily="18" charset="0"/>
              </a:rPr>
              <a:t>OSPITALITATE ȘI PROMOVARE TURISTICĂ</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en-US" altLang="ro-RO" sz="1400" b="1">
                <a:latin typeface="Cambria Math" panose="02040503050406030204" pitchFamily="18" charset="0"/>
                <a:ea typeface="Cambria Math" panose="02040503050406030204" pitchFamily="18" charset="0"/>
                <a:cs typeface="Cambria Math" panose="02040503050406030204" pitchFamily="18" charset="0"/>
              </a:rPr>
              <a:t>1-2 ore/ săptămână</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fr-FR" altLang="ro-RO" sz="1400" b="1">
                <a:latin typeface="Cambria Math" panose="02040503050406030204" pitchFamily="18" charset="0"/>
                <a:ea typeface="Cambria Math" panose="02040503050406030204" pitchFamily="18" charset="0"/>
                <a:cs typeface="Cambria Math" panose="02040503050406030204" pitchFamily="18" charset="0"/>
              </a:rPr>
              <a:t>Filiera tehnologică, Profil servicii (turism, alimentație)</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r>
              <a:rPr lang="en-US" altLang="ro-RO" sz="1400" b="1">
                <a:latin typeface="Cambria Math" panose="02040503050406030204" pitchFamily="18" charset="0"/>
                <a:ea typeface="Cambria Math" panose="02040503050406030204" pitchFamily="18" charset="0"/>
                <a:cs typeface="Cambria Math" panose="02040503050406030204" pitchFamily="18" charset="0"/>
              </a:rPr>
              <a:t>Clase cu predare în regim bilingv a limbii moderne 1 sau 2</a:t>
            </a:r>
            <a:br>
              <a:rPr lang="ro-RO" altLang="ro-RO" sz="1400">
                <a:latin typeface="Cambria Math" panose="02040503050406030204" pitchFamily="18" charset="0"/>
                <a:ea typeface="Cambria Math" panose="02040503050406030204" pitchFamily="18" charset="0"/>
                <a:cs typeface="Cambria Math" panose="02040503050406030204" pitchFamily="18" charset="0"/>
              </a:rPr>
            </a:br>
            <a:endParaRPr lang="ro-RO" altLang="ro-RO" sz="1400"/>
          </a:p>
        </p:txBody>
      </p:sp>
      <p:sp>
        <p:nvSpPr>
          <p:cNvPr id="3" name="Rectangle 2">
            <a:extLst>
              <a:ext uri="{FF2B5EF4-FFF2-40B4-BE49-F238E27FC236}">
                <a16:creationId xmlns:a16="http://schemas.microsoft.com/office/drawing/2014/main" id="{10D7727E-9091-4DD7-B58B-A4FFE14D6009}"/>
              </a:ext>
            </a:extLst>
          </p:cNvPr>
          <p:cNvSpPr/>
          <p:nvPr/>
        </p:nvSpPr>
        <p:spPr>
          <a:xfrm>
            <a:off x="1227138" y="812800"/>
            <a:ext cx="6265862" cy="271463"/>
          </a:xfrm>
          <a:prstGeom prst="rect">
            <a:avLst/>
          </a:prstGeom>
          <a:noFill/>
          <a:ln>
            <a:noFill/>
          </a:ln>
        </p:spPr>
        <p:style>
          <a:lnRef idx="0">
            <a:scrgbClr r="0" g="0" b="0"/>
          </a:lnRef>
          <a:fillRef idx="0">
            <a:scrgbClr r="0" g="0" b="0"/>
          </a:fillRef>
          <a:effectRef idx="0">
            <a:scrgbClr r="0" g="0" b="0"/>
          </a:effectRef>
          <a:fontRef idx="minor">
            <a:schemeClr val="accent2"/>
          </a:fontRef>
        </p:style>
        <p:txBody>
          <a:bodyPr anchor="ctr"/>
          <a:lstStyle/>
          <a:p>
            <a:pPr algn="ctr" eaLnBrk="1" fontAlgn="auto" hangingPunct="1">
              <a:spcBef>
                <a:spcPts val="0"/>
              </a:spcBef>
              <a:spcAft>
                <a:spcPts val="0"/>
              </a:spcAft>
              <a:defRPr/>
            </a:pPr>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9F3E2-788D-4A03-A833-55580DB28850}"/>
              </a:ext>
            </a:extLst>
          </p:cNvPr>
          <p:cNvSpPr>
            <a:spLocks noGrp="1"/>
          </p:cNvSpPr>
          <p:nvPr>
            <p:ph type="title"/>
          </p:nvPr>
        </p:nvSpPr>
        <p:spPr>
          <a:xfrm>
            <a:off x="1455738" y="287338"/>
            <a:ext cx="10118725" cy="1084262"/>
          </a:xfrm>
        </p:spPr>
        <p:txBody>
          <a:bodyPr>
            <a:noAutofit/>
          </a:bodyPr>
          <a:lstStyle/>
          <a:p>
            <a:pPr algn="ctr" eaLnBrk="1" hangingPunct="1"/>
            <a:r>
              <a:rPr lang="ro-RO" altLang="en-US" sz="3200" b="1">
                <a:latin typeface="Cambria Math" panose="02040503050406030204" pitchFamily="18" charset="0"/>
                <a:ea typeface="Cambria Math" panose="02040503050406030204" pitchFamily="18" charset="0"/>
                <a:cs typeface="Cambria Math" panose="02040503050406030204" pitchFamily="18" charset="0"/>
              </a:rPr>
              <a:t>PROIECTAREA DEMERSULUI DIDACTIC</a:t>
            </a:r>
            <a:r>
              <a:rPr lang="en-US" altLang="en-US" sz="3200" b="1">
                <a:solidFill>
                  <a:srgbClr val="191B0E"/>
                </a:solidFill>
                <a:latin typeface="Cambria Math" panose="02040503050406030204" pitchFamily="18" charset="0"/>
                <a:ea typeface="Cambria Math" panose="02040503050406030204" pitchFamily="18" charset="0"/>
                <a:cs typeface="Cambria Math" panose="02040503050406030204" pitchFamily="18" charset="0"/>
              </a:rPr>
              <a:t> </a:t>
            </a:r>
            <a:br>
              <a:rPr lang="ro-RO" altLang="en-US" sz="3200" b="1">
                <a:solidFill>
                  <a:srgbClr val="191B0E"/>
                </a:solidFill>
                <a:latin typeface="Cambria Math" panose="02040503050406030204" pitchFamily="18" charset="0"/>
                <a:ea typeface="Cambria Math" panose="02040503050406030204" pitchFamily="18" charset="0"/>
                <a:cs typeface="Cambria Math" panose="02040503050406030204" pitchFamily="18" charset="0"/>
              </a:rPr>
            </a:br>
            <a:r>
              <a:rPr lang="en-US" altLang="en-US" sz="3200" b="1">
                <a:solidFill>
                  <a:srgbClr val="191B0E"/>
                </a:solidFill>
                <a:latin typeface="Cambria Math" panose="02040503050406030204" pitchFamily="18" charset="0"/>
                <a:ea typeface="Cambria Math" panose="02040503050406030204" pitchFamily="18" charset="0"/>
                <a:cs typeface="Cambria Math" panose="02040503050406030204" pitchFamily="18" charset="0"/>
              </a:rPr>
              <a:t>PLANIFICAREA CALENDARISTICĂ – LIMBI MODERNE</a:t>
            </a:r>
            <a:r>
              <a:rPr lang="ro-RO" altLang="en-US" sz="3200" b="1">
                <a:solidFill>
                  <a:srgbClr val="191B0E"/>
                </a:solidFill>
                <a:latin typeface="Cambria Math" panose="02040503050406030204" pitchFamily="18" charset="0"/>
                <a:ea typeface="Cambria Math" panose="02040503050406030204" pitchFamily="18" charset="0"/>
                <a:cs typeface="Cambria Math" panose="02040503050406030204" pitchFamily="18" charset="0"/>
              </a:rPr>
              <a:t> (I)</a:t>
            </a:r>
            <a:endParaRPr lang="ro-RO" altLang="en-US" sz="3200" b="1">
              <a:latin typeface="Cambria Math" panose="02040503050406030204" pitchFamily="18" charset="0"/>
              <a:ea typeface="Cambria Math" panose="02040503050406030204" pitchFamily="18" charset="0"/>
              <a:cs typeface="Cambria Math" panose="02040503050406030204" pitchFamily="18" charset="0"/>
            </a:endParaRPr>
          </a:p>
        </p:txBody>
      </p:sp>
      <p:sp>
        <p:nvSpPr>
          <p:cNvPr id="46083" name="TextBox 4">
            <a:extLst>
              <a:ext uri="{FF2B5EF4-FFF2-40B4-BE49-F238E27FC236}">
                <a16:creationId xmlns:a16="http://schemas.microsoft.com/office/drawing/2014/main" id="{3BEDDA06-F5DA-4CF7-8E10-C3F9A51BCB26}"/>
              </a:ext>
            </a:extLst>
          </p:cNvPr>
          <p:cNvSpPr txBox="1">
            <a:spLocks noChangeArrowheads="1"/>
          </p:cNvSpPr>
          <p:nvPr/>
        </p:nvSpPr>
        <p:spPr bwMode="auto">
          <a:xfrm>
            <a:off x="871538" y="1565275"/>
            <a:ext cx="11201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eaLnBrk="1" hangingPunct="1">
              <a:buFont typeface="Wingdings" panose="05000000000000000000" pitchFamily="2" charset="2"/>
              <a:buChar char="Ø"/>
            </a:pPr>
            <a:r>
              <a:rPr lang="en-US" altLang="ro-RO" sz="1600" b="1">
                <a:solidFill>
                  <a:srgbClr val="0070C0"/>
                </a:solidFill>
                <a:latin typeface="Cambria Math" panose="02040503050406030204" pitchFamily="18" charset="0"/>
                <a:ea typeface="Cambria Math" panose="02040503050406030204" pitchFamily="18" charset="0"/>
                <a:cs typeface="Cambria Math" panose="02040503050406030204" pitchFamily="18" charset="0"/>
              </a:rPr>
              <a:t>Respectarea programei școlare</a:t>
            </a:r>
            <a:r>
              <a:rPr lang="ro-RO" altLang="ro-RO" sz="1600" b="1">
                <a:solidFill>
                  <a:srgbClr val="0070C0"/>
                </a:solidFill>
                <a:latin typeface="Cambria Math" panose="02040503050406030204" pitchFamily="18" charset="0"/>
                <a:ea typeface="Cambria Math" panose="02040503050406030204" pitchFamily="18" charset="0"/>
                <a:cs typeface="Cambria Math" panose="02040503050406030204" pitchFamily="18" charset="0"/>
              </a:rPr>
              <a:t> și </a:t>
            </a:r>
            <a:r>
              <a:rPr lang="en-US" altLang="ro-RO" sz="1600" b="1">
                <a:solidFill>
                  <a:srgbClr val="0070C0"/>
                </a:solidFill>
                <a:latin typeface="Cambria Math" panose="02040503050406030204" pitchFamily="18" charset="0"/>
                <a:ea typeface="Cambria Math" panose="02040503050406030204" pitchFamily="18" charset="0"/>
                <a:cs typeface="Cambria Math" panose="02040503050406030204" pitchFamily="18" charset="0"/>
              </a:rPr>
              <a:t>aplicarea Instrucțiunii MEC nr. 6/2025</a:t>
            </a:r>
            <a:endParaRPr lang="ro-RO" altLang="ro-RO" sz="1600">
              <a:solidFill>
                <a:srgbClr val="191B0E"/>
              </a:solidFill>
              <a:latin typeface="Cambria Math" panose="02040503050406030204" pitchFamily="18" charset="0"/>
              <a:ea typeface="Cambria Math" panose="02040503050406030204" pitchFamily="18" charset="0"/>
              <a:cs typeface="Cambria Math" panose="02040503050406030204" pitchFamily="18" charset="0"/>
            </a:endParaRPr>
          </a:p>
          <a:p>
            <a:pPr eaLnBrk="1" hangingPunct="1">
              <a:buFont typeface="Wingdings" panose="05000000000000000000" pitchFamily="2" charset="2"/>
              <a:buChar char="Ø"/>
            </a:pPr>
            <a:r>
              <a:rPr lang="en-US" altLang="ro-RO" sz="1600" b="1">
                <a:solidFill>
                  <a:srgbClr val="0070C0"/>
                </a:solidFill>
                <a:latin typeface="Cambria Math" panose="02040503050406030204" pitchFamily="18" charset="0"/>
                <a:ea typeface="Cambria Math" panose="02040503050406030204" pitchFamily="18" charset="0"/>
                <a:cs typeface="Cambria Math" panose="02040503050406030204" pitchFamily="18" charset="0"/>
              </a:rPr>
              <a:t>Planificarea trebuie să evidențieze distinct aceste ore</a:t>
            </a:r>
            <a:r>
              <a:rPr lang="en-US" altLang="ro-RO" sz="1600">
                <a:solidFill>
                  <a:srgbClr val="0070C0"/>
                </a:solidFill>
                <a:latin typeface="Cambria Math" panose="02040503050406030204" pitchFamily="18" charset="0"/>
                <a:ea typeface="Cambria Math" panose="02040503050406030204" pitchFamily="18" charset="0"/>
                <a:cs typeface="Cambria Math" panose="02040503050406030204" pitchFamily="18" charset="0"/>
              </a:rPr>
              <a:t> și să permită adaptarea demersului didactic pe parcursul anului</a:t>
            </a:r>
            <a:r>
              <a:rPr lang="ro-RO" altLang="ro-RO" sz="1600">
                <a:solidFill>
                  <a:srgbClr val="0070C0"/>
                </a:solidFill>
                <a:latin typeface="Cambria Math" panose="02040503050406030204" pitchFamily="18" charset="0"/>
                <a:ea typeface="Cambria Math" panose="02040503050406030204" pitchFamily="18" charset="0"/>
                <a:cs typeface="Cambria Math" panose="02040503050406030204" pitchFamily="18" charset="0"/>
              </a:rPr>
              <a:t> </a:t>
            </a:r>
            <a:r>
              <a:rPr lang="en-US" altLang="ro-RO" sz="1600">
                <a:solidFill>
                  <a:srgbClr val="0070C0"/>
                </a:solidFill>
                <a:latin typeface="Cambria Math" panose="02040503050406030204" pitchFamily="18" charset="0"/>
                <a:ea typeface="Cambria Math" panose="02040503050406030204" pitchFamily="18" charset="0"/>
                <a:cs typeface="Cambria Math" panose="02040503050406030204" pitchFamily="18" charset="0"/>
              </a:rPr>
              <a:t>școlar.</a:t>
            </a:r>
            <a:endParaRPr lang="en-US" altLang="ro-RO" sz="1600">
              <a:latin typeface="Cambria Math" panose="02040503050406030204" pitchFamily="18" charset="0"/>
              <a:ea typeface="Cambria Math" panose="02040503050406030204" pitchFamily="18" charset="0"/>
              <a:cs typeface="Cambria Math" panose="02040503050406030204" pitchFamily="18" charset="0"/>
            </a:endParaRPr>
          </a:p>
        </p:txBody>
      </p:sp>
      <p:pic>
        <p:nvPicPr>
          <p:cNvPr id="46084" name="Picture 5">
            <a:extLst>
              <a:ext uri="{FF2B5EF4-FFF2-40B4-BE49-F238E27FC236}">
                <a16:creationId xmlns:a16="http://schemas.microsoft.com/office/drawing/2014/main" id="{28E03F09-EBD4-4C87-B1BB-0955333D3FD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71538" y="2489200"/>
            <a:ext cx="10812462" cy="408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a:extLst>
              <a:ext uri="{FF2B5EF4-FFF2-40B4-BE49-F238E27FC236}">
                <a16:creationId xmlns:a16="http://schemas.microsoft.com/office/drawing/2014/main" id="{F9BA337B-97BB-4603-80BB-D551F0886111}"/>
              </a:ext>
            </a:extLst>
          </p:cNvPr>
          <p:cNvSpPr>
            <a:spLocks noGrp="1"/>
          </p:cNvSpPr>
          <p:nvPr>
            <p:ph type="title"/>
          </p:nvPr>
        </p:nvSpPr>
        <p:spPr/>
        <p:txBody>
          <a:bodyPr/>
          <a:lstStyle/>
          <a:p>
            <a:pPr eaLnBrk="1" hangingPunct="1"/>
            <a:r>
              <a:rPr lang="ro-RO" altLang="ro-RO"/>
              <a:t> </a:t>
            </a:r>
            <a:endParaRPr lang="en-US" altLang="ro-RO"/>
          </a:p>
        </p:txBody>
      </p:sp>
      <p:pic>
        <p:nvPicPr>
          <p:cNvPr id="47107" name="Picture 2">
            <a:extLst>
              <a:ext uri="{FF2B5EF4-FFF2-40B4-BE49-F238E27FC236}">
                <a16:creationId xmlns:a16="http://schemas.microsoft.com/office/drawing/2014/main" id="{BA238449-2C88-4EDA-9B51-A3DFA9574E5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8675" y="1624013"/>
            <a:ext cx="11279188" cy="439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a:extLst>
              <a:ext uri="{FF2B5EF4-FFF2-40B4-BE49-F238E27FC236}">
                <a16:creationId xmlns:a16="http://schemas.microsoft.com/office/drawing/2014/main" id="{CBAB3973-A46A-4BDE-9867-B7475FBB9EF9}"/>
              </a:ext>
            </a:extLst>
          </p:cNvPr>
          <p:cNvSpPr txBox="1">
            <a:spLocks/>
          </p:cNvSpPr>
          <p:nvPr/>
        </p:nvSpPr>
        <p:spPr>
          <a:xfrm>
            <a:off x="1455738" y="287338"/>
            <a:ext cx="9601200" cy="938212"/>
          </a:xfrm>
          <a:prstGeom prst="rect">
            <a:avLst/>
          </a:prstGeom>
        </p:spPr>
        <p:txBody>
          <a:bodyPr/>
          <a:lst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a:lstStyle>
          <a:p>
            <a:pPr algn="ctr" fontAlgn="auto">
              <a:spcAft>
                <a:spcPts val="0"/>
              </a:spcAft>
              <a:defRPr/>
            </a:pPr>
            <a:br>
              <a:rPr lang="ro-RO" sz="3200" b="1" dirty="0">
                <a:solidFill>
                  <a:srgbClr val="191B0E"/>
                </a:solidFill>
                <a:latin typeface="Cambria Math" panose="02040503050406030204" pitchFamily="18" charset="0"/>
                <a:ea typeface="Cambria Math" panose="02040503050406030204" pitchFamily="18" charset="0"/>
                <a:cs typeface="+mn-cs"/>
              </a:rPr>
            </a:br>
            <a:endParaRPr lang="ro-RO" sz="3200" b="1" dirty="0">
              <a:latin typeface="Cambria Math" panose="02040503050406030204" pitchFamily="18" charset="0"/>
              <a:ea typeface="Cambria Math" panose="02040503050406030204" pitchFamily="18" charset="0"/>
            </a:endParaRPr>
          </a:p>
        </p:txBody>
      </p:sp>
      <p:sp>
        <p:nvSpPr>
          <p:cNvPr id="7" name="Title 1">
            <a:extLst>
              <a:ext uri="{FF2B5EF4-FFF2-40B4-BE49-F238E27FC236}">
                <a16:creationId xmlns:a16="http://schemas.microsoft.com/office/drawing/2014/main" id="{3E3C1C19-3490-48B6-B7B4-47A6AC54272C}"/>
              </a:ext>
            </a:extLst>
          </p:cNvPr>
          <p:cNvSpPr txBox="1">
            <a:spLocks/>
          </p:cNvSpPr>
          <p:nvPr/>
        </p:nvSpPr>
        <p:spPr>
          <a:xfrm>
            <a:off x="1455738" y="287338"/>
            <a:ext cx="10118725" cy="1084262"/>
          </a:xfrm>
          <a:prstGeom prst="rect">
            <a:avLst/>
          </a:prstGeom>
        </p:spPr>
        <p:txBody>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eaLnBrk="0" fontAlgn="base" hangingPunct="0">
              <a:spcBef>
                <a:spcPct val="0"/>
              </a:spcBef>
              <a:spcAft>
                <a:spcPct val="0"/>
              </a:spcAft>
              <a:defRPr>
                <a:solidFill>
                  <a:schemeClr val="tx1"/>
                </a:solidFill>
                <a:latin typeface="Franklin Gothic Book" panose="020B0503020102020204" pitchFamily="34" charset="0"/>
              </a:defRPr>
            </a:lvl9pPr>
          </a:lstStyle>
          <a:p>
            <a:pPr algn="ctr" defTabSz="914400" eaLnBrk="1" hangingPunct="1">
              <a:lnSpc>
                <a:spcPct val="89000"/>
              </a:lnSpc>
            </a:pPr>
            <a:r>
              <a:rPr lang="ro-RO" altLang="en-US" sz="3200" b="1">
                <a:solidFill>
                  <a:schemeClr val="tx2"/>
                </a:solidFill>
                <a:latin typeface="Cambria Math" panose="02040503050406030204" pitchFamily="18" charset="0"/>
                <a:ea typeface="Cambria Math" panose="02040503050406030204" pitchFamily="18" charset="0"/>
                <a:cs typeface="Cambria Math" panose="02040503050406030204" pitchFamily="18" charset="0"/>
              </a:rPr>
              <a:t>PROIECTAREA DEMERSULUI DIDACTIC</a:t>
            </a:r>
            <a:r>
              <a:rPr lang="en-US" altLang="en-US" sz="3200" b="1">
                <a:solidFill>
                  <a:srgbClr val="191B0E"/>
                </a:solidFill>
                <a:latin typeface="Cambria Math" panose="02040503050406030204" pitchFamily="18" charset="0"/>
                <a:ea typeface="Cambria Math" panose="02040503050406030204" pitchFamily="18" charset="0"/>
                <a:cs typeface="Cambria Math" panose="02040503050406030204" pitchFamily="18" charset="0"/>
              </a:rPr>
              <a:t> </a:t>
            </a:r>
            <a:br>
              <a:rPr lang="ro-RO" altLang="en-US" sz="3200" b="1">
                <a:solidFill>
                  <a:srgbClr val="191B0E"/>
                </a:solidFill>
                <a:latin typeface="Cambria Math" panose="02040503050406030204" pitchFamily="18" charset="0"/>
                <a:ea typeface="Cambria Math" panose="02040503050406030204" pitchFamily="18" charset="0"/>
                <a:cs typeface="Cambria Math" panose="02040503050406030204" pitchFamily="18" charset="0"/>
              </a:rPr>
            </a:br>
            <a:r>
              <a:rPr lang="en-US" altLang="en-US" sz="3200" b="1">
                <a:solidFill>
                  <a:srgbClr val="191B0E"/>
                </a:solidFill>
                <a:latin typeface="Cambria Math" panose="02040503050406030204" pitchFamily="18" charset="0"/>
                <a:ea typeface="Cambria Math" panose="02040503050406030204" pitchFamily="18" charset="0"/>
                <a:cs typeface="Cambria Math" panose="02040503050406030204" pitchFamily="18" charset="0"/>
              </a:rPr>
              <a:t>PLANIFICAREA CALENDARISTICĂ – LIMBI MODERNE</a:t>
            </a:r>
            <a:r>
              <a:rPr lang="ro-RO" altLang="en-US" sz="3200" b="1">
                <a:solidFill>
                  <a:srgbClr val="191B0E"/>
                </a:solidFill>
                <a:latin typeface="Cambria Math" panose="02040503050406030204" pitchFamily="18" charset="0"/>
                <a:ea typeface="Cambria Math" panose="02040503050406030204" pitchFamily="18" charset="0"/>
                <a:cs typeface="Cambria Math" panose="02040503050406030204" pitchFamily="18" charset="0"/>
              </a:rPr>
              <a:t> (II)</a:t>
            </a:r>
            <a:endParaRPr lang="ro-RO" altLang="en-US" sz="3200" b="1">
              <a:solidFill>
                <a:schemeClr val="tx2"/>
              </a:solidFill>
              <a:latin typeface="Cambria Math" panose="02040503050406030204" pitchFamily="18" charset="0"/>
              <a:ea typeface="Cambria Math" panose="02040503050406030204" pitchFamily="18" charset="0"/>
              <a:cs typeface="Cambria Math" panose="02040503050406030204"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E3F0347C-F3DB-421F-9532-84CCA374956E}"/>
              </a:ext>
            </a:extLst>
          </p:cNvPr>
          <p:cNvSpPr>
            <a:spLocks noGrp="1"/>
          </p:cNvSpPr>
          <p:nvPr>
            <p:ph type="title"/>
          </p:nvPr>
        </p:nvSpPr>
        <p:spPr>
          <a:xfrm>
            <a:off x="939800" y="576263"/>
            <a:ext cx="10964863" cy="955675"/>
          </a:xfrm>
        </p:spPr>
        <p:txBody>
          <a:bodyPr/>
          <a:lstStyle/>
          <a:p>
            <a:pPr algn="ctr" eaLnBrk="1" hangingPunct="1"/>
            <a:r>
              <a:rPr lang="en-US" altLang="ro-RO" b="1">
                <a:latin typeface="Cambria Math" panose="02040503050406030204" pitchFamily="18" charset="0"/>
                <a:ea typeface="Cambria Math" panose="02040503050406030204" pitchFamily="18" charset="0"/>
                <a:cs typeface="Cambria Math" panose="02040503050406030204" pitchFamily="18" charset="0"/>
              </a:rPr>
              <a:t>Proiectarea didactică și observarea colegială</a:t>
            </a:r>
          </a:p>
        </p:txBody>
      </p:sp>
      <p:sp>
        <p:nvSpPr>
          <p:cNvPr id="36867" name="Content Placeholder 2">
            <a:extLst>
              <a:ext uri="{FF2B5EF4-FFF2-40B4-BE49-F238E27FC236}">
                <a16:creationId xmlns:a16="http://schemas.microsoft.com/office/drawing/2014/main" id="{70A172E5-6C5C-4A01-A66E-10BA13B8E758}"/>
              </a:ext>
            </a:extLst>
          </p:cNvPr>
          <p:cNvSpPr>
            <a:spLocks noGrp="1"/>
          </p:cNvSpPr>
          <p:nvPr>
            <p:ph idx="1"/>
          </p:nvPr>
        </p:nvSpPr>
        <p:spPr>
          <a:xfrm>
            <a:off x="1244600" y="1531938"/>
            <a:ext cx="10406063" cy="4691062"/>
          </a:xfrm>
        </p:spPr>
        <p:txBody>
          <a:bodyPr/>
          <a:lstStyle/>
          <a:p>
            <a:pPr eaLnBrk="1" hangingPunct="1">
              <a:buFont typeface="Wingdings" panose="05000000000000000000" pitchFamily="2" charset="2"/>
              <a:buChar char="Ø"/>
            </a:pPr>
            <a:r>
              <a:rPr lang="en-US" altLang="ro-RO" b="1"/>
              <a:t>În cadrul catedrei de limbi moderne:</a:t>
            </a:r>
            <a:endParaRPr lang="ro-RO" altLang="ro-RO" b="1"/>
          </a:p>
          <a:p>
            <a:pPr eaLnBrk="1" hangingPunct="1">
              <a:buFont typeface="Franklin Gothic Book" panose="020B0503020102020204" pitchFamily="34" charset="0"/>
              <a:buNone/>
            </a:pPr>
            <a:endParaRPr lang="en-US" altLang="ro-RO"/>
          </a:p>
          <a:p>
            <a:pPr eaLnBrk="1" hangingPunct="1">
              <a:buFont typeface="Arial" panose="020B0604020202020204" pitchFamily="34" charset="0"/>
              <a:buChar char="•"/>
            </a:pPr>
            <a:r>
              <a:rPr lang="en-US" altLang="ro-RO" sz="2400">
                <a:latin typeface="Cambria Math" panose="02040503050406030204" pitchFamily="18" charset="0"/>
                <a:ea typeface="Cambria Math" panose="02040503050406030204" pitchFamily="18" charset="0"/>
                <a:cs typeface="Cambria Math" panose="02040503050406030204" pitchFamily="18" charset="0"/>
              </a:rPr>
              <a:t>planificări comune și analiză comparativă a proiectării; </a:t>
            </a:r>
          </a:p>
          <a:p>
            <a:pPr eaLnBrk="1" hangingPunct="1">
              <a:buFont typeface="Arial" panose="020B0604020202020204" pitchFamily="34" charset="0"/>
              <a:buChar char="•"/>
            </a:pPr>
            <a:r>
              <a:rPr lang="en-US" altLang="ro-RO" sz="2400">
                <a:latin typeface="Cambria Math" panose="02040503050406030204" pitchFamily="18" charset="0"/>
                <a:ea typeface="Cambria Math" panose="02040503050406030204" pitchFamily="18" charset="0"/>
                <a:cs typeface="Cambria Math" panose="02040503050406030204" pitchFamily="18" charset="0"/>
              </a:rPr>
              <a:t>proiectarea unor unități de învățare pornind de la competențe; </a:t>
            </a:r>
          </a:p>
          <a:p>
            <a:pPr eaLnBrk="1" hangingPunct="1">
              <a:buFont typeface="Arial" panose="020B0604020202020204" pitchFamily="34" charset="0"/>
              <a:buChar char="•"/>
            </a:pPr>
            <a:r>
              <a:rPr lang="en-US" altLang="ro-RO" sz="2400">
                <a:latin typeface="Cambria Math" panose="02040503050406030204" pitchFamily="18" charset="0"/>
                <a:ea typeface="Cambria Math" panose="02040503050406030204" pitchFamily="18" charset="0"/>
                <a:cs typeface="Cambria Math" panose="02040503050406030204" pitchFamily="18" charset="0"/>
              </a:rPr>
              <a:t>lecții asistate/observate colegial; </a:t>
            </a:r>
          </a:p>
          <a:p>
            <a:pPr eaLnBrk="1" hangingPunct="1">
              <a:buFont typeface="Arial" panose="020B0604020202020204" pitchFamily="34" charset="0"/>
              <a:buChar char="•"/>
            </a:pPr>
            <a:r>
              <a:rPr lang="en-US" altLang="ro-RO" sz="2400">
                <a:latin typeface="Cambria Math" panose="02040503050406030204" pitchFamily="18" charset="0"/>
                <a:ea typeface="Cambria Math" panose="02040503050406030204" pitchFamily="18" charset="0"/>
                <a:cs typeface="Cambria Math" panose="02040503050406030204" pitchFamily="18" charset="0"/>
              </a:rPr>
              <a:t>feedback profesional ulterior; </a:t>
            </a:r>
          </a:p>
          <a:p>
            <a:pPr eaLnBrk="1" hangingPunct="1">
              <a:buFont typeface="Arial" panose="020B0604020202020204" pitchFamily="34" charset="0"/>
              <a:buChar char="•"/>
            </a:pPr>
            <a:r>
              <a:rPr lang="en-US" altLang="ro-RO" sz="2400">
                <a:latin typeface="Cambria Math" panose="02040503050406030204" pitchFamily="18" charset="0"/>
                <a:ea typeface="Cambria Math" panose="02040503050406030204" pitchFamily="18" charset="0"/>
                <a:cs typeface="Cambria Math" panose="02040503050406030204" pitchFamily="18" charset="0"/>
              </a:rPr>
              <a:t>identificarea unor exemple de bune practici; </a:t>
            </a:r>
          </a:p>
          <a:p>
            <a:pPr eaLnBrk="1" hangingPunct="1">
              <a:buFont typeface="Arial" panose="020B0604020202020204" pitchFamily="34" charset="0"/>
              <a:buChar char="•"/>
            </a:pPr>
            <a:r>
              <a:rPr lang="en-US" altLang="ro-RO" sz="2400">
                <a:latin typeface="Cambria Math" panose="02040503050406030204" pitchFamily="18" charset="0"/>
                <a:ea typeface="Cambria Math" panose="02040503050406030204" pitchFamily="18" charset="0"/>
                <a:cs typeface="Cambria Math" panose="02040503050406030204" pitchFamily="18" charset="0"/>
              </a:rPr>
              <a:t>urmărirea relației </a:t>
            </a:r>
            <a:r>
              <a:rPr lang="en-US" altLang="ro-RO" sz="2400" b="1">
                <a:latin typeface="Cambria Math" panose="02040503050406030204" pitchFamily="18" charset="0"/>
                <a:ea typeface="Cambria Math" panose="02040503050406030204" pitchFamily="18" charset="0"/>
                <a:cs typeface="Cambria Math" panose="02040503050406030204" pitchFamily="18" charset="0"/>
              </a:rPr>
              <a:t>competență – activitate de învățare – resurse – evaluare</a:t>
            </a:r>
            <a:r>
              <a:rPr lang="en-US" altLang="ro-RO" sz="2400">
                <a:latin typeface="Cambria Math" panose="02040503050406030204" pitchFamily="18" charset="0"/>
                <a:ea typeface="Cambria Math" panose="02040503050406030204" pitchFamily="18" charset="0"/>
                <a:cs typeface="Cambria Math" panose="02040503050406030204" pitchFamily="18" charset="0"/>
              </a:rPr>
              <a:t>.</a:t>
            </a:r>
          </a:p>
          <a:p>
            <a:pPr eaLnBrk="1" hangingPunct="1"/>
            <a:endParaRPr lang="en-US" altLang="ro-RO"/>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B82FEDF-AE4A-4296-8BB4-84DC2086EE22}"/>
              </a:ext>
            </a:extLst>
          </p:cNvPr>
          <p:cNvSpPr/>
          <p:nvPr/>
        </p:nvSpPr>
        <p:spPr>
          <a:xfrm>
            <a:off x="1844675" y="238125"/>
            <a:ext cx="7299325" cy="2741613"/>
          </a:xfrm>
          <a:prstGeom prst="rect">
            <a:avLst/>
          </a:prstGeom>
        </p:spPr>
        <p:txBody>
          <a:bodyPr>
            <a:spAutoFit/>
          </a:bodyPr>
          <a:lstStyle>
            <a:lvl1pPr>
              <a:tabLst>
                <a:tab pos="71438" algn="l"/>
              </a:tabLst>
              <a:defRPr>
                <a:solidFill>
                  <a:schemeClr val="tx1"/>
                </a:solidFill>
                <a:latin typeface="Franklin Gothic Book" panose="020B0503020102020204" pitchFamily="34" charset="0"/>
              </a:defRPr>
            </a:lvl1pPr>
            <a:lvl2pPr marL="742950" indent="-285750">
              <a:tabLst>
                <a:tab pos="71438" algn="l"/>
              </a:tabLst>
              <a:defRPr>
                <a:solidFill>
                  <a:schemeClr val="tx1"/>
                </a:solidFill>
                <a:latin typeface="Franklin Gothic Book" panose="020B0503020102020204" pitchFamily="34" charset="0"/>
              </a:defRPr>
            </a:lvl2pPr>
            <a:lvl3pPr marL="1143000" indent="-228600">
              <a:tabLst>
                <a:tab pos="71438" algn="l"/>
              </a:tabLst>
              <a:defRPr>
                <a:solidFill>
                  <a:schemeClr val="tx1"/>
                </a:solidFill>
                <a:latin typeface="Franklin Gothic Book" panose="020B0503020102020204" pitchFamily="34" charset="0"/>
              </a:defRPr>
            </a:lvl3pPr>
            <a:lvl4pPr marL="1600200" indent="-228600">
              <a:tabLst>
                <a:tab pos="71438" algn="l"/>
              </a:tabLst>
              <a:defRPr>
                <a:solidFill>
                  <a:schemeClr val="tx1"/>
                </a:solidFill>
                <a:latin typeface="Franklin Gothic Book" panose="020B0503020102020204" pitchFamily="34" charset="0"/>
              </a:defRPr>
            </a:lvl4pPr>
            <a:lvl5pPr marL="2057400" indent="-228600">
              <a:tabLst>
                <a:tab pos="71438" algn="l"/>
              </a:tabLst>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tabLst>
                <a:tab pos="71438" algn="l"/>
              </a:tabLs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tabLst>
                <a:tab pos="71438" algn="l"/>
              </a:tabLs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tabLst>
                <a:tab pos="71438" algn="l"/>
              </a:tabLs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tabLst>
                <a:tab pos="71438" algn="l"/>
              </a:tabLst>
              <a:defRPr>
                <a:solidFill>
                  <a:schemeClr val="tx1"/>
                </a:solidFill>
                <a:latin typeface="Franklin Gothic Book" panose="020B0503020102020204" pitchFamily="34" charset="0"/>
              </a:defRPr>
            </a:lvl9pPr>
          </a:lstStyle>
          <a:p>
            <a:pPr algn="just" eaLnBrk="1" hangingPunct="1">
              <a:lnSpc>
                <a:spcPct val="115000"/>
              </a:lnSpc>
            </a:pPr>
            <a:r>
              <a:rPr lang="ro-RO" altLang="en-US" sz="1600" b="1">
                <a:latin typeface="Cambria Math" panose="02040503050406030204" pitchFamily="18" charset="0"/>
                <a:ea typeface="Cambria Math" panose="02040503050406030204" pitchFamily="18" charset="0"/>
                <a:cs typeface="Times New Roman" panose="02020603050405020304" pitchFamily="18" charset="0"/>
              </a:rPr>
              <a:t>Unitatea de învățământ: </a:t>
            </a:r>
            <a:endParaRPr lang="ro-RO" altLang="en-US" sz="1600">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lnSpc>
                <a:spcPct val="115000"/>
              </a:lnSpc>
            </a:pPr>
            <a:r>
              <a:rPr lang="ro-RO" altLang="en-US" sz="1600" b="1">
                <a:latin typeface="Cambria Math" panose="02040503050406030204" pitchFamily="18" charset="0"/>
                <a:ea typeface="Cambria Math" panose="02040503050406030204" pitchFamily="18" charset="0"/>
                <a:cs typeface="Times New Roman" panose="02020603050405020304" pitchFamily="18" charset="0"/>
              </a:rPr>
              <a:t>Profesor:  </a:t>
            </a:r>
            <a:endParaRPr lang="ro-RO" altLang="en-US" sz="1600">
              <a:latin typeface="Cambria Math" panose="02040503050406030204" pitchFamily="18" charset="0"/>
              <a:ea typeface="Cambria Math" panose="02040503050406030204" pitchFamily="18" charset="0"/>
              <a:cs typeface="Times New Roman" panose="02020603050405020304" pitchFamily="18" charset="0"/>
            </a:endParaRPr>
          </a:p>
          <a:p>
            <a:pPr algn="ctr" eaLnBrk="1" hangingPunct="1">
              <a:lnSpc>
                <a:spcPct val="150000"/>
              </a:lnSpc>
              <a:spcBef>
                <a:spcPts val="1200"/>
              </a:spcBef>
              <a:spcAft>
                <a:spcPts val="300"/>
              </a:spcAft>
            </a:pPr>
            <a:r>
              <a:rPr lang="ro-RO" altLang="en-US" sz="1600" b="1" i="1">
                <a:latin typeface="Cambria Math" panose="02040503050406030204" pitchFamily="18" charset="0"/>
                <a:ea typeface="Cambria Math" panose="02040503050406030204" pitchFamily="18" charset="0"/>
                <a:cs typeface="Times New Roman" panose="02020603050405020304" pitchFamily="18" charset="0"/>
              </a:rPr>
              <a:t>PLANIFICARE CALENDARISTICĂ ANUALĂ</a:t>
            </a:r>
            <a:endParaRPr lang="ro-RO" altLang="en-US" sz="1600">
              <a:latin typeface="Cambria Math" panose="02040503050406030204" pitchFamily="18" charset="0"/>
              <a:ea typeface="Cambria Math" panose="02040503050406030204" pitchFamily="18" charset="0"/>
              <a:cs typeface="Times New Roman" panose="02020603050405020304" pitchFamily="18" charset="0"/>
            </a:endParaRPr>
          </a:p>
          <a:p>
            <a:pPr algn="ctr" eaLnBrk="1" hangingPunct="1">
              <a:lnSpc>
                <a:spcPct val="115000"/>
              </a:lnSpc>
              <a:spcAft>
                <a:spcPts val="1000"/>
              </a:spcAft>
            </a:pPr>
            <a:r>
              <a:rPr lang="ro-RO" altLang="en-US" sz="1600" b="1">
                <a:latin typeface="Cambria Math" panose="02040503050406030204" pitchFamily="18" charset="0"/>
                <a:ea typeface="Cambria Math" panose="02040503050406030204" pitchFamily="18" charset="0"/>
                <a:cs typeface="Times New Roman" panose="02020603050405020304" pitchFamily="18" charset="0"/>
              </a:rPr>
              <a:t>ANUL ŞCOLAR ............</a:t>
            </a:r>
            <a:endParaRPr lang="ro-RO" altLang="en-US" sz="1600">
              <a:latin typeface="Cambria Math" panose="02040503050406030204" pitchFamily="18" charset="0"/>
              <a:ea typeface="Cambria Math" panose="02040503050406030204" pitchFamily="18" charset="0"/>
              <a:cs typeface="Times New Roman" panose="02020603050405020304" pitchFamily="18" charset="0"/>
            </a:endParaRPr>
          </a:p>
          <a:p>
            <a:pPr eaLnBrk="1" hangingPunct="1">
              <a:lnSpc>
                <a:spcPct val="115000"/>
              </a:lnSpc>
            </a:pPr>
            <a:r>
              <a:rPr lang="ro-RO" altLang="en-US" sz="1600" b="1">
                <a:latin typeface="Cambria Math" panose="02040503050406030204" pitchFamily="18" charset="0"/>
                <a:ea typeface="Cambria Math" panose="02040503050406030204" pitchFamily="18" charset="0"/>
                <a:cs typeface="Times New Roman" panose="02020603050405020304" pitchFamily="18" charset="0"/>
              </a:rPr>
              <a:t>Disciplina: ......</a:t>
            </a:r>
            <a:endParaRPr lang="ro-RO" altLang="en-US" sz="1600">
              <a:latin typeface="Cambria Math" panose="02040503050406030204" pitchFamily="18" charset="0"/>
              <a:ea typeface="Cambria Math" panose="02040503050406030204" pitchFamily="18" charset="0"/>
              <a:cs typeface="Times New Roman" panose="02020603050405020304" pitchFamily="18" charset="0"/>
            </a:endParaRPr>
          </a:p>
          <a:p>
            <a:pPr eaLnBrk="1" hangingPunct="1">
              <a:lnSpc>
                <a:spcPct val="115000"/>
              </a:lnSpc>
            </a:pPr>
            <a:r>
              <a:rPr lang="ro-RO" altLang="en-US" sz="1600" b="1">
                <a:latin typeface="Cambria Math" panose="02040503050406030204" pitchFamily="18" charset="0"/>
                <a:ea typeface="Cambria Math" panose="02040503050406030204" pitchFamily="18" charset="0"/>
                <a:cs typeface="Times New Roman" panose="02020603050405020304" pitchFamily="18" charset="0"/>
              </a:rPr>
              <a:t>Clasa: ........., </a:t>
            </a:r>
            <a:endParaRPr lang="ro-RO" altLang="en-US" sz="1600">
              <a:latin typeface="Cambria Math" panose="02040503050406030204" pitchFamily="18" charset="0"/>
              <a:ea typeface="Cambria Math" panose="02040503050406030204" pitchFamily="18" charset="0"/>
              <a:cs typeface="Times New Roman" panose="02020603050405020304" pitchFamily="18" charset="0"/>
            </a:endParaRPr>
          </a:p>
          <a:p>
            <a:pPr eaLnBrk="1" hangingPunct="1">
              <a:lnSpc>
                <a:spcPct val="115000"/>
              </a:lnSpc>
            </a:pPr>
            <a:r>
              <a:rPr lang="ro-RO" altLang="en-US" sz="1600" b="1">
                <a:latin typeface="Cambria Math" panose="02040503050406030204" pitchFamily="18" charset="0"/>
                <a:ea typeface="Cambria Math" panose="02040503050406030204" pitchFamily="18" charset="0"/>
                <a:cs typeface="Times New Roman" panose="02020603050405020304" pitchFamily="18" charset="0"/>
              </a:rPr>
              <a:t>Limba modernă </a:t>
            </a:r>
            <a:r>
              <a:rPr lang="es-419" altLang="en-US" sz="1600">
                <a:latin typeface="Cambria Math" panose="02040503050406030204" pitchFamily="18" charset="0"/>
                <a:ea typeface="Cambria Math" panose="02040503050406030204" pitchFamily="18" charset="0"/>
                <a:cs typeface="Times New Roman" panose="02020603050405020304" pitchFamily="18" charset="0"/>
              </a:rPr>
              <a:t>[se indic</a:t>
            </a:r>
            <a:r>
              <a:rPr lang="ro-RO" altLang="en-US" sz="1600">
                <a:latin typeface="Cambria Math" panose="02040503050406030204" pitchFamily="18" charset="0"/>
                <a:ea typeface="Cambria Math" panose="02040503050406030204" pitchFamily="18" charset="0"/>
                <a:cs typeface="Times New Roman" panose="02020603050405020304" pitchFamily="18" charset="0"/>
              </a:rPr>
              <a:t>ă</a:t>
            </a:r>
            <a:r>
              <a:rPr lang="es-419" altLang="en-US" sz="1600">
                <a:latin typeface="Cambria Math" panose="02040503050406030204" pitchFamily="18" charset="0"/>
                <a:ea typeface="Cambria Math" panose="02040503050406030204" pitchFamily="18" charset="0"/>
                <a:cs typeface="Times New Roman" panose="02020603050405020304" pitchFamily="18" charset="0"/>
              </a:rPr>
              <a:t> limba, nivelul]</a:t>
            </a:r>
            <a:endParaRPr lang="ro-RO" altLang="en-US" sz="1600">
              <a:latin typeface="Cambria Math" panose="02040503050406030204" pitchFamily="18" charset="0"/>
              <a:ea typeface="Cambria Math" panose="02040503050406030204" pitchFamily="18" charset="0"/>
              <a:cs typeface="Times New Roman" panose="02020603050405020304" pitchFamily="18" charset="0"/>
            </a:endParaRPr>
          </a:p>
          <a:p>
            <a:pPr eaLnBrk="1" hangingPunct="1">
              <a:lnSpc>
                <a:spcPct val="115000"/>
              </a:lnSpc>
            </a:pPr>
            <a:r>
              <a:rPr lang="ro-RO" altLang="en-US" sz="1600" b="1">
                <a:latin typeface="Cambria Math" panose="02040503050406030204" pitchFamily="18" charset="0"/>
                <a:ea typeface="Cambria Math" panose="02040503050406030204" pitchFamily="18" charset="0"/>
                <a:cs typeface="Times New Roman" panose="02020603050405020304" pitchFamily="18" charset="0"/>
              </a:rPr>
              <a:t>Nr. de ore/săptămână: ...............</a:t>
            </a:r>
            <a:endParaRPr lang="ro-RO" altLang="en-US" sz="1600">
              <a:latin typeface="Cambria Math" panose="02040503050406030204" pitchFamily="18" charset="0"/>
              <a:ea typeface="Cambria Math" panose="02040503050406030204" pitchFamily="18" charset="0"/>
              <a:cs typeface="Times New Roman" panose="02020603050405020304" pitchFamily="18" charset="0"/>
            </a:endParaRPr>
          </a:p>
        </p:txBody>
      </p:sp>
      <p:graphicFrame>
        <p:nvGraphicFramePr>
          <p:cNvPr id="3" name="Table 2">
            <a:extLst>
              <a:ext uri="{FF2B5EF4-FFF2-40B4-BE49-F238E27FC236}">
                <a16:creationId xmlns:a16="http://schemas.microsoft.com/office/drawing/2014/main" id="{B899B1D3-3125-4EC4-BF2C-50230F3E8763}"/>
              </a:ext>
            </a:extLst>
          </p:cNvPr>
          <p:cNvGraphicFramePr>
            <a:graphicFrameLocks noGrp="1"/>
          </p:cNvGraphicFramePr>
          <p:nvPr/>
        </p:nvGraphicFramePr>
        <p:xfrm>
          <a:off x="1449388" y="3756025"/>
          <a:ext cx="10166350" cy="2168526"/>
        </p:xfrm>
        <a:graphic>
          <a:graphicData uri="http://schemas.openxmlformats.org/drawingml/2006/table">
            <a:tbl>
              <a:tblPr/>
              <a:tblGrid>
                <a:gridCol w="1539875">
                  <a:extLst>
                    <a:ext uri="{9D8B030D-6E8A-4147-A177-3AD203B41FA5}">
                      <a16:colId xmlns:a16="http://schemas.microsoft.com/office/drawing/2014/main" val="3708164472"/>
                    </a:ext>
                  </a:extLst>
                </a:gridCol>
                <a:gridCol w="1952625">
                  <a:extLst>
                    <a:ext uri="{9D8B030D-6E8A-4147-A177-3AD203B41FA5}">
                      <a16:colId xmlns:a16="http://schemas.microsoft.com/office/drawing/2014/main" val="884829781"/>
                    </a:ext>
                  </a:extLst>
                </a:gridCol>
                <a:gridCol w="1719262">
                  <a:extLst>
                    <a:ext uri="{9D8B030D-6E8A-4147-A177-3AD203B41FA5}">
                      <a16:colId xmlns:a16="http://schemas.microsoft.com/office/drawing/2014/main" val="1008232060"/>
                    </a:ext>
                  </a:extLst>
                </a:gridCol>
                <a:gridCol w="1627188">
                  <a:extLst>
                    <a:ext uri="{9D8B030D-6E8A-4147-A177-3AD203B41FA5}">
                      <a16:colId xmlns:a16="http://schemas.microsoft.com/office/drawing/2014/main" val="2496099463"/>
                    </a:ext>
                  </a:extLst>
                </a:gridCol>
                <a:gridCol w="1555750">
                  <a:extLst>
                    <a:ext uri="{9D8B030D-6E8A-4147-A177-3AD203B41FA5}">
                      <a16:colId xmlns:a16="http://schemas.microsoft.com/office/drawing/2014/main" val="3430661748"/>
                    </a:ext>
                  </a:extLst>
                </a:gridCol>
                <a:gridCol w="1771650">
                  <a:extLst>
                    <a:ext uri="{9D8B030D-6E8A-4147-A177-3AD203B41FA5}">
                      <a16:colId xmlns:a16="http://schemas.microsoft.com/office/drawing/2014/main" val="2364016903"/>
                    </a:ext>
                  </a:extLst>
                </a:gridCol>
              </a:tblGrid>
              <a:tr h="420688">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o-RO" altLang="en-US"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Arial" panose="020B0604020202020204" pitchFamily="34" charset="0"/>
                        </a:rPr>
                        <a:t>Unități de învățare</a:t>
                      </a:r>
                    </a:p>
                  </a:txBody>
                  <a:tcPr marL="68586" marR="68586"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o-RO" altLang="en-US"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Arial" panose="020B0604020202020204" pitchFamily="34" charset="0"/>
                        </a:rPr>
                        <a:t>Competențe specifice</a:t>
                      </a:r>
                    </a:p>
                  </a:txBody>
                  <a:tcPr marL="68586" marR="68586"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o-RO" altLang="en-US"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Arial" panose="020B0604020202020204" pitchFamily="34" charset="0"/>
                        </a:rPr>
                        <a:t>Conținuturi</a:t>
                      </a:r>
                    </a:p>
                  </a:txBody>
                  <a:tcPr marL="68586" marR="68586"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o-RO" altLang="en-US"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Arial" panose="020B0604020202020204" pitchFamily="34" charset="0"/>
                        </a:rPr>
                        <a:t>Număr de ore alocate</a:t>
                      </a:r>
                    </a:p>
                  </a:txBody>
                  <a:tcPr marL="68586" marR="68586"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o-RO" altLang="en-US"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Arial" panose="020B0604020202020204" pitchFamily="34" charset="0"/>
                        </a:rPr>
                        <a:t>Săptămâna</a:t>
                      </a:r>
                    </a:p>
                  </a:txBody>
                  <a:tcPr marL="68586" marR="68586"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o-RO" altLang="en-US"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Arial" panose="020B0604020202020204" pitchFamily="34" charset="0"/>
                        </a:rPr>
                        <a:t>Observații / Modul</a:t>
                      </a:r>
                    </a:p>
                    <a:p>
                      <a:pPr marL="0" marR="0" lvl="0" indent="0" algn="l" defTabSz="914400" rtl="0" eaLnBrk="1" fontAlgn="base" latinLnBrk="0" hangingPunct="1">
                        <a:lnSpc>
                          <a:spcPct val="115000"/>
                        </a:lnSpc>
                        <a:spcBef>
                          <a:spcPct val="0"/>
                        </a:spcBef>
                        <a:spcAft>
                          <a:spcPct val="0"/>
                        </a:spcAft>
                        <a:buClrTx/>
                        <a:buSzTx/>
                        <a:buFontTx/>
                        <a:buNone/>
                        <a:tabLst/>
                      </a:pPr>
                      <a:r>
                        <a:rPr kumimoji="0" lang="ro-RO" altLang="en-US"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Arial" panose="020B0604020202020204" pitchFamily="34" charset="0"/>
                        </a:rPr>
                        <a:t> </a:t>
                      </a:r>
                    </a:p>
                  </a:txBody>
                  <a:tcPr marL="68586" marR="68586"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548182924"/>
                  </a:ext>
                </a:extLst>
              </a:tr>
              <a:tr h="1747838">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o-RO" altLang="en-US" sz="1200" b="0"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Arial" panose="020B0604020202020204" pitchFamily="34" charset="0"/>
                        </a:rPr>
                        <a:t>[se menționează titluri/ teme – identificate în programa școlară]</a:t>
                      </a:r>
                    </a:p>
                  </a:txBody>
                  <a:tcPr marL="68586" marR="6858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ctr" defTabSz="914400" rtl="0" eaLnBrk="1" fontAlgn="base" latinLnBrk="0" hangingPunct="1">
                        <a:lnSpc>
                          <a:spcPct val="115000"/>
                        </a:lnSpc>
                        <a:spcBef>
                          <a:spcPct val="0"/>
                        </a:spcBef>
                        <a:spcAft>
                          <a:spcPts val="1000"/>
                        </a:spcAft>
                        <a:buClrTx/>
                        <a:buSzTx/>
                        <a:buFontTx/>
                        <a:buNone/>
                        <a:tabLst/>
                      </a:pPr>
                      <a:r>
                        <a:rPr kumimoji="0" lang="ro-RO" altLang="en-US" sz="1200" b="0" i="0" u="none" strike="noStrike" cap="none" normalizeH="0" baseline="0">
                          <a:ln>
                            <a:noFill/>
                          </a:ln>
                          <a:solidFill>
                            <a:srgbClr val="000000"/>
                          </a:solidFill>
                          <a:effectLst/>
                          <a:latin typeface="Cambria Math" panose="02040503050406030204" pitchFamily="18" charset="0"/>
                          <a:ea typeface="Cambria Math" panose="02040503050406030204" pitchFamily="18" charset="0"/>
                          <a:cs typeface="Arial" panose="020B0604020202020204" pitchFamily="34" charset="0"/>
                        </a:rPr>
                        <a:t>[se precizează numărul criterial al competențelor specifice din programa școlară, corelate cu unitățile de învățare]</a:t>
                      </a:r>
                    </a:p>
                  </a:txBody>
                  <a:tcPr marL="68586" marR="6858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BDBD9"/>
                    </a:solidFill>
                  </a:tcPr>
                </a:tc>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o-RO" altLang="en-US" sz="1200" b="0" i="0" u="none" strike="noStrike" cap="none" normalizeH="0" baseline="0">
                          <a:ln>
                            <a:noFill/>
                          </a:ln>
                          <a:solidFill>
                            <a:srgbClr val="000000"/>
                          </a:solidFill>
                          <a:effectLst/>
                          <a:latin typeface="Cambria Math" panose="02040503050406030204" pitchFamily="18" charset="0"/>
                          <a:ea typeface="Cambria Math" panose="02040503050406030204" pitchFamily="18" charset="0"/>
                          <a:cs typeface="Arial" panose="020B0604020202020204" pitchFamily="34" charset="0"/>
                        </a:rPr>
                        <a:t>[din conținuturile programei școlare, care se subsumează fiecărei unități de învățare]</a:t>
                      </a:r>
                    </a:p>
                  </a:txBody>
                  <a:tcPr marL="68586" marR="6858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BDBD9"/>
                    </a:solidFill>
                  </a:tcPr>
                </a:tc>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o-RO" altLang="en-US" sz="1200" b="0" i="0" u="none" strike="noStrike" cap="none" normalizeH="0" baseline="0">
                          <a:ln>
                            <a:noFill/>
                          </a:ln>
                          <a:solidFill>
                            <a:srgbClr val="000000"/>
                          </a:solidFill>
                          <a:effectLst/>
                          <a:latin typeface="Cambria Math" panose="02040503050406030204" pitchFamily="18" charset="0"/>
                          <a:ea typeface="Cambria Math" panose="02040503050406030204" pitchFamily="18" charset="0"/>
                          <a:cs typeface="Arial" panose="020B0604020202020204" pitchFamily="34" charset="0"/>
                        </a:rPr>
                        <a:t>[stabilite de către cadrul didactic]</a:t>
                      </a:r>
                    </a:p>
                  </a:txBody>
                  <a:tcPr marL="68586" marR="6858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BDBD9"/>
                    </a:solidFill>
                  </a:tcPr>
                </a:tc>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o-RO" altLang="en-US" sz="1200" b="0" i="0" u="none" strike="noStrike" cap="none" normalizeH="0" baseline="0">
                          <a:ln>
                            <a:noFill/>
                          </a:ln>
                          <a:solidFill>
                            <a:srgbClr val="000000"/>
                          </a:solidFill>
                          <a:effectLst/>
                          <a:latin typeface="Cambria Math" panose="02040503050406030204" pitchFamily="18" charset="0"/>
                          <a:ea typeface="Cambria Math" panose="02040503050406030204" pitchFamily="18" charset="0"/>
                          <a:cs typeface="Arial" panose="020B0604020202020204" pitchFamily="34" charset="0"/>
                        </a:rPr>
                        <a:t>[se precizează săptămâna sau săptămânile]</a:t>
                      </a:r>
                    </a:p>
                  </a:txBody>
                  <a:tcPr marL="68586" marR="6858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BDBD9"/>
                    </a:solidFill>
                  </a:tcPr>
                </a:tc>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o-RO" altLang="en-US" sz="1200" b="0" i="0" u="none" strike="noStrike" cap="none" normalizeH="0" baseline="0">
                          <a:ln>
                            <a:noFill/>
                          </a:ln>
                          <a:solidFill>
                            <a:srgbClr val="000000"/>
                          </a:solidFill>
                          <a:effectLst/>
                          <a:latin typeface="Cambria Math" panose="02040503050406030204" pitchFamily="18" charset="0"/>
                          <a:ea typeface="Cambria Math" panose="02040503050406030204" pitchFamily="18" charset="0"/>
                          <a:cs typeface="Arial" panose="020B0604020202020204" pitchFamily="34" charset="0"/>
                        </a:rPr>
                        <a:t>[se menționează aspecte specifice care țin de aplicarea planificării calendaristice, de ex., modul și modificări în urma realizării activității didactice la clasă]</a:t>
                      </a:r>
                    </a:p>
                  </a:txBody>
                  <a:tcPr marL="68586" marR="6858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BDBD9"/>
                    </a:solidFill>
                  </a:tcPr>
                </a:tc>
                <a:extLst>
                  <a:ext uri="{0D108BD9-81ED-4DB2-BD59-A6C34878D82A}">
                    <a16:rowId xmlns:a16="http://schemas.microsoft.com/office/drawing/2014/main" val="110291757"/>
                  </a:ext>
                </a:extLst>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1">
            <a:extLst>
              <a:ext uri="{FF2B5EF4-FFF2-40B4-BE49-F238E27FC236}">
                <a16:creationId xmlns:a16="http://schemas.microsoft.com/office/drawing/2014/main" id="{972A64F0-654E-460C-AA93-99C980C07AE2}"/>
              </a:ext>
            </a:extLst>
          </p:cNvPr>
          <p:cNvSpPr>
            <a:spLocks noChangeArrowheads="1"/>
          </p:cNvSpPr>
          <p:nvPr/>
        </p:nvSpPr>
        <p:spPr bwMode="auto">
          <a:xfrm>
            <a:off x="1054100" y="1316038"/>
            <a:ext cx="10634663" cy="550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algn="just" eaLnBrk="1" hangingPunct="1">
              <a:lnSpc>
                <a:spcPct val="115000"/>
              </a:lnSpc>
            </a:pPr>
            <a:r>
              <a:rPr lang="ro-RO" altLang="ro-RO" sz="1400" b="1">
                <a:latin typeface="Cambria Math" panose="02040503050406030204" pitchFamily="18" charset="0"/>
                <a:ea typeface="Cambria Math" panose="02040503050406030204" pitchFamily="18" charset="0"/>
                <a:cs typeface="Times New Roman" panose="02020603050405020304" pitchFamily="18" charset="0"/>
              </a:rPr>
              <a:t>Unitatea de învățare</a:t>
            </a:r>
            <a:r>
              <a:rPr lang="ro-RO" altLang="ro-RO" sz="1400">
                <a:latin typeface="Cambria Math" panose="02040503050406030204" pitchFamily="18" charset="0"/>
                <a:ea typeface="Cambria Math" panose="02040503050406030204" pitchFamily="18" charset="0"/>
                <a:cs typeface="Times New Roman" panose="02020603050405020304" pitchFamily="18" charset="0"/>
              </a:rPr>
              <a:t> reprezintă o structură didactică flexibilă cu următoarele caracteristici:</a:t>
            </a:r>
          </a:p>
          <a:p>
            <a:pPr algn="just" eaLnBrk="1" hangingPunct="1">
              <a:buFont typeface="Wingdings" panose="05000000000000000000" pitchFamily="2" charset="2"/>
              <a:buChar char=""/>
            </a:pPr>
            <a:r>
              <a:rPr lang="ro-RO" altLang="ro-RO" sz="1400">
                <a:latin typeface="Cambria Math" panose="02040503050406030204" pitchFamily="18" charset="0"/>
                <a:ea typeface="Cambria Math" panose="02040503050406030204" pitchFamily="18" charset="0"/>
                <a:cs typeface="Wingdings" panose="05000000000000000000" pitchFamily="2" charset="2"/>
              </a:rPr>
              <a:t>este unitară din punct de vedere tematic și didactic; </a:t>
            </a:r>
          </a:p>
          <a:p>
            <a:pPr algn="just" eaLnBrk="1" hangingPunct="1">
              <a:buFont typeface="Wingdings" panose="05000000000000000000" pitchFamily="2" charset="2"/>
              <a:buChar char=""/>
            </a:pPr>
            <a:r>
              <a:rPr lang="ro-RO" altLang="ro-RO" sz="1400">
                <a:latin typeface="Cambria Math" panose="02040503050406030204" pitchFamily="18" charset="0"/>
                <a:ea typeface="Cambria Math" panose="02040503050406030204" pitchFamily="18" charset="0"/>
                <a:cs typeface="Wingdings" panose="05000000000000000000" pitchFamily="2" charset="2"/>
              </a:rPr>
              <a:t>vizează formarea anumitor competențe specifice la nivelul elevilor;</a:t>
            </a:r>
          </a:p>
          <a:p>
            <a:pPr algn="just" eaLnBrk="1" hangingPunct="1">
              <a:buFont typeface="Wingdings" panose="05000000000000000000" pitchFamily="2" charset="2"/>
              <a:buChar char=""/>
            </a:pPr>
            <a:r>
              <a:rPr lang="ro-RO" altLang="ro-RO" sz="1400">
                <a:latin typeface="Cambria Math" panose="02040503050406030204" pitchFamily="18" charset="0"/>
                <a:ea typeface="Cambria Math" panose="02040503050406030204" pitchFamily="18" charset="0"/>
                <a:cs typeface="Wingdings" panose="05000000000000000000" pitchFamily="2" charset="2"/>
              </a:rPr>
              <a:t>este realizată pe o perioadă determinată de timp;</a:t>
            </a:r>
          </a:p>
          <a:p>
            <a:pPr algn="just" eaLnBrk="1" hangingPunct="1">
              <a:buFont typeface="Wingdings" panose="05000000000000000000" pitchFamily="2" charset="2"/>
              <a:buChar char=""/>
            </a:pPr>
            <a:r>
              <a:rPr lang="ro-RO" altLang="ro-RO" sz="1400">
                <a:latin typeface="Cambria Math" panose="02040503050406030204" pitchFamily="18" charset="0"/>
                <a:ea typeface="Cambria Math" panose="02040503050406030204" pitchFamily="18" charset="0"/>
                <a:cs typeface="Wingdings" panose="05000000000000000000" pitchFamily="2" charset="2"/>
              </a:rPr>
              <a:t>se finalizează prin evaluare.</a:t>
            </a:r>
          </a:p>
          <a:p>
            <a:pPr algn="just" eaLnBrk="1" hangingPunct="1"/>
            <a:endParaRPr lang="ro-RO" altLang="ro-RO" sz="1400">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endParaRPr lang="ro-RO" altLang="ro-RO" sz="1400">
              <a:latin typeface="Cambria Math" panose="02040503050406030204" pitchFamily="18" charset="0"/>
              <a:ea typeface="Cambria Math" panose="02040503050406030204" pitchFamily="18" charset="0"/>
              <a:cs typeface="Times New Roman" panose="02020603050405020304" pitchFamily="18" charset="0"/>
            </a:endParaRPr>
          </a:p>
          <a:p>
            <a:pPr algn="just" eaLnBrk="1" hangingPunct="1"/>
            <a:r>
              <a:rPr lang="ro-RO" altLang="ro-RO" sz="1400">
                <a:latin typeface="Cambria Math" panose="02040503050406030204" pitchFamily="18" charset="0"/>
                <a:ea typeface="Cambria Math" panose="02040503050406030204" pitchFamily="18" charset="0"/>
                <a:cs typeface="Times New Roman" panose="02020603050405020304" pitchFamily="18" charset="0"/>
              </a:rPr>
              <a:t>La </a:t>
            </a:r>
            <a:r>
              <a:rPr lang="ro-RO" altLang="ro-RO" sz="1400" b="1">
                <a:latin typeface="Cambria Math" panose="02040503050406030204" pitchFamily="18" charset="0"/>
                <a:ea typeface="Cambria Math" panose="02040503050406030204" pitchFamily="18" charset="0"/>
                <a:cs typeface="Times New Roman" panose="02020603050405020304" pitchFamily="18" charset="0"/>
              </a:rPr>
              <a:t>realizarea proiectului unității de învățare</a:t>
            </a:r>
            <a:r>
              <a:rPr lang="ro-RO" altLang="ro-RO" sz="1400">
                <a:latin typeface="Cambria Math" panose="02040503050406030204" pitchFamily="18" charset="0"/>
                <a:ea typeface="Cambria Math" panose="02040503050406030204" pitchFamily="18" charset="0"/>
                <a:cs typeface="Times New Roman" panose="02020603050405020304" pitchFamily="18" charset="0"/>
              </a:rPr>
              <a:t>, profesorii vor avea în vedere următoarele : </a:t>
            </a:r>
          </a:p>
          <a:p>
            <a:pPr algn="just" eaLnBrk="1" hangingPunct="1">
              <a:buFont typeface="Wingdings" panose="05000000000000000000" pitchFamily="2" charset="2"/>
              <a:buChar char=""/>
            </a:pPr>
            <a:r>
              <a:rPr lang="ro-RO" altLang="ro-RO" sz="1400">
                <a:latin typeface="Cambria Math" panose="02040503050406030204" pitchFamily="18" charset="0"/>
                <a:ea typeface="Cambria Math" panose="02040503050406030204" pitchFamily="18" charset="0"/>
                <a:cs typeface="Wingdings" panose="05000000000000000000" pitchFamily="2" charset="2"/>
              </a:rPr>
              <a:t>Proiectul unității de învățare se va raporta la planificarea calendaristică și va fi elaborat în concordanță cu aceasta (în ceea ce privește alocarea orară pe unitate de învățare, competențele specifice vizate, conținuturile).</a:t>
            </a:r>
          </a:p>
          <a:p>
            <a:pPr algn="just" eaLnBrk="1" hangingPunct="1">
              <a:buFont typeface="Wingdings" panose="05000000000000000000" pitchFamily="2" charset="2"/>
              <a:buChar char=""/>
            </a:pPr>
            <a:r>
              <a:rPr lang="ro-RO" altLang="ro-RO" sz="1400">
                <a:latin typeface="Cambria Math" panose="02040503050406030204" pitchFamily="18" charset="0"/>
                <a:ea typeface="Cambria Math" panose="02040503050406030204" pitchFamily="18" charset="0"/>
                <a:cs typeface="Wingdings" panose="05000000000000000000" pitchFamily="2" charset="2"/>
              </a:rPr>
              <a:t>Activitățile de învățare se vor centra pe formarea, dezvoltarea și exersarea competențelor specifice menționate.</a:t>
            </a:r>
          </a:p>
          <a:p>
            <a:pPr algn="just" eaLnBrk="1" hangingPunct="1">
              <a:buFont typeface="Wingdings" panose="05000000000000000000" pitchFamily="2" charset="2"/>
              <a:buChar char=""/>
            </a:pPr>
            <a:r>
              <a:rPr lang="ro-RO" altLang="ro-RO" sz="1400">
                <a:latin typeface="Cambria Math" panose="02040503050406030204" pitchFamily="18" charset="0"/>
                <a:ea typeface="Cambria Math" panose="02040503050406030204" pitchFamily="18" charset="0"/>
                <a:cs typeface="Wingdings" panose="05000000000000000000" pitchFamily="2" charset="2"/>
              </a:rPr>
              <a:t>Alocarea orară din planificare trebuie să se regăsească în proiect. Fiecare rând din proiect (evidențiat clar) reprezintă o oră. Doar așa se pot corela, pe orizontală, componentele structurale și se poate urmări, din perspectiva propunerilor, realismul încadrării în timp (ora de curs).</a:t>
            </a:r>
          </a:p>
          <a:p>
            <a:pPr algn="just" eaLnBrk="1" hangingPunct="1">
              <a:buFont typeface="Wingdings" panose="05000000000000000000" pitchFamily="2" charset="2"/>
              <a:buChar char=""/>
            </a:pPr>
            <a:r>
              <a:rPr lang="ro-RO" altLang="ro-RO" sz="1400">
                <a:latin typeface="Cambria Math" panose="02040503050406030204" pitchFamily="18" charset="0"/>
                <a:ea typeface="Cambria Math" panose="02040503050406030204" pitchFamily="18" charset="0"/>
                <a:cs typeface="Wingdings" panose="05000000000000000000" pitchFamily="2" charset="2"/>
              </a:rPr>
              <a:t>Activitatea de învățare nu este, în mod necesar, o sarcină de lucru, ci un ansamblu de sarcini de lucru îndreptate către formarea unei competențe. Formularea are un anumit grad de complexitate, dar și de particularizare, deoarece activitatea de învățare este în legătură cu o anumită CS și cu anumite conținuturi și se adresează unui anumit colectiv de elevi.</a:t>
            </a:r>
          </a:p>
          <a:p>
            <a:pPr algn="just" eaLnBrk="1" hangingPunct="1">
              <a:buFont typeface="Wingdings" panose="05000000000000000000" pitchFamily="2" charset="2"/>
              <a:buChar char=""/>
            </a:pPr>
            <a:r>
              <a:rPr lang="ro-RO" altLang="ro-RO" sz="1400">
                <a:latin typeface="Cambria Math" panose="02040503050406030204" pitchFamily="18" charset="0"/>
                <a:ea typeface="Cambria Math" panose="02040503050406030204" pitchFamily="18" charset="0"/>
                <a:cs typeface="Wingdings" panose="05000000000000000000" pitchFamily="2" charset="2"/>
              </a:rPr>
              <a:t>Corelarea pe orizontală trebuie să fie evidentă: CS – activitate de învățare – resurse, forma de organizare a elevilor – după caz, evaluare.</a:t>
            </a:r>
          </a:p>
          <a:p>
            <a:pPr algn="just" eaLnBrk="1" hangingPunct="1">
              <a:buFont typeface="Wingdings" panose="05000000000000000000" pitchFamily="2" charset="2"/>
              <a:buChar char=""/>
            </a:pPr>
            <a:r>
              <a:rPr lang="ro-RO" altLang="ro-RO" sz="1400">
                <a:latin typeface="Cambria Math" panose="02040503050406030204" pitchFamily="18" charset="0"/>
                <a:ea typeface="Cambria Math" panose="02040503050406030204" pitchFamily="18" charset="0"/>
                <a:cs typeface="Wingdings" panose="05000000000000000000" pitchFamily="2" charset="2"/>
              </a:rPr>
              <a:t>Numărul de activități de învățare pentru o oră de curs trebuie să fie echilibrat, în raport cu resursele de timp, cu gradul de complexitate a conținuturilor, cu nivelul de pregătire a elevilor.</a:t>
            </a:r>
          </a:p>
          <a:p>
            <a:pPr algn="just" eaLnBrk="1" hangingPunct="1">
              <a:buFont typeface="Wingdings" panose="05000000000000000000" pitchFamily="2" charset="2"/>
              <a:buChar char=""/>
            </a:pPr>
            <a:r>
              <a:rPr lang="ro-RO" altLang="ro-RO" sz="1400">
                <a:latin typeface="Cambria Math" panose="02040503050406030204" pitchFamily="18" charset="0"/>
                <a:ea typeface="Cambria Math" panose="02040503050406030204" pitchFamily="18" charset="0"/>
                <a:cs typeface="Wingdings" panose="05000000000000000000" pitchFamily="2" charset="2"/>
              </a:rPr>
              <a:t>Va fi prevăzută organizarea activităților remediale în situațiile în care elevii întâmpină dificultăți în atingerea competențelor școlare de bază.</a:t>
            </a:r>
          </a:p>
          <a:p>
            <a:pPr algn="just" eaLnBrk="1" hangingPunct="1"/>
            <a:r>
              <a:rPr lang="ro-RO" altLang="ro-RO" sz="1400">
                <a:latin typeface="Cambria Math" panose="02040503050406030204" pitchFamily="18" charset="0"/>
                <a:ea typeface="Cambria Math" panose="02040503050406030204" pitchFamily="18" charset="0"/>
                <a:cs typeface="Cambria Math" panose="02040503050406030204" pitchFamily="18" charset="0"/>
              </a:rPr>
              <a:t> </a:t>
            </a:r>
          </a:p>
          <a:p>
            <a:pPr algn="just" eaLnBrk="1" hangingPunct="1">
              <a:lnSpc>
                <a:spcPct val="105000"/>
              </a:lnSpc>
              <a:spcAft>
                <a:spcPts val="800"/>
              </a:spcAft>
            </a:pPr>
            <a:r>
              <a:rPr lang="ro-RO" altLang="ro-RO" sz="1400">
                <a:latin typeface="Cambria Math" panose="02040503050406030204" pitchFamily="18" charset="0"/>
                <a:ea typeface="Cambria Math" panose="02040503050406030204" pitchFamily="18" charset="0"/>
                <a:cs typeface="Cambria Math" panose="02040503050406030204" pitchFamily="18" charset="0"/>
              </a:rPr>
              <a:t>Ca instrument de proiectare didactică, </a:t>
            </a:r>
            <a:r>
              <a:rPr lang="ro-RO" altLang="ro-RO" sz="1400" b="1" i="1">
                <a:latin typeface="Cambria Math" panose="02040503050406030204" pitchFamily="18" charset="0"/>
                <a:ea typeface="Cambria Math" panose="02040503050406030204" pitchFamily="18" charset="0"/>
                <a:cs typeface="Cambria Math" panose="02040503050406030204" pitchFamily="18" charset="0"/>
              </a:rPr>
              <a:t>Proiectul unității de învățare</a:t>
            </a:r>
            <a:r>
              <a:rPr lang="ro-RO" altLang="ro-RO" sz="1400" b="1">
                <a:latin typeface="Cambria Math" panose="02040503050406030204" pitchFamily="18" charset="0"/>
                <a:ea typeface="Cambria Math" panose="02040503050406030204" pitchFamily="18" charset="0"/>
                <a:cs typeface="Cambria Math" panose="02040503050406030204" pitchFamily="18" charset="0"/>
              </a:rPr>
              <a:t>  </a:t>
            </a:r>
            <a:r>
              <a:rPr lang="ro-RO" altLang="ro-RO" sz="1400">
                <a:latin typeface="Cambria Math" panose="02040503050406030204" pitchFamily="18" charset="0"/>
                <a:ea typeface="Cambria Math" panose="02040503050406030204" pitchFamily="18" charset="0"/>
                <a:cs typeface="Cambria Math" panose="02040503050406030204" pitchFamily="18" charset="0"/>
              </a:rPr>
              <a:t>va avea următorul format:</a:t>
            </a:r>
          </a:p>
        </p:txBody>
      </p:sp>
      <p:sp>
        <p:nvSpPr>
          <p:cNvPr id="49155" name="TextBox 5">
            <a:extLst>
              <a:ext uri="{FF2B5EF4-FFF2-40B4-BE49-F238E27FC236}">
                <a16:creationId xmlns:a16="http://schemas.microsoft.com/office/drawing/2014/main" id="{5C4FC1F8-5B3F-41C6-91DC-20D78D76916C}"/>
              </a:ext>
            </a:extLst>
          </p:cNvPr>
          <p:cNvSpPr txBox="1">
            <a:spLocks noChangeArrowheads="1"/>
          </p:cNvSpPr>
          <p:nvPr/>
        </p:nvSpPr>
        <p:spPr bwMode="auto">
          <a:xfrm>
            <a:off x="974725" y="120650"/>
            <a:ext cx="10793413"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algn="ctr" eaLnBrk="1" hangingPunct="1"/>
            <a:r>
              <a:rPr lang="ro-RO" altLang="ro-RO" sz="3200" b="1">
                <a:solidFill>
                  <a:srgbClr val="000000"/>
                </a:solidFill>
                <a:latin typeface="Cambria Math" panose="02040503050406030204" pitchFamily="18" charset="0"/>
                <a:ea typeface="Cambria Math" panose="02040503050406030204" pitchFamily="18" charset="0"/>
                <a:cs typeface="Cambria Math" panose="02040503050406030204" pitchFamily="18" charset="0"/>
              </a:rPr>
              <a:t>PROIECTAREA UNITĂȚII DE ÎNVĂȚARE</a:t>
            </a:r>
            <a:r>
              <a:rPr lang="en-US" altLang="ro-RO" sz="3200" b="1">
                <a:solidFill>
                  <a:srgbClr val="191B0E"/>
                </a:solidFill>
                <a:latin typeface="Cambria Math" panose="02040503050406030204" pitchFamily="18" charset="0"/>
                <a:ea typeface="Cambria Math" panose="02040503050406030204" pitchFamily="18" charset="0"/>
                <a:cs typeface="Cambria Math" panose="02040503050406030204" pitchFamily="18" charset="0"/>
              </a:rPr>
              <a:t> </a:t>
            </a:r>
            <a:endParaRPr lang="ro-RO" altLang="ro-RO" sz="3200" b="1">
              <a:solidFill>
                <a:srgbClr val="191B0E"/>
              </a:solidFill>
              <a:latin typeface="Cambria Math" panose="02040503050406030204" pitchFamily="18" charset="0"/>
              <a:ea typeface="Cambria Math" panose="02040503050406030204" pitchFamily="18" charset="0"/>
              <a:cs typeface="Cambria Math" panose="02040503050406030204" pitchFamily="18" charset="0"/>
            </a:endParaRPr>
          </a:p>
          <a:p>
            <a:pPr algn="ctr" eaLnBrk="1" hangingPunct="1"/>
            <a:r>
              <a:rPr lang="en-US" altLang="ro-RO" sz="3200" b="1">
                <a:solidFill>
                  <a:srgbClr val="191B0E"/>
                </a:solidFill>
                <a:latin typeface="Cambria Math" panose="02040503050406030204" pitchFamily="18" charset="0"/>
                <a:ea typeface="Cambria Math" panose="02040503050406030204" pitchFamily="18" charset="0"/>
                <a:cs typeface="Cambria Math" panose="02040503050406030204" pitchFamily="18" charset="0"/>
              </a:rPr>
              <a:t>LIMBI MODERNE</a:t>
            </a:r>
            <a:r>
              <a:rPr lang="ro-RO" altLang="ro-RO" sz="3200" b="1">
                <a:solidFill>
                  <a:srgbClr val="191B0E"/>
                </a:solidFill>
                <a:latin typeface="Cambria Math" panose="02040503050406030204" pitchFamily="18" charset="0"/>
                <a:ea typeface="Cambria Math" panose="02040503050406030204" pitchFamily="18" charset="0"/>
                <a:cs typeface="Cambria Math" panose="02040503050406030204" pitchFamily="18" charset="0"/>
              </a:rPr>
              <a:t> (III)</a:t>
            </a:r>
            <a:endParaRPr lang="ro-RO" altLang="ro-RO" sz="3200" b="1">
              <a:solidFill>
                <a:srgbClr val="000000"/>
              </a:solidFill>
              <a:latin typeface="Cambria Math" panose="02040503050406030204" pitchFamily="18" charset="0"/>
              <a:ea typeface="Cambria Math" panose="02040503050406030204" pitchFamily="18" charset="0"/>
              <a:cs typeface="Cambria Math" panose="02040503050406030204"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E5DC9A1-0904-48AE-ACBC-9D25438E096B}"/>
              </a:ext>
            </a:extLst>
          </p:cNvPr>
          <p:cNvGraphicFramePr>
            <a:graphicFrameLocks noGrp="1"/>
          </p:cNvGraphicFramePr>
          <p:nvPr/>
        </p:nvGraphicFramePr>
        <p:xfrm>
          <a:off x="1066800" y="1668463"/>
          <a:ext cx="10625138" cy="4402138"/>
        </p:xfrm>
        <a:graphic>
          <a:graphicData uri="http://schemas.openxmlformats.org/drawingml/2006/table">
            <a:tbl>
              <a:tblPr/>
              <a:tblGrid>
                <a:gridCol w="2100263">
                  <a:extLst>
                    <a:ext uri="{9D8B030D-6E8A-4147-A177-3AD203B41FA5}">
                      <a16:colId xmlns:a16="http://schemas.microsoft.com/office/drawing/2014/main" val="1831302409"/>
                    </a:ext>
                  </a:extLst>
                </a:gridCol>
                <a:gridCol w="2157412">
                  <a:extLst>
                    <a:ext uri="{9D8B030D-6E8A-4147-A177-3AD203B41FA5}">
                      <a16:colId xmlns:a16="http://schemas.microsoft.com/office/drawing/2014/main" val="1192462271"/>
                    </a:ext>
                  </a:extLst>
                </a:gridCol>
                <a:gridCol w="2260600">
                  <a:extLst>
                    <a:ext uri="{9D8B030D-6E8A-4147-A177-3AD203B41FA5}">
                      <a16:colId xmlns:a16="http://schemas.microsoft.com/office/drawing/2014/main" val="864321035"/>
                    </a:ext>
                  </a:extLst>
                </a:gridCol>
                <a:gridCol w="2119313">
                  <a:extLst>
                    <a:ext uri="{9D8B030D-6E8A-4147-A177-3AD203B41FA5}">
                      <a16:colId xmlns:a16="http://schemas.microsoft.com/office/drawing/2014/main" val="1847747852"/>
                    </a:ext>
                  </a:extLst>
                </a:gridCol>
                <a:gridCol w="1987550">
                  <a:extLst>
                    <a:ext uri="{9D8B030D-6E8A-4147-A177-3AD203B41FA5}">
                      <a16:colId xmlns:a16="http://schemas.microsoft.com/office/drawing/2014/main" val="1156850564"/>
                    </a:ext>
                  </a:extLst>
                </a:gridCol>
              </a:tblGrid>
              <a:tr h="931863">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ctr" defTabSz="914400" rtl="0" eaLnBrk="1" fontAlgn="base" latinLnBrk="0" hangingPunct="1">
                        <a:lnSpc>
                          <a:spcPct val="105000"/>
                        </a:lnSpc>
                        <a:spcBef>
                          <a:spcPct val="0"/>
                        </a:spcBef>
                        <a:spcAft>
                          <a:spcPts val="1000"/>
                        </a:spcAft>
                        <a:buClrTx/>
                        <a:buSzTx/>
                        <a:buFontTx/>
                        <a:buNone/>
                        <a:tabLst/>
                      </a:pPr>
                      <a:r>
                        <a:rPr kumimoji="0" lang="ro-RO" altLang="ro-RO"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Cambria Math" panose="02040503050406030204" pitchFamily="18" charset="0"/>
                        </a:rPr>
                        <a:t>Conținuturi</a:t>
                      </a:r>
                    </a:p>
                    <a:p>
                      <a:pPr marL="0" marR="0" lvl="0" indent="0" algn="ctr" defTabSz="914400" rtl="0" eaLnBrk="1" fontAlgn="base" latinLnBrk="0" hangingPunct="1">
                        <a:lnSpc>
                          <a:spcPct val="105000"/>
                        </a:lnSpc>
                        <a:spcBef>
                          <a:spcPct val="0"/>
                        </a:spcBef>
                        <a:spcAft>
                          <a:spcPts val="1000"/>
                        </a:spcAft>
                        <a:buClrTx/>
                        <a:buSzTx/>
                        <a:buFontTx/>
                        <a:buNone/>
                        <a:tabLst/>
                      </a:pPr>
                      <a:r>
                        <a:rPr kumimoji="0" lang="ro-RO" altLang="ro-RO"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Cambria Math" panose="02040503050406030204" pitchFamily="18" charset="0"/>
                        </a:rPr>
                        <a:t>(detalieri)</a:t>
                      </a:r>
                      <a:endParaRPr kumimoji="0" lang="ro-RO" altLang="ro-RO"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ctr" defTabSz="914400" rtl="0" eaLnBrk="1" fontAlgn="base" latinLnBrk="0" hangingPunct="1">
                        <a:lnSpc>
                          <a:spcPct val="105000"/>
                        </a:lnSpc>
                        <a:spcBef>
                          <a:spcPct val="0"/>
                        </a:spcBef>
                        <a:spcAft>
                          <a:spcPts val="1000"/>
                        </a:spcAft>
                        <a:buClrTx/>
                        <a:buSzTx/>
                        <a:buFontTx/>
                        <a:buNone/>
                        <a:tabLst/>
                      </a:pPr>
                      <a:r>
                        <a:rPr kumimoji="0" lang="ro-RO" altLang="ro-RO"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Cambria Math" panose="02040503050406030204" pitchFamily="18" charset="0"/>
                        </a:rPr>
                        <a:t>Competențe specifice</a:t>
                      </a:r>
                      <a:endParaRPr kumimoji="0" lang="ro-RO" altLang="ro-RO"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ctr" defTabSz="914400" rtl="0" eaLnBrk="1" fontAlgn="base" latinLnBrk="0" hangingPunct="1">
                        <a:lnSpc>
                          <a:spcPct val="105000"/>
                        </a:lnSpc>
                        <a:spcBef>
                          <a:spcPct val="0"/>
                        </a:spcBef>
                        <a:spcAft>
                          <a:spcPts val="1000"/>
                        </a:spcAft>
                        <a:buClrTx/>
                        <a:buSzTx/>
                        <a:buFontTx/>
                        <a:buNone/>
                        <a:tabLst/>
                      </a:pPr>
                      <a:r>
                        <a:rPr kumimoji="0" lang="ro-RO" altLang="ro-RO"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Cambria Math" panose="02040503050406030204" pitchFamily="18" charset="0"/>
                        </a:rPr>
                        <a:t>Activități de învățare</a:t>
                      </a:r>
                      <a:endParaRPr kumimoji="0" lang="ro-RO" altLang="ro-RO"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ctr" defTabSz="914400" rtl="0" eaLnBrk="1" fontAlgn="base" latinLnBrk="0" hangingPunct="1">
                        <a:lnSpc>
                          <a:spcPct val="105000"/>
                        </a:lnSpc>
                        <a:spcBef>
                          <a:spcPct val="0"/>
                        </a:spcBef>
                        <a:spcAft>
                          <a:spcPts val="1000"/>
                        </a:spcAft>
                        <a:buClrTx/>
                        <a:buSzTx/>
                        <a:buFontTx/>
                        <a:buNone/>
                        <a:tabLst/>
                      </a:pPr>
                      <a:r>
                        <a:rPr kumimoji="0" lang="ro-RO" altLang="ro-RO"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Cambria Math" panose="02040503050406030204" pitchFamily="18" charset="0"/>
                        </a:rPr>
                        <a:t>Resurse</a:t>
                      </a:r>
                      <a:endParaRPr kumimoji="0" lang="ro-RO" altLang="ro-RO"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ctr" defTabSz="914400" rtl="0" eaLnBrk="1" fontAlgn="base" latinLnBrk="0" hangingPunct="1">
                        <a:lnSpc>
                          <a:spcPct val="105000"/>
                        </a:lnSpc>
                        <a:spcBef>
                          <a:spcPct val="0"/>
                        </a:spcBef>
                        <a:spcAft>
                          <a:spcPts val="1000"/>
                        </a:spcAft>
                        <a:buClrTx/>
                        <a:buSzTx/>
                        <a:buFontTx/>
                        <a:buNone/>
                        <a:tabLst/>
                      </a:pPr>
                      <a:r>
                        <a:rPr kumimoji="0" lang="ro-RO" altLang="ro-RO"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Cambria Math" panose="02040503050406030204" pitchFamily="18" charset="0"/>
                        </a:rPr>
                        <a:t>Evaluare</a:t>
                      </a:r>
                      <a:endParaRPr kumimoji="0" lang="ro-RO" altLang="ro-RO"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547046313"/>
                  </a:ext>
                </a:extLst>
              </a:tr>
              <a:tr h="3470275">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l" defTabSz="914400" rtl="0" eaLnBrk="1" fontAlgn="base" latinLnBrk="0" hangingPunct="1">
                        <a:lnSpc>
                          <a:spcPct val="105000"/>
                        </a:lnSpc>
                        <a:spcBef>
                          <a:spcPct val="0"/>
                        </a:spcBef>
                        <a:spcAft>
                          <a:spcPts val="1000"/>
                        </a:spcAft>
                        <a:buClrTx/>
                        <a:buSzTx/>
                        <a:buFontTx/>
                        <a:buNone/>
                        <a:tabLst/>
                      </a:pPr>
                      <a:r>
                        <a:rPr kumimoji="0" lang="ro-RO" altLang="ro-RO"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Cambria Math" panose="02040503050406030204" pitchFamily="18" charset="0"/>
                        </a:rPr>
                        <a:t>[se menționează detalieri de conținut din programa școlară care explicitează anumite parcursuri și care oferă un cadru de structurare a competențelor specifice vizate]</a:t>
                      </a:r>
                      <a:endParaRPr kumimoji="0" lang="ro-RO" altLang="ro-RO"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l" defTabSz="914400" rtl="0" eaLnBrk="1" fontAlgn="base" latinLnBrk="0" hangingPunct="1">
                        <a:lnSpc>
                          <a:spcPct val="105000"/>
                        </a:lnSpc>
                        <a:spcBef>
                          <a:spcPct val="0"/>
                        </a:spcBef>
                        <a:spcAft>
                          <a:spcPts val="1000"/>
                        </a:spcAft>
                        <a:buClrTx/>
                        <a:buSzTx/>
                        <a:buFontTx/>
                        <a:buNone/>
                        <a:tabLst/>
                      </a:pPr>
                      <a:r>
                        <a:rPr kumimoji="0" lang="ro-RO" altLang="ro-RO"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Cambria Math" panose="02040503050406030204" pitchFamily="18" charset="0"/>
                        </a:rPr>
                        <a:t>[se precizează numărul criterial al competențelor specifice din programa școlară corelate cu unitatea de învățare]</a:t>
                      </a:r>
                      <a:endParaRPr kumimoji="0" lang="ro-RO" altLang="ro-RO"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l" defTabSz="914400" rtl="0" eaLnBrk="1" fontAlgn="base" latinLnBrk="0" hangingPunct="1">
                        <a:lnSpc>
                          <a:spcPct val="105000"/>
                        </a:lnSpc>
                        <a:spcBef>
                          <a:spcPct val="0"/>
                        </a:spcBef>
                        <a:spcAft>
                          <a:spcPts val="1000"/>
                        </a:spcAft>
                        <a:buClrTx/>
                        <a:buSzTx/>
                        <a:buFontTx/>
                        <a:buNone/>
                        <a:tabLst/>
                      </a:pPr>
                      <a:r>
                        <a:rPr kumimoji="0" lang="ro-RO" altLang="ro-RO"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Cambria Math" panose="02040503050406030204" pitchFamily="18" charset="0"/>
                        </a:rPr>
                        <a:t>[vizate/recomandate de programa școlară sau altele, adecvate la conținuturile pentru care sunt utilizate în vederea formării competențelor specifice]</a:t>
                      </a:r>
                      <a:endParaRPr kumimoji="0" lang="ro-RO" altLang="ro-RO"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l" defTabSz="914400" rtl="0" eaLnBrk="1" fontAlgn="base" latinLnBrk="0" hangingPunct="1">
                        <a:lnSpc>
                          <a:spcPct val="105000"/>
                        </a:lnSpc>
                        <a:spcBef>
                          <a:spcPct val="0"/>
                        </a:spcBef>
                        <a:spcAft>
                          <a:spcPts val="1000"/>
                        </a:spcAft>
                        <a:buClrTx/>
                        <a:buSzTx/>
                        <a:buFontTx/>
                        <a:buNone/>
                        <a:tabLst/>
                      </a:pPr>
                      <a:r>
                        <a:rPr kumimoji="0" lang="ro-RO" altLang="ro-RO"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Cambria Math" panose="02040503050406030204" pitchFamily="18" charset="0"/>
                        </a:rPr>
                        <a:t>[se precizează resurse de timp, de loc, forme de organizare a clasei, material didactic, resurse educaționale deschise]</a:t>
                      </a:r>
                      <a:endParaRPr kumimoji="0" lang="ro-RO" altLang="ro-RO"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lnSpc>
                          <a:spcPct val="94000"/>
                        </a:lnSpc>
                        <a:spcBef>
                          <a:spcPts val="1000"/>
                        </a:spcBef>
                        <a:spcAft>
                          <a:spcPts val="200"/>
                        </a:spcAft>
                        <a:buFont typeface="Franklin Gothic Book" panose="020B0503020102020204" pitchFamily="34" charset="0"/>
                        <a:defRPr>
                          <a:solidFill>
                            <a:schemeClr val="tx2"/>
                          </a:solidFill>
                          <a:latin typeface="Franklin Gothic Book" panose="020B0503020102020204" pitchFamily="34" charset="0"/>
                        </a:defRPr>
                      </a:lvl1pPr>
                      <a:lvl2pPr marL="742950" indent="-285750">
                        <a:lnSpc>
                          <a:spcPct val="94000"/>
                        </a:lnSpc>
                        <a:spcBef>
                          <a:spcPts val="500"/>
                        </a:spcBef>
                        <a:spcAft>
                          <a:spcPts val="200"/>
                        </a:spcAft>
                        <a:buFont typeface="Franklin Gothic Book" panose="020B0503020102020204" pitchFamily="34" charset="0"/>
                        <a:defRPr i="1">
                          <a:solidFill>
                            <a:schemeClr val="tx2"/>
                          </a:solidFill>
                          <a:latin typeface="Franklin Gothic Book" panose="020B0503020102020204" pitchFamily="34" charset="0"/>
                        </a:defRPr>
                      </a:lvl2pPr>
                      <a:lvl3pPr marL="1143000" indent="-228600">
                        <a:lnSpc>
                          <a:spcPct val="94000"/>
                        </a:lnSpc>
                        <a:spcBef>
                          <a:spcPts val="500"/>
                        </a:spcBef>
                        <a:spcAft>
                          <a:spcPts val="200"/>
                        </a:spcAft>
                        <a:buFont typeface="Franklin Gothic Book" panose="020B0503020102020204" pitchFamily="34" charset="0"/>
                        <a:defRPr sz="1600">
                          <a:solidFill>
                            <a:schemeClr val="tx2"/>
                          </a:solidFill>
                          <a:latin typeface="Franklin Gothic Book" panose="020B0503020102020204" pitchFamily="34" charset="0"/>
                        </a:defRPr>
                      </a:lvl3pPr>
                      <a:lvl4pPr marL="1600200" indent="-228600">
                        <a:lnSpc>
                          <a:spcPct val="94000"/>
                        </a:lnSpc>
                        <a:spcBef>
                          <a:spcPts val="500"/>
                        </a:spcBef>
                        <a:spcAft>
                          <a:spcPts val="200"/>
                        </a:spcAft>
                        <a:buFont typeface="Franklin Gothic Book" panose="020B0503020102020204" pitchFamily="34" charset="0"/>
                        <a:defRPr sz="1600" i="1">
                          <a:solidFill>
                            <a:schemeClr val="tx2"/>
                          </a:solidFill>
                          <a:latin typeface="Franklin Gothic Book" panose="020B0503020102020204" pitchFamily="34" charset="0"/>
                        </a:defRPr>
                      </a:lvl4pPr>
                      <a:lvl5pPr marL="2057400" indent="-22860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5pPr>
                      <a:lvl6pPr marL="25146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6pPr>
                      <a:lvl7pPr marL="29718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7pPr>
                      <a:lvl8pPr marL="34290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8pPr>
                      <a:lvl9pPr marL="3886200" indent="-228600" eaLnBrk="0" fontAlgn="base" hangingPunct="0">
                        <a:lnSpc>
                          <a:spcPct val="94000"/>
                        </a:lnSpc>
                        <a:spcBef>
                          <a:spcPts val="500"/>
                        </a:spcBef>
                        <a:spcAft>
                          <a:spcPts val="200"/>
                        </a:spcAft>
                        <a:buFont typeface="Franklin Gothic Book" panose="020B0503020102020204" pitchFamily="34" charset="0"/>
                        <a:defRPr sz="1400">
                          <a:solidFill>
                            <a:schemeClr val="tx2"/>
                          </a:solidFill>
                          <a:latin typeface="Franklin Gothic Book" panose="020B0503020102020204" pitchFamily="34" charset="0"/>
                        </a:defRPr>
                      </a:lvl9pPr>
                    </a:lstStyle>
                    <a:p>
                      <a:pPr marL="0" marR="0" lvl="0" indent="0" algn="l" defTabSz="914400" rtl="0" eaLnBrk="1" fontAlgn="base" latinLnBrk="0" hangingPunct="1">
                        <a:lnSpc>
                          <a:spcPct val="105000"/>
                        </a:lnSpc>
                        <a:spcBef>
                          <a:spcPct val="0"/>
                        </a:spcBef>
                        <a:spcAft>
                          <a:spcPts val="1000"/>
                        </a:spcAft>
                        <a:buClrTx/>
                        <a:buSzTx/>
                        <a:buFontTx/>
                        <a:buNone/>
                        <a:tabLst/>
                      </a:pPr>
                      <a:r>
                        <a:rPr kumimoji="0" lang="ro-RO" altLang="ro-RO"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Cambria Math" panose="02040503050406030204" pitchFamily="18" charset="0"/>
                        </a:rPr>
                        <a:t>[se menționează metodele, instrumentele sau modalitățile de evaluare utilizate]</a:t>
                      </a:r>
                      <a:endParaRPr kumimoji="0" lang="ro-RO" altLang="ro-RO" sz="1200" b="1" i="0" u="none" strike="noStrike" cap="none" normalizeH="0" baseline="0">
                        <a:ln>
                          <a:noFill/>
                        </a:ln>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4220033862"/>
                  </a:ext>
                </a:extLst>
              </a:tr>
            </a:tbl>
          </a:graphicData>
        </a:graphic>
      </p:graphicFrame>
      <p:sp>
        <p:nvSpPr>
          <p:cNvPr id="50198" name="Rectangle 1">
            <a:extLst>
              <a:ext uri="{FF2B5EF4-FFF2-40B4-BE49-F238E27FC236}">
                <a16:creationId xmlns:a16="http://schemas.microsoft.com/office/drawing/2014/main" id="{BAA37997-A1F5-4030-B276-E1A58F49ECF6}"/>
              </a:ext>
            </a:extLst>
          </p:cNvPr>
          <p:cNvSpPr>
            <a:spLocks noChangeArrowheads="1"/>
          </p:cNvSpPr>
          <p:nvPr/>
        </p:nvSpPr>
        <p:spPr bwMode="auto">
          <a:xfrm>
            <a:off x="2116138" y="608013"/>
            <a:ext cx="8577262" cy="862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eaLnBrk="0" fontAlgn="base" hangingPunct="0">
              <a:spcBef>
                <a:spcPct val="0"/>
              </a:spcBef>
              <a:spcAft>
                <a:spcPct val="0"/>
              </a:spcAft>
              <a:defRPr>
                <a:solidFill>
                  <a:schemeClr val="tx1"/>
                </a:solidFill>
                <a:latin typeface="Franklin Gothic Book" panose="020B0503020102020204" pitchFamily="34" charset="0"/>
              </a:defRPr>
            </a:lvl9pPr>
          </a:lstStyle>
          <a:p>
            <a:pPr algn="ctr" defTabSz="914400"/>
            <a:r>
              <a:rPr lang="ro-RO" altLang="ro-RO" sz="3200" b="1" i="1">
                <a:latin typeface="Cambria Math" panose="02040503050406030204" pitchFamily="18" charset="0"/>
                <a:ea typeface="Cambria Math" panose="02040503050406030204" pitchFamily="18" charset="0"/>
                <a:cs typeface="Times New Roman" panose="02020603050405020304" pitchFamily="18" charset="0"/>
              </a:rPr>
              <a:t>PROIECTUL UNITĂȚII DE ÎNVĂȚARE</a:t>
            </a:r>
            <a:endParaRPr lang="ro-RO" altLang="ro-RO" sz="3200">
              <a:latin typeface="Cambria Math" panose="02040503050406030204" pitchFamily="18" charset="0"/>
              <a:ea typeface="Cambria Math" panose="02040503050406030204" pitchFamily="18" charset="0"/>
              <a:cs typeface="Times New Roman" panose="02020603050405020304" pitchFamily="18" charset="0"/>
            </a:endParaRPr>
          </a:p>
          <a:p>
            <a:pPr defTabSz="914400"/>
            <a:endParaRPr lang="ro-RO" altLang="ro-RO">
              <a:latin typeface="Arial" panose="020B0604020202020204" pitchFamily="34" charset="0"/>
              <a:ea typeface="Cambria Math" panose="02040503050406030204" pitchFamily="18" charset="0"/>
              <a:cs typeface="Times New Roman" panose="02020603050405020304"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146954A-8DE0-473E-876F-662845674BA6}"/>
              </a:ext>
            </a:extLst>
          </p:cNvPr>
          <p:cNvSpPr/>
          <p:nvPr/>
        </p:nvSpPr>
        <p:spPr>
          <a:xfrm>
            <a:off x="1100138" y="2413000"/>
            <a:ext cx="10355262" cy="2492990"/>
          </a:xfrm>
          <a:prstGeom prst="rect">
            <a:avLst/>
          </a:prstGeom>
        </p:spPr>
        <p:txBody>
          <a:bodyPr>
            <a:spAutoFit/>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eaLnBrk="1" hangingPunct="1"/>
            <a:r>
              <a:rPr lang="ro-RO" altLang="ro-RO" sz="2400" dirty="0">
                <a:solidFill>
                  <a:srgbClr val="002060"/>
                </a:solidFill>
                <a:effectLst>
                  <a:outerShdw blurRad="38100" dist="38100" dir="2700000" algn="tl">
                    <a:srgbClr val="000000"/>
                  </a:outerShdw>
                </a:effectLst>
                <a:latin typeface="Cambria Math" panose="02040503050406030204" pitchFamily="18" charset="0"/>
                <a:ea typeface="Cambria Math" panose="02040503050406030204" pitchFamily="18" charset="0"/>
                <a:cs typeface="Cambria Math" panose="02040503050406030204" pitchFamily="18" charset="0"/>
              </a:rPr>
              <a:t>DIVERSE</a:t>
            </a:r>
          </a:p>
          <a:p>
            <a:pPr eaLnBrk="1" hangingPunct="1"/>
            <a:endParaRPr lang="ro-RO" altLang="ro-RO" sz="2400" dirty="0">
              <a:solidFill>
                <a:srgbClr val="002060"/>
              </a:solidFill>
              <a:effectLst>
                <a:outerShdw blurRad="38100" dist="38100" dir="2700000" algn="tl">
                  <a:srgbClr val="000000"/>
                </a:outerShdw>
              </a:effectLst>
              <a:latin typeface="Cambria Math" panose="02040503050406030204" pitchFamily="18" charset="0"/>
              <a:ea typeface="Cambria Math" panose="02040503050406030204" pitchFamily="18" charset="0"/>
              <a:cs typeface="Cambria Math" panose="02040503050406030204" pitchFamily="18" charset="0"/>
            </a:endParaRPr>
          </a:p>
          <a:p>
            <a:pPr marL="342900" indent="-342900" eaLnBrk="1" hangingPunct="1">
              <a:buAutoNum type="arabicPeriod"/>
            </a:pPr>
            <a:r>
              <a:rPr lang="ro-RO" altLang="ro-RO" sz="2400" dirty="0">
                <a:solidFill>
                  <a:srgbClr val="002060"/>
                </a:solidFill>
                <a:effectLst>
                  <a:outerShdw blurRad="38100" dist="38100" dir="2700000" algn="tl">
                    <a:srgbClr val="000000"/>
                  </a:outerShdw>
                </a:effectLst>
                <a:latin typeface="Cambria Math" panose="02040503050406030204" pitchFamily="18" charset="0"/>
                <a:ea typeface="Cambria Math" panose="02040503050406030204" pitchFamily="18" charset="0"/>
                <a:cs typeface="Cambria Math" panose="02040503050406030204" pitchFamily="18" charset="0"/>
              </a:rPr>
              <a:t>METODIȘTI</a:t>
            </a:r>
          </a:p>
          <a:p>
            <a:pPr marL="342900" indent="-342900" eaLnBrk="1" hangingPunct="1">
              <a:buAutoNum type="arabicPeriod"/>
            </a:pPr>
            <a:r>
              <a:rPr lang="ro-RO" altLang="ro-RO" sz="2400" dirty="0">
                <a:solidFill>
                  <a:srgbClr val="002060"/>
                </a:solidFill>
                <a:effectLst>
                  <a:outerShdw blurRad="38100" dist="38100" dir="2700000" algn="tl">
                    <a:srgbClr val="000000"/>
                  </a:outerShdw>
                </a:effectLst>
                <a:latin typeface="Cambria Math" panose="02040503050406030204" pitchFamily="18" charset="0"/>
                <a:ea typeface="Cambria Math" panose="02040503050406030204" pitchFamily="18" charset="0"/>
                <a:cs typeface="Cambria Math" panose="02040503050406030204" pitchFamily="18" charset="0"/>
              </a:rPr>
              <a:t>CONSILIU CONSULTATIV</a:t>
            </a:r>
          </a:p>
          <a:p>
            <a:pPr marL="342900" indent="-342900" eaLnBrk="1" hangingPunct="1">
              <a:buAutoNum type="arabicPeriod"/>
            </a:pPr>
            <a:r>
              <a:rPr lang="ro-RO" altLang="ro-RO" sz="2400" dirty="0">
                <a:solidFill>
                  <a:srgbClr val="002060"/>
                </a:solidFill>
                <a:effectLst>
                  <a:outerShdw blurRad="38100" dist="38100" dir="2700000" algn="tl">
                    <a:srgbClr val="000000"/>
                  </a:outerShdw>
                </a:effectLst>
                <a:latin typeface="Cambria Math" panose="02040503050406030204" pitchFamily="18" charset="0"/>
                <a:ea typeface="Cambria Math" panose="02040503050406030204" pitchFamily="18" charset="0"/>
                <a:cs typeface="Cambria Math" panose="02040503050406030204" pitchFamily="18" charset="0"/>
              </a:rPr>
              <a:t>OLIMPIADE ȘCOLARE</a:t>
            </a:r>
          </a:p>
          <a:p>
            <a:pPr algn="ctr" eaLnBrk="1" hangingPunct="1"/>
            <a:br>
              <a:rPr lang="ro-RO" altLang="ro-RO" dirty="0">
                <a:solidFill>
                  <a:srgbClr val="002060"/>
                </a:solidFill>
                <a:effectLst>
                  <a:outerShdw blurRad="38100" dist="38100" dir="2700000" algn="tl">
                    <a:srgbClr val="000000"/>
                  </a:outerShdw>
                </a:effectLst>
                <a:latin typeface="Cambria Math" panose="02040503050406030204" pitchFamily="18" charset="0"/>
                <a:ea typeface="Cambria Math" panose="02040503050406030204" pitchFamily="18" charset="0"/>
                <a:cs typeface="Cambria Math" panose="02040503050406030204" pitchFamily="18" charset="0"/>
              </a:rPr>
            </a:br>
            <a:endParaRPr lang="en-US" altLang="ro-RO" dirty="0">
              <a:latin typeface="Cambria" panose="02040503050406030204" pitchFamily="18" charset="0"/>
              <a:ea typeface="Cambria" panose="02040503050406030204" pitchFamily="18" charset="0"/>
              <a:cs typeface="Cambria" panose="02040503050406030204"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F77341-58D4-4270-9174-3AB47535958F}"/>
              </a:ext>
            </a:extLst>
          </p:cNvPr>
          <p:cNvSpPr/>
          <p:nvPr/>
        </p:nvSpPr>
        <p:spPr>
          <a:xfrm>
            <a:off x="2730674" y="1465545"/>
            <a:ext cx="6651321" cy="1323439"/>
          </a:xfrm>
          <a:prstGeom prst="rect">
            <a:avLst/>
          </a:prstGeom>
        </p:spPr>
        <p:txBody>
          <a:bodyPr wrap="square">
            <a:spAutoFit/>
          </a:bodyPr>
          <a:lstStyle/>
          <a:p>
            <a:pPr algn="ctr" eaLnBrk="1" hangingPunct="1"/>
            <a:r>
              <a:rPr lang="ro-RO" altLang="ro-RO" sz="4000" dirty="0">
                <a:solidFill>
                  <a:srgbClr val="002060"/>
                </a:solidFill>
                <a:effectLst>
                  <a:outerShdw blurRad="38100" dist="38100" dir="2700000" algn="tl">
                    <a:srgbClr val="000000"/>
                  </a:outerShdw>
                </a:effectLst>
                <a:latin typeface="Cambria Math" panose="02040503050406030204" pitchFamily="18" charset="0"/>
                <a:ea typeface="Cambria Math" panose="02040503050406030204" pitchFamily="18" charset="0"/>
                <a:cs typeface="Cambria Math" panose="02040503050406030204" pitchFamily="18" charset="0"/>
              </a:rPr>
              <a:t>MULT SUCCES ÎN ANUL ȘCOLAR 2026-2027!</a:t>
            </a:r>
          </a:p>
        </p:txBody>
      </p:sp>
    </p:spTree>
    <p:extLst>
      <p:ext uri="{BB962C8B-B14F-4D97-AF65-F5344CB8AC3E}">
        <p14:creationId xmlns:p14="http://schemas.microsoft.com/office/powerpoint/2010/main" val="1384411091"/>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themeOverride>
</file>

<file path=docProps/app.xml><?xml version="1.0" encoding="utf-8"?>
<Properties xmlns="http://schemas.openxmlformats.org/officeDocument/2006/extended-properties" xmlns:vt="http://schemas.openxmlformats.org/officeDocument/2006/docPropsVTypes">
  <Template>Crop</Template>
  <TotalTime>3697</TotalTime>
  <Words>6449</Words>
  <Application>Microsoft Office PowerPoint</Application>
  <PresentationFormat>Widescreen</PresentationFormat>
  <Paragraphs>448</Paragraphs>
  <Slides>34</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34</vt:i4>
      </vt:variant>
    </vt:vector>
  </HeadingPairs>
  <TitlesOfParts>
    <vt:vector size="43" baseType="lpstr">
      <vt:lpstr>Arial</vt:lpstr>
      <vt:lpstr>Arial-BoldMT</vt:lpstr>
      <vt:lpstr>Calibri</vt:lpstr>
      <vt:lpstr>Cambria</vt:lpstr>
      <vt:lpstr>Cambria Math</vt:lpstr>
      <vt:lpstr>Courier New</vt:lpstr>
      <vt:lpstr>Franklin Gothic Book</vt:lpstr>
      <vt:lpstr>Wingdings</vt:lpstr>
      <vt:lpstr>Crop</vt:lpstr>
      <vt:lpstr>CONSFĂTUIREA JUDEȚEANĂ A CADRELOR DIDACTICE CARE PREDAU  LIMBILE MODERNE Franceză și italiană Deva, 30 septembrie 2026</vt:lpstr>
      <vt:lpstr>Priorități educaționale în anul școlar 2026 - 2027  </vt:lpstr>
      <vt:lpstr>PowerPoint Presentation</vt:lpstr>
      <vt:lpstr>PowerPoint Presentation</vt:lpstr>
      <vt:lpstr>METODOLOGII ALE EXAMENELOR NAŢIONALE 2027</vt:lpstr>
      <vt:lpstr>Priorități educaționale în anul școlar 2026 - 2027</vt:lpstr>
      <vt:lpstr>PowerPoint Presentation</vt:lpstr>
      <vt:lpstr>PowerPoint Presentation</vt:lpstr>
      <vt:lpstr>CICLUL LICEAL  O R D I N privind aprobarea planurilor-cadru pentru învățământul liceal cu frecvență zi*) nr. 4.350/ 20 iunie 2024, publicat în Monitorul Oficial al României, Partea I, nr. 594 și 594 bis/26.VI.2025  Art. 39. — Planurile-cadru pentru învățământul liceal cu frecvență zi prevăzute la art. 2-38 se aplică progresiv, începând cu generația de elevi care intră în clasa a IX-a în anul școlar 2026-2027.  Art. 40. — (2) În anul școlar 2026-2027, pentru clasa a IX-a, învățământ liceal, forma cu frecvență zi, se aplică planurile-cadru aprobate prin anexele nr. 2-38, iar pentru clasele a X-a, a XI-a și a XII-a, învățământ liceal, forma cu frecvență zi, respectiv clasele a X-a și a XI-a, învățământ profesional, rămân în aplicare planurile - cadru valabile în anul școlar 2024-2025. (3) În anul școlar 2027-2028, pentru clasele a IX-a și a X-a, învățământ liceal, forma cu frecvență zi, se aplică planurile cadru aprobate prin anexele nr. 2-38, iar pentru clasele a XI-a și a XII-a, învățământ liceal, forma cu frecvență zi, respectiv clasa a XI-a, învățământ profesional, rămân în aplicare planurile-cadru valabile în anul școlar 2024-2025. (4) În anul școlar 2028-2029, pentru clasele a IX-a, a X-a și a XI-a, învățământ liceal, forma cu frecvență zi, se aplică planurile-cadru aprobate prin anexele nr. 2-38, iar pentru clasa a XII-a, învățământ liceal, forma cu frecvență zi, rămân în aplicare planurile-cadru valabile în anul școlar 2024-2025. (5) Începând cu anul școlar 2029-2030, pentru clasele a IX-a, a X-a, a XI-a și a XII-a, învățământ liceal, forma cu frecvență zi, se aplică planurile-cadru aprobate prin anexele nr. 2-38.  Art. 41. — (1) Planurile-cadru de învățământ cuprinse în anexele nr. 2-38 sunt parte integrantă a curriculumului național și reprezintă ofertă centrală obligatorie — în cazul tuturor filierelor, profilurilor și specializărilor/calificărilor profesionale. (2) Inspectoratele școlare și conducerile unităților de învățământ răspund de aplicarea integrală și corectă la clasă a planurilor-cadru de învățământ în vigoare, corespunzătoare filierei, profilului și specializării/calificării profesionale.  Art. 42. — Planurile-cadru pentru învățământul liceal pentru învățământul în limbile minorităților naționale, pentru clase cu studiul unei limbi moderne în regim intensiv sau bilingv, inclusiv pentru cele care funcționează în baza unor acorduri guvernamentale, pentru învățământul liceal special, pentru învățământul liceal cu frecvență redusă/seral, pentru alternative educaționale și pentru programul „A doua șansă” se aprobă prin ordin separat al ministrului educației și cercetării.    ***** O R D I N  pentru modificarea anexelor nr. 1-38 la Ordinul ministrului educației și cercetării nr. 4.350/2025 privind aprobarea planurilor-cadru pentru învățământul liceal cu frecvență zi*) nr. 4152/17 iunie 2026, publicat în Monitorul Oficial al României, Partea I, nr. 565 și 565 bis/9.VII.2026 </vt:lpstr>
      <vt:lpstr>PowerPoint Presentation</vt:lpstr>
      <vt:lpstr>OMEC nr. 6.930/19 decembrie 2025 pentru aprobarea programelor școlare asociate disciplinelor prevăzute în Ordinul ministrului educației și cercetării nr. 4.350/2025 privind aprobarea planurilor-cadru pentru învățământul liceal cu frecvență zi*), publicat în Monitorul Oficial al României, Partea I, nr. 4 bis/ 8.01.2026   </vt:lpstr>
      <vt:lpstr>OMEC nr. 3.716/21 aprilie 2026 privind aprobarea programelor școlare asociate disciplinelor prevăzute în planurile-cadru pentru învățământul liceal, publicat în Monitorul Oficial al României, Partea I, nr. 410 din 14 mai 2026 </vt:lpstr>
      <vt:lpstr>OMEC nr. 4.106/9 iunie 2026 privind aprobarea programelor școlare asociate disciplinelor prevăzute în planurile-cadru pentru învățământul liceal*), publicat în Monitorul Oficial al României, Partea I, nr. 598 și 598 bis/22.VII.2026 </vt:lpstr>
      <vt:lpstr>PowerPoint Presentation</vt:lpstr>
      <vt:lpstr>PowerPoint Presentation</vt:lpstr>
      <vt:lpstr>PowerPoint Presentation</vt:lpstr>
      <vt:lpstr>STANDARDE NAȚIONALE DE EVALUARE</vt:lpstr>
      <vt:lpstr>PowerPoint Presentation</vt:lpstr>
      <vt:lpstr>Dezvoltarea profesională – prima de carieră didactică</vt:lpstr>
      <vt:lpstr>PowerPoint Presentation</vt:lpstr>
      <vt:lpstr>PowerPoint Presentation</vt:lpstr>
      <vt:lpstr>STUDIUL LIMBII MODERNE L1 ÎN REGIM STANDARD (2/3 ore/săptămână) STUDIUL LIMBII MODERNE L2 ÎN REGIM STANDARD (1/2 ore pe săptămână)</vt:lpstr>
      <vt:lpstr>STUDIUL LIMBII MODERNE L1 ÎN REGIM INTENSIV (4 ore/săptămână) STUDIUL LIMBII MODERNE L2 ÎN REGIM INTENSIV(4 ore pe săptămână)</vt:lpstr>
      <vt:lpstr>STUDIUL LIMBII MODERNE L1 ÎN REGIM BILINGV(6 ore/săptămână) STUDIUL LIMBII MODERNE L2 (CU DEBUT DIN CLASA A V-A ÎN REGIM BILINGV (6 ore pe săptămână)</vt:lpstr>
      <vt:lpstr>PowerPoint Presentation</vt:lpstr>
      <vt:lpstr>PowerPoint Presentation</vt:lpstr>
      <vt:lpstr>PROIECTAREA DEMERSULUI DIDACTIC  PLANIFICAREA CALENDARISTICĂ – LIMBI MODERNE (I)</vt:lpstr>
      <vt:lpstr> </vt:lpstr>
      <vt:lpstr>Proiectarea didactică și observarea colegială</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CONSFĂTUIREA NAȚIONALĂ A INSPECTORILOR ȘCOLARI PENTRU LIMBI MODERNE</dc:title>
  <dc:creator>Manuela Delia</dc:creator>
  <cp:lastModifiedBy>2024-1-RO01-KA121-SCH-000227797</cp:lastModifiedBy>
  <cp:revision>338</cp:revision>
  <dcterms:created xsi:type="dcterms:W3CDTF">2023-08-30T07:22:04Z</dcterms:created>
  <dcterms:modified xsi:type="dcterms:W3CDTF">2026-09-30T17:18:04Z</dcterms:modified>
</cp:coreProperties>
</file>