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6" r:id="rId2"/>
    <p:sldId id="267" r:id="rId3"/>
    <p:sldId id="257" r:id="rId4"/>
    <p:sldId id="258" r:id="rId5"/>
    <p:sldId id="259" r:id="rId6"/>
    <p:sldId id="261" r:id="rId7"/>
    <p:sldId id="262" r:id="rId8"/>
    <p:sldId id="265" r:id="rId9"/>
    <p:sldId id="264" r:id="rId10"/>
    <p:sldId id="263" r:id="rId11"/>
    <p:sldId id="26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381D5-3B01-41FC-A119-9D641A23B0E0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55A2C-CDC5-4992-B9F3-7283A4036A46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3204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381D5-3B01-41FC-A119-9D641A23B0E0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55A2C-CDC5-4992-B9F3-7283A4036A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0838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381D5-3B01-41FC-A119-9D641A23B0E0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55A2C-CDC5-4992-B9F3-7283A4036A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938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381D5-3B01-41FC-A119-9D641A23B0E0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55A2C-CDC5-4992-B9F3-7283A4036A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3849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381D5-3B01-41FC-A119-9D641A23B0E0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55A2C-CDC5-4992-B9F3-7283A4036A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0792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381D5-3B01-41FC-A119-9D641A23B0E0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55A2C-CDC5-4992-B9F3-7283A4036A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38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381D5-3B01-41FC-A119-9D641A23B0E0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55A2C-CDC5-4992-B9F3-7283A4036A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010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381D5-3B01-41FC-A119-9D641A23B0E0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55A2C-CDC5-4992-B9F3-7283A4036A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4264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381D5-3B01-41FC-A119-9D641A23B0E0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55A2C-CDC5-4992-B9F3-7283A4036A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8998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381D5-3B01-41FC-A119-9D641A23B0E0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55A2C-CDC5-4992-B9F3-7283A4036A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457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381D5-3B01-41FC-A119-9D641A23B0E0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55A2C-CDC5-4992-B9F3-7283A4036A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25765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381D5-3B01-41FC-A119-9D641A23B0E0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55A2C-CDC5-4992-B9F3-7283A4036A4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693344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381D5-3B01-41FC-A119-9D641A23B0E0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55A2C-CDC5-4992-B9F3-7283A4036A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74638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381D5-3B01-41FC-A119-9D641A23B0E0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55A2C-CDC5-4992-B9F3-7283A4036A46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30424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381D5-3B01-41FC-A119-9D641A23B0E0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55A2C-CDC5-4992-B9F3-7283A4036A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79398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381D5-3B01-41FC-A119-9D641A23B0E0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55A2C-CDC5-4992-B9F3-7283A4036A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47786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381D5-3B01-41FC-A119-9D641A23B0E0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55A2C-CDC5-4992-B9F3-7283A4036A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980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3E381D5-3B01-41FC-A119-9D641A23B0E0}" type="datetimeFigureOut">
              <a:rPr lang="en-US" smtClean="0"/>
              <a:t>1/9/2025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4955A2C-CDC5-4992-B9F3-7283A4036A4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86707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image2.slideserve.com/4758161/slide10-l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image2.slideserve.com/4758161/slide1-l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image2.slideserve.com/4758161/slide3-l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image2.slideserve.com/4758161/slide5-l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image2.slideserve.com/4758161/slide6-l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image2.slideserve.com/4758161/slide9-l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image2.slideserve.com/4758161/slide8-l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image2.slideserve.com/4758161/slide7-l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image2.slideserve.com/4758161/slide4-l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FD6517-217B-4F2E-96A1-27524F2F7A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o-RO" dirty="0">
                <a:latin typeface="Algerian" panose="04020705040A02060702" pitchFamily="82" charset="0"/>
              </a:rPr>
              <a:t>Șezătorile în tradiția populară românească</a:t>
            </a:r>
            <a:endParaRPr lang="en-US" dirty="0">
              <a:latin typeface="Algerian" panose="04020705040A02060702" pitchFamily="8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7867BB-AF59-4B19-9126-3057C949DDC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o-RO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867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D38CF3-5A54-434F-B339-F3117F0EA8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0575" y="276225"/>
            <a:ext cx="10563225" cy="5900737"/>
          </a:xfrm>
        </p:spPr>
        <p:txBody>
          <a:bodyPr>
            <a:normAutofit/>
          </a:bodyPr>
          <a:lstStyle/>
          <a:p>
            <a:r>
              <a:rPr lang="en-US" sz="2400" b="1" u="sng" dirty="0" err="1">
                <a:solidFill>
                  <a:srgbClr val="2B2A2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10"/>
              </a:rPr>
              <a:t>Postu</a:t>
            </a:r>
            <a:r>
              <a:rPr lang="ro-RO" sz="2400" b="1" u="sng" dirty="0">
                <a:solidFill>
                  <a:srgbClr val="2B2A2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10"/>
              </a:rPr>
              <a:t>l Cr</a:t>
            </a:r>
            <a:r>
              <a:rPr lang="en-US" sz="2400" b="1" u="sng" dirty="0" err="1">
                <a:solidFill>
                  <a:srgbClr val="2B2A2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10"/>
              </a:rPr>
              <a:t>ăciunului</a:t>
            </a:r>
            <a:r>
              <a:rPr lang="en-US" sz="2400" b="1" u="sng" dirty="0">
                <a:solidFill>
                  <a:srgbClr val="2B2A2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10"/>
              </a:rPr>
              <a:t> </a:t>
            </a:r>
            <a:r>
              <a:rPr lang="en-US" sz="2400" b="1" u="sng" dirty="0" err="1">
                <a:solidFill>
                  <a:srgbClr val="2B2A2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10"/>
              </a:rPr>
              <a:t>este</a:t>
            </a:r>
            <a:r>
              <a:rPr lang="en-US" sz="2400" b="1" u="sng" dirty="0">
                <a:solidFill>
                  <a:srgbClr val="2B2A2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10"/>
              </a:rPr>
              <a:t> o </a:t>
            </a:r>
            <a:r>
              <a:rPr lang="en-US" sz="2400" b="1" u="sng" dirty="0" err="1">
                <a:solidFill>
                  <a:srgbClr val="2B2A2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10"/>
              </a:rPr>
              <a:t>perioadă</a:t>
            </a:r>
            <a:r>
              <a:rPr lang="en-US" sz="2400" b="1" u="sng" dirty="0">
                <a:solidFill>
                  <a:srgbClr val="2B2A2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10"/>
              </a:rPr>
              <a:t> </a:t>
            </a:r>
            <a:r>
              <a:rPr lang="en-US" sz="2400" b="1" u="sng" dirty="0" err="1">
                <a:solidFill>
                  <a:srgbClr val="2B2A2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10"/>
              </a:rPr>
              <a:t>în</a:t>
            </a:r>
            <a:r>
              <a:rPr lang="en-US" sz="2400" b="1" u="sng" dirty="0">
                <a:solidFill>
                  <a:srgbClr val="2B2A2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10"/>
              </a:rPr>
              <a:t> care, </a:t>
            </a:r>
            <a:r>
              <a:rPr lang="en-US" sz="2400" b="1" u="sng" dirty="0" err="1">
                <a:solidFill>
                  <a:srgbClr val="2B2A2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10"/>
              </a:rPr>
              <a:t>în</a:t>
            </a:r>
            <a:r>
              <a:rPr lang="en-US" sz="2400" b="1" u="sng" dirty="0">
                <a:solidFill>
                  <a:srgbClr val="2B2A2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10"/>
              </a:rPr>
              <a:t> </a:t>
            </a:r>
            <a:r>
              <a:rPr lang="en-US" sz="2400" b="1" u="sng" dirty="0" err="1">
                <a:solidFill>
                  <a:srgbClr val="2B2A2A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10"/>
              </a:rPr>
              <a:t>satele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româneşti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ai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ocazia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să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iei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parte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obiceiuri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străvechi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dau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savoare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aparte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vieţii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oamenilor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din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comunităţile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respective.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Unul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dintre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este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şezătoarea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iarnă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prilej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adunare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femeilor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bărbaţilor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din sat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pentru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lucra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împreună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povesti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spune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snoave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ghicitori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proverbe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dansa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învăţa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colinde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Sezonul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şezătorilor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începe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imediat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după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“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Lăsata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Secului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Crăciun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”,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odată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cu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intrarea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postul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dinaintea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sărbătorii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Naşterii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Domnului</a:t>
            </a:r>
            <a:r>
              <a:rPr lang="en-US" sz="2400" dirty="0">
                <a:solidFill>
                  <a:srgbClr val="212529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3937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34DD1-BC0E-4441-B5BE-3BBB03957B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2025" y="2790825"/>
            <a:ext cx="9813418" cy="3533775"/>
          </a:xfrm>
        </p:spPr>
        <p:txBody>
          <a:bodyPr/>
          <a:lstStyle/>
          <a:p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1"/>
              </a:rPr>
              <a:t>Şezătorile</a:t>
            </a:r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1"/>
              </a:rPr>
              <a:t> de </a:t>
            </a:r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1"/>
              </a:rPr>
              <a:t>Iarnă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Şez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rareori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numite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habă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lungi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iarnă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cu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excepţia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zilelor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marţi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vineri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când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nu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torcea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Fetele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adunau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o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familie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vârstnică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aducându-şi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lucru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furcă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pe care era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prins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caierul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lână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fuior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cânepă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aveau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făcut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„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cipcă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cusături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spuneau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glume,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ghicitori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proverbe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iar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dup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veneau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feciorii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jocuri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având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adeseori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rolul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favoriza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înt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â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lnirea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celor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care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plăceau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ro-RO" sz="2400" dirty="0">
              <a:solidFill>
                <a:srgbClr val="212529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o-RO" sz="1800" dirty="0">
              <a:solidFill>
                <a:srgbClr val="212529"/>
              </a:solidFill>
              <a:latin typeface="Open Sans" panose="020B0606030504020204" pitchFamily="34" charset="0"/>
              <a:ea typeface="Calibri" panose="020F0502020204030204" pitchFamily="34" charset="0"/>
            </a:endParaRPr>
          </a:p>
          <a:p>
            <a:endParaRPr lang="ro-RO" sz="1800" dirty="0">
              <a:solidFill>
                <a:srgbClr val="212529"/>
              </a:solidFill>
              <a:latin typeface="Open Sans" panose="020B0606030504020204" pitchFamily="34" charset="0"/>
              <a:ea typeface="Calibri" panose="020F0502020204030204" pitchFamily="34" charset="0"/>
            </a:endParaRPr>
          </a:p>
          <a:p>
            <a:endParaRPr lang="ro-RO" sz="1800" dirty="0">
              <a:solidFill>
                <a:srgbClr val="212529"/>
              </a:solidFill>
              <a:latin typeface="Open Sans" panose="020B0606030504020204" pitchFamily="34" charset="0"/>
              <a:ea typeface="Calibri" panose="020F0502020204030204" pitchFamily="34" charset="0"/>
            </a:endParaRPr>
          </a:p>
          <a:p>
            <a:endParaRPr lang="ro-RO" sz="1800" dirty="0">
              <a:solidFill>
                <a:srgbClr val="212529"/>
              </a:solidFill>
              <a:latin typeface="Open Sans" panose="020B0606030504020204" pitchFamily="34" charset="0"/>
              <a:ea typeface="Calibri" panose="020F0502020204030204" pitchFamily="34" charset="0"/>
            </a:endParaRPr>
          </a:p>
          <a:p>
            <a:endParaRPr lang="ro-RO" sz="1800" dirty="0">
              <a:solidFill>
                <a:srgbClr val="212529"/>
              </a:solidFill>
              <a:latin typeface="Open Sans" panose="020B0606030504020204" pitchFamily="34" charset="0"/>
              <a:ea typeface="Calibri" panose="020F0502020204030204" pitchFamily="34" charset="0"/>
            </a:endParaRPr>
          </a:p>
          <a:p>
            <a:endParaRPr lang="ro-RO" sz="1800" dirty="0">
              <a:solidFill>
                <a:srgbClr val="212529"/>
              </a:solidFill>
              <a:latin typeface="Open Sans" panose="020B0606030504020204" pitchFamily="34" charset="0"/>
              <a:ea typeface="Calibri" panose="020F0502020204030204" pitchFamily="34" charset="0"/>
            </a:endParaRPr>
          </a:p>
          <a:p>
            <a:endParaRPr lang="ro-RO" sz="1800" dirty="0">
              <a:solidFill>
                <a:srgbClr val="212529"/>
              </a:solidFill>
              <a:latin typeface="Open Sans" panose="020B0606030504020204" pitchFamily="34" charset="0"/>
              <a:ea typeface="Calibri" panose="020F0502020204030204" pitchFamily="34" charset="0"/>
            </a:endParaRPr>
          </a:p>
          <a:p>
            <a:endParaRPr lang="ro-RO" sz="1800" dirty="0">
              <a:solidFill>
                <a:srgbClr val="212529"/>
              </a:solidFill>
              <a:latin typeface="Open Sans" panose="020B0606030504020204" pitchFamily="34" charset="0"/>
              <a:ea typeface="Calibri" panose="020F0502020204030204" pitchFamily="34" charset="0"/>
            </a:endParaRPr>
          </a:p>
          <a:p>
            <a:endParaRPr lang="ro-RO" sz="1800" dirty="0">
              <a:solidFill>
                <a:srgbClr val="212529"/>
              </a:solidFill>
              <a:latin typeface="Open Sans" panose="020B0606030504020204" pitchFamily="34" charset="0"/>
              <a:ea typeface="Calibri" panose="020F0502020204030204" pitchFamily="34" charset="0"/>
            </a:endParaRPr>
          </a:p>
          <a:p>
            <a:endParaRPr lang="ro-RO" sz="1800" dirty="0">
              <a:solidFill>
                <a:srgbClr val="212529"/>
              </a:solidFill>
              <a:latin typeface="Open Sans" panose="020B0606030504020204" pitchFamily="34" charset="0"/>
              <a:ea typeface="Calibri" panose="020F0502020204030204" pitchFamily="34" charset="0"/>
            </a:endParaRPr>
          </a:p>
          <a:p>
            <a:endParaRPr lang="ro-RO" sz="1800" dirty="0">
              <a:solidFill>
                <a:srgbClr val="212529"/>
              </a:solidFill>
              <a:latin typeface="Open Sans" panose="020B0606030504020204" pitchFamily="34" charset="0"/>
              <a:ea typeface="Calibri" panose="020F0502020204030204" pitchFamily="34" charset="0"/>
            </a:endParaRPr>
          </a:p>
          <a:p>
            <a:endParaRPr lang="ro-RO" sz="1800" dirty="0">
              <a:solidFill>
                <a:srgbClr val="212529"/>
              </a:solidFill>
              <a:latin typeface="Open Sans" panose="020B0606030504020204" pitchFamily="34" charset="0"/>
              <a:ea typeface="Calibri" panose="020F0502020204030204" pitchFamily="34" charset="0"/>
            </a:endParaRPr>
          </a:p>
          <a:p>
            <a:endParaRPr lang="ro-RO" sz="1800" dirty="0">
              <a:solidFill>
                <a:srgbClr val="212529"/>
              </a:solidFill>
              <a:latin typeface="Open Sans" panose="020B0606030504020204" pitchFamily="34" charset="0"/>
              <a:ea typeface="Calibri" panose="020F0502020204030204" pitchFamily="34" charset="0"/>
            </a:endParaRPr>
          </a:p>
          <a:p>
            <a:endParaRPr lang="ro-RO" sz="1800" dirty="0">
              <a:solidFill>
                <a:srgbClr val="212529"/>
              </a:solidFill>
              <a:latin typeface="Open Sans" panose="020B0606030504020204" pitchFamily="34" charset="0"/>
              <a:ea typeface="Calibri" panose="020F0502020204030204" pitchFamily="34" charset="0"/>
            </a:endParaRPr>
          </a:p>
          <a:p>
            <a:endParaRPr lang="ro-RO" sz="1800" dirty="0">
              <a:solidFill>
                <a:srgbClr val="212529"/>
              </a:solidFill>
              <a:latin typeface="Open Sans" panose="020B0606030504020204" pitchFamily="34" charset="0"/>
              <a:ea typeface="Calibri" panose="020F0502020204030204" pitchFamily="34" charset="0"/>
            </a:endParaRPr>
          </a:p>
        </p:txBody>
      </p:sp>
      <p:pic>
        <p:nvPicPr>
          <p:cNvPr id="1026" name="Picture 2" descr="Sezatorile si uratorile specifice acestora | Didactic.ro">
            <a:extLst>
              <a:ext uri="{FF2B5EF4-FFF2-40B4-BE49-F238E27FC236}">
                <a16:creationId xmlns:a16="http://schemas.microsoft.com/office/drawing/2014/main" id="{2A5D6D19-1E33-459B-A2F6-0F92DFBB84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3699" y="2571750"/>
            <a:ext cx="5838826" cy="4010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1216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3C4E90-3229-4F77-A9D7-FA94C6E530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675" y="342900"/>
            <a:ext cx="10906125" cy="5834063"/>
          </a:xfrm>
        </p:spPr>
        <p:txBody>
          <a:bodyPr>
            <a:normAutofit/>
          </a:bodyPr>
          <a:lstStyle/>
          <a:p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Maramure</a:t>
            </a:r>
            <a:r>
              <a:rPr lang="ro-RO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ș -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postul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Crăciunului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singurele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petreceri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 care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credincioşii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pot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sunt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şezătorile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Chiar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obiceiurile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s-au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pierdut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negura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timpului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unele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sate din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Maramureş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ţărăncile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adună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ncă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ș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ezători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toarce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lâna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organizau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 casa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unui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gospodar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tors,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tăiatul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lemnelor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construirea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unei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case,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prăşitul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porumbului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seceratul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grâului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desfăcatul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porumbului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Oamenii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bucuroşi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lucrau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cu drag. La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terminarea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lucrului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„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gazda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cinstea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clăcaşi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cu o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bogată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Apoi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rosteau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ghicitori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zicale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proverbe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cânta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rosteau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balade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nestemate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folclorice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s-au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păstrat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pâna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zilele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noastre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transmise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lesnicios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această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7982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47AE9D-5E26-409F-AABB-E7E77A42DB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5" y="134754"/>
            <a:ext cx="8976503" cy="6448926"/>
          </a:xfrm>
        </p:spPr>
        <p:txBody>
          <a:bodyPr/>
          <a:lstStyle/>
          <a:p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3"/>
              </a:rPr>
              <a:t>Acestea</a:t>
            </a:r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3"/>
              </a:rPr>
              <a:t> </a:t>
            </a:r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3"/>
              </a:rPr>
              <a:t>erau</a:t>
            </a:r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3"/>
              </a:rPr>
              <a:t> </a:t>
            </a:r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3"/>
              </a:rPr>
              <a:t>întâlniri</a:t>
            </a:r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3"/>
              </a:rPr>
              <a:t> ale </a:t>
            </a:r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3"/>
              </a:rPr>
              <a:t>femeilor</a:t>
            </a:r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3"/>
              </a:rPr>
              <a:t> din sat la una din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case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toarce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lâna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cânepa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scărmăna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lâna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penele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Oltenia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mai numesc </a:t>
            </a:r>
            <a:r>
              <a:rPr lang="ro-RO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clăci. </a:t>
            </a:r>
            <a:r>
              <a:rPr lang="ro-RO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Muzicanţii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buni cunoscători ai obiceiurilor locale, </a:t>
            </a:r>
            <a:r>
              <a:rPr lang="ro-RO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îşi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ocupau locurile prestabilite </a:t>
            </a:r>
            <a:r>
              <a:rPr lang="ro-RO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începeau să interpreteze melodii de joc. Atmosfera </a:t>
            </a:r>
            <a:r>
              <a:rPr lang="ro-RO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creştea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în veselie </a:t>
            </a:r>
            <a:r>
              <a:rPr lang="ro-RO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bună </a:t>
            </a:r>
            <a:r>
              <a:rPr lang="ro-RO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dispoziţie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Toate femeile </a:t>
            </a:r>
            <a:r>
              <a:rPr lang="ro-RO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ieşeau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 joc </a:t>
            </a:r>
            <a:r>
              <a:rPr lang="ro-RO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pentru că nu aveau loc în odaie, se urcau </a:t>
            </a:r>
            <a:r>
              <a:rPr lang="ro-RO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 </a:t>
            </a:r>
            <a:r>
              <a:rPr lang="ro-RO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laviţele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care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înconjurau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peretele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o-RO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en-US" dirty="0"/>
          </a:p>
        </p:txBody>
      </p:sp>
      <p:pic>
        <p:nvPicPr>
          <p:cNvPr id="2052" name="Picture 4" descr="Șezătoare ca pe vremuri la Șolcani - Ziarul Nostru">
            <a:extLst>
              <a:ext uri="{FF2B5EF4-FFF2-40B4-BE49-F238E27FC236}">
                <a16:creationId xmlns:a16="http://schemas.microsoft.com/office/drawing/2014/main" id="{C60DBCD9-1907-493B-9AE9-A1530D85B8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533" y="3429000"/>
            <a:ext cx="5298686" cy="3154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4446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DAD9FA-2ACA-445F-92FB-45E311903C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2950" y="619125"/>
            <a:ext cx="10610850" cy="5557838"/>
          </a:xfrm>
        </p:spPr>
        <p:txBody>
          <a:bodyPr>
            <a:normAutofit/>
          </a:bodyPr>
          <a:lstStyle/>
          <a:p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5"/>
              </a:rPr>
              <a:t>Ţara</a:t>
            </a:r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5"/>
              </a:rPr>
              <a:t> </a:t>
            </a:r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 tooltip="slide5"/>
              </a:rPr>
              <a:t>Năsăudului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Gazda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ș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ez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toare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trebuia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aleas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din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timp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pentru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 pre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â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mpina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anumite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greut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ăț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care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determina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participan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ț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 s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nu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sfiasc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la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anumite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aspecte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care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ț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aceast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tradi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ț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Camera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trebuia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fie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nc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toare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iar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gazda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nu fie om „dung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aș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”.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Pentru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acest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favor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gazda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era r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splatit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participante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munc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ș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anumite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bunuri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lemne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foc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petrol, (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pl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tesc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curentul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electric), f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etc. V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â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rsta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care sunt admi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ș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ș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ez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toare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difer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la un sat la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altul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ș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ez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toare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organizeaz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numeroase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jocuri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dramatice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ș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societate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ale c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func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ț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dominante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crearea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bunei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dispozi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ț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cultivarea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unei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comport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corespunz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toare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grup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ș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ini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ț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ierea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tineretului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participarea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lui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 ma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ifest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caracter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petrecere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Specific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fi: F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Â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NT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Â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NA, PURICELE, VERIGU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Ț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3075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1082A1-099F-4C89-A06E-E6A209B43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3900" y="847725"/>
            <a:ext cx="10629900" cy="5329238"/>
          </a:xfrm>
        </p:spPr>
        <p:txBody>
          <a:bodyPr>
            <a:normAutofit/>
          </a:bodyPr>
          <a:lstStyle/>
          <a:p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6"/>
              </a:rPr>
              <a:t> </a:t>
            </a:r>
            <a:r>
              <a:rPr lang="ro-RO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6"/>
              </a:rPr>
              <a:t>L</a:t>
            </a:r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6"/>
              </a:rPr>
              <a:t>a </a:t>
            </a:r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6"/>
              </a:rPr>
              <a:t>aceste</a:t>
            </a:r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6"/>
              </a:rPr>
              <a:t> </a:t>
            </a:r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6"/>
              </a:rPr>
              <a:t>şezători</a:t>
            </a:r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6"/>
              </a:rPr>
              <a:t>, </a:t>
            </a:r>
            <a:r>
              <a:rPr lang="en-US" sz="2400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6"/>
              </a:rPr>
              <a:t>mai</a:t>
            </a:r>
            <a:r>
              <a:rPr lang="en-US" sz="2400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6"/>
              </a:rPr>
              <a:t> </a:t>
            </a:r>
            <a:r>
              <a:rPr lang="en-US" sz="2400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6"/>
              </a:rPr>
              <a:t>sobre</a:t>
            </a:r>
            <a:r>
              <a:rPr lang="en-US" sz="2400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6"/>
              </a:rPr>
              <a:t> </a:t>
            </a:r>
            <a:r>
              <a:rPr lang="en-US" sz="2400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6"/>
              </a:rPr>
              <a:t>decât</a:t>
            </a:r>
            <a:r>
              <a:rPr lang="en-US" sz="2400" u="sng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fete,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femeile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obişnuiau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toarcă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coase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croşeteze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ştrincănescă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un aspect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foarte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important,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comunice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vorbească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viaţa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satului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oameni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întâmplări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localitate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Uneori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poveştile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mergeau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până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punctul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care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femeile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hotărau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cine cu cine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mărită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cuplurile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tinere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care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despărţi.Tot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şezătoare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povesteau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întâmplări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strigoi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pricolici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şolomonari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măiestre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încercări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dezgropare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comorilor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păzite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lucru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slab,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astfel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creionându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-se o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lume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mistică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satului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Pe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lângă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vorbe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femeile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cântau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fie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lucrul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spor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La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acest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gen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manifestare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folclorică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practicau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diverse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jocuri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colective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de-a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fântâna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scaon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de-a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cioarecu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puica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zburătoare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Atmosfera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veselie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era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completată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budihăli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adică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fete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feciori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mascaţi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şăzători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care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treceau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alaiul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adunate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femeile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speriindu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-le.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8632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CC245D-F870-4848-8D0C-B8D2E6C0F9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0507663" cy="2333625"/>
          </a:xfrm>
        </p:spPr>
        <p:txBody>
          <a:bodyPr/>
          <a:lstStyle/>
          <a:p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9"/>
              </a:rPr>
              <a:t>Torsul</a:t>
            </a:r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9"/>
              </a:rPr>
              <a:t> </a:t>
            </a:r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9"/>
              </a:rPr>
              <a:t>lânii</a:t>
            </a:r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9"/>
              </a:rPr>
              <a:t> – </a:t>
            </a:r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9"/>
              </a:rPr>
              <a:t>Retezat</a:t>
            </a:r>
            <a:r>
              <a:rPr lang="ro-RO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zilele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s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rb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toare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duminica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nu se f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ceau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ș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ez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tori.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Aceste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ș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ez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tori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puteau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aib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ș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caracter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ntrajutorare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dac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ț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inem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seama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femeile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ajutau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ntre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torsul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â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Se m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â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ncau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boabe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porumb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fiert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nuci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fructe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uscate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ș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alune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Picture 2" descr="Șezătoarea - un transfer de valori între generații - Stiri Din Surse Buzău">
            <a:extLst>
              <a:ext uri="{FF2B5EF4-FFF2-40B4-BE49-F238E27FC236}">
                <a16:creationId xmlns:a16="http://schemas.microsoft.com/office/drawing/2014/main" id="{EDDC1CF2-2883-4DD8-A099-87FBD186B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652" y="2401786"/>
            <a:ext cx="6115050" cy="4191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46485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AD3C5A-DE7A-4E9F-BAF9-E2DDC10CB5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0575" y="790575"/>
            <a:ext cx="10563225" cy="5386388"/>
          </a:xfrm>
        </p:spPr>
        <p:txBody>
          <a:bodyPr/>
          <a:lstStyle/>
          <a:p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8"/>
              </a:rPr>
              <a:t>Botoşani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frumoasă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tradiţie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păstrată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sfinţenie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bătrânii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satului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pe care o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scot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iveală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lada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zestre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ales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lungi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iarnă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şezătoarea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pierdut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identitatea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mediul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rural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botoşănean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Vorona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Stăuceni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,sunt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doar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două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localităţile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care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păstrează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valorile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autentice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ale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culturii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moldoveneşti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moşi-strămoşi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o-RO" sz="2400" dirty="0">
              <a:solidFill>
                <a:srgbClr val="212529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bogata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activitate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culturală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comuna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Vorona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câştigat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renumele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atât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judeţ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peste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hotare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Toată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comunitatea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preocupată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perpetueze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tradiţiile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îndeosebi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rândul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tinerilor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09304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B2AEDD-A448-4184-A00B-53F72A3863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68349"/>
            <a:ext cx="10515600" cy="5280025"/>
          </a:xfrm>
        </p:spPr>
        <p:txBody>
          <a:bodyPr>
            <a:normAutofit fontScale="92500"/>
          </a:bodyPr>
          <a:lstStyle/>
          <a:p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7"/>
              </a:rPr>
              <a:t>Mărişelul</a:t>
            </a:r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7"/>
              </a:rPr>
              <a:t> </a:t>
            </a:r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7"/>
              </a:rPr>
              <a:t>este</a:t>
            </a:r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7"/>
              </a:rPr>
              <a:t> una </a:t>
            </a:r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7"/>
              </a:rPr>
              <a:t>dintre</a:t>
            </a:r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7"/>
              </a:rPr>
              <a:t> </a:t>
            </a:r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7"/>
              </a:rPr>
              <a:t>cele</a:t>
            </a:r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7"/>
              </a:rPr>
              <a:t> </a:t>
            </a:r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7"/>
              </a:rPr>
              <a:t>mai</a:t>
            </a:r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7"/>
              </a:rPr>
              <a:t> </a:t>
            </a:r>
            <a:r>
              <a:rPr lang="en-US" sz="2400" b="1" u="sng" dirty="0" err="1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7"/>
              </a:rPr>
              <a:t>interesante</a:t>
            </a:r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7"/>
              </a:rPr>
              <a:t> zone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etnografice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Transilvania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Antropologii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spun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„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vrăjile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făcute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timpul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şezătorii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rădăcini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precreştine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După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vreo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două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ore,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când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atmosfera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era bine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încinsă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femeile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început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„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vrăji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". Mai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întâi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luat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nişte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smocuri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câlţi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cărora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le-au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foc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podea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Tradiţia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spune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cine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îndreaptă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câlţii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incandescenţi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mărita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acest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Apoi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două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femei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vârstă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-au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rostogolit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printre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picioare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sita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cernut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făina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timp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strigau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numele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unor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feciori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din sat.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Obiceiul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spune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jocul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sita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arată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care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iubita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feciorului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strigat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După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aceste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vrăji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femeile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plictisite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ieşit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scuture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gardul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zăpadă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Acesta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fost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semnalul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pentru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venirea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feciorilor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însoţiţi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muzicanţi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Feciorii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venit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fetele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joc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După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câteva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dansuri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urmat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altfel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jocuri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„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Puricul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adică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fecior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care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călăreşte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pe un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scaun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care merge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pupe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fetele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Obiceiul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spune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feciorul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care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codeşte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„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ţuce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fetele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trebuie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sărute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ţevile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încinseale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sobei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Nu 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fost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cazul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Mărişel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bărbaţii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-au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făcut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curaj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pălincă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secărică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afinată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După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repriză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distracţie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feciorii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s-au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retras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într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-o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altă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încăpere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ca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chefuiască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lege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le lase pe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femei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toarcă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9393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53CFD1-1AEB-4AC6-A6C6-A7D6C1CF90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590550"/>
            <a:ext cx="10591800" cy="5586413"/>
          </a:xfrm>
        </p:spPr>
        <p:txBody>
          <a:bodyPr/>
          <a:lstStyle/>
          <a:p>
            <a:r>
              <a:rPr lang="en-US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hlinkClick r:id="rId2" tooltip="slide4"/>
              </a:rPr>
              <a:t>Bucovina</a:t>
            </a:r>
            <a:r>
              <a:rPr lang="ro-RO" sz="2400" b="1" u="sng" dirty="0">
                <a:solidFill>
                  <a:srgbClr val="2B2A2A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cadrul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acesta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instituţionalizat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fetele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integrate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ș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consacrate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colectivitatea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femeilor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ncepând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nsuşeasc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această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ocazie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deprinderi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practice </a:t>
            </a:r>
            <a:r>
              <a:rPr lang="ro-RO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ș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spirituale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cântă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rostesc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balade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se spun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ghicitori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zicale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cărora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dau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înţelesuri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legate de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situaţii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cunoscute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Gazda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serveşte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sătencele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cu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mâncăruri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tradiţionale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sarmale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plăcinte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gogoşi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tocini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etc.),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socată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şi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ţuică</a:t>
            </a:r>
            <a:r>
              <a:rPr lang="en-US" sz="2400" dirty="0">
                <a:solidFill>
                  <a:srgbClr val="212529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o-RO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829756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84</TotalTime>
  <Words>1332</Words>
  <Application>Microsoft Office PowerPoint</Application>
  <PresentationFormat>Ecran lat</PresentationFormat>
  <Paragraphs>30</Paragraphs>
  <Slides>11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5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11</vt:i4>
      </vt:variant>
    </vt:vector>
  </HeadingPairs>
  <TitlesOfParts>
    <vt:vector size="17" baseType="lpstr">
      <vt:lpstr>Algerian</vt:lpstr>
      <vt:lpstr>Century Gothic</vt:lpstr>
      <vt:lpstr>Open Sans</vt:lpstr>
      <vt:lpstr>Times New Roman</vt:lpstr>
      <vt:lpstr>Wingdings 3</vt:lpstr>
      <vt:lpstr>Slice</vt:lpstr>
      <vt:lpstr>Șezătorile în tradiția populară românească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  <vt:lpstr>Prezentare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Șezătorile în tradiția populară românească</dc:title>
  <dc:creator>Cosmina</dc:creator>
  <cp:lastModifiedBy>Scoala Gurasada</cp:lastModifiedBy>
  <cp:revision>11</cp:revision>
  <dcterms:created xsi:type="dcterms:W3CDTF">2024-12-08T17:12:26Z</dcterms:created>
  <dcterms:modified xsi:type="dcterms:W3CDTF">2025-01-09T09:32:00Z</dcterms:modified>
</cp:coreProperties>
</file>