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7" r:id="rId2"/>
    <p:sldId id="262" r:id="rId3"/>
    <p:sldId id="264" r:id="rId4"/>
    <p:sldId id="303" r:id="rId5"/>
    <p:sldId id="434" r:id="rId6"/>
    <p:sldId id="266" r:id="rId7"/>
    <p:sldId id="267" r:id="rId8"/>
    <p:sldId id="269" r:id="rId9"/>
    <p:sldId id="268" r:id="rId10"/>
    <p:sldId id="304" r:id="rId11"/>
    <p:sldId id="433" r:id="rId12"/>
    <p:sldId id="275" r:id="rId13"/>
    <p:sldId id="274" r:id="rId14"/>
    <p:sldId id="276" r:id="rId15"/>
    <p:sldId id="277" r:id="rId16"/>
    <p:sldId id="279" r:id="rId17"/>
    <p:sldId id="285" r:id="rId18"/>
    <p:sldId id="286" r:id="rId19"/>
    <p:sldId id="308" r:id="rId20"/>
    <p:sldId id="287" r:id="rId21"/>
    <p:sldId id="289" r:id="rId22"/>
    <p:sldId id="435" r:id="rId23"/>
    <p:sldId id="436" r:id="rId24"/>
    <p:sldId id="288" r:id="rId25"/>
    <p:sldId id="292" r:id="rId26"/>
    <p:sldId id="291" r:id="rId27"/>
    <p:sldId id="293" r:id="rId28"/>
    <p:sldId id="294" r:id="rId29"/>
    <p:sldId id="382" r:id="rId30"/>
    <p:sldId id="432" r:id="rId31"/>
    <p:sldId id="426" r:id="rId32"/>
    <p:sldId id="427" r:id="rId33"/>
    <p:sldId id="428" r:id="rId34"/>
    <p:sldId id="429" r:id="rId35"/>
    <p:sldId id="430" r:id="rId36"/>
    <p:sldId id="431" r:id="rId37"/>
    <p:sldId id="414" r:id="rId38"/>
    <p:sldId id="412" r:id="rId39"/>
    <p:sldId id="261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S\Desktop\Analize%20itemi%20Bac%202024\anatomi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S\Desktop\Analize%20itemi%20Bac%202024\anatomi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S\Desktop\Analize%20itemi%20Bac%202024\anatomie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o-RO"/>
              <a:t>Subiectul I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Sheet1!$D$2</c:f>
              <c:strCache>
                <c:ptCount val="1"/>
                <c:pt idx="0">
                  <c:v>30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Sheet1!$C$3:$C$15</c:f>
              <c:strCache>
                <c:ptCount val="12"/>
                <c:pt idx="0">
                  <c:v>Subiectul I. A</c:v>
                </c:pt>
                <c:pt idx="1">
                  <c:v>Subiectul I. B</c:v>
                </c:pt>
                <c:pt idx="2">
                  <c:v>Subiectul I. C1</c:v>
                </c:pt>
                <c:pt idx="3">
                  <c:v>Subiectul I. C2 </c:v>
                </c:pt>
                <c:pt idx="4">
                  <c:v>Subiectul I. C3 </c:v>
                </c:pt>
                <c:pt idx="5">
                  <c:v>Subiectul I. C4 </c:v>
                </c:pt>
                <c:pt idx="6">
                  <c:v>Subiectul I. C5 </c:v>
                </c:pt>
                <c:pt idx="8">
                  <c:v>Subiectul I. D1 </c:v>
                </c:pt>
                <c:pt idx="9">
                  <c:v>Subiectul I. D2 </c:v>
                </c:pt>
                <c:pt idx="10">
                  <c:v>Subiectul I. D3 </c:v>
                </c:pt>
                <c:pt idx="11">
                  <c:v>Subiectul I. D modificarea afirmației false</c:v>
                </c:pt>
              </c:strCache>
            </c:strRef>
          </c:cat>
          <c:val>
            <c:numRef>
              <c:f>Sheet1!$D$3:$D$15</c:f>
            </c:numRef>
          </c:val>
          <c:extLst>
            <c:ext xmlns:c16="http://schemas.microsoft.com/office/drawing/2014/chart" uri="{C3380CC4-5D6E-409C-BE32-E72D297353CC}">
              <c16:uniqueId val="{00000000-4641-40D5-811D-908FCD648B7A}"/>
            </c:ext>
          </c:extLst>
        </c:ser>
        <c:ser>
          <c:idx val="1"/>
          <c:order val="1"/>
          <c:tx>
            <c:strRef>
              <c:f>Sheet1!$E$2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Sheet1!$C$3:$C$15</c:f>
              <c:strCache>
                <c:ptCount val="12"/>
                <c:pt idx="0">
                  <c:v>Subiectul I. A</c:v>
                </c:pt>
                <c:pt idx="1">
                  <c:v>Subiectul I. B</c:v>
                </c:pt>
                <c:pt idx="2">
                  <c:v>Subiectul I. C1</c:v>
                </c:pt>
                <c:pt idx="3">
                  <c:v>Subiectul I. C2 </c:v>
                </c:pt>
                <c:pt idx="4">
                  <c:v>Subiectul I. C3 </c:v>
                </c:pt>
                <c:pt idx="5">
                  <c:v>Subiectul I. C4 </c:v>
                </c:pt>
                <c:pt idx="6">
                  <c:v>Subiectul I. C5 </c:v>
                </c:pt>
                <c:pt idx="8">
                  <c:v>Subiectul I. D1 </c:v>
                </c:pt>
                <c:pt idx="9">
                  <c:v>Subiectul I. D2 </c:v>
                </c:pt>
                <c:pt idx="10">
                  <c:v>Subiectul I. D3 </c:v>
                </c:pt>
                <c:pt idx="11">
                  <c:v>Subiectul I. D modificarea afirmației false</c:v>
                </c:pt>
              </c:strCache>
            </c:strRef>
          </c:cat>
          <c:val>
            <c:numRef>
              <c:f>Sheet1!$E$3:$E$15</c:f>
            </c:numRef>
          </c:val>
          <c:extLst>
            <c:ext xmlns:c16="http://schemas.microsoft.com/office/drawing/2014/chart" uri="{C3380CC4-5D6E-409C-BE32-E72D297353CC}">
              <c16:uniqueId val="{00000001-4641-40D5-811D-908FCD648B7A}"/>
            </c:ext>
          </c:extLst>
        </c:ser>
        <c:ser>
          <c:idx val="2"/>
          <c:order val="2"/>
          <c:tx>
            <c:strRef>
              <c:f>Sheet1!$F$2</c:f>
              <c:strCache>
                <c:ptCount val="1"/>
                <c:pt idx="0">
                  <c:v>33.64%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Sheet1!$C$3:$C$15</c:f>
              <c:strCache>
                <c:ptCount val="12"/>
                <c:pt idx="0">
                  <c:v>Subiectul I. A</c:v>
                </c:pt>
                <c:pt idx="1">
                  <c:v>Subiectul I. B</c:v>
                </c:pt>
                <c:pt idx="2">
                  <c:v>Subiectul I. C1</c:v>
                </c:pt>
                <c:pt idx="3">
                  <c:v>Subiectul I. C2 </c:v>
                </c:pt>
                <c:pt idx="4">
                  <c:v>Subiectul I. C3 </c:v>
                </c:pt>
                <c:pt idx="5">
                  <c:v>Subiectul I. C4 </c:v>
                </c:pt>
                <c:pt idx="6">
                  <c:v>Subiectul I. C5 </c:v>
                </c:pt>
                <c:pt idx="8">
                  <c:v>Subiectul I. D1 </c:v>
                </c:pt>
                <c:pt idx="9">
                  <c:v>Subiectul I. D2 </c:v>
                </c:pt>
                <c:pt idx="10">
                  <c:v>Subiectul I. D3 </c:v>
                </c:pt>
                <c:pt idx="11">
                  <c:v>Subiectul I. D modificarea afirmației false</c:v>
                </c:pt>
              </c:strCache>
            </c:strRef>
          </c:cat>
          <c:val>
            <c:numRef>
              <c:f>Sheet1!$F$3:$F$15</c:f>
            </c:numRef>
          </c:val>
          <c:extLst>
            <c:ext xmlns:c16="http://schemas.microsoft.com/office/drawing/2014/chart" uri="{C3380CC4-5D6E-409C-BE32-E72D297353CC}">
              <c16:uniqueId val="{00000002-4641-40D5-811D-908FCD648B7A}"/>
            </c:ext>
          </c:extLst>
        </c:ser>
        <c:ser>
          <c:idx val="3"/>
          <c:order val="3"/>
          <c:tx>
            <c:strRef>
              <c:f>Sheet1!$G$2</c:f>
              <c:strCache>
                <c:ptCount val="1"/>
                <c:pt idx="0">
                  <c:v>Punctaj 0</c:v>
                </c:pt>
              </c:strCache>
            </c:strRef>
          </c:tx>
          <c:spPr>
            <a:solidFill>
              <a:srgbClr val="9999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Sheet1!$C$3:$C$15</c:f>
              <c:strCache>
                <c:ptCount val="12"/>
                <c:pt idx="0">
                  <c:v>Subiectul I. A</c:v>
                </c:pt>
                <c:pt idx="1">
                  <c:v>Subiectul I. B</c:v>
                </c:pt>
                <c:pt idx="2">
                  <c:v>Subiectul I. C1</c:v>
                </c:pt>
                <c:pt idx="3">
                  <c:v>Subiectul I. C2 </c:v>
                </c:pt>
                <c:pt idx="4">
                  <c:v>Subiectul I. C3 </c:v>
                </c:pt>
                <c:pt idx="5">
                  <c:v>Subiectul I. C4 </c:v>
                </c:pt>
                <c:pt idx="6">
                  <c:v>Subiectul I. C5 </c:v>
                </c:pt>
                <c:pt idx="8">
                  <c:v>Subiectul I. D1 </c:v>
                </c:pt>
                <c:pt idx="9">
                  <c:v>Subiectul I. D2 </c:v>
                </c:pt>
                <c:pt idx="10">
                  <c:v>Subiectul I. D3 </c:v>
                </c:pt>
                <c:pt idx="11">
                  <c:v>Subiectul I. D modificarea afirmației false</c:v>
                </c:pt>
              </c:strCache>
            </c:strRef>
          </c:cat>
          <c:val>
            <c:numRef>
              <c:f>Sheet1!$G$3:$G$15</c:f>
              <c:numCache>
                <c:formatCode>0.00%</c:formatCode>
                <c:ptCount val="12"/>
                <c:pt idx="0">
                  <c:v>8.7972214292511175E-2</c:v>
                </c:pt>
                <c:pt idx="1">
                  <c:v>0.17757794905953628</c:v>
                </c:pt>
                <c:pt idx="2">
                  <c:v>6.4754020363497977E-2</c:v>
                </c:pt>
                <c:pt idx="3">
                  <c:v>4.0711136486186406E-2</c:v>
                </c:pt>
                <c:pt idx="4">
                  <c:v>0.13291781647476764</c:v>
                </c:pt>
                <c:pt idx="5">
                  <c:v>0.10281663336188029</c:v>
                </c:pt>
                <c:pt idx="6">
                  <c:v>0.3710787578900625</c:v>
                </c:pt>
                <c:pt idx="8">
                  <c:v>4.5104196403083052E-2</c:v>
                </c:pt>
                <c:pt idx="9">
                  <c:v>4.9243505566657131E-2</c:v>
                </c:pt>
                <c:pt idx="10">
                  <c:v>1.7825990420909044E-2</c:v>
                </c:pt>
                <c:pt idx="11">
                  <c:v>0.10448187268055951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641-40D5-811D-908FCD648B7A}"/>
            </c:ext>
          </c:extLst>
        </c:ser>
        <c:ser>
          <c:idx val="4"/>
          <c:order val="4"/>
          <c:tx>
            <c:strRef>
              <c:f>Sheet1!$H$2</c:f>
              <c:strCache>
                <c:ptCount val="1"/>
                <c:pt idx="0">
                  <c:v>Punctaj parțial</c:v>
                </c:pt>
              </c:strCache>
            </c:strRef>
          </c:tx>
          <c:spPr>
            <a:solidFill>
              <a:srgbClr val="FF5050"/>
            </a:solidFill>
            <a:ln>
              <a:solidFill>
                <a:srgbClr val="9999FF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325576257456367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641-40D5-811D-908FCD648B7A}"/>
                </c:ext>
              </c:extLst>
            </c:dLbl>
            <c:dLbl>
              <c:idx val="1"/>
              <c:layout>
                <c:manualLayout>
                  <c:x val="-1.3255762574563665E-2"/>
                  <c:y val="-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641-40D5-811D-908FCD648B7A}"/>
                </c:ext>
              </c:extLst>
            </c:dLbl>
            <c:dLbl>
              <c:idx val="11"/>
              <c:layout>
                <c:manualLayout>
                  <c:x val="-1.1782900066278813E-2"/>
                  <c:y val="-4.6296296296296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641-40D5-811D-908FCD648B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Sheet1!$C$3:$C$15</c:f>
              <c:strCache>
                <c:ptCount val="12"/>
                <c:pt idx="0">
                  <c:v>Subiectul I. A</c:v>
                </c:pt>
                <c:pt idx="1">
                  <c:v>Subiectul I. B</c:v>
                </c:pt>
                <c:pt idx="2">
                  <c:v>Subiectul I. C1</c:v>
                </c:pt>
                <c:pt idx="3">
                  <c:v>Subiectul I. C2 </c:v>
                </c:pt>
                <c:pt idx="4">
                  <c:v>Subiectul I. C3 </c:v>
                </c:pt>
                <c:pt idx="5">
                  <c:v>Subiectul I. C4 </c:v>
                </c:pt>
                <c:pt idx="6">
                  <c:v>Subiectul I. C5 </c:v>
                </c:pt>
                <c:pt idx="8">
                  <c:v>Subiectul I. D1 </c:v>
                </c:pt>
                <c:pt idx="9">
                  <c:v>Subiectul I. D2 </c:v>
                </c:pt>
                <c:pt idx="10">
                  <c:v>Subiectul I. D3 </c:v>
                </c:pt>
                <c:pt idx="11">
                  <c:v>Subiectul I. D modificarea afirmației false</c:v>
                </c:pt>
              </c:strCache>
            </c:strRef>
          </c:cat>
          <c:val>
            <c:numRef>
              <c:f>Sheet1!$H$3:$H$15</c:f>
              <c:numCache>
                <c:formatCode>0.00%</c:formatCode>
                <c:ptCount val="12"/>
                <c:pt idx="0">
                  <c:v>0.18081327116439877</c:v>
                </c:pt>
                <c:pt idx="1">
                  <c:v>0.22574301392457263</c:v>
                </c:pt>
                <c:pt idx="11">
                  <c:v>0.20631522187331494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4641-40D5-811D-908FCD648B7A}"/>
            </c:ext>
          </c:extLst>
        </c:ser>
        <c:ser>
          <c:idx val="5"/>
          <c:order val="5"/>
          <c:tx>
            <c:strRef>
              <c:f>Sheet1!$I$2</c:f>
              <c:strCache>
                <c:ptCount val="1"/>
                <c:pt idx="0">
                  <c:v>Punctaj maxim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Sheet1!$C$3:$C$15</c:f>
              <c:strCache>
                <c:ptCount val="12"/>
                <c:pt idx="0">
                  <c:v>Subiectul I. A</c:v>
                </c:pt>
                <c:pt idx="1">
                  <c:v>Subiectul I. B</c:v>
                </c:pt>
                <c:pt idx="2">
                  <c:v>Subiectul I. C1</c:v>
                </c:pt>
                <c:pt idx="3">
                  <c:v>Subiectul I. C2 </c:v>
                </c:pt>
                <c:pt idx="4">
                  <c:v>Subiectul I. C3 </c:v>
                </c:pt>
                <c:pt idx="5">
                  <c:v>Subiectul I. C4 </c:v>
                </c:pt>
                <c:pt idx="6">
                  <c:v>Subiectul I. C5 </c:v>
                </c:pt>
                <c:pt idx="8">
                  <c:v>Subiectul I. D1 </c:v>
                </c:pt>
                <c:pt idx="9">
                  <c:v>Subiectul I. D2 </c:v>
                </c:pt>
                <c:pt idx="10">
                  <c:v>Subiectul I. D3 </c:v>
                </c:pt>
                <c:pt idx="11">
                  <c:v>Subiectul I. D modificarea afirmației false</c:v>
                </c:pt>
              </c:strCache>
            </c:strRef>
          </c:cat>
          <c:val>
            <c:numRef>
              <c:f>Sheet1!$I$3:$I$15</c:f>
              <c:numCache>
                <c:formatCode>0.00%</c:formatCode>
                <c:ptCount val="12"/>
                <c:pt idx="0">
                  <c:v>0.73121451454309006</c:v>
                </c:pt>
                <c:pt idx="1">
                  <c:v>0.59667903701589109</c:v>
                </c:pt>
                <c:pt idx="2">
                  <c:v>0.93524597963650202</c:v>
                </c:pt>
                <c:pt idx="3">
                  <c:v>0.95928886351381359</c:v>
                </c:pt>
                <c:pt idx="4">
                  <c:v>0.86708218352523236</c:v>
                </c:pt>
                <c:pt idx="5">
                  <c:v>0.89718336663811971</c:v>
                </c:pt>
                <c:pt idx="6">
                  <c:v>0.6289212421099375</c:v>
                </c:pt>
                <c:pt idx="8">
                  <c:v>0.95489580359691695</c:v>
                </c:pt>
                <c:pt idx="9">
                  <c:v>0.95075649443334287</c:v>
                </c:pt>
                <c:pt idx="10">
                  <c:v>0.98217400957909096</c:v>
                </c:pt>
                <c:pt idx="11">
                  <c:v>0.6892029054461255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641-40D5-811D-908FCD648B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21188016"/>
        <c:axId val="1121188848"/>
      </c:barChart>
      <c:catAx>
        <c:axId val="1121188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21188848"/>
        <c:crosses val="autoZero"/>
        <c:auto val="1"/>
        <c:lblAlgn val="ctr"/>
        <c:lblOffset val="100"/>
        <c:noMultiLvlLbl val="0"/>
      </c:catAx>
      <c:valAx>
        <c:axId val="1121188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21188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160696919736067"/>
          <c:y val="0.89662612114408491"/>
          <c:w val="0.30093604801126561"/>
          <c:h val="0.103373878855914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o-RO"/>
              <a:t>Subiectul al II-lea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Sheet1!$G$17</c:f>
              <c:strCache>
                <c:ptCount val="1"/>
                <c:pt idx="0">
                  <c:v>Punctaj 0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0310037557993961E-2"/>
                  <c:y val="-7.936416254350125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BD4-4DC1-9016-86563C4EF10D}"/>
                </c:ext>
              </c:extLst>
            </c:dLbl>
            <c:dLbl>
              <c:idx val="1"/>
              <c:layout>
                <c:manualLayout>
                  <c:x val="-8.8371750497091093E-3"/>
                  <c:y val="-7.936416254350125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BD4-4DC1-9016-86563C4EF1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Sheet1!$C$18:$C$25</c:f>
              <c:strCache>
                <c:ptCount val="8"/>
                <c:pt idx="0">
                  <c:v>Subiectul II. A. a)</c:v>
                </c:pt>
                <c:pt idx="1">
                  <c:v>Subiectul II. A. b)</c:v>
                </c:pt>
                <c:pt idx="2">
                  <c:v>Subiectul II. A. c)</c:v>
                </c:pt>
                <c:pt idx="4">
                  <c:v>Subiectul II. B. a)</c:v>
                </c:pt>
                <c:pt idx="5">
                  <c:v>Subiectul II. B. b)</c:v>
                </c:pt>
                <c:pt idx="6">
                  <c:v>Subiectul II. B. c)</c:v>
                </c:pt>
                <c:pt idx="7">
                  <c:v>Subiectul II. B. d)</c:v>
                </c:pt>
              </c:strCache>
            </c:strRef>
          </c:cat>
          <c:val>
            <c:numRef>
              <c:f>Sheet1!$G$18:$G$25</c:f>
              <c:numCache>
                <c:formatCode>0.00%</c:formatCode>
                <c:ptCount val="8"/>
                <c:pt idx="0">
                  <c:v>5.7791734069210517E-2</c:v>
                </c:pt>
                <c:pt idx="1">
                  <c:v>2.3741554857740984E-2</c:v>
                </c:pt>
                <c:pt idx="2">
                  <c:v>0.17925904780029817</c:v>
                </c:pt>
                <c:pt idx="4">
                  <c:v>8.905065499413202E-2</c:v>
                </c:pt>
                <c:pt idx="5">
                  <c:v>3.4192914010213467E-2</c:v>
                </c:pt>
                <c:pt idx="6">
                  <c:v>0.22531480952834079</c:v>
                </c:pt>
                <c:pt idx="7">
                  <c:v>0.1771814635074698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BD4-4DC1-9016-86563C4EF10D}"/>
            </c:ext>
          </c:extLst>
        </c:ser>
        <c:ser>
          <c:idx val="4"/>
          <c:order val="4"/>
          <c:tx>
            <c:strRef>
              <c:f>Sheet1!$H$17</c:f>
              <c:strCache>
                <c:ptCount val="1"/>
                <c:pt idx="0">
                  <c:v>Punctaj parțial</c:v>
                </c:pt>
              </c:strCache>
            </c:strRef>
          </c:tx>
          <c:spPr>
            <a:solidFill>
              <a:srgbClr val="FCD0F6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4.4185875248545546E-3"/>
                  <c:y val="-7.936416254350125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BD4-4DC1-9016-86563C4EF10D}"/>
                </c:ext>
              </c:extLst>
            </c:dLbl>
            <c:dLbl>
              <c:idx val="5"/>
              <c:layout>
                <c:manualLayout>
                  <c:x val="-1.0310037557993961E-2"/>
                  <c:y val="-7.936416254350125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BD4-4DC1-9016-86563C4EF1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Sheet1!$C$18:$C$25</c:f>
              <c:strCache>
                <c:ptCount val="8"/>
                <c:pt idx="0">
                  <c:v>Subiectul II. A. a)</c:v>
                </c:pt>
                <c:pt idx="1">
                  <c:v>Subiectul II. A. b)</c:v>
                </c:pt>
                <c:pt idx="2">
                  <c:v>Subiectul II. A. c)</c:v>
                </c:pt>
                <c:pt idx="4">
                  <c:v>Subiectul II. B. a)</c:v>
                </c:pt>
                <c:pt idx="5">
                  <c:v>Subiectul II. B. b)</c:v>
                </c:pt>
                <c:pt idx="6">
                  <c:v>Subiectul II. B. c)</c:v>
                </c:pt>
                <c:pt idx="7">
                  <c:v>Subiectul II. B. d)</c:v>
                </c:pt>
              </c:strCache>
            </c:strRef>
          </c:cat>
          <c:val>
            <c:numRef>
              <c:f>Sheet1!$H$18:$H$25</c:f>
              <c:numCache>
                <c:formatCode>0.00%</c:formatCode>
                <c:ptCount val="8"/>
                <c:pt idx="0">
                  <c:v>3.0323215022044651E-2</c:v>
                </c:pt>
                <c:pt idx="1">
                  <c:v>0.19575284676626381</c:v>
                </c:pt>
                <c:pt idx="2">
                  <c:v>7.9535001744536371E-2</c:v>
                </c:pt>
                <c:pt idx="5">
                  <c:v>0.3244361975449615</c:v>
                </c:pt>
                <c:pt idx="7">
                  <c:v>6.245440416151235E-2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BD4-4DC1-9016-86563C4EF10D}"/>
            </c:ext>
          </c:extLst>
        </c:ser>
        <c:ser>
          <c:idx val="5"/>
          <c:order val="5"/>
          <c:tx>
            <c:strRef>
              <c:f>Sheet1!$I$17</c:f>
              <c:strCache>
                <c:ptCount val="1"/>
                <c:pt idx="0">
                  <c:v>Punctaj maxim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Sheet1!$C$18:$C$25</c:f>
              <c:strCache>
                <c:ptCount val="8"/>
                <c:pt idx="0">
                  <c:v>Subiectul II. A. a)</c:v>
                </c:pt>
                <c:pt idx="1">
                  <c:v>Subiectul II. A. b)</c:v>
                </c:pt>
                <c:pt idx="2">
                  <c:v>Subiectul II. A. c)</c:v>
                </c:pt>
                <c:pt idx="4">
                  <c:v>Subiectul II. B. a)</c:v>
                </c:pt>
                <c:pt idx="5">
                  <c:v>Subiectul II. B. b)</c:v>
                </c:pt>
                <c:pt idx="6">
                  <c:v>Subiectul II. B. c)</c:v>
                </c:pt>
                <c:pt idx="7">
                  <c:v>Subiectul II. B. d)</c:v>
                </c:pt>
              </c:strCache>
            </c:strRef>
          </c:cat>
          <c:val>
            <c:numRef>
              <c:f>Sheet1!$I$18:$I$25</c:f>
              <c:numCache>
                <c:formatCode>0.00%</c:formatCode>
                <c:ptCount val="8"/>
                <c:pt idx="0">
                  <c:v>0.91188505090874483</c:v>
                </c:pt>
                <c:pt idx="1">
                  <c:v>0.7805055983759952</c:v>
                </c:pt>
                <c:pt idx="2">
                  <c:v>0.74120595045516546</c:v>
                </c:pt>
                <c:pt idx="4">
                  <c:v>0.91094934500586799</c:v>
                </c:pt>
                <c:pt idx="5">
                  <c:v>0.64137088844482504</c:v>
                </c:pt>
                <c:pt idx="6">
                  <c:v>0.77468519047165918</c:v>
                </c:pt>
                <c:pt idx="7">
                  <c:v>0.76036413233101785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BD4-4DC1-9016-86563C4EF1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27135216"/>
        <c:axId val="1127132304"/>
      </c:barChart>
      <c:barChart>
        <c:barDir val="col"/>
        <c:grouping val="clustered"/>
        <c:varyColors val="0"/>
        <c:ser>
          <c:idx val="0"/>
          <c:order val="0"/>
          <c:tx>
            <c:strRef>
              <c:f>Sheet1!$D$17</c:f>
              <c:strCache>
                <c:ptCount val="1"/>
                <c:pt idx="0">
                  <c:v>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Sheet1!$C$18:$C$25</c:f>
              <c:strCache>
                <c:ptCount val="8"/>
                <c:pt idx="0">
                  <c:v>Subiectul II. A. a)</c:v>
                </c:pt>
                <c:pt idx="1">
                  <c:v>Subiectul II. A. b)</c:v>
                </c:pt>
                <c:pt idx="2">
                  <c:v>Subiectul II. A. c)</c:v>
                </c:pt>
                <c:pt idx="4">
                  <c:v>Subiectul II. B. a)</c:v>
                </c:pt>
                <c:pt idx="5">
                  <c:v>Subiectul II. B. b)</c:v>
                </c:pt>
                <c:pt idx="6">
                  <c:v>Subiectul II. B. c)</c:v>
                </c:pt>
                <c:pt idx="7">
                  <c:v>Subiectul II. B. d)</c:v>
                </c:pt>
              </c:strCache>
            </c:strRef>
          </c:cat>
          <c:val>
            <c:numRef>
              <c:f>Sheet1!$D$18:$D$25</c:f>
            </c:numRef>
          </c:val>
          <c:extLst>
            <c:ext xmlns:c16="http://schemas.microsoft.com/office/drawing/2014/chart" uri="{C3380CC4-5D6E-409C-BE32-E72D297353CC}">
              <c16:uniqueId val="{00000007-0BD4-4DC1-9016-86563C4EF10D}"/>
            </c:ext>
          </c:extLst>
        </c:ser>
        <c:ser>
          <c:idx val="1"/>
          <c:order val="1"/>
          <c:tx>
            <c:strRef>
              <c:f>Sheet1!$E$17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Sheet1!$C$18:$C$25</c:f>
              <c:strCache>
                <c:ptCount val="8"/>
                <c:pt idx="0">
                  <c:v>Subiectul II. A. a)</c:v>
                </c:pt>
                <c:pt idx="1">
                  <c:v>Subiectul II. A. b)</c:v>
                </c:pt>
                <c:pt idx="2">
                  <c:v>Subiectul II. A. c)</c:v>
                </c:pt>
                <c:pt idx="4">
                  <c:v>Subiectul II. B. a)</c:v>
                </c:pt>
                <c:pt idx="5">
                  <c:v>Subiectul II. B. b)</c:v>
                </c:pt>
                <c:pt idx="6">
                  <c:v>Subiectul II. B. c)</c:v>
                </c:pt>
                <c:pt idx="7">
                  <c:v>Subiectul II. B. d)</c:v>
                </c:pt>
              </c:strCache>
            </c:strRef>
          </c:cat>
          <c:val>
            <c:numRef>
              <c:f>Sheet1!$E$18:$E$25</c:f>
            </c:numRef>
          </c:val>
          <c:extLst>
            <c:ext xmlns:c16="http://schemas.microsoft.com/office/drawing/2014/chart" uri="{C3380CC4-5D6E-409C-BE32-E72D297353CC}">
              <c16:uniqueId val="{00000008-0BD4-4DC1-9016-86563C4EF10D}"/>
            </c:ext>
          </c:extLst>
        </c:ser>
        <c:ser>
          <c:idx val="2"/>
          <c:order val="2"/>
          <c:tx>
            <c:strRef>
              <c:f>Sheet1!$F$17</c:f>
              <c:strCache>
                <c:ptCount val="1"/>
                <c:pt idx="0">
                  <c:v>61.30%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Sheet1!$C$18:$C$25</c:f>
              <c:strCache>
                <c:ptCount val="8"/>
                <c:pt idx="0">
                  <c:v>Subiectul II. A. a)</c:v>
                </c:pt>
                <c:pt idx="1">
                  <c:v>Subiectul II. A. b)</c:v>
                </c:pt>
                <c:pt idx="2">
                  <c:v>Subiectul II. A. c)</c:v>
                </c:pt>
                <c:pt idx="4">
                  <c:v>Subiectul II. B. a)</c:v>
                </c:pt>
                <c:pt idx="5">
                  <c:v>Subiectul II. B. b)</c:v>
                </c:pt>
                <c:pt idx="6">
                  <c:v>Subiectul II. B. c)</c:v>
                </c:pt>
                <c:pt idx="7">
                  <c:v>Subiectul II. B. d)</c:v>
                </c:pt>
              </c:strCache>
            </c:strRef>
          </c:cat>
          <c:val>
            <c:numRef>
              <c:f>Sheet1!$F$18:$F$25</c:f>
            </c:numRef>
          </c:val>
          <c:extLst>
            <c:ext xmlns:c16="http://schemas.microsoft.com/office/drawing/2014/chart" uri="{C3380CC4-5D6E-409C-BE32-E72D297353CC}">
              <c16:uniqueId val="{00000009-0BD4-4DC1-9016-86563C4EF1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27135216"/>
        <c:axId val="1127132304"/>
      </c:barChart>
      <c:catAx>
        <c:axId val="1127135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27132304"/>
        <c:crosses val="autoZero"/>
        <c:auto val="1"/>
        <c:lblAlgn val="ctr"/>
        <c:lblOffset val="100"/>
        <c:noMultiLvlLbl val="0"/>
      </c:catAx>
      <c:valAx>
        <c:axId val="1127132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27135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o-RO"/>
              <a:t>Subiectul al III-lea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Sheet1!$G$27</c:f>
              <c:strCache>
                <c:ptCount val="1"/>
                <c:pt idx="0">
                  <c:v>Punctaj 0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-1.510117789187556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D16-44DC-B8BE-13E71F2118A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Sheet1!$C$28:$C$34</c:f>
              <c:strCache>
                <c:ptCount val="7"/>
                <c:pt idx="0">
                  <c:v>Subiectul III. 1. a)</c:v>
                </c:pt>
                <c:pt idx="1">
                  <c:v>Subiectul III. 1. b)</c:v>
                </c:pt>
                <c:pt idx="2">
                  <c:v>Subiectul III. 1. c)</c:v>
                </c:pt>
                <c:pt idx="4">
                  <c:v>Subiectul III. 2. a)</c:v>
                </c:pt>
                <c:pt idx="5">
                  <c:v>Subiectul III. 2. b)</c:v>
                </c:pt>
                <c:pt idx="6">
                  <c:v>Subiectul III. 2. c)</c:v>
                </c:pt>
              </c:strCache>
            </c:strRef>
          </c:cat>
          <c:val>
            <c:numRef>
              <c:f>Sheet1!$G$28:$G$34</c:f>
              <c:numCache>
                <c:formatCode>0.00%</c:formatCode>
                <c:ptCount val="7"/>
                <c:pt idx="0">
                  <c:v>0.12508326196593397</c:v>
                </c:pt>
                <c:pt idx="1">
                  <c:v>0.38447996954990959</c:v>
                </c:pt>
                <c:pt idx="2">
                  <c:v>8.2500713673993725E-2</c:v>
                </c:pt>
                <c:pt idx="4">
                  <c:v>0.34749579725314811</c:v>
                </c:pt>
                <c:pt idx="5">
                  <c:v>0.45733815459764648</c:v>
                </c:pt>
                <c:pt idx="6">
                  <c:v>0.22044596694896437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16-44DC-B8BE-13E71F2118AF}"/>
            </c:ext>
          </c:extLst>
        </c:ser>
        <c:ser>
          <c:idx val="4"/>
          <c:order val="4"/>
          <c:tx>
            <c:strRef>
              <c:f>Sheet1!$H$27</c:f>
              <c:strCache>
                <c:ptCount val="1"/>
                <c:pt idx="0">
                  <c:v>Punctaj parțial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7.5505889459377834E-3"/>
                  <c:y val="7.34941733716127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D16-44DC-B8BE-13E71F2118A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Sheet1!$C$28:$C$34</c:f>
              <c:strCache>
                <c:ptCount val="7"/>
                <c:pt idx="0">
                  <c:v>Subiectul III. 1. a)</c:v>
                </c:pt>
                <c:pt idx="1">
                  <c:v>Subiectul III. 1. b)</c:v>
                </c:pt>
                <c:pt idx="2">
                  <c:v>Subiectul III. 1. c)</c:v>
                </c:pt>
                <c:pt idx="4">
                  <c:v>Subiectul III. 2. a)</c:v>
                </c:pt>
                <c:pt idx="5">
                  <c:v>Subiectul III. 2. b)</c:v>
                </c:pt>
                <c:pt idx="6">
                  <c:v>Subiectul III. 2. c)</c:v>
                </c:pt>
              </c:strCache>
            </c:strRef>
          </c:cat>
          <c:val>
            <c:numRef>
              <c:f>Sheet1!$H$28:$H$34</c:f>
              <c:numCache>
                <c:formatCode>General</c:formatCode>
                <c:ptCount val="7"/>
                <c:pt idx="0" formatCode="0.00%">
                  <c:v>0.19976528055317658</c:v>
                </c:pt>
                <c:pt idx="2" formatCode="0.00%">
                  <c:v>0.61233228661147587</c:v>
                </c:pt>
                <c:pt idx="4" formatCode="0.00%">
                  <c:v>0.24688362356075738</c:v>
                </c:pt>
                <c:pt idx="6" formatCode="0.00%">
                  <c:v>0.54052082342119456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D16-44DC-B8BE-13E71F2118AF}"/>
            </c:ext>
          </c:extLst>
        </c:ser>
        <c:ser>
          <c:idx val="5"/>
          <c:order val="5"/>
          <c:tx>
            <c:strRef>
              <c:f>Sheet1!$I$27</c:f>
              <c:strCache>
                <c:ptCount val="1"/>
                <c:pt idx="0">
                  <c:v>Punctaj maxim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Sheet1!$C$28:$C$34</c:f>
              <c:strCache>
                <c:ptCount val="7"/>
                <c:pt idx="0">
                  <c:v>Subiectul III. 1. a)</c:v>
                </c:pt>
                <c:pt idx="1">
                  <c:v>Subiectul III. 1. b)</c:v>
                </c:pt>
                <c:pt idx="2">
                  <c:v>Subiectul III. 1. c)</c:v>
                </c:pt>
                <c:pt idx="4">
                  <c:v>Subiectul III. 2. a)</c:v>
                </c:pt>
                <c:pt idx="5">
                  <c:v>Subiectul III. 2. b)</c:v>
                </c:pt>
                <c:pt idx="6">
                  <c:v>Subiectul III. 2. c)</c:v>
                </c:pt>
              </c:strCache>
            </c:strRef>
          </c:cat>
          <c:val>
            <c:numRef>
              <c:f>Sheet1!$I$28:$I$34</c:f>
              <c:numCache>
                <c:formatCode>0.00%</c:formatCode>
                <c:ptCount val="7"/>
                <c:pt idx="0">
                  <c:v>0.67515145748088945</c:v>
                </c:pt>
                <c:pt idx="1">
                  <c:v>0.61552003045009041</c:v>
                </c:pt>
                <c:pt idx="2">
                  <c:v>0.30516699971453043</c:v>
                </c:pt>
                <c:pt idx="4">
                  <c:v>0.40562057918609445</c:v>
                </c:pt>
                <c:pt idx="5">
                  <c:v>0.54266184540235352</c:v>
                </c:pt>
                <c:pt idx="6">
                  <c:v>0.23903320962984109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D16-44DC-B8BE-13E71F2118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22057056"/>
        <c:axId val="1122057472"/>
      </c:barChart>
      <c:barChart>
        <c:barDir val="col"/>
        <c:grouping val="clustered"/>
        <c:varyColors val="0"/>
        <c:ser>
          <c:idx val="0"/>
          <c:order val="0"/>
          <c:tx>
            <c:strRef>
              <c:f>Sheet1!$D$27</c:f>
              <c:strCache>
                <c:ptCount val="1"/>
                <c:pt idx="0">
                  <c:v>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Sheet1!$C$28:$C$34</c:f>
              <c:strCache>
                <c:ptCount val="7"/>
                <c:pt idx="0">
                  <c:v>Subiectul III. 1. a)</c:v>
                </c:pt>
                <c:pt idx="1">
                  <c:v>Subiectul III. 1. b)</c:v>
                </c:pt>
                <c:pt idx="2">
                  <c:v>Subiectul III. 1. c)</c:v>
                </c:pt>
                <c:pt idx="4">
                  <c:v>Subiectul III. 2. a)</c:v>
                </c:pt>
                <c:pt idx="5">
                  <c:v>Subiectul III. 2. b)</c:v>
                </c:pt>
                <c:pt idx="6">
                  <c:v>Subiectul III. 2. c)</c:v>
                </c:pt>
              </c:strCache>
            </c:strRef>
          </c:cat>
          <c:val>
            <c:numRef>
              <c:f>Sheet1!$D$28:$D$34</c:f>
            </c:numRef>
          </c:val>
          <c:extLst>
            <c:ext xmlns:c16="http://schemas.microsoft.com/office/drawing/2014/chart" uri="{C3380CC4-5D6E-409C-BE32-E72D297353CC}">
              <c16:uniqueId val="{00000005-2D16-44DC-B8BE-13E71F2118AF}"/>
            </c:ext>
          </c:extLst>
        </c:ser>
        <c:ser>
          <c:idx val="1"/>
          <c:order val="1"/>
          <c:tx>
            <c:strRef>
              <c:f>Sheet1!$E$27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Sheet1!$C$28:$C$34</c:f>
              <c:strCache>
                <c:ptCount val="7"/>
                <c:pt idx="0">
                  <c:v>Subiectul III. 1. a)</c:v>
                </c:pt>
                <c:pt idx="1">
                  <c:v>Subiectul III. 1. b)</c:v>
                </c:pt>
                <c:pt idx="2">
                  <c:v>Subiectul III. 1. c)</c:v>
                </c:pt>
                <c:pt idx="4">
                  <c:v>Subiectul III. 2. a)</c:v>
                </c:pt>
                <c:pt idx="5">
                  <c:v>Subiectul III. 2. b)</c:v>
                </c:pt>
                <c:pt idx="6">
                  <c:v>Subiectul III. 2. c)</c:v>
                </c:pt>
              </c:strCache>
            </c:strRef>
          </c:cat>
          <c:val>
            <c:numRef>
              <c:f>Sheet1!$E$28:$E$34</c:f>
            </c:numRef>
          </c:val>
          <c:extLst>
            <c:ext xmlns:c16="http://schemas.microsoft.com/office/drawing/2014/chart" uri="{C3380CC4-5D6E-409C-BE32-E72D297353CC}">
              <c16:uniqueId val="{00000006-2D16-44DC-B8BE-13E71F2118AF}"/>
            </c:ext>
          </c:extLst>
        </c:ser>
        <c:ser>
          <c:idx val="2"/>
          <c:order val="2"/>
          <c:tx>
            <c:strRef>
              <c:f>Sheet1!$F$27</c:f>
              <c:strCache>
                <c:ptCount val="1"/>
                <c:pt idx="0">
                  <c:v>23.39%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Sheet1!$C$28:$C$34</c:f>
              <c:strCache>
                <c:ptCount val="7"/>
                <c:pt idx="0">
                  <c:v>Subiectul III. 1. a)</c:v>
                </c:pt>
                <c:pt idx="1">
                  <c:v>Subiectul III. 1. b)</c:v>
                </c:pt>
                <c:pt idx="2">
                  <c:v>Subiectul III. 1. c)</c:v>
                </c:pt>
                <c:pt idx="4">
                  <c:v>Subiectul III. 2. a)</c:v>
                </c:pt>
                <c:pt idx="5">
                  <c:v>Subiectul III. 2. b)</c:v>
                </c:pt>
                <c:pt idx="6">
                  <c:v>Subiectul III. 2. c)</c:v>
                </c:pt>
              </c:strCache>
            </c:strRef>
          </c:cat>
          <c:val>
            <c:numRef>
              <c:f>Sheet1!$F$28:$F$34</c:f>
            </c:numRef>
          </c:val>
          <c:extLst>
            <c:ext xmlns:c16="http://schemas.microsoft.com/office/drawing/2014/chart" uri="{C3380CC4-5D6E-409C-BE32-E72D297353CC}">
              <c16:uniqueId val="{00000007-2D16-44DC-B8BE-13E71F2118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22057056"/>
        <c:axId val="1122057472"/>
      </c:barChart>
      <c:catAx>
        <c:axId val="1122057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22057472"/>
        <c:crosses val="autoZero"/>
        <c:auto val="1"/>
        <c:lblAlgn val="ctr"/>
        <c:lblOffset val="100"/>
        <c:noMultiLvlLbl val="0"/>
      </c:catAx>
      <c:valAx>
        <c:axId val="1122057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22057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o-RO"/>
              <a:t>Subiectul I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535499142070635"/>
          <c:y val="0.10247288465302525"/>
          <c:w val="0.83924768941017136"/>
          <c:h val="0.80244675069626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Sheet1!$D$2</c:f>
              <c:strCache>
                <c:ptCount val="1"/>
                <c:pt idx="0">
                  <c:v>30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Sheet1!$C$3:$C$15</c:f>
              <c:strCache>
                <c:ptCount val="13"/>
                <c:pt idx="0">
                  <c:v>Subiectul I. A</c:v>
                </c:pt>
                <c:pt idx="1">
                  <c:v>Subiectul I. B</c:v>
                </c:pt>
                <c:pt idx="3">
                  <c:v>Subiectul I. C1</c:v>
                </c:pt>
                <c:pt idx="4">
                  <c:v>Subiectul I. C2 </c:v>
                </c:pt>
                <c:pt idx="5">
                  <c:v>Subiectul I. C3 </c:v>
                </c:pt>
                <c:pt idx="6">
                  <c:v>Subiectul I. C4 </c:v>
                </c:pt>
                <c:pt idx="7">
                  <c:v>Subiectul I. C5 </c:v>
                </c:pt>
                <c:pt idx="9">
                  <c:v>Subiectul I. D1 </c:v>
                </c:pt>
                <c:pt idx="10">
                  <c:v>Subiectul I. D2 </c:v>
                </c:pt>
                <c:pt idx="11">
                  <c:v>Subiectul I. D3 </c:v>
                </c:pt>
                <c:pt idx="12">
                  <c:v>Subiectul I. D </c:v>
                </c:pt>
              </c:strCache>
            </c:strRef>
          </c:cat>
          <c:val>
            <c:numRef>
              <c:f>Sheet1!$D$3:$D$15</c:f>
            </c:numRef>
          </c:val>
          <c:extLst>
            <c:ext xmlns:c16="http://schemas.microsoft.com/office/drawing/2014/chart" uri="{C3380CC4-5D6E-409C-BE32-E72D297353CC}">
              <c16:uniqueId val="{00000000-7939-4720-8359-C28D5198C904}"/>
            </c:ext>
          </c:extLst>
        </c:ser>
        <c:ser>
          <c:idx val="1"/>
          <c:order val="1"/>
          <c:tx>
            <c:strRef>
              <c:f>Sheet1!$E$2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Sheet1!$C$3:$C$15</c:f>
              <c:strCache>
                <c:ptCount val="13"/>
                <c:pt idx="0">
                  <c:v>Subiectul I. A</c:v>
                </c:pt>
                <c:pt idx="1">
                  <c:v>Subiectul I. B</c:v>
                </c:pt>
                <c:pt idx="3">
                  <c:v>Subiectul I. C1</c:v>
                </c:pt>
                <c:pt idx="4">
                  <c:v>Subiectul I. C2 </c:v>
                </c:pt>
                <c:pt idx="5">
                  <c:v>Subiectul I. C3 </c:v>
                </c:pt>
                <c:pt idx="6">
                  <c:v>Subiectul I. C4 </c:v>
                </c:pt>
                <c:pt idx="7">
                  <c:v>Subiectul I. C5 </c:v>
                </c:pt>
                <c:pt idx="9">
                  <c:v>Subiectul I. D1 </c:v>
                </c:pt>
                <c:pt idx="10">
                  <c:v>Subiectul I. D2 </c:v>
                </c:pt>
                <c:pt idx="11">
                  <c:v>Subiectul I. D3 </c:v>
                </c:pt>
                <c:pt idx="12">
                  <c:v>Subiectul I. D </c:v>
                </c:pt>
              </c:strCache>
            </c:strRef>
          </c:cat>
          <c:val>
            <c:numRef>
              <c:f>Sheet1!$E$3:$E$15</c:f>
            </c:numRef>
          </c:val>
          <c:extLst>
            <c:ext xmlns:c16="http://schemas.microsoft.com/office/drawing/2014/chart" uri="{C3380CC4-5D6E-409C-BE32-E72D297353CC}">
              <c16:uniqueId val="{00000001-7939-4720-8359-C28D5198C904}"/>
            </c:ext>
          </c:extLst>
        </c:ser>
        <c:ser>
          <c:idx val="2"/>
          <c:order val="2"/>
          <c:tx>
            <c:strRef>
              <c:f>Sheet1!$F$2</c:f>
              <c:strCache>
                <c:ptCount val="1"/>
                <c:pt idx="0">
                  <c:v>Punctaj 0</c:v>
                </c:pt>
              </c:strCache>
            </c:strRef>
          </c:tx>
          <c:spPr>
            <a:solidFill>
              <a:srgbClr val="0066CC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6.2401881902047736E-3"/>
                  <c:y val="-1.145475372279495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7636444040438772E-2"/>
                      <c:h val="5.033236824778346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7939-4720-8359-C28D5198C9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Sheet1!$C$3:$C$15</c:f>
              <c:strCache>
                <c:ptCount val="13"/>
                <c:pt idx="0">
                  <c:v>Subiectul I. A</c:v>
                </c:pt>
                <c:pt idx="1">
                  <c:v>Subiectul I. B</c:v>
                </c:pt>
                <c:pt idx="3">
                  <c:v>Subiectul I. C1</c:v>
                </c:pt>
                <c:pt idx="4">
                  <c:v>Subiectul I. C2 </c:v>
                </c:pt>
                <c:pt idx="5">
                  <c:v>Subiectul I. C3 </c:v>
                </c:pt>
                <c:pt idx="6">
                  <c:v>Subiectul I. C4 </c:v>
                </c:pt>
                <c:pt idx="7">
                  <c:v>Subiectul I. C5 </c:v>
                </c:pt>
                <c:pt idx="9">
                  <c:v>Subiectul I. D1 </c:v>
                </c:pt>
                <c:pt idx="10">
                  <c:v>Subiectul I. D2 </c:v>
                </c:pt>
                <c:pt idx="11">
                  <c:v>Subiectul I. D3 </c:v>
                </c:pt>
                <c:pt idx="12">
                  <c:v>Subiectul I. D </c:v>
                </c:pt>
              </c:strCache>
            </c:strRef>
          </c:cat>
          <c:val>
            <c:numRef>
              <c:f>Sheet1!$F$3:$F$15</c:f>
              <c:numCache>
                <c:formatCode>0.00%</c:formatCode>
                <c:ptCount val="13"/>
                <c:pt idx="0">
                  <c:v>0.14305757378363482</c:v>
                </c:pt>
                <c:pt idx="1">
                  <c:v>0.30585759382672745</c:v>
                </c:pt>
                <c:pt idx="3">
                  <c:v>0.78879591120909953</c:v>
                </c:pt>
                <c:pt idx="4">
                  <c:v>0.33993085133036027</c:v>
                </c:pt>
                <c:pt idx="5">
                  <c:v>0.40221476173773618</c:v>
                </c:pt>
                <c:pt idx="6">
                  <c:v>0.30017036628751814</c:v>
                </c:pt>
                <c:pt idx="7">
                  <c:v>0.3117703061582402</c:v>
                </c:pt>
                <c:pt idx="9">
                  <c:v>0.54985719296487445</c:v>
                </c:pt>
                <c:pt idx="10">
                  <c:v>0.48396552588064334</c:v>
                </c:pt>
                <c:pt idx="11">
                  <c:v>0.10462494362880193</c:v>
                </c:pt>
                <c:pt idx="12">
                  <c:v>0.46570125770406373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939-4720-8359-C28D5198C904}"/>
            </c:ext>
          </c:extLst>
        </c:ser>
        <c:ser>
          <c:idx val="3"/>
          <c:order val="3"/>
          <c:tx>
            <c:strRef>
              <c:f>Sheet1!$G$2</c:f>
              <c:strCache>
                <c:ptCount val="1"/>
                <c:pt idx="0">
                  <c:v>Punctaj parțial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/>
          </c:spPr>
          <c:invertIfNegative val="0"/>
          <c:dLbls>
            <c:dLbl>
              <c:idx val="12"/>
              <c:layout>
                <c:manualLayout>
                  <c:x val="1.404056162246501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939-4720-8359-C28D5198C9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Sheet1!$C$3:$C$15</c:f>
              <c:strCache>
                <c:ptCount val="13"/>
                <c:pt idx="0">
                  <c:v>Subiectul I. A</c:v>
                </c:pt>
                <c:pt idx="1">
                  <c:v>Subiectul I. B</c:v>
                </c:pt>
                <c:pt idx="3">
                  <c:v>Subiectul I. C1</c:v>
                </c:pt>
                <c:pt idx="4">
                  <c:v>Subiectul I. C2 </c:v>
                </c:pt>
                <c:pt idx="5">
                  <c:v>Subiectul I. C3 </c:v>
                </c:pt>
                <c:pt idx="6">
                  <c:v>Subiectul I. C4 </c:v>
                </c:pt>
                <c:pt idx="7">
                  <c:v>Subiectul I. C5 </c:v>
                </c:pt>
                <c:pt idx="9">
                  <c:v>Subiectul I. D1 </c:v>
                </c:pt>
                <c:pt idx="10">
                  <c:v>Subiectul I. D2 </c:v>
                </c:pt>
                <c:pt idx="11">
                  <c:v>Subiectul I. D3 </c:v>
                </c:pt>
                <c:pt idx="12">
                  <c:v>Subiectul I. D </c:v>
                </c:pt>
              </c:strCache>
            </c:strRef>
          </c:cat>
          <c:val>
            <c:numRef>
              <c:f>Sheet1!$G$3:$G$15</c:f>
              <c:numCache>
                <c:formatCode>0.00%</c:formatCode>
                <c:ptCount val="13"/>
                <c:pt idx="0">
                  <c:v>0.47562258856541562</c:v>
                </c:pt>
                <c:pt idx="1">
                  <c:v>0.45703262013328655</c:v>
                </c:pt>
                <c:pt idx="12">
                  <c:v>0.37643433381770808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939-4720-8359-C28D5198C904}"/>
            </c:ext>
          </c:extLst>
        </c:ser>
        <c:ser>
          <c:idx val="4"/>
          <c:order val="4"/>
          <c:tx>
            <c:strRef>
              <c:f>Sheet1!$H$2</c:f>
              <c:strCache>
                <c:ptCount val="1"/>
                <c:pt idx="0">
                  <c:v>Punctaj maxim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8720748829953227E-2"/>
                  <c:y val="4.581901489117984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939-4720-8359-C28D5198C904}"/>
                </c:ext>
              </c:extLst>
            </c:dLbl>
            <c:dLbl>
              <c:idx val="1"/>
              <c:layout>
                <c:manualLayout>
                  <c:x val="1.5600624024960999E-2"/>
                  <c:y val="-4.581901489118068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939-4720-8359-C28D5198C904}"/>
                </c:ext>
              </c:extLst>
            </c:dLbl>
            <c:dLbl>
              <c:idx val="10"/>
              <c:layout>
                <c:manualLayout>
                  <c:x val="6.2402496099842851E-3"/>
                  <c:y val="-1.298701298701298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939-4720-8359-C28D5198C904}"/>
                </c:ext>
              </c:extLst>
            </c:dLbl>
            <c:dLbl>
              <c:idx val="12"/>
              <c:layout>
                <c:manualLayout>
                  <c:x val="7.800312012480385E-3"/>
                  <c:y val="-9.163802978235968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939-4720-8359-C28D5198C9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Sheet1!$C$3:$C$15</c:f>
              <c:strCache>
                <c:ptCount val="13"/>
                <c:pt idx="0">
                  <c:v>Subiectul I. A</c:v>
                </c:pt>
                <c:pt idx="1">
                  <c:v>Subiectul I. B</c:v>
                </c:pt>
                <c:pt idx="3">
                  <c:v>Subiectul I. C1</c:v>
                </c:pt>
                <c:pt idx="4">
                  <c:v>Subiectul I. C2 </c:v>
                </c:pt>
                <c:pt idx="5">
                  <c:v>Subiectul I. C3 </c:v>
                </c:pt>
                <c:pt idx="6">
                  <c:v>Subiectul I. C4 </c:v>
                </c:pt>
                <c:pt idx="7">
                  <c:v>Subiectul I. C5 </c:v>
                </c:pt>
                <c:pt idx="9">
                  <c:v>Subiectul I. D1 </c:v>
                </c:pt>
                <c:pt idx="10">
                  <c:v>Subiectul I. D2 </c:v>
                </c:pt>
                <c:pt idx="11">
                  <c:v>Subiectul I. D3 </c:v>
                </c:pt>
                <c:pt idx="12">
                  <c:v>Subiectul I. D </c:v>
                </c:pt>
              </c:strCache>
            </c:strRef>
          </c:cat>
          <c:val>
            <c:numRef>
              <c:f>Sheet1!$H$3:$H$15</c:f>
              <c:numCache>
                <c:formatCode>0.00%</c:formatCode>
                <c:ptCount val="13"/>
                <c:pt idx="0">
                  <c:v>0.38131983765094957</c:v>
                </c:pt>
                <c:pt idx="1">
                  <c:v>0.23710978603998598</c:v>
                </c:pt>
                <c:pt idx="3">
                  <c:v>0.21120408879090044</c:v>
                </c:pt>
                <c:pt idx="4">
                  <c:v>0.66006914866963973</c:v>
                </c:pt>
                <c:pt idx="5">
                  <c:v>0.59778523826226382</c:v>
                </c:pt>
                <c:pt idx="6">
                  <c:v>0.69982963371248186</c:v>
                </c:pt>
                <c:pt idx="7">
                  <c:v>0.6882296938417598</c:v>
                </c:pt>
                <c:pt idx="9">
                  <c:v>0.45014280703512555</c:v>
                </c:pt>
                <c:pt idx="10">
                  <c:v>0.51603447411935666</c:v>
                </c:pt>
                <c:pt idx="11">
                  <c:v>0.89537505637119807</c:v>
                </c:pt>
                <c:pt idx="12">
                  <c:v>0.15786440847822819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939-4720-8359-C28D5198C9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27971696"/>
        <c:axId val="827967120"/>
      </c:barChart>
      <c:catAx>
        <c:axId val="827971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7967120"/>
        <c:crosses val="autoZero"/>
        <c:auto val="1"/>
        <c:lblAlgn val="ctr"/>
        <c:lblOffset val="100"/>
        <c:noMultiLvlLbl val="0"/>
      </c:catAx>
      <c:valAx>
        <c:axId val="827967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7971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8.2673105766025989E-3"/>
          <c:y val="0.46615171472653932"/>
          <c:w val="0.13279199446589268"/>
          <c:h val="0.139617656932223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o-RO"/>
              <a:t>Subiectul al II-lea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Sheet1!$D$17</c:f>
              <c:strCache>
                <c:ptCount val="1"/>
                <c:pt idx="0">
                  <c:v>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Sheet1!$C$18:$C$26</c:f>
              <c:strCache>
                <c:ptCount val="9"/>
                <c:pt idx="0">
                  <c:v>Subiectul II. A. a)</c:v>
                </c:pt>
                <c:pt idx="1">
                  <c:v>Subiectul II. A. b)</c:v>
                </c:pt>
                <c:pt idx="2">
                  <c:v>Subiectul II. A. c)</c:v>
                </c:pt>
                <c:pt idx="3">
                  <c:v>Subiectul II. A. d)</c:v>
                </c:pt>
                <c:pt idx="5">
                  <c:v>Subiectul II. B. a)</c:v>
                </c:pt>
                <c:pt idx="6">
                  <c:v>Subiectul II. B. b)</c:v>
                </c:pt>
                <c:pt idx="7">
                  <c:v>Subiectul II. B. c)</c:v>
                </c:pt>
                <c:pt idx="8">
                  <c:v>Subiectul II. B. d)</c:v>
                </c:pt>
              </c:strCache>
            </c:strRef>
          </c:cat>
          <c:val>
            <c:numRef>
              <c:f>Sheet1!$D$18:$D$26</c:f>
            </c:numRef>
          </c:val>
          <c:extLst>
            <c:ext xmlns:c16="http://schemas.microsoft.com/office/drawing/2014/chart" uri="{C3380CC4-5D6E-409C-BE32-E72D297353CC}">
              <c16:uniqueId val="{00000000-2CFA-4BAE-812E-6F5783DE5674}"/>
            </c:ext>
          </c:extLst>
        </c:ser>
        <c:ser>
          <c:idx val="1"/>
          <c:order val="1"/>
          <c:tx>
            <c:strRef>
              <c:f>Sheet1!$E$17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Sheet1!$C$18:$C$26</c:f>
              <c:strCache>
                <c:ptCount val="9"/>
                <c:pt idx="0">
                  <c:v>Subiectul II. A. a)</c:v>
                </c:pt>
                <c:pt idx="1">
                  <c:v>Subiectul II. A. b)</c:v>
                </c:pt>
                <c:pt idx="2">
                  <c:v>Subiectul II. A. c)</c:v>
                </c:pt>
                <c:pt idx="3">
                  <c:v>Subiectul II. A. d)</c:v>
                </c:pt>
                <c:pt idx="5">
                  <c:v>Subiectul II. B. a)</c:v>
                </c:pt>
                <c:pt idx="6">
                  <c:v>Subiectul II. B. b)</c:v>
                </c:pt>
                <c:pt idx="7">
                  <c:v>Subiectul II. B. c)</c:v>
                </c:pt>
                <c:pt idx="8">
                  <c:v>Subiectul II. B. d)</c:v>
                </c:pt>
              </c:strCache>
            </c:strRef>
          </c:cat>
          <c:val>
            <c:numRef>
              <c:f>Sheet1!$E$18:$E$26</c:f>
            </c:numRef>
          </c:val>
          <c:extLst>
            <c:ext xmlns:c16="http://schemas.microsoft.com/office/drawing/2014/chart" uri="{C3380CC4-5D6E-409C-BE32-E72D297353CC}">
              <c16:uniqueId val="{00000001-2CFA-4BAE-812E-6F5783DE5674}"/>
            </c:ext>
          </c:extLst>
        </c:ser>
        <c:ser>
          <c:idx val="2"/>
          <c:order val="2"/>
          <c:tx>
            <c:strRef>
              <c:f>Sheet1!$F$17</c:f>
              <c:strCache>
                <c:ptCount val="1"/>
                <c:pt idx="0">
                  <c:v>Punctaj 0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Sheet1!$C$18:$C$26</c:f>
              <c:strCache>
                <c:ptCount val="9"/>
                <c:pt idx="0">
                  <c:v>Subiectul II. A. a)</c:v>
                </c:pt>
                <c:pt idx="1">
                  <c:v>Subiectul II. A. b)</c:v>
                </c:pt>
                <c:pt idx="2">
                  <c:v>Subiectul II. A. c)</c:v>
                </c:pt>
                <c:pt idx="3">
                  <c:v>Subiectul II. A. d)</c:v>
                </c:pt>
                <c:pt idx="5">
                  <c:v>Subiectul II. B. a)</c:v>
                </c:pt>
                <c:pt idx="6">
                  <c:v>Subiectul II. B. b)</c:v>
                </c:pt>
                <c:pt idx="7">
                  <c:v>Subiectul II. B. c)</c:v>
                </c:pt>
                <c:pt idx="8">
                  <c:v>Subiectul II. B. d)</c:v>
                </c:pt>
              </c:strCache>
            </c:strRef>
          </c:cat>
          <c:val>
            <c:numRef>
              <c:f>Sheet1!$F$18:$F$26</c:f>
              <c:numCache>
                <c:formatCode>0.00%</c:formatCode>
                <c:ptCount val="9"/>
                <c:pt idx="0">
                  <c:v>0.20496567620383827</c:v>
                </c:pt>
                <c:pt idx="1">
                  <c:v>0.54126371699153175</c:v>
                </c:pt>
                <c:pt idx="2">
                  <c:v>0.11281755774916069</c:v>
                </c:pt>
                <c:pt idx="3">
                  <c:v>0.3188856040487047</c:v>
                </c:pt>
                <c:pt idx="5">
                  <c:v>0.35606554091296289</c:v>
                </c:pt>
                <c:pt idx="6">
                  <c:v>0.30748609510447461</c:v>
                </c:pt>
                <c:pt idx="7">
                  <c:v>0.46773062083479483</c:v>
                </c:pt>
                <c:pt idx="8">
                  <c:v>0.47371849476374206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FA-4BAE-812E-6F5783DE5674}"/>
            </c:ext>
          </c:extLst>
        </c:ser>
        <c:ser>
          <c:idx val="3"/>
          <c:order val="3"/>
          <c:tx>
            <c:strRef>
              <c:f>Sheet1!$G$17</c:f>
              <c:strCache>
                <c:ptCount val="1"/>
                <c:pt idx="0">
                  <c:v>Punctaj parțial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Sheet1!$C$18:$C$26</c:f>
              <c:strCache>
                <c:ptCount val="9"/>
                <c:pt idx="0">
                  <c:v>Subiectul II. A. a)</c:v>
                </c:pt>
                <c:pt idx="1">
                  <c:v>Subiectul II. A. b)</c:v>
                </c:pt>
                <c:pt idx="2">
                  <c:v>Subiectul II. A. c)</c:v>
                </c:pt>
                <c:pt idx="3">
                  <c:v>Subiectul II. A. d)</c:v>
                </c:pt>
                <c:pt idx="5">
                  <c:v>Subiectul II. B. a)</c:v>
                </c:pt>
                <c:pt idx="6">
                  <c:v>Subiectul II. B. b)</c:v>
                </c:pt>
                <c:pt idx="7">
                  <c:v>Subiectul II. B. c)</c:v>
                </c:pt>
                <c:pt idx="8">
                  <c:v>Subiectul II. B. d)</c:v>
                </c:pt>
              </c:strCache>
            </c:strRef>
          </c:cat>
          <c:val>
            <c:numRef>
              <c:f>Sheet1!$G$18:$G$26</c:f>
              <c:numCache>
                <c:formatCode>0.00%</c:formatCode>
                <c:ptCount val="9"/>
                <c:pt idx="0">
                  <c:v>0.53136743999599134</c:v>
                </c:pt>
                <c:pt idx="1">
                  <c:v>0</c:v>
                </c:pt>
                <c:pt idx="2">
                  <c:v>0.28596482437240067</c:v>
                </c:pt>
                <c:pt idx="3">
                  <c:v>0.13624292228290824</c:v>
                </c:pt>
                <c:pt idx="5">
                  <c:v>0.13411334368893119</c:v>
                </c:pt>
                <c:pt idx="6">
                  <c:v>0.15588515307912015</c:v>
                </c:pt>
                <c:pt idx="7">
                  <c:v>0.22899233351706166</c:v>
                </c:pt>
                <c:pt idx="8">
                  <c:v>0.1639274440046099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CFA-4BAE-812E-6F5783DE5674}"/>
            </c:ext>
          </c:extLst>
        </c:ser>
        <c:ser>
          <c:idx val="4"/>
          <c:order val="4"/>
          <c:tx>
            <c:strRef>
              <c:f>Sheet1!$H$17</c:f>
              <c:strCache>
                <c:ptCount val="1"/>
                <c:pt idx="0">
                  <c:v>Punctaj maxim</c:v>
                </c:pt>
              </c:strCache>
            </c:strRef>
          </c:tx>
          <c:spPr>
            <a:solidFill>
              <a:srgbClr val="0066C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Sheet1!$C$18:$C$26</c:f>
              <c:strCache>
                <c:ptCount val="9"/>
                <c:pt idx="0">
                  <c:v>Subiectul II. A. a)</c:v>
                </c:pt>
                <c:pt idx="1">
                  <c:v>Subiectul II. A. b)</c:v>
                </c:pt>
                <c:pt idx="2">
                  <c:v>Subiectul II. A. c)</c:v>
                </c:pt>
                <c:pt idx="3">
                  <c:v>Subiectul II. A. d)</c:v>
                </c:pt>
                <c:pt idx="5">
                  <c:v>Subiectul II. B. a)</c:v>
                </c:pt>
                <c:pt idx="6">
                  <c:v>Subiectul II. B. b)</c:v>
                </c:pt>
                <c:pt idx="7">
                  <c:v>Subiectul II. B. c)</c:v>
                </c:pt>
                <c:pt idx="8">
                  <c:v>Subiectul II. B. d)</c:v>
                </c:pt>
              </c:strCache>
            </c:strRef>
          </c:cat>
          <c:val>
            <c:numRef>
              <c:f>Sheet1!$H$18:$H$26</c:f>
              <c:numCache>
                <c:formatCode>0.00%</c:formatCode>
                <c:ptCount val="9"/>
                <c:pt idx="0">
                  <c:v>0.26366688380017039</c:v>
                </c:pt>
                <c:pt idx="1">
                  <c:v>0.45873628300846819</c:v>
                </c:pt>
                <c:pt idx="2">
                  <c:v>0.60121761787843864</c:v>
                </c:pt>
                <c:pt idx="3">
                  <c:v>0.54487147366838706</c:v>
                </c:pt>
                <c:pt idx="5">
                  <c:v>0.50982111539810593</c:v>
                </c:pt>
                <c:pt idx="6">
                  <c:v>0.53662875181640524</c:v>
                </c:pt>
                <c:pt idx="7">
                  <c:v>0.30327704564814351</c:v>
                </c:pt>
                <c:pt idx="8">
                  <c:v>0.36235406123164804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CFA-4BAE-812E-6F5783DE567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74880176"/>
        <c:axId val="773127152"/>
      </c:barChart>
      <c:catAx>
        <c:axId val="874880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3127152"/>
        <c:crosses val="autoZero"/>
        <c:auto val="1"/>
        <c:lblAlgn val="ctr"/>
        <c:lblOffset val="100"/>
        <c:noMultiLvlLbl val="0"/>
      </c:catAx>
      <c:valAx>
        <c:axId val="773127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74880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o-RO"/>
              <a:t>Subiectul al III-lea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29944400801408"/>
          <c:y val="0.16558035714285715"/>
          <c:w val="0.81844407500106575"/>
          <c:h val="0.730855947694038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Sheet1!$D$28</c:f>
              <c:strCache>
                <c:ptCount val="1"/>
                <c:pt idx="0">
                  <c:v>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Sheet1!$C$29:$C$35</c:f>
              <c:strCache>
                <c:ptCount val="7"/>
                <c:pt idx="0">
                  <c:v>Subiectul III. 1. a)</c:v>
                </c:pt>
                <c:pt idx="1">
                  <c:v>Subiectul III. 1. b)</c:v>
                </c:pt>
                <c:pt idx="2">
                  <c:v>Subiectul III. 1. c)</c:v>
                </c:pt>
                <c:pt idx="4">
                  <c:v>Subiectul III. 2. a)</c:v>
                </c:pt>
                <c:pt idx="5">
                  <c:v>Subiectul III. 2. b)</c:v>
                </c:pt>
                <c:pt idx="6">
                  <c:v>Subiectul III. 2. c)</c:v>
                </c:pt>
              </c:strCache>
            </c:strRef>
          </c:cat>
          <c:val>
            <c:numRef>
              <c:f>Sheet1!$D$29:$D$35</c:f>
            </c:numRef>
          </c:val>
          <c:extLst>
            <c:ext xmlns:c16="http://schemas.microsoft.com/office/drawing/2014/chart" uri="{C3380CC4-5D6E-409C-BE32-E72D297353CC}">
              <c16:uniqueId val="{00000000-3DE8-44DF-AF73-AB17E646EC73}"/>
            </c:ext>
          </c:extLst>
        </c:ser>
        <c:ser>
          <c:idx val="1"/>
          <c:order val="1"/>
          <c:tx>
            <c:strRef>
              <c:f>Sheet1!$E$28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Sheet1!$C$29:$C$35</c:f>
              <c:strCache>
                <c:ptCount val="7"/>
                <c:pt idx="0">
                  <c:v>Subiectul III. 1. a)</c:v>
                </c:pt>
                <c:pt idx="1">
                  <c:v>Subiectul III. 1. b)</c:v>
                </c:pt>
                <c:pt idx="2">
                  <c:v>Subiectul III. 1. c)</c:v>
                </c:pt>
                <c:pt idx="4">
                  <c:v>Subiectul III. 2. a)</c:v>
                </c:pt>
                <c:pt idx="5">
                  <c:v>Subiectul III. 2. b)</c:v>
                </c:pt>
                <c:pt idx="6">
                  <c:v>Subiectul III. 2. c)</c:v>
                </c:pt>
              </c:strCache>
            </c:strRef>
          </c:cat>
          <c:val>
            <c:numRef>
              <c:f>Sheet1!$E$29:$E$35</c:f>
            </c:numRef>
          </c:val>
          <c:extLst>
            <c:ext xmlns:c16="http://schemas.microsoft.com/office/drawing/2014/chart" uri="{C3380CC4-5D6E-409C-BE32-E72D297353CC}">
              <c16:uniqueId val="{00000001-3DE8-44DF-AF73-AB17E646EC73}"/>
            </c:ext>
          </c:extLst>
        </c:ser>
        <c:ser>
          <c:idx val="2"/>
          <c:order val="2"/>
          <c:tx>
            <c:strRef>
              <c:f>Sheet1!$F$28</c:f>
              <c:strCache>
                <c:ptCount val="1"/>
                <c:pt idx="0">
                  <c:v>Punctaj 0</c:v>
                </c:pt>
              </c:strCache>
            </c:strRef>
          </c:tx>
          <c:spPr>
            <a:solidFill>
              <a:srgbClr val="0066CC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-8.9219330855020776E-3"/>
                  <c:y val="-2.232142857142857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DE8-44DF-AF73-AB17E646EC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Sheet1!$C$29:$C$35</c:f>
              <c:strCache>
                <c:ptCount val="7"/>
                <c:pt idx="0">
                  <c:v>Subiectul III. 1. a)</c:v>
                </c:pt>
                <c:pt idx="1">
                  <c:v>Subiectul III. 1. b)</c:v>
                </c:pt>
                <c:pt idx="2">
                  <c:v>Subiectul III. 1. c)</c:v>
                </c:pt>
                <c:pt idx="4">
                  <c:v>Subiectul III. 2. a)</c:v>
                </c:pt>
                <c:pt idx="5">
                  <c:v>Subiectul III. 2. b)</c:v>
                </c:pt>
                <c:pt idx="6">
                  <c:v>Subiectul III. 2. c)</c:v>
                </c:pt>
              </c:strCache>
            </c:strRef>
          </c:cat>
          <c:val>
            <c:numRef>
              <c:f>Sheet1!$F$29:$F$35</c:f>
              <c:numCache>
                <c:formatCode>0.00%</c:formatCode>
                <c:ptCount val="7"/>
                <c:pt idx="0">
                  <c:v>0.29197775216715938</c:v>
                </c:pt>
                <c:pt idx="1">
                  <c:v>0.84752217267124319</c:v>
                </c:pt>
                <c:pt idx="2">
                  <c:v>0.58606002906248433</c:v>
                </c:pt>
                <c:pt idx="4">
                  <c:v>0.42458786390740089</c:v>
                </c:pt>
                <c:pt idx="5">
                  <c:v>0.80087187453024</c:v>
                </c:pt>
                <c:pt idx="6">
                  <c:v>0.46161747757679011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DE8-44DF-AF73-AB17E646EC73}"/>
            </c:ext>
          </c:extLst>
        </c:ser>
        <c:ser>
          <c:idx val="3"/>
          <c:order val="3"/>
          <c:tx>
            <c:strRef>
              <c:f>Sheet1!$G$28</c:f>
              <c:strCache>
                <c:ptCount val="1"/>
                <c:pt idx="0">
                  <c:v>Punctaj parțial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869888475836431E-3"/>
                  <c:y val="-1.339285714285722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DE8-44DF-AF73-AB17E646EC73}"/>
                </c:ext>
              </c:extLst>
            </c:dLbl>
            <c:dLbl>
              <c:idx val="2"/>
              <c:layout>
                <c:manualLayout>
                  <c:x val="1.237432327919567E-2"/>
                  <c:y val="-1.339285714285722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DE8-44DF-AF73-AB17E646EC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Sheet1!$C$29:$C$35</c:f>
              <c:strCache>
                <c:ptCount val="7"/>
                <c:pt idx="0">
                  <c:v>Subiectul III. 1. a)</c:v>
                </c:pt>
                <c:pt idx="1">
                  <c:v>Subiectul III. 1. b)</c:v>
                </c:pt>
                <c:pt idx="2">
                  <c:v>Subiectul III. 1. c)</c:v>
                </c:pt>
                <c:pt idx="4">
                  <c:v>Subiectul III. 2. a)</c:v>
                </c:pt>
                <c:pt idx="5">
                  <c:v>Subiectul III. 2. b)</c:v>
                </c:pt>
                <c:pt idx="6">
                  <c:v>Subiectul III. 2. c)</c:v>
                </c:pt>
              </c:strCache>
            </c:strRef>
          </c:cat>
          <c:val>
            <c:numRef>
              <c:f>Sheet1!$G$29:$G$35</c:f>
              <c:numCache>
                <c:formatCode>General</c:formatCode>
                <c:ptCount val="7"/>
                <c:pt idx="0" formatCode="0.00%">
                  <c:v>0.31996292027859896</c:v>
                </c:pt>
                <c:pt idx="2" formatCode="0.00%">
                  <c:v>0.34055719797564765</c:v>
                </c:pt>
                <c:pt idx="4" formatCode="0.00%">
                  <c:v>0.24765746354662521</c:v>
                </c:pt>
                <c:pt idx="6" formatCode="0.00%">
                  <c:v>0.44645988876083581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DE8-44DF-AF73-AB17E646EC73}"/>
            </c:ext>
          </c:extLst>
        </c:ser>
        <c:ser>
          <c:idx val="4"/>
          <c:order val="4"/>
          <c:tx>
            <c:strRef>
              <c:f>Sheet1!$H$28</c:f>
              <c:strCache>
                <c:ptCount val="1"/>
                <c:pt idx="0">
                  <c:v>Punctaj maxim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1.0827532869296153E-2"/>
                  <c:y val="-8.928571428571428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DE8-44DF-AF73-AB17E646EC73}"/>
                </c:ext>
              </c:extLst>
            </c:dLbl>
            <c:dLbl>
              <c:idx val="6"/>
              <c:layout>
                <c:manualLayout>
                  <c:x val="9.2807424593968658E-3"/>
                  <c:y val="-4.46428571428571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DE8-44DF-AF73-AB17E646EC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Sheet1!$C$29:$C$35</c:f>
              <c:strCache>
                <c:ptCount val="7"/>
                <c:pt idx="0">
                  <c:v>Subiectul III. 1. a)</c:v>
                </c:pt>
                <c:pt idx="1">
                  <c:v>Subiectul III. 1. b)</c:v>
                </c:pt>
                <c:pt idx="2">
                  <c:v>Subiectul III. 1. c)</c:v>
                </c:pt>
                <c:pt idx="4">
                  <c:v>Subiectul III. 2. a)</c:v>
                </c:pt>
                <c:pt idx="5">
                  <c:v>Subiectul III. 2. b)</c:v>
                </c:pt>
                <c:pt idx="6">
                  <c:v>Subiectul III. 2. c)</c:v>
                </c:pt>
              </c:strCache>
            </c:strRef>
          </c:cat>
          <c:val>
            <c:numRef>
              <c:f>Sheet1!$H$29:$H$35</c:f>
              <c:numCache>
                <c:formatCode>0.00%</c:formatCode>
                <c:ptCount val="7"/>
                <c:pt idx="0">
                  <c:v>0.38805932755424161</c:v>
                </c:pt>
                <c:pt idx="1">
                  <c:v>0.15247782732875684</c:v>
                </c:pt>
                <c:pt idx="2">
                  <c:v>7.3382772961868015E-2</c:v>
                </c:pt>
                <c:pt idx="4">
                  <c:v>0.32775467254597385</c:v>
                </c:pt>
                <c:pt idx="5">
                  <c:v>0.19912812546976</c:v>
                </c:pt>
                <c:pt idx="6">
                  <c:v>9.1922633662374104E-2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3DE8-44DF-AF73-AB17E646EC7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91525984"/>
        <c:axId val="891514752"/>
      </c:barChart>
      <c:catAx>
        <c:axId val="891525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91514752"/>
        <c:crosses val="autoZero"/>
        <c:auto val="1"/>
        <c:lblAlgn val="ctr"/>
        <c:lblOffset val="100"/>
        <c:noMultiLvlLbl val="0"/>
      </c:catAx>
      <c:valAx>
        <c:axId val="891514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91525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D94EE-7237-4E70-9DB6-2280FB158F8D}" type="datetimeFigureOut">
              <a:rPr lang="en-US" smtClean="0"/>
              <a:t>02-Sep-24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BC61F-0BC4-4A29-B1C0-3966DDD16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420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DAC8ADD7-69B7-41EC-8F58-C7AB667838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5B83B540-B7E7-4DB8-9C16-A5459A26E6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C776FF6B-3A97-4158-B604-A74828ED96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8F2FAB8D-F177-442C-ADA0-E98A9422B676}" type="slidenum">
              <a:rPr lang="en-US" altLang="en-US" sz="1200">
                <a:latin typeface="Arial" panose="020B0604020202020204" pitchFamily="34" charset="0"/>
              </a:rPr>
              <a:pPr/>
              <a:t>34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542409-6A04-4DC6-AC3A-D3758287A8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4D3E2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4D3E2F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082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2816-CEB5-4603-A6F3-D738E250CA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B0D310-4D78-4973-94A6-7DC2E8AA4B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8B1D78-EEE0-4356-A604-593AF34F1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A4F37-37B7-4323-82A9-512A2D68C816}" type="datetimeFigureOut">
              <a:rPr lang="en-US" smtClean="0"/>
              <a:t>02-Sep-24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6355D4-4610-4810-8912-72B047F60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73AAE0-4B32-4FF9-997D-372D1F631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7AD91-E514-4BD4-8F9F-EB001AB1A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899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C83D5-E41D-42EE-946E-3608EE7E7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61048A-869A-47EA-A713-B3DA466722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EDDF1F-86AE-4F45-B87F-BB954AB4B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A4F37-37B7-4323-82A9-512A2D68C816}" type="datetimeFigureOut">
              <a:rPr lang="en-US" smtClean="0"/>
              <a:t>02-Sep-24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74788-4149-490F-8AC9-435ED1628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E945CB-8B50-4A36-8A18-B412B335B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7AD91-E514-4BD4-8F9F-EB001AB1A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382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5F6CFD-68A5-41AE-97BE-B4491D82D6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512E14-A3FB-4305-AD3B-6B64006CD3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3603F6-BDD8-420D-BFD8-B82DBC3BE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A4F37-37B7-4323-82A9-512A2D68C816}" type="datetimeFigureOut">
              <a:rPr lang="en-US" smtClean="0"/>
              <a:t>02-Sep-24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C084AB-5FF9-48F9-B3B6-04D9DDD03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478723-A0E6-4507-96FA-CC774BCB6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7AD91-E514-4BD4-8F9F-EB001AB1A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963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C92BE-E115-4423-93C4-10BE01AEF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F59E29-F172-4148-8587-2241581DC5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176A84-0669-43D9-95CB-0ABF28083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A4F37-37B7-4323-82A9-512A2D68C816}" type="datetimeFigureOut">
              <a:rPr lang="en-US" smtClean="0"/>
              <a:t>02-Sep-24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2E9446-7370-434C-8CF7-86917556D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6E8E65-71C1-4932-987B-FD28BADAA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7AD91-E514-4BD4-8F9F-EB001AB1A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48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883B2-F63A-49AD-AA7B-55392C203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1E0C7-78D8-4BC0-B72D-A23DC9C889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20A983-64D0-46FF-9556-803899D34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A4F37-37B7-4323-82A9-512A2D68C816}" type="datetimeFigureOut">
              <a:rPr lang="en-US" smtClean="0"/>
              <a:t>02-Sep-24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1E3044-1644-4FB4-9990-443F90801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70F03D-0F72-42A8-BBE9-344771866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7AD91-E514-4BD4-8F9F-EB001AB1A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787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E0E85-AA44-4359-B1B5-6FE91A3A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178999-8B02-4031-B33D-05F8E6182C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E14CC3-8EBE-4170-8200-B917EB1ECF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C4D5A5-9FF2-492C-BCF7-925BE31BD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A4F37-37B7-4323-82A9-512A2D68C816}" type="datetimeFigureOut">
              <a:rPr lang="en-US" smtClean="0"/>
              <a:t>02-Sep-24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441D1-BA13-4C77-B4E4-57D5FB682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B4FD06-2BB4-4056-9E54-B4F098ED3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7AD91-E514-4BD4-8F9F-EB001AB1A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708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3D3166-AAB8-4E83-9BD9-9102295FF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09E859-222A-4062-AA13-A69026356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97DCBB-46F7-45C2-A057-CF694DCCD8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CC4B64-B173-43B0-AD19-481BE9BD8A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BF4C1E-C5F0-4A47-9E38-2638B5C3AB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29183A-927A-4ACC-BB62-FE1E5C2DF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A4F37-37B7-4323-82A9-512A2D68C816}" type="datetimeFigureOut">
              <a:rPr lang="en-US" smtClean="0"/>
              <a:t>02-Sep-24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B0F7F3-1F97-42F0-B1F9-BF2C09CE1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6D29FF-0CCB-452B-9268-8DC9CD894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7AD91-E514-4BD4-8F9F-EB001AB1A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119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5DF32-496B-460A-90C1-09A210C3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15F516-2262-4321-8384-163167273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A4F37-37B7-4323-82A9-512A2D68C816}" type="datetimeFigureOut">
              <a:rPr lang="en-US" smtClean="0"/>
              <a:t>02-Sep-24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178194-564D-4665-A080-C72E27648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8209F1-8C83-4AC4-B061-7744B5C13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7AD91-E514-4BD4-8F9F-EB001AB1A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864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7479E8-5291-420B-88D3-8E5A8D759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A4F37-37B7-4323-82A9-512A2D68C816}" type="datetimeFigureOut">
              <a:rPr lang="en-US" smtClean="0"/>
              <a:t>02-Sep-24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7B6ACB-3F6F-47AF-A218-0C20E179E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C399AD-CED7-4E22-A5BD-889138346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7AD91-E514-4BD4-8F9F-EB001AB1A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15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EF80B-FA4B-4AF4-8AC5-1B86A51C0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20ED79-7137-4FDD-97B6-EAA85DBA1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23C3D0-1FAA-451F-97BA-A36FEE03BA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6D757D-63A0-4EDF-AB4A-B71029A96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A4F37-37B7-4323-82A9-512A2D68C816}" type="datetimeFigureOut">
              <a:rPr lang="en-US" smtClean="0"/>
              <a:t>02-Sep-24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9906B1-3B0F-45F9-AFEE-2A8323A53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05451A-A77E-4AED-A669-086AECA4E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7AD91-E514-4BD4-8F9F-EB001AB1A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5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1FF7C-8E65-434E-B33D-EE48F0875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D8AE96-ED5D-4621-9F67-DE1D0116F9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3E5049-B866-4297-8C7F-083C513D78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3C3A0E-6465-42F9-9AF6-2BD00E2C8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A4F37-37B7-4323-82A9-512A2D68C816}" type="datetimeFigureOut">
              <a:rPr lang="en-US" smtClean="0"/>
              <a:t>02-Sep-24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1A3B0-AC21-4ED7-BBEF-219578953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472B5-1FB2-4F8E-BA07-606B393B6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7AD91-E514-4BD4-8F9F-EB001AB1A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476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352439-E474-4523-A1BB-B65C385A2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FE9A3F-E354-4FC9-B5D3-FF02B69F9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4F101-0500-4AB6-9DA7-BA32283C73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A4F37-37B7-4323-82A9-512A2D68C816}" type="datetimeFigureOut">
              <a:rPr lang="en-US" smtClean="0"/>
              <a:t>02-Sep-24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624964-A8AB-44C3-ADD3-27E42D7AF1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E9526-736C-463C-9F26-D15418D622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7AD91-E514-4BD4-8F9F-EB001AB1A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423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ocnee.eu/index.php/dcee-oriz/curriculum-oriz/programe-scolare-front" TargetMode="External"/><Relationship Id="rId2" Type="http://schemas.openxmlformats.org/officeDocument/2006/relationships/hyperlink" Target="https://rocnee.eu/images/rocnee/fisiere/repere_medotologice/2025/finale/REPERE_METODOLOGICE_FIZIC%C4%82_2024_2025_CLS_XII.pd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F75DF4-A68A-48B9-8F14-E42F007ADC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667" y="1825625"/>
            <a:ext cx="10761133" cy="4351338"/>
          </a:xfrm>
        </p:spPr>
        <p:txBody>
          <a:bodyPr/>
          <a:lstStyle/>
          <a:p>
            <a:pPr marL="0" indent="0">
              <a:buNone/>
            </a:pPr>
            <a:endParaRPr lang="ro-RO" sz="3200" b="1" dirty="0">
              <a:solidFill>
                <a:srgbClr val="74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o-RO" sz="3200" b="1" dirty="0">
              <a:solidFill>
                <a:srgbClr val="74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br>
              <a:rPr lang="ro-RO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kumimoji="0" lang="ro-RO" sz="4900" b="1" i="0" u="none" strike="noStrike" kern="1200" cap="none" spc="0" normalizeH="0" baseline="0" noProof="0" dirty="0">
                <a:ln w="0"/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ea typeface="+mj-ea"/>
                <a:cs typeface="+mj-cs"/>
              </a:rPr>
            </a:b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68726E-E165-4831-9259-A98EAF8EF4E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67" y="365125"/>
            <a:ext cx="3666068" cy="109119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135F604-D019-4D2F-86AE-17715E448169}"/>
              </a:ext>
            </a:extLst>
          </p:cNvPr>
          <p:cNvSpPr/>
          <p:nvPr/>
        </p:nvSpPr>
        <p:spPr>
          <a:xfrm>
            <a:off x="863957" y="1932567"/>
            <a:ext cx="6013361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CONSF</a:t>
            </a:r>
            <a:r>
              <a:rPr lang="ro-RO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Ă</a:t>
            </a:r>
            <a:r>
              <a:rPr lang="en-US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TUIRI</a:t>
            </a:r>
            <a:endParaRPr lang="ro-RO" sz="4000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ro-RO" sz="3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online</a:t>
            </a:r>
            <a:endParaRPr lang="en-US" sz="3600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ro-RO" sz="3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INSPECTORI FIZICĂ, CHIMIE,  BIOLOGIE</a:t>
            </a:r>
          </a:p>
          <a:p>
            <a:pPr marL="0" indent="0" algn="ctr">
              <a:buNone/>
            </a:pPr>
            <a:endParaRPr lang="en-US" sz="3600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marL="0" indent="0" algn="ctr">
              <a:buNone/>
            </a:pPr>
            <a:r>
              <a:rPr lang="ro-RO" sz="3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București, 03.09.2024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526218-A5EB-46C1-8ABF-92BFC426BC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528" y="365125"/>
            <a:ext cx="3354272" cy="15674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35B78A9-80E8-48B1-AEEF-F81ED0C43B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606" y="2211935"/>
            <a:ext cx="3257969" cy="178935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E6B8567-3112-4AA1-B9EB-F3F9C43AE4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606" y="3934967"/>
            <a:ext cx="3181082" cy="230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205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931D-BBA0-4D9A-94C6-5FD669383AA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o-RO" b="1" dirty="0"/>
              <a:t>Repere metodologice, Programe școlare, Manuale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4B2DAD-4082-48D2-87D4-5A895016E0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Repere metodologie </a:t>
            </a:r>
            <a:r>
              <a:rPr lang="ro-RO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pentru aplicarea curriculumului la clasa a XII - a în anul școlar 2024-2025, disciplinele Fizică, Chimie, Biologie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D5975C-40A0-4D16-9B05-E0F8154860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2666" y="2700865"/>
            <a:ext cx="3217333" cy="404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610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3AA83-F545-4612-86FD-A1EDD8663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9342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ro-RO" dirty="0">
                <a:highlight>
                  <a:srgbClr val="FFFF00"/>
                </a:highlight>
              </a:rPr>
              <a:t>Unde pot fi accesate</a:t>
            </a:r>
            <a:br>
              <a:rPr lang="en-US" dirty="0">
                <a:highlight>
                  <a:srgbClr val="FFFF00"/>
                </a:highlight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85B5E-FFBC-45A3-9A41-5A2322857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3867"/>
            <a:ext cx="10515600" cy="487309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r>
              <a:rPr lang="ro-RO" dirty="0"/>
              <a:t>https://rocnee.eu/images/rocnee/fisiere/repere_medotologice/2025/finale/REPERE_METODOLOGICE_CHIMIE_2024_2025_CLS_XII.pdf</a:t>
            </a:r>
          </a:p>
          <a:p>
            <a:r>
              <a:rPr lang="ro-RO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https://rocnee.eu/images/rocnee/fisiere/repere_medotologice/2025/finale/REPERE_METODOLOGICE_FIZIC%C4%82_2024_2025_CLS_XII.pdf</a:t>
            </a:r>
            <a:endParaRPr lang="ro-RO" dirty="0"/>
          </a:p>
          <a:p>
            <a:r>
              <a:rPr lang="ro-RO" dirty="0"/>
              <a:t>https://rocnee.eu/images/rocnee/fisiere/repere_medotologice/2025/finale/REPERE_METODOLOGICE_BIOLOGIE_2024_2025_CLS_XII.pdf</a:t>
            </a:r>
          </a:p>
          <a:p>
            <a:r>
              <a:rPr lang="ro-RO" dirty="0"/>
              <a:t>https://rocnee.eu/images/rocnee/fisiere/curriculum/profilul_absolventului/OM_6731_28.11.2023_MOF_Partea_I_nr._1099.pdf</a:t>
            </a:r>
          </a:p>
          <a:p>
            <a:r>
              <a:rPr lang="en-US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https://rocnee.eu/index.php/dcee-oriz/curriculum-oriz/programe-scolare-front</a:t>
            </a:r>
            <a:endParaRPr lang="ro-RO" dirty="0"/>
          </a:p>
          <a:p>
            <a:r>
              <a:rPr lang="en-US" dirty="0"/>
              <a:t>https://www.manuale.edu.ro/</a:t>
            </a:r>
          </a:p>
          <a:p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967011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07B2C-BD2C-4AFB-8773-925AB5371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399"/>
            <a:ext cx="10515600" cy="803275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/>
              <a:t>Programe</a:t>
            </a:r>
            <a:r>
              <a:rPr lang="en-US" dirty="0"/>
              <a:t> </a:t>
            </a:r>
            <a:r>
              <a:rPr lang="ro-RO" dirty="0"/>
              <a:t>ș</a:t>
            </a:r>
            <a:r>
              <a:rPr lang="en-US" dirty="0" err="1"/>
              <a:t>colare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C4514CC-4067-49CD-B057-049365E14B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90000"/>
              </a:lnSpc>
              <a:buNone/>
              <a:defRPr/>
            </a:pPr>
            <a:r>
              <a:rPr lang="ro-RO" b="1" dirty="0" err="1">
                <a:latin typeface="Arial" panose="020B0604020202020204" pitchFamily="34" charset="0"/>
                <a:cs typeface="Arial" panose="020B0604020202020204" pitchFamily="34" charset="0"/>
              </a:rPr>
              <a:t>Învăţământ</a:t>
            </a:r>
            <a:r>
              <a:rPr lang="ro-RO" b="1" dirty="0">
                <a:latin typeface="Arial" panose="020B0604020202020204" pitchFamily="34" charset="0"/>
                <a:cs typeface="Arial" panose="020B0604020202020204" pitchFamily="34" charset="0"/>
              </a:rPr>
              <a:t> gimnazial </a:t>
            </a:r>
          </a:p>
          <a:p>
            <a:pPr>
              <a:lnSpc>
                <a:spcPct val="90000"/>
              </a:lnSpc>
              <a:defRPr/>
            </a:pPr>
            <a:r>
              <a:rPr lang="ro-RO" altLang="zh-CN" dirty="0">
                <a:latin typeface="Arial" panose="020B0604020202020204" pitchFamily="34" charset="0"/>
                <a:cs typeface="Arial" panose="020B0604020202020204" pitchFamily="34" charset="0"/>
              </a:rPr>
              <a:t>Programele școlare de biologie , cls. a V-a – a VIII-a aprobate cu OMEN nr. 3393/28.02.2017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o-RO" altLang="ro-RO" b="1" dirty="0" err="1">
                <a:latin typeface="Arial" panose="020B0604020202020204" pitchFamily="34" charset="0"/>
                <a:cs typeface="Arial" panose="020B0604020202020204" pitchFamily="34" charset="0"/>
              </a:rPr>
              <a:t>Învăţământ</a:t>
            </a:r>
            <a:r>
              <a:rPr lang="ro-RO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 liceal </a:t>
            </a:r>
            <a:endParaRPr lang="en-US" alt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Programa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 de Biologie, cls a IX-a, aprobată </a:t>
            </a:r>
            <a:r>
              <a:rPr lang="en-US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prin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 O.M. 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r. 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3358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09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.200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 algn="just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Programa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 de Biologie, cls a X-a, aprobată </a:t>
            </a:r>
            <a:r>
              <a:rPr lang="en-US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prin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 O.M. 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r. 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4598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08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.200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 algn="just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Programa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 de Biologie, cls a X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-a,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ciclul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 superior al </a:t>
            </a:r>
            <a:r>
              <a:rPr lang="en-US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liceului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aprobată </a:t>
            </a:r>
            <a:r>
              <a:rPr lang="en-US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prin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 O.M. 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r. 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3252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.200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  <a:p>
            <a:pPr algn="just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US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Programa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de Biologie, cls a XII-a, aprobată </a:t>
            </a:r>
            <a:r>
              <a:rPr lang="en-US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prin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 O.M. Nr. 5959/22.12.2006</a:t>
            </a:r>
          </a:p>
          <a:p>
            <a:pPr>
              <a:lnSpc>
                <a:spcPct val="90000"/>
              </a:lnSpc>
              <a:defRPr/>
            </a:pPr>
            <a:endParaRPr lang="ro-RO" altLang="zh-CN" dirty="0">
              <a:solidFill>
                <a:srgbClr val="A50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defRPr/>
            </a:pPr>
            <a:endParaRPr lang="ro-RO" dirty="0">
              <a:solidFill>
                <a:srgbClr val="A50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969002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958B2-2B3F-42B7-99BA-6E571DE78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8608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63CF93-D45E-4A62-AC4C-834A199C0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0867"/>
            <a:ext cx="10515600" cy="474609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algn="just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Programele  pentru </a:t>
            </a:r>
            <a:r>
              <a:rPr lang="ro-RO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Ştiinţe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, cls a XI-a, filiera teoretică, profil umanist, specializarea filologie, filiera </a:t>
            </a:r>
            <a:r>
              <a:rPr lang="ro-RO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vocaţională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, profil pedagogic, specializarea </a:t>
            </a:r>
            <a:r>
              <a:rPr lang="ro-RO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învăţător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 – educatoare, filiera </a:t>
            </a:r>
            <a:r>
              <a:rPr lang="ro-RO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vocaţională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, profil teologic </a:t>
            </a:r>
            <a:r>
              <a:rPr lang="ro-RO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 profil pedagogic specializările: bibliotecar- documentarist, instructor-animator, pedagog </a:t>
            </a:r>
            <a:r>
              <a:rPr lang="ro-RO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şcolar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, aprobate prin O.M.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r. 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3252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2.2006</a:t>
            </a:r>
            <a:endParaRPr lang="en-US" alt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endParaRPr lang="ro-RO" alt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Programele  pentru </a:t>
            </a:r>
            <a:r>
              <a:rPr lang="ro-RO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Ştiinţe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, cls a XII-a, filiera teoretică, profil umanist, specializarea filologie, filiera </a:t>
            </a:r>
            <a:r>
              <a:rPr lang="ro-RO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vocaţională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, profil pedagogic, specializarea </a:t>
            </a:r>
            <a:r>
              <a:rPr lang="ro-RO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învăţător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 – educatoare, filiera </a:t>
            </a:r>
            <a:r>
              <a:rPr lang="ro-RO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vocaţională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, profil teologic </a:t>
            </a:r>
            <a:r>
              <a:rPr lang="ro-RO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 profil pedagogic specializările: bibliotecar- documentarist, instructor-animator, pedagog </a:t>
            </a:r>
            <a:r>
              <a:rPr lang="ro-RO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şcolar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, aprobate prin </a:t>
            </a:r>
            <a:r>
              <a:rPr lang="ro-RO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O.M.Nr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. 5959/22.12.2006  </a:t>
            </a:r>
            <a:endParaRPr lang="en-US" alt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endParaRPr lang="ro-RO" alt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Programa  Metodica predării </a:t>
            </a:r>
            <a:r>
              <a:rPr lang="ro-RO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Ştiinţelor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 Naturii, cls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 a XII-a, filiera </a:t>
            </a:r>
            <a:r>
              <a:rPr lang="ro-RO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vocaţională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, profil pedagogic, specializarea </a:t>
            </a:r>
            <a:r>
              <a:rPr lang="ro-RO" altLang="ro-RO" dirty="0" err="1">
                <a:latin typeface="Arial" panose="020B0604020202020204" pitchFamily="34" charset="0"/>
                <a:cs typeface="Arial" panose="020B0604020202020204" pitchFamily="34" charset="0"/>
              </a:rPr>
              <a:t>învăţător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-educatoare aprobată prin O.M.</a:t>
            </a:r>
            <a:r>
              <a:rPr lang="en-US" altLang="ro-RO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ro-RO" altLang="ro-RO" dirty="0">
                <a:latin typeface="Arial" panose="020B0604020202020204" pitchFamily="34" charset="0"/>
                <a:cs typeface="Arial" panose="020B0604020202020204" pitchFamily="34" charset="0"/>
              </a:rPr>
              <a:t>r. 5959/22.12.2006</a:t>
            </a:r>
            <a:endParaRPr lang="en-US" alt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047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A5A8C-76FC-4D41-A0EC-0B351ED1D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5475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66197F-C32A-444D-BBEB-8C43342B3A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8533"/>
            <a:ext cx="10515600" cy="478843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47500" lnSpcReduction="20000"/>
          </a:bodyPr>
          <a:lstStyle/>
          <a:p>
            <a:pPr marL="240030" indent="-240030" algn="just">
              <a:lnSpc>
                <a:spcPct val="120000"/>
              </a:lnSpc>
              <a:spcBef>
                <a:spcPts val="930"/>
              </a:spcBef>
              <a:buClr>
                <a:srgbClr val="C00000"/>
              </a:buClr>
              <a:buNone/>
              <a:defRPr/>
            </a:pPr>
            <a:r>
              <a:rPr lang="ro-RO" sz="3500" b="1" u="sng" dirty="0">
                <a:latin typeface="Trebuchet MS" panose="020B0603020202020204" pitchFamily="34" charset="0"/>
                <a:cs typeface="Arial" panose="020B0604020202020204" pitchFamily="34" charset="0"/>
              </a:rPr>
              <a:t>Predarea biologiei în:</a:t>
            </a:r>
          </a:p>
          <a:p>
            <a:pPr marL="240030" indent="-240030" algn="just">
              <a:lnSpc>
                <a:spcPct val="120000"/>
              </a:lnSpc>
              <a:spcBef>
                <a:spcPts val="930"/>
              </a:spcBef>
              <a:buClr>
                <a:srgbClr val="740000"/>
              </a:buClr>
              <a:buFont typeface="Wingdings 3" charset="2"/>
              <a:buChar char=""/>
              <a:defRPr/>
            </a:pP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învățământul liceal, forma cu frecvență, cursuri de zi, filiera vocațională, profil artistic, specializarea coregrafie, </a:t>
            </a:r>
          </a:p>
          <a:p>
            <a:pPr marL="240030" indent="-240030" algn="just">
              <a:lnSpc>
                <a:spcPct val="120000"/>
              </a:lnSpc>
              <a:spcBef>
                <a:spcPts val="930"/>
              </a:spcBef>
              <a:buClr>
                <a:srgbClr val="740000"/>
              </a:buClr>
              <a:buFont typeface="Wingdings 3" charset="2"/>
              <a:buChar char=""/>
              <a:defRPr/>
            </a:pP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învățământul liceal, forma cu frecvență, cursuri seral, filiera teoretică și filiera tehnologică, </a:t>
            </a:r>
          </a:p>
          <a:p>
            <a:pPr marL="240030" indent="-240030" algn="just">
              <a:lnSpc>
                <a:spcPct val="120000"/>
              </a:lnSpc>
              <a:spcBef>
                <a:spcPts val="930"/>
              </a:spcBef>
              <a:buClr>
                <a:srgbClr val="740000"/>
              </a:buClr>
              <a:buFont typeface="Wingdings 3" charset="2"/>
              <a:buChar char=""/>
              <a:defRPr/>
            </a:pP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învățământul profesional, </a:t>
            </a:r>
          </a:p>
          <a:p>
            <a:pPr marL="0" indent="0" algn="just">
              <a:lnSpc>
                <a:spcPct val="120000"/>
              </a:lnSpc>
              <a:spcBef>
                <a:spcPts val="930"/>
              </a:spcBef>
              <a:buNone/>
              <a:defRPr/>
            </a:pP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se face în conformitate cu precizările din n</a:t>
            </a:r>
            <a:r>
              <a:rPr lang="fr-FR" sz="3500" dirty="0" err="1">
                <a:latin typeface="Trebuchet MS" panose="020B0603020202020204" pitchFamily="34" charset="0"/>
                <a:cs typeface="Arial" panose="020B0604020202020204" pitchFamily="34" charset="0"/>
              </a:rPr>
              <a:t>ot</a:t>
            </a:r>
            <a:r>
              <a:rPr lang="ro-RO" sz="3500" dirty="0" err="1">
                <a:latin typeface="Trebuchet MS" panose="020B0603020202020204" pitchFamily="34" charset="0"/>
                <a:cs typeface="Arial" panose="020B0604020202020204" pitchFamily="34" charset="0"/>
              </a:rPr>
              <a:t>ificarea</a:t>
            </a: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 n</a:t>
            </a:r>
            <a:r>
              <a:rPr lang="fr-FR" sz="3500" dirty="0">
                <a:latin typeface="Trebuchet MS" panose="020B0603020202020204" pitchFamily="34" charset="0"/>
                <a:cs typeface="Arial" panose="020B0604020202020204" pitchFamily="34" charset="0"/>
              </a:rPr>
              <a:t>r.39562/ 11.09.200</a:t>
            </a: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7</a:t>
            </a:r>
            <a:r>
              <a:rPr lang="fr-FR" sz="3500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 și  a precizărilor </a:t>
            </a:r>
            <a:r>
              <a:rPr lang="vi-VN" sz="3500" dirty="0">
                <a:cs typeface="Arial" panose="020B0604020202020204" pitchFamily="34" charset="0"/>
              </a:rPr>
              <a:t>privind programele şcolare pentru cultură generală care se aplică</a:t>
            </a: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vi-VN" sz="3500" dirty="0">
                <a:cs typeface="Arial" panose="020B0604020202020204" pitchFamily="34" charset="0"/>
              </a:rPr>
              <a:t>în învăţământul profesional de stat cu durata de 3 ani</a:t>
            </a: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vi-VN" sz="3500" dirty="0">
                <a:cs typeface="Arial" panose="020B0604020202020204" pitchFamily="34" charset="0"/>
              </a:rPr>
              <a:t>,</a:t>
            </a:r>
            <a:r>
              <a:rPr lang="pt-BR" sz="3500" dirty="0">
                <a:latin typeface="Trebuchet MS" panose="020B0603020202020204" pitchFamily="34" charset="0"/>
                <a:cs typeface="Arial" panose="020B0604020202020204" pitchFamily="34" charset="0"/>
              </a:rPr>
              <a:t>clasele a IX-a, a X-a şi a XI-a, începând cu anul şcolar</a:t>
            </a:r>
            <a:r>
              <a:rPr lang="pt-BR" sz="3500" dirty="0">
                <a:solidFill>
                  <a:srgbClr val="A5002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pt-BR" sz="3500" dirty="0">
                <a:latin typeface="Trebuchet MS" panose="020B0603020202020204" pitchFamily="34" charset="0"/>
                <a:cs typeface="Arial" panose="020B0604020202020204" pitchFamily="34" charset="0"/>
              </a:rPr>
              <a:t>2014-2015</a:t>
            </a: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, anexa 1 la OMEN Nr. 4437/2014 </a:t>
            </a:r>
          </a:p>
          <a:p>
            <a:pPr marL="240030" indent="-240030" algn="just">
              <a:lnSpc>
                <a:spcPct val="120000"/>
              </a:lnSpc>
              <a:spcBef>
                <a:spcPts val="930"/>
              </a:spcBef>
              <a:buClr>
                <a:srgbClr val="C00000"/>
              </a:buClr>
              <a:buNone/>
              <a:defRPr/>
            </a:pPr>
            <a:r>
              <a:rPr lang="ro-RO" sz="3500" b="1" u="sng" dirty="0">
                <a:latin typeface="Trebuchet MS" panose="020B0603020202020204" pitchFamily="34" charset="0"/>
                <a:cs typeface="Arial" panose="020B0604020202020204" pitchFamily="34" charset="0"/>
              </a:rPr>
              <a:t>Predarea științelor:</a:t>
            </a:r>
          </a:p>
          <a:p>
            <a:pPr marL="240030" indent="-240030" algn="just">
              <a:lnSpc>
                <a:spcPct val="120000"/>
              </a:lnSpc>
              <a:spcBef>
                <a:spcPts val="930"/>
              </a:spcBef>
              <a:buClr>
                <a:srgbClr val="740000"/>
              </a:buClr>
              <a:defRPr/>
            </a:pP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pentru </a:t>
            </a:r>
            <a:r>
              <a:rPr lang="ro-RO" sz="3500" dirty="0" err="1">
                <a:latin typeface="Trebuchet MS" panose="020B0603020202020204" pitchFamily="34" charset="0"/>
                <a:cs typeface="Arial" panose="020B0604020202020204" pitchFamily="34" charset="0"/>
              </a:rPr>
              <a:t>specializarile</a:t>
            </a: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 instructor de educație </a:t>
            </a:r>
            <a:r>
              <a:rPr lang="ro-RO" sz="3500" dirty="0" err="1">
                <a:latin typeface="Trebuchet MS" panose="020B0603020202020204" pitchFamily="34" charset="0"/>
                <a:cs typeface="Arial" panose="020B0604020202020204" pitchFamily="34" charset="0"/>
              </a:rPr>
              <a:t>extraşcolară</a:t>
            </a: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, mediator școlar și educator-</a:t>
            </a:r>
            <a:r>
              <a:rPr lang="ro-RO" sz="3500" dirty="0" err="1">
                <a:latin typeface="Trebuchet MS" panose="020B0603020202020204" pitchFamily="34" charset="0"/>
                <a:cs typeface="Arial" panose="020B0604020202020204" pitchFamily="34" charset="0"/>
              </a:rPr>
              <a:t>puericultor</a:t>
            </a: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 se </a:t>
            </a:r>
            <a:r>
              <a:rPr lang="ro-RO" sz="3500" dirty="0" err="1">
                <a:latin typeface="Trebuchet MS" panose="020B0603020202020204" pitchFamily="34" charset="0"/>
                <a:cs typeface="Arial" panose="020B0604020202020204" pitchFamily="34" charset="0"/>
              </a:rPr>
              <a:t>realizeaza</a:t>
            </a: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sz="3500" dirty="0" err="1">
                <a:latin typeface="Trebuchet MS" panose="020B0603020202020204" pitchFamily="34" charset="0"/>
                <a:cs typeface="Arial" panose="020B0604020202020204" pitchFamily="34" charset="0"/>
              </a:rPr>
              <a:t>dupa</a:t>
            </a: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 programele  pentru clasele a XI-a și a XII-a, filiera </a:t>
            </a:r>
            <a:r>
              <a:rPr lang="ro-RO" sz="3500" dirty="0" err="1">
                <a:latin typeface="Trebuchet MS" panose="020B0603020202020204" pitchFamily="34" charset="0"/>
                <a:cs typeface="Arial" panose="020B0604020202020204" pitchFamily="34" charset="0"/>
              </a:rPr>
              <a:t>vocaţională</a:t>
            </a: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, profil teologic </a:t>
            </a:r>
            <a:r>
              <a:rPr lang="ro-RO" sz="3500" dirty="0" err="1">
                <a:latin typeface="Trebuchet MS" panose="020B0603020202020204" pitchFamily="34" charset="0"/>
                <a:cs typeface="Arial" panose="020B0604020202020204" pitchFamily="34" charset="0"/>
              </a:rPr>
              <a:t>şi</a:t>
            </a:r>
            <a:r>
              <a:rPr lang="ro-RO" sz="3500" dirty="0">
                <a:latin typeface="Trebuchet MS" panose="020B0603020202020204" pitchFamily="34" charset="0"/>
                <a:cs typeface="Arial" panose="020B0604020202020204" pitchFamily="34" charset="0"/>
              </a:rPr>
              <a:t> profil pedagogic specializările: bibliotecar- documentarist, instructor-animator, pedagog </a:t>
            </a:r>
            <a:r>
              <a:rPr lang="ro-RO" sz="3500" dirty="0" err="1">
                <a:latin typeface="Trebuchet MS" panose="020B0603020202020204" pitchFamily="34" charset="0"/>
                <a:cs typeface="Arial" panose="020B0604020202020204" pitchFamily="34" charset="0"/>
              </a:rPr>
              <a:t>şcolar</a:t>
            </a:r>
            <a:endParaRPr lang="en-US" sz="35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240030" indent="-240030" algn="r">
              <a:lnSpc>
                <a:spcPct val="100000"/>
              </a:lnSpc>
              <a:spcBef>
                <a:spcPts val="930"/>
              </a:spcBef>
              <a:buClr>
                <a:srgbClr val="000000"/>
              </a:buClr>
              <a:buNone/>
              <a:defRPr/>
            </a:pPr>
            <a:r>
              <a:rPr lang="ro-RO" sz="3500" dirty="0"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6527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623F3-A30D-4564-BC15-AFCD519A1ED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r>
              <a:rPr lang="ro-RO" b="1" dirty="0"/>
              <a:t>Cadre didactice</a:t>
            </a:r>
            <a:endParaRPr lang="en-US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50EA462-0F85-47E8-8640-E1C07D757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algn="just">
              <a:lnSpc>
                <a:spcPct val="90000"/>
              </a:lnSpc>
              <a:buClr>
                <a:srgbClr val="FFFF99"/>
              </a:buClr>
              <a:buNone/>
              <a:defRPr/>
            </a:pPr>
            <a:endParaRPr lang="ro-RO" altLang="en-US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buClr>
                <a:srgbClr val="FFFF99"/>
              </a:buClr>
              <a:buNone/>
              <a:defRPr/>
            </a:pPr>
            <a:endParaRPr lang="ro-RO" altLang="en-US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buClr>
                <a:srgbClr val="FFFF99"/>
              </a:buClr>
              <a:buNone/>
              <a:defRPr/>
            </a:pPr>
            <a:r>
              <a:rPr lang="en-US" altLang="en-US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Planificarea</a:t>
            </a:r>
            <a:r>
              <a:rPr lang="en-US" alt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en-US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alt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proiectarea didactica</a:t>
            </a:r>
          </a:p>
          <a:p>
            <a:pPr marL="0" indent="0" algn="just">
              <a:lnSpc>
                <a:spcPct val="90000"/>
              </a:lnSpc>
              <a:buClr>
                <a:srgbClr val="FFFF99"/>
              </a:buClr>
              <a:buNone/>
              <a:defRPr/>
            </a:pPr>
            <a:r>
              <a:rPr lang="ro-RO" alt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Elaborarea planificării calendaristice</a:t>
            </a:r>
          </a:p>
          <a:p>
            <a:pPr marL="0" indent="0" algn="just">
              <a:lnSpc>
                <a:spcPct val="90000"/>
              </a:lnSpc>
              <a:buClr>
                <a:srgbClr val="FFFF99"/>
              </a:buClr>
              <a:buNone/>
              <a:defRPr/>
            </a:pPr>
            <a:r>
              <a:rPr lang="ro-RO" altLang="zh-CN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Proiectarea </a:t>
            </a:r>
            <a:r>
              <a:rPr lang="ro-RO" altLang="zh-CN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unităţi</a:t>
            </a:r>
            <a:r>
              <a:rPr lang="en-US" altLang="zh-CN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lor</a:t>
            </a:r>
            <a:r>
              <a:rPr lang="ro-RO" altLang="zh-CN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altLang="zh-CN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învăţare</a:t>
            </a:r>
            <a:endParaRPr lang="en-US" altLang="zh-CN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buClr>
                <a:srgbClr val="FFFF99"/>
              </a:buClr>
              <a:buNone/>
              <a:defRPr/>
            </a:pPr>
            <a:r>
              <a:rPr lang="ro-RO" alt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Schița lecției, pentru cei aflați în primii 3 ani de activitate</a:t>
            </a:r>
            <a:endParaRPr lang="en-US" altLang="en-US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9710602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ABDBE-DABB-483E-8608-D9E586DD6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03504"/>
            <a:ext cx="10515600" cy="5573459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algn="just">
              <a:defRPr/>
            </a:pPr>
            <a:r>
              <a:rPr lang="ro-RO" altLang="en-US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Planificarea calendaristică – document proiectiv</a:t>
            </a:r>
            <a:endParaRPr lang="ro-RO" altLang="en-US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Planificarea calendaristică reprezintă un document proiectiv, necesar realizării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activităţilor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didactice care permite asocierea, într-un mod personalizat, a elementelor programei (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competenţe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specifice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conţinuturi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în cadrul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unităţilor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învăţare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Acestora le sunt alocate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unităţi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timp (număr de ore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săptămâni) considerate ca optime de către cadrul didactic, pe parcursul unui an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defRPr/>
            </a:pP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În elaborarea planificării calendaristice </a:t>
            </a: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programa </a:t>
            </a:r>
            <a:r>
              <a:rPr lang="ro-RO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şcolară</a:t>
            </a: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reprezintă documentul de </a:t>
            </a:r>
            <a:r>
              <a:rPr lang="ro-RO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referinţă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După lectura atentă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integrală a programei </a:t>
            </a:r>
            <a:r>
              <a:rPr lang="ro-RO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şcolare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elaborarea planificării calendaristice presupune parcurgerea următoarelor etape:</a:t>
            </a:r>
          </a:p>
          <a:p>
            <a:pPr marL="0" indent="0" algn="just">
              <a:buNone/>
              <a:defRPr/>
            </a:pP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asocierea </a:t>
            </a:r>
            <a:r>
              <a:rPr lang="ro-RO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competenţelor</a:t>
            </a: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specifice </a:t>
            </a:r>
            <a:r>
              <a:rPr lang="ro-RO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ro-RO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conţinuturilor</a:t>
            </a: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prezentate în programa </a:t>
            </a:r>
            <a:r>
              <a:rPr lang="ro-RO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şcolară</a:t>
            </a: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o-RO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  <a:defRPr/>
            </a:pP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stabilirea </a:t>
            </a:r>
            <a:r>
              <a:rPr lang="ro-RO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unităţilor</a:t>
            </a: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învăţare</a:t>
            </a: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o-RO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  <a:defRPr/>
            </a:pP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stabilirea succesiunii parcurgerii </a:t>
            </a:r>
            <a:r>
              <a:rPr lang="ro-RO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unităţilor</a:t>
            </a: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învăţare</a:t>
            </a: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o-RO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AutoNum type="arabicPeriod" startAt="4"/>
              <a:defRPr/>
            </a:pP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stabilirea bugetului de timp necesar pentru fiecare unitate de </a:t>
            </a:r>
            <a:r>
              <a:rPr lang="ro-RO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învăţare</a:t>
            </a: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Tx/>
              <a:buAutoNum type="arabicPeriod" startAt="4"/>
              <a:defRPr/>
            </a:pPr>
            <a:endParaRPr lang="ro-RO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Planificarea calendaristică anuală </a:t>
            </a:r>
            <a:r>
              <a:rPr lang="ro-RO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 se realizează pe baza manualelor </a:t>
            </a:r>
            <a:r>
              <a:rPr lang="ro-RO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şcolare</a:t>
            </a:r>
            <a:r>
              <a:rPr lang="ro-RO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acestea fiind materiale curriculare adresate elevilor.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7023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 2"/>
          <p:cNvGraphicFramePr>
            <a:graphicFrameLocks noGrp="1"/>
          </p:cNvGraphicFramePr>
          <p:nvPr/>
        </p:nvGraphicFramePr>
        <p:xfrm>
          <a:off x="930504" y="1310260"/>
          <a:ext cx="9223177" cy="3094856"/>
        </p:xfrm>
        <a:graphic>
          <a:graphicData uri="http://schemas.openxmlformats.org/drawingml/2006/table">
            <a:tbl>
              <a:tblPr/>
              <a:tblGrid>
                <a:gridCol w="2088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30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09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49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14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34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05953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Unită</a:t>
                      </a:r>
                      <a:r>
                        <a:rPr kumimoji="0" lang="ro-RO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ț</a:t>
                      </a: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învăţare</a:t>
                      </a:r>
                      <a:endParaRPr kumimoji="0" lang="ro-RO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Competenţe specifice</a:t>
                      </a:r>
                      <a:endParaRPr kumimoji="0" lang="ro-RO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Conţinuturi</a:t>
                      </a:r>
                      <a:endParaRPr kumimoji="0" lang="ro-RO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Nr.  de ore</a:t>
                      </a:r>
                      <a:endParaRPr kumimoji="0" lang="ro-RO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Săptămâna*</a:t>
                      </a:r>
                      <a:endParaRPr kumimoji="0" lang="ro-RO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Observaţii</a:t>
                      </a:r>
                      <a:endParaRPr kumimoji="0" lang="ro-RO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8903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kumimoji="0" lang="ro-RO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 </a:t>
                      </a:r>
                      <a:r>
                        <a:rPr kumimoji="0" lang="ro-RO" altLang="en-US" sz="12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menţionează</a:t>
                      </a:r>
                      <a:r>
                        <a:rPr kumimoji="0" lang="ro-RO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titluri/teme</a:t>
                      </a: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kumimoji="0" lang="ro-RO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 precizează numărul </a:t>
                      </a:r>
                      <a:r>
                        <a:rPr kumimoji="0" lang="ro-RO" altLang="en-US" sz="12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criterial</a:t>
                      </a:r>
                      <a:r>
                        <a:rPr kumimoji="0" lang="ro-RO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kumimoji="0" lang="ro-RO" altLang="en-US" sz="12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competenţelor</a:t>
                      </a:r>
                      <a:r>
                        <a:rPr kumimoji="0" lang="ro-RO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specifice din programa </a:t>
                      </a:r>
                      <a:r>
                        <a:rPr kumimoji="0" lang="ro-RO" altLang="en-US" sz="12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şcolară</a:t>
                      </a: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kumimoji="0" lang="ro-RO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din </a:t>
                      </a:r>
                      <a:r>
                        <a:rPr kumimoji="0" lang="ro-RO" altLang="en-US" sz="12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conţinuturile</a:t>
                      </a:r>
                      <a:r>
                        <a:rPr kumimoji="0" lang="ro-RO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programei </a:t>
                      </a:r>
                      <a:r>
                        <a:rPr kumimoji="0" lang="ro-RO" altLang="en-US" sz="12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şcolare</a:t>
                      </a: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kumimoji="0" lang="ro-RO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stabilite de către cadrul didactic</a:t>
                      </a: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kumimoji="0" lang="ro-RO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 precizează săptămâna sau săptămânile</a:t>
                      </a: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kumimoji="0" lang="ro-RO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*</a:t>
                      </a:r>
                      <a:endParaRPr kumimoji="0" lang="ro-RO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kumimoji="0" lang="ro-RO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 </a:t>
                      </a:r>
                      <a:r>
                        <a:rPr kumimoji="0" lang="ro-RO" altLang="en-US" sz="12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menţionează</a:t>
                      </a:r>
                      <a:r>
                        <a:rPr kumimoji="0" lang="ro-RO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de exemplu,</a:t>
                      </a: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o-RO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modificări în urma realizării </a:t>
                      </a:r>
                      <a:r>
                        <a:rPr kumimoji="0" lang="ro-RO" altLang="en-US" sz="12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activităţii</a:t>
                      </a:r>
                      <a:r>
                        <a:rPr kumimoji="0" lang="ro-RO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didactice la clasă</a:t>
                      </a: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kumimoji="0" lang="ro-RO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746" name="Rectangle 1"/>
          <p:cNvSpPr>
            <a:spLocks noChangeArrowheads="1"/>
          </p:cNvSpPr>
          <p:nvPr/>
        </p:nvSpPr>
        <p:spPr bwMode="auto">
          <a:xfrm>
            <a:off x="1524002" y="-253916"/>
            <a:ext cx="18473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br>
              <a:rPr lang="en-US" altLang="en-US" sz="1200">
                <a:cs typeface="Times New Roman" panose="02020603050405020304" pitchFamily="18" charset="0"/>
              </a:rPr>
            </a:br>
            <a:endParaRPr lang="en-US" altLang="en-US"/>
          </a:p>
        </p:txBody>
      </p:sp>
      <p:sp>
        <p:nvSpPr>
          <p:cNvPr id="30747" name="Rectangle 2"/>
          <p:cNvSpPr>
            <a:spLocks noChangeArrowheads="1"/>
          </p:cNvSpPr>
          <p:nvPr/>
        </p:nvSpPr>
        <p:spPr bwMode="auto">
          <a:xfrm>
            <a:off x="2209800" y="4577587"/>
            <a:ext cx="7848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/>
            <a:r>
              <a:rPr lang="ro-RO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o-RO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poate realiza prin precizarea explicită a săptămânii/săptămânilor, spre exemplu 11-15.09, sau se poate nota sub forma generică S1, pentru săptămâna 1 sau perioada S1-S3 pentru săptămânile 1-3</a:t>
            </a:r>
            <a:endParaRPr lang="ro-RO" altLang="en-US" dirty="0"/>
          </a:p>
        </p:txBody>
      </p:sp>
      <p:sp>
        <p:nvSpPr>
          <p:cNvPr id="30748" name="Dreptunghi 6"/>
          <p:cNvSpPr>
            <a:spLocks noChangeArrowheads="1"/>
          </p:cNvSpPr>
          <p:nvPr/>
        </p:nvSpPr>
        <p:spPr bwMode="auto">
          <a:xfrm>
            <a:off x="2438400" y="5229226"/>
            <a:ext cx="7391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/>
            <a:r>
              <a:rPr lang="ro-RO" altLang="en-US" sz="1400" dirty="0">
                <a:latin typeface="Century Schoolbook" panose="02040604050505020304" pitchFamily="18" charset="0"/>
              </a:rPr>
              <a:t>Din punct de vedere formal, planificarea calendaristică anuală poate fi realizată potrivit modelului de mai sus</a:t>
            </a:r>
          </a:p>
        </p:txBody>
      </p:sp>
      <p:sp>
        <p:nvSpPr>
          <p:cNvPr id="8" name="Dreptunghi 7"/>
          <p:cNvSpPr/>
          <p:nvPr/>
        </p:nvSpPr>
        <p:spPr>
          <a:xfrm>
            <a:off x="2895600" y="228600"/>
            <a:ext cx="6705600" cy="4000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o-RO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PLANIFICAREA CALENDARISTICA ANUALA</a:t>
            </a:r>
            <a:endParaRPr lang="ro-RO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7527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 2"/>
          <p:cNvGraphicFramePr>
            <a:graphicFrameLocks noGrp="1"/>
          </p:cNvGraphicFramePr>
          <p:nvPr/>
        </p:nvGraphicFramePr>
        <p:xfrm>
          <a:off x="1433461" y="2000136"/>
          <a:ext cx="9289032" cy="2570584"/>
        </p:xfrm>
        <a:graphic>
          <a:graphicData uri="http://schemas.openxmlformats.org/drawingml/2006/table">
            <a:tbl>
              <a:tblPr/>
              <a:tblGrid>
                <a:gridCol w="1273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51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00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00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80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1120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Conținuturi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(detalieri)</a:t>
                      </a: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Competenţe specifice</a:t>
                      </a:r>
                      <a:endParaRPr kumimoji="0" lang="ro-RO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Activități de învățare</a:t>
                      </a: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Resurse</a:t>
                      </a: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Evaluare</a:t>
                      </a: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9464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kumimoji="0" lang="ro-RO" alt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 menţionează   detalieri de conținut care explicitează anumite parcursuri</a:t>
                      </a:r>
                      <a:r>
                        <a:rPr kumimoji="0" lang="ro-RO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kumimoji="0" lang="ro-RO" altLang="en-US" sz="1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 precizează numărul criterial al competenţelor specifice din programa şcolară</a:t>
                      </a:r>
                      <a:r>
                        <a:rPr kumimoji="0" lang="ro-RO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kumimoji="0" lang="ro-RO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vizate/recomandate de programa școlară sau altele adecvate pentru realizarea competențelor specifice</a:t>
                      </a: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kumimoji="0" lang="ro-RO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 precizează resurse de timp, de loc, material didactic, forme de organizare a clasei</a:t>
                      </a: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anose="05020102010507070707" pitchFamily="18" charset="2"/>
                        <a:defRPr sz="1400">
                          <a:solidFill>
                            <a:schemeClr val="tx1"/>
                          </a:solidFill>
                          <a:latin typeface="Century Schoolbook" panose="020406040505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kumimoji="0" lang="ro-RO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 menționează metodele, instrumentele sau modalitățile de evaluare utilizate</a:t>
                      </a:r>
                      <a:r>
                        <a:rPr kumimoji="0" lang="ro-RO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o-RO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959" marR="459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767" name="Rectangle 1"/>
          <p:cNvSpPr>
            <a:spLocks noChangeArrowheads="1"/>
          </p:cNvSpPr>
          <p:nvPr/>
        </p:nvSpPr>
        <p:spPr bwMode="auto">
          <a:xfrm>
            <a:off x="1524002" y="-253916"/>
            <a:ext cx="18473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br>
              <a:rPr lang="en-US" altLang="en-US" sz="1200">
                <a:cs typeface="Times New Roman" panose="02020603050405020304" pitchFamily="18" charset="0"/>
              </a:rPr>
            </a:br>
            <a:endParaRPr lang="en-US" altLang="en-US"/>
          </a:p>
        </p:txBody>
      </p:sp>
      <p:sp>
        <p:nvSpPr>
          <p:cNvPr id="31768" name="Dreptunghi 5"/>
          <p:cNvSpPr>
            <a:spLocks noChangeArrowheads="1"/>
          </p:cNvSpPr>
          <p:nvPr/>
        </p:nvSpPr>
        <p:spPr bwMode="auto">
          <a:xfrm>
            <a:off x="2711624" y="5157192"/>
            <a:ext cx="640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/>
            <a:r>
              <a:rPr lang="ro-RO" altLang="en-US" sz="1400" dirty="0">
                <a:latin typeface="Century Schoolbook" panose="02040604050505020304" pitchFamily="18" charset="0"/>
              </a:rPr>
              <a:t>Din punct de vedere formal, proiectul unei unități de învățare poate fi realizat potrivit modelului de mai sus</a:t>
            </a:r>
          </a:p>
        </p:txBody>
      </p:sp>
      <p:sp>
        <p:nvSpPr>
          <p:cNvPr id="7" name="Dreptunghi 6"/>
          <p:cNvSpPr/>
          <p:nvPr/>
        </p:nvSpPr>
        <p:spPr>
          <a:xfrm>
            <a:off x="3841750" y="685802"/>
            <a:ext cx="4508500" cy="7080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>
              <a:defRPr/>
            </a:pPr>
            <a:r>
              <a:rPr lang="ro-RO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anose="02040604050505020304" pitchFamily="18" charset="0"/>
              </a:rPr>
              <a:t>PROIECTAREA UNITĂȚILOR DE ÎNVĂȚARE</a:t>
            </a:r>
          </a:p>
        </p:txBody>
      </p:sp>
    </p:spTree>
    <p:extLst>
      <p:ext uri="{BB962C8B-B14F-4D97-AF65-F5344CB8AC3E}">
        <p14:creationId xmlns:p14="http://schemas.microsoft.com/office/powerpoint/2010/main" val="206777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9D108-607C-4A22-9B06-00B52D8B717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ro-RO" b="1" dirty="0"/>
              <a:t>Fizică, Chimie, Biologie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EA895D-6096-46E8-BD76-97F1E48C0E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72267"/>
            <a:ext cx="10515600" cy="3704696"/>
          </a:xfrm>
        </p:spPr>
        <p:txBody>
          <a:bodyPr/>
          <a:lstStyle/>
          <a:p>
            <a:r>
              <a:rPr lang="ro-RO" dirty="0"/>
              <a:t>Aprecieri cu privire la organizarea și desfășurarea în anul 2024 a competițiilor școlare</a:t>
            </a:r>
          </a:p>
          <a:p>
            <a:r>
              <a:rPr lang="ro-RO" dirty="0"/>
              <a:t>propuneri</a:t>
            </a:r>
          </a:p>
          <a:p>
            <a:r>
              <a:rPr lang="ro-RO" dirty="0"/>
              <a:t>recomandări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655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45559-688C-47D6-B7B3-559A77C7B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en-US" altLang="en-US" sz="2400" b="1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</a:br>
            <a:br>
              <a:rPr lang="en-US" altLang="en-US" sz="2400" b="1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</a:br>
            <a:r>
              <a:rPr lang="en-US" altLang="en-US" sz="2400" b="1" dirty="0" err="1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Structura</a:t>
            </a:r>
            <a:r>
              <a:rPr lang="en-US" altLang="en-US" sz="2400" b="1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anului</a:t>
            </a:r>
            <a:r>
              <a:rPr lang="en-US" altLang="en-US" sz="2400" b="1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</a:t>
            </a:r>
            <a:r>
              <a:rPr lang="ro-RO" altLang="en-US" sz="2400" b="1" dirty="0" err="1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ş</a:t>
            </a:r>
            <a:r>
              <a:rPr lang="en-US" altLang="en-US" sz="2400" b="1" dirty="0" err="1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colar</a:t>
            </a:r>
            <a:r>
              <a:rPr lang="en-US" altLang="en-US" sz="2400" b="1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 202</a:t>
            </a:r>
            <a:r>
              <a:rPr lang="ro-RO" altLang="en-US" sz="2400" b="1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4-2</a:t>
            </a:r>
            <a:r>
              <a:rPr lang="en-US" altLang="en-US" sz="2400" b="1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02</a:t>
            </a:r>
            <a:r>
              <a:rPr lang="ro-RO" altLang="en-US" sz="2400" b="1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5 </a:t>
            </a:r>
            <a:br>
              <a:rPr lang="en-US" altLang="en-US" sz="2400" b="1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</a:br>
            <a:br>
              <a:rPr lang="en-US" altLang="en-US" sz="2400" b="1" dirty="0">
                <a:solidFill>
                  <a:schemeClr val="tx1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</a:b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911034-83FD-4B83-8D33-BC32B131AE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3866"/>
            <a:ext cx="10515600" cy="5328753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altLang="en-US" sz="2600" b="1" dirty="0">
                <a:solidFill>
                  <a:schemeClr val="tx1"/>
                </a:solidFill>
                <a:cs typeface="Times New Roman" panose="02020603050405020304" pitchFamily="18" charset="0"/>
              </a:rPr>
              <a:t>O</a:t>
            </a:r>
            <a:r>
              <a:rPr lang="en-US" altLang="en-US" sz="2600" b="1" dirty="0">
                <a:solidFill>
                  <a:schemeClr val="tx1"/>
                </a:solidFill>
                <a:cs typeface="Times New Roman" panose="02020603050405020304" pitchFamily="18" charset="0"/>
              </a:rPr>
              <a:t>ME </a:t>
            </a:r>
            <a:r>
              <a:rPr lang="ro-RO" altLang="en-US" sz="2600" b="1" dirty="0">
                <a:solidFill>
                  <a:schemeClr val="tx1"/>
                </a:solidFill>
                <a:cs typeface="Times New Roman" panose="02020603050405020304" pitchFamily="18" charset="0"/>
              </a:rPr>
              <a:t>nr. </a:t>
            </a:r>
            <a:r>
              <a:rPr lang="ro-RO" sz="26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3694/2024 privind structura anului </a:t>
            </a:r>
            <a:r>
              <a:rPr lang="ro-RO" sz="2600" b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şcolar</a:t>
            </a:r>
            <a:r>
              <a:rPr lang="ro-RO" sz="26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2024-2025</a:t>
            </a: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o-RO" sz="26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o-RO" sz="1400" dirty="0"/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/>
              <a:t>Anul</a:t>
            </a:r>
            <a:r>
              <a:rPr lang="en-US" sz="2000" dirty="0"/>
              <a:t> </a:t>
            </a:r>
            <a:r>
              <a:rPr lang="en-US" sz="2000" dirty="0" err="1"/>
              <a:t>școlar</a:t>
            </a:r>
            <a:r>
              <a:rPr lang="en-US" sz="2000" dirty="0"/>
              <a:t> 2024—2025 </a:t>
            </a:r>
            <a:r>
              <a:rPr lang="en-US" sz="2000" dirty="0" err="1"/>
              <a:t>începe</a:t>
            </a:r>
            <a:r>
              <a:rPr lang="en-US" sz="2000" dirty="0"/>
              <a:t> la data de 1 </a:t>
            </a:r>
            <a:r>
              <a:rPr lang="en-US" sz="2000" dirty="0" err="1"/>
              <a:t>septembrie</a:t>
            </a:r>
            <a:r>
              <a:rPr lang="en-US" sz="2000" dirty="0"/>
              <a:t> 2024, se </a:t>
            </a:r>
            <a:r>
              <a:rPr lang="en-US" sz="2000" dirty="0" err="1"/>
              <a:t>încheie</a:t>
            </a:r>
            <a:r>
              <a:rPr lang="en-US" sz="2000" dirty="0"/>
              <a:t> la data de 31 august 2025 </a:t>
            </a:r>
            <a:r>
              <a:rPr lang="en-US" sz="2000" dirty="0" err="1"/>
              <a:t>și</a:t>
            </a:r>
            <a:r>
              <a:rPr lang="en-US" sz="2000" dirty="0"/>
              <a:t> are o </a:t>
            </a:r>
            <a:r>
              <a:rPr lang="en-US" sz="2000" dirty="0" err="1"/>
              <a:t>durată</a:t>
            </a:r>
            <a:r>
              <a:rPr lang="en-US" sz="2000" dirty="0"/>
              <a:t> de 36 de </a:t>
            </a:r>
            <a:r>
              <a:rPr lang="en-US" sz="2000" dirty="0" err="1"/>
              <a:t>săptămâni</a:t>
            </a:r>
            <a:r>
              <a:rPr lang="en-US" sz="2000" dirty="0"/>
              <a:t> de </a:t>
            </a:r>
            <a:r>
              <a:rPr lang="en-US" sz="2000" dirty="0" err="1"/>
              <a:t>cursuri</a:t>
            </a:r>
            <a:r>
              <a:rPr lang="en-US" sz="2000" dirty="0"/>
              <a:t>. </a:t>
            </a:r>
            <a:r>
              <a:rPr lang="en-US" sz="2000" dirty="0" err="1"/>
              <a:t>Cursurile</a:t>
            </a:r>
            <a:r>
              <a:rPr lang="en-US" sz="2000" dirty="0"/>
              <a:t> </a:t>
            </a:r>
            <a:r>
              <a:rPr lang="en-US" sz="2000" dirty="0" err="1"/>
              <a:t>anului</a:t>
            </a:r>
            <a:r>
              <a:rPr lang="en-US" sz="2000" dirty="0"/>
              <a:t> </a:t>
            </a:r>
            <a:r>
              <a:rPr lang="en-US" sz="2000" dirty="0" err="1"/>
              <a:t>școlar</a:t>
            </a:r>
            <a:r>
              <a:rPr lang="en-US" sz="2000" dirty="0"/>
              <a:t> 2024—2025 </a:t>
            </a:r>
            <a:r>
              <a:rPr lang="en-US" sz="2000" dirty="0" err="1"/>
              <a:t>încep</a:t>
            </a:r>
            <a:r>
              <a:rPr lang="en-US" sz="2000" dirty="0"/>
              <a:t> la data de 9 </a:t>
            </a:r>
            <a:r>
              <a:rPr lang="en-US" sz="2000" dirty="0" err="1"/>
              <a:t>septembrie</a:t>
            </a:r>
            <a:r>
              <a:rPr lang="en-US" sz="2000" dirty="0"/>
              <a:t> 2024.</a:t>
            </a:r>
            <a:endParaRPr lang="ro-RO" sz="2000" dirty="0"/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o-RO" sz="2000" dirty="0"/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err="1"/>
              <a:t>Programul</a:t>
            </a:r>
            <a:r>
              <a:rPr lang="en-US" sz="2000" dirty="0"/>
              <a:t> </a:t>
            </a:r>
            <a:r>
              <a:rPr lang="en-US" sz="2000" dirty="0" err="1"/>
              <a:t>național</a:t>
            </a:r>
            <a:r>
              <a:rPr lang="en-US" sz="2000" dirty="0"/>
              <a:t> </a:t>
            </a:r>
            <a:r>
              <a:rPr lang="en-US" sz="2000" b="1" dirty="0"/>
              <a:t>„</a:t>
            </a:r>
            <a:r>
              <a:rPr lang="en-US" sz="2000" b="1" dirty="0" err="1"/>
              <a:t>Școala</a:t>
            </a:r>
            <a:r>
              <a:rPr lang="en-US" sz="2000" b="1" dirty="0"/>
              <a:t> </a:t>
            </a:r>
            <a:r>
              <a:rPr lang="en-US" sz="2000" b="1" dirty="0" err="1"/>
              <a:t>altfel</a:t>
            </a:r>
            <a:r>
              <a:rPr lang="en-US" sz="2000" dirty="0"/>
              <a:t>” </a:t>
            </a:r>
            <a:r>
              <a:rPr lang="en-US" sz="2000" dirty="0" err="1"/>
              <a:t>și</a:t>
            </a:r>
            <a:r>
              <a:rPr lang="en-US" sz="2000" dirty="0"/>
              <a:t> </a:t>
            </a:r>
            <a:r>
              <a:rPr lang="en-US" sz="2000" dirty="0" err="1"/>
              <a:t>Programul</a:t>
            </a:r>
            <a:r>
              <a:rPr lang="en-US" sz="2000" dirty="0"/>
              <a:t> „</a:t>
            </a:r>
            <a:r>
              <a:rPr lang="en-US" sz="2000" b="1" dirty="0" err="1"/>
              <a:t>Săptămâna</a:t>
            </a:r>
            <a:r>
              <a:rPr lang="en-US" sz="2000" b="1" dirty="0"/>
              <a:t> </a:t>
            </a:r>
            <a:r>
              <a:rPr lang="en-US" sz="2000" b="1" dirty="0" err="1"/>
              <a:t>verde</a:t>
            </a:r>
            <a:r>
              <a:rPr lang="en-US" sz="2000" b="1" dirty="0"/>
              <a:t>” </a:t>
            </a:r>
            <a:r>
              <a:rPr lang="en-US" sz="2000" dirty="0"/>
              <a:t>se </a:t>
            </a:r>
            <a:r>
              <a:rPr lang="en-US" sz="2000" dirty="0" err="1"/>
              <a:t>desfășoară</a:t>
            </a:r>
            <a:r>
              <a:rPr lang="en-US" sz="2000" dirty="0"/>
              <a:t> </a:t>
            </a:r>
            <a:r>
              <a:rPr lang="en-US" sz="2000" dirty="0" err="1"/>
              <a:t>în</a:t>
            </a:r>
            <a:r>
              <a:rPr lang="en-US" sz="2000" dirty="0"/>
              <a:t> </a:t>
            </a:r>
            <a:r>
              <a:rPr lang="en-US" sz="2000" dirty="0" err="1"/>
              <a:t>perioada</a:t>
            </a:r>
            <a:r>
              <a:rPr lang="en-US" sz="2000" dirty="0"/>
              <a:t> 9 </a:t>
            </a:r>
            <a:r>
              <a:rPr lang="en-US" sz="2000" dirty="0" err="1"/>
              <a:t>septembrie</a:t>
            </a:r>
            <a:r>
              <a:rPr lang="en-US" sz="2000" dirty="0"/>
              <a:t> 2024—30 </a:t>
            </a:r>
            <a:r>
              <a:rPr lang="en-US" sz="2000" dirty="0" err="1"/>
              <a:t>mai</a:t>
            </a:r>
            <a:r>
              <a:rPr lang="en-US" sz="2000" dirty="0"/>
              <a:t> 2025, </a:t>
            </a:r>
            <a:r>
              <a:rPr lang="en-US" sz="2000" dirty="0" err="1"/>
              <a:t>în</a:t>
            </a:r>
            <a:r>
              <a:rPr lang="en-US" sz="2000" dirty="0"/>
              <a:t> </a:t>
            </a:r>
            <a:r>
              <a:rPr lang="en-US" sz="2000" dirty="0" err="1"/>
              <a:t>intervale</a:t>
            </a:r>
            <a:r>
              <a:rPr lang="en-US" sz="2000" dirty="0"/>
              <a:t> de </a:t>
            </a:r>
            <a:r>
              <a:rPr lang="en-US" sz="2000" dirty="0" err="1"/>
              <a:t>câte</a:t>
            </a:r>
            <a:r>
              <a:rPr lang="en-US" sz="2000" dirty="0"/>
              <a:t> 5 </a:t>
            </a:r>
            <a:r>
              <a:rPr lang="en-US" sz="2000" dirty="0" err="1"/>
              <a:t>zile</a:t>
            </a:r>
            <a:r>
              <a:rPr lang="en-US" sz="2000" dirty="0"/>
              <a:t> consecutive </a:t>
            </a:r>
            <a:r>
              <a:rPr lang="en-US" sz="2000" dirty="0" err="1"/>
              <a:t>lucrătoare</a:t>
            </a:r>
            <a:r>
              <a:rPr lang="en-US" sz="2000" dirty="0"/>
              <a:t>, a </a:t>
            </a:r>
            <a:r>
              <a:rPr lang="en-US" sz="2000" dirty="0" err="1"/>
              <a:t>căror</a:t>
            </a:r>
            <a:r>
              <a:rPr lang="en-US" sz="2000" dirty="0"/>
              <a:t> </a:t>
            </a:r>
            <a:r>
              <a:rPr lang="en-US" sz="2000" dirty="0" err="1"/>
              <a:t>planificare</a:t>
            </a:r>
            <a:r>
              <a:rPr lang="en-US" sz="2000" dirty="0"/>
              <a:t> se </a:t>
            </a:r>
            <a:r>
              <a:rPr lang="en-US" sz="2000" dirty="0" err="1"/>
              <a:t>află</a:t>
            </a:r>
            <a:r>
              <a:rPr lang="en-US" sz="2000" dirty="0"/>
              <a:t> la </a:t>
            </a:r>
            <a:r>
              <a:rPr lang="en-US" sz="2000" dirty="0" err="1"/>
              <a:t>decizia</a:t>
            </a:r>
            <a:r>
              <a:rPr lang="en-US" sz="2000" dirty="0"/>
              <a:t> </a:t>
            </a:r>
            <a:r>
              <a:rPr lang="en-US" sz="2000" dirty="0" err="1"/>
              <a:t>unității</a:t>
            </a:r>
            <a:r>
              <a:rPr lang="en-US" sz="2000" dirty="0"/>
              <a:t> de </a:t>
            </a:r>
            <a:r>
              <a:rPr lang="en-US" sz="2000" dirty="0" err="1"/>
              <a:t>învățământ</a:t>
            </a:r>
            <a:r>
              <a:rPr lang="en-US" sz="2000" dirty="0"/>
              <a:t>. </a:t>
            </a:r>
            <a:r>
              <a:rPr lang="en-US" sz="2000" dirty="0" err="1"/>
              <a:t>Derularea</a:t>
            </a:r>
            <a:r>
              <a:rPr lang="en-US" sz="2000" dirty="0"/>
              <a:t> </a:t>
            </a:r>
            <a:r>
              <a:rPr lang="en-US" sz="2000" dirty="0" err="1"/>
              <a:t>celor</a:t>
            </a:r>
            <a:r>
              <a:rPr lang="en-US" sz="2000" dirty="0"/>
              <a:t> </a:t>
            </a:r>
            <a:r>
              <a:rPr lang="en-US" sz="2000" dirty="0" err="1"/>
              <a:t>două</a:t>
            </a:r>
            <a:r>
              <a:rPr lang="en-US" sz="2000" dirty="0"/>
              <a:t> </a:t>
            </a:r>
            <a:r>
              <a:rPr lang="en-US" sz="2000" dirty="0" err="1"/>
              <a:t>programe</a:t>
            </a:r>
            <a:r>
              <a:rPr lang="en-US" sz="2000" dirty="0"/>
              <a:t> se </a:t>
            </a:r>
            <a:r>
              <a:rPr lang="en-US" sz="2000" dirty="0" err="1"/>
              <a:t>planifică</a:t>
            </a:r>
            <a:r>
              <a:rPr lang="en-US" sz="2000" dirty="0"/>
              <a:t> </a:t>
            </a:r>
            <a:r>
              <a:rPr lang="en-US" sz="2000" dirty="0" err="1"/>
              <a:t>în</a:t>
            </a:r>
            <a:r>
              <a:rPr lang="en-US" sz="2000" dirty="0"/>
              <a:t> </a:t>
            </a:r>
            <a:r>
              <a:rPr lang="en-US" sz="2000" dirty="0" err="1"/>
              <a:t>intervale</a:t>
            </a:r>
            <a:r>
              <a:rPr lang="en-US" sz="2000" dirty="0"/>
              <a:t> de </a:t>
            </a:r>
            <a:r>
              <a:rPr lang="en-US" sz="2000" dirty="0" err="1"/>
              <a:t>cursuri</a:t>
            </a:r>
            <a:r>
              <a:rPr lang="en-US" sz="2000" dirty="0"/>
              <a:t> </a:t>
            </a:r>
            <a:r>
              <a:rPr lang="en-US" sz="2000" dirty="0" err="1"/>
              <a:t>diferite</a:t>
            </a:r>
            <a:r>
              <a:rPr lang="en-US" sz="2000" dirty="0"/>
              <a:t>. </a:t>
            </a:r>
            <a:endParaRPr lang="ro-RO" sz="2000" dirty="0"/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o-RO" sz="2000" dirty="0"/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La </a:t>
            </a:r>
            <a:r>
              <a:rPr lang="en-US" sz="2000" dirty="0" err="1"/>
              <a:t>clasele</a:t>
            </a:r>
            <a:r>
              <a:rPr lang="en-US" sz="2000" dirty="0"/>
              <a:t> din </a:t>
            </a:r>
            <a:r>
              <a:rPr lang="en-US" sz="2000" dirty="0" err="1"/>
              <a:t>învățământul</a:t>
            </a:r>
            <a:r>
              <a:rPr lang="en-US" sz="2000" dirty="0"/>
              <a:t> </a:t>
            </a:r>
            <a:r>
              <a:rPr lang="en-US" sz="2000" dirty="0" err="1"/>
              <a:t>liceal</a:t>
            </a:r>
            <a:r>
              <a:rPr lang="en-US" sz="2000" dirty="0"/>
              <a:t> — </a:t>
            </a:r>
            <a:r>
              <a:rPr lang="en-US" sz="2000" dirty="0" err="1"/>
              <a:t>filiera</a:t>
            </a:r>
            <a:r>
              <a:rPr lang="en-US" sz="2000" dirty="0"/>
              <a:t> </a:t>
            </a:r>
            <a:r>
              <a:rPr lang="en-US" sz="2000" dirty="0" err="1"/>
              <a:t>tehnologică</a:t>
            </a:r>
            <a:r>
              <a:rPr lang="en-US" sz="2000" dirty="0"/>
              <a:t> </a:t>
            </a:r>
            <a:r>
              <a:rPr lang="en-US" sz="2000" dirty="0" err="1"/>
              <a:t>și</a:t>
            </a:r>
            <a:r>
              <a:rPr lang="en-US" sz="2000" dirty="0"/>
              <a:t> din </a:t>
            </a:r>
            <a:r>
              <a:rPr lang="en-US" sz="2000" dirty="0" err="1"/>
              <a:t>învățământul</a:t>
            </a:r>
            <a:r>
              <a:rPr lang="en-US" sz="2000" dirty="0"/>
              <a:t> </a:t>
            </a:r>
            <a:r>
              <a:rPr lang="en-US" sz="2000" dirty="0" err="1"/>
              <a:t>profesional</a:t>
            </a:r>
            <a:r>
              <a:rPr lang="en-US" sz="2000" dirty="0"/>
              <a:t>, </a:t>
            </a:r>
            <a:r>
              <a:rPr lang="en-US" sz="2000" dirty="0" err="1"/>
              <a:t>în</a:t>
            </a:r>
            <a:r>
              <a:rPr lang="en-US" sz="2000" dirty="0"/>
              <a:t> </a:t>
            </a:r>
            <a:r>
              <a:rPr lang="en-US" sz="2000" dirty="0" err="1"/>
              <a:t>perioadele</a:t>
            </a:r>
            <a:r>
              <a:rPr lang="en-US" sz="2000" dirty="0"/>
              <a:t> dedicate </a:t>
            </a:r>
            <a:r>
              <a:rPr lang="en-US" sz="2000" dirty="0" err="1"/>
              <a:t>programelor</a:t>
            </a:r>
            <a:r>
              <a:rPr lang="en-US" sz="2000" dirty="0"/>
              <a:t> „</a:t>
            </a:r>
            <a:r>
              <a:rPr lang="en-US" sz="2000" dirty="0" err="1"/>
              <a:t>Școala</a:t>
            </a:r>
            <a:r>
              <a:rPr lang="en-US" sz="2000" dirty="0"/>
              <a:t> </a:t>
            </a:r>
            <a:r>
              <a:rPr lang="en-US" sz="2000" dirty="0" err="1"/>
              <a:t>altfel</a:t>
            </a:r>
            <a:r>
              <a:rPr lang="en-US" sz="2000" dirty="0"/>
              <a:t>” </a:t>
            </a:r>
            <a:r>
              <a:rPr lang="en-US" sz="2000" dirty="0" err="1"/>
              <a:t>și</a:t>
            </a:r>
            <a:r>
              <a:rPr lang="en-US" sz="2000" dirty="0"/>
              <a:t> „</a:t>
            </a:r>
            <a:r>
              <a:rPr lang="en-US" sz="2000" dirty="0" err="1"/>
              <a:t>Săptămâna</a:t>
            </a:r>
            <a:r>
              <a:rPr lang="en-US" sz="2000" dirty="0"/>
              <a:t> </a:t>
            </a:r>
            <a:r>
              <a:rPr lang="en-US" sz="2000" dirty="0" err="1"/>
              <a:t>verde</a:t>
            </a:r>
            <a:r>
              <a:rPr lang="en-US" sz="2000" dirty="0"/>
              <a:t>” se </a:t>
            </a:r>
            <a:r>
              <a:rPr lang="en-US" sz="2000" dirty="0" err="1"/>
              <a:t>organizează</a:t>
            </a:r>
            <a:r>
              <a:rPr lang="en-US" sz="2000" dirty="0"/>
              <a:t> </a:t>
            </a:r>
            <a:r>
              <a:rPr lang="en-US" sz="2000" dirty="0" err="1"/>
              <a:t>activități</a:t>
            </a:r>
            <a:r>
              <a:rPr lang="en-US" sz="2000" dirty="0"/>
              <a:t> de </a:t>
            </a:r>
            <a:r>
              <a:rPr lang="en-US" sz="2000" dirty="0" err="1"/>
              <a:t>instruire</a:t>
            </a:r>
            <a:r>
              <a:rPr lang="en-US" sz="2000" dirty="0"/>
              <a:t> </a:t>
            </a:r>
            <a:r>
              <a:rPr lang="en-US" sz="2000" dirty="0" err="1"/>
              <a:t>practică</a:t>
            </a:r>
            <a:r>
              <a:rPr lang="en-US" sz="2000" dirty="0"/>
              <a:t>, </a:t>
            </a:r>
            <a:r>
              <a:rPr lang="en-US" sz="2000" dirty="0" err="1"/>
              <a:t>urmărind</a:t>
            </a:r>
            <a:r>
              <a:rPr lang="en-US" sz="2000" dirty="0"/>
              <a:t> </a:t>
            </a:r>
            <a:r>
              <a:rPr lang="en-US" sz="2000" dirty="0" err="1"/>
              <a:t>și</a:t>
            </a:r>
            <a:r>
              <a:rPr lang="en-US" sz="2000" dirty="0"/>
              <a:t> </a:t>
            </a:r>
            <a:r>
              <a:rPr lang="en-US" sz="2000" dirty="0" err="1"/>
              <a:t>scopul</a:t>
            </a:r>
            <a:r>
              <a:rPr lang="en-US" sz="2000" dirty="0"/>
              <a:t> </a:t>
            </a:r>
            <a:r>
              <a:rPr lang="en-US" sz="2000" dirty="0" err="1"/>
              <a:t>acestor</a:t>
            </a:r>
            <a:r>
              <a:rPr lang="en-US" sz="2000" dirty="0"/>
              <a:t> </a:t>
            </a:r>
            <a:r>
              <a:rPr lang="en-US" sz="2000" dirty="0" err="1"/>
              <a:t>programe</a:t>
            </a:r>
            <a:r>
              <a:rPr lang="en-US" sz="2000" dirty="0"/>
              <a:t>. </a:t>
            </a:r>
            <a:endParaRPr lang="ro-RO" sz="2000" dirty="0"/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o-RO" sz="2000" dirty="0"/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 La </a:t>
            </a:r>
            <a:r>
              <a:rPr lang="en-US" sz="2000" dirty="0" err="1"/>
              <a:t>clasele</a:t>
            </a:r>
            <a:r>
              <a:rPr lang="en-US" sz="2000" dirty="0"/>
              <a:t> din </a:t>
            </a:r>
            <a:r>
              <a:rPr lang="en-US" sz="2000" dirty="0" err="1"/>
              <a:t>învățământul</a:t>
            </a:r>
            <a:r>
              <a:rPr lang="en-US" sz="2000" dirty="0"/>
              <a:t> </a:t>
            </a:r>
            <a:r>
              <a:rPr lang="en-US" sz="2000" dirty="0" err="1"/>
              <a:t>postliceal</a:t>
            </a:r>
            <a:r>
              <a:rPr lang="en-US" sz="2000" dirty="0"/>
              <a:t>, </a:t>
            </a:r>
            <a:r>
              <a:rPr lang="en-US" sz="2000" dirty="0" err="1"/>
              <a:t>în</a:t>
            </a:r>
            <a:r>
              <a:rPr lang="en-US" sz="2000" dirty="0"/>
              <a:t> </a:t>
            </a:r>
            <a:r>
              <a:rPr lang="en-US" sz="2000" dirty="0" err="1"/>
              <a:t>perioadele</a:t>
            </a:r>
            <a:r>
              <a:rPr lang="en-US" sz="2000" dirty="0"/>
              <a:t> dedicate </a:t>
            </a:r>
            <a:r>
              <a:rPr lang="en-US" sz="2000" dirty="0" err="1"/>
              <a:t>programelor</a:t>
            </a:r>
            <a:r>
              <a:rPr lang="en-US" sz="2000" dirty="0"/>
              <a:t> „</a:t>
            </a:r>
            <a:r>
              <a:rPr lang="en-US" sz="2000" dirty="0" err="1"/>
              <a:t>Școala</a:t>
            </a:r>
            <a:r>
              <a:rPr lang="en-US" sz="2000" dirty="0"/>
              <a:t> </a:t>
            </a:r>
            <a:r>
              <a:rPr lang="en-US" sz="2000" dirty="0" err="1"/>
              <a:t>altfel</a:t>
            </a:r>
            <a:r>
              <a:rPr lang="en-US" sz="2000" dirty="0"/>
              <a:t>” </a:t>
            </a:r>
            <a:r>
              <a:rPr lang="en-US" sz="2000" dirty="0" err="1"/>
              <a:t>și</a:t>
            </a:r>
            <a:r>
              <a:rPr lang="en-US" sz="2000" dirty="0"/>
              <a:t> „</a:t>
            </a:r>
            <a:r>
              <a:rPr lang="en-US" sz="2000" dirty="0" err="1"/>
              <a:t>Săptămâna</a:t>
            </a:r>
            <a:r>
              <a:rPr lang="en-US" sz="2000" dirty="0"/>
              <a:t> </a:t>
            </a:r>
            <a:r>
              <a:rPr lang="en-US" sz="2000" dirty="0" err="1"/>
              <a:t>verde</a:t>
            </a:r>
            <a:r>
              <a:rPr lang="en-US" sz="2000" dirty="0"/>
              <a:t>” se </a:t>
            </a:r>
            <a:r>
              <a:rPr lang="en-US" sz="2000" dirty="0" err="1"/>
              <a:t>organizează</a:t>
            </a:r>
            <a:r>
              <a:rPr lang="en-US" sz="2000" dirty="0"/>
              <a:t> </a:t>
            </a:r>
            <a:r>
              <a:rPr lang="en-US" sz="2000" dirty="0" err="1"/>
              <a:t>activități</a:t>
            </a:r>
            <a:r>
              <a:rPr lang="en-US" sz="2000" dirty="0"/>
              <a:t> de </a:t>
            </a:r>
            <a:r>
              <a:rPr lang="en-US" sz="2000" dirty="0" err="1"/>
              <a:t>instruire</a:t>
            </a:r>
            <a:r>
              <a:rPr lang="en-US" sz="2000" dirty="0"/>
              <a:t> </a:t>
            </a:r>
            <a:r>
              <a:rPr lang="en-US" sz="2000" dirty="0" err="1"/>
              <a:t>practic</a:t>
            </a:r>
            <a:endParaRPr lang="en-US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o-RO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US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Placeholder 5" descr="Photo of four cacti in pots">
            <a:extLst>
              <a:ext uri="{FF2B5EF4-FFF2-40B4-BE49-F238E27FC236}">
                <a16:creationId xmlns:a16="http://schemas.microsoft.com/office/drawing/2014/main" id="{53D43233-BA13-407E-9B2E-477DB651DB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58194" y="365125"/>
            <a:ext cx="1795606" cy="86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340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92F662-C02E-4E8A-B590-4279C7BE5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867" y="144992"/>
            <a:ext cx="10515600" cy="1325563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>
              <a:defRPr/>
            </a:pPr>
            <a:br>
              <a:rPr lang="ro-RO" dirty="0"/>
            </a:br>
            <a:r>
              <a:rPr lang="ro-RO" b="1" dirty="0"/>
              <a:t>Olimpiade și concursuri - Biologie</a:t>
            </a:r>
            <a:br>
              <a:rPr lang="ro-RO" dirty="0"/>
            </a:br>
            <a:br>
              <a:rPr lang="ro-RO" sz="1600" dirty="0">
                <a:latin typeface="Trebuchet MS" panose="020B0603020202020204" pitchFamily="34" charset="0"/>
                <a:cs typeface="Arial" panose="020B0604020202020204" pitchFamily="34" charset="0"/>
              </a:rPr>
            </a:br>
            <a:br>
              <a:rPr lang="ro-RO" altLang="ro-RO" sz="1600" dirty="0">
                <a:latin typeface="Trebuchet MS" panose="020B0603020202020204" pitchFamily="34" charset="0"/>
                <a:cs typeface="Arial" panose="020B0604020202020204" pitchFamily="34" charset="0"/>
              </a:rPr>
            </a:br>
            <a:r>
              <a:rPr lang="ro-RO" altLang="ro-RO" sz="1600" dirty="0">
                <a:latin typeface="Trebuchet MS" panose="020B0603020202020204" pitchFamily="34" charset="0"/>
                <a:cs typeface="Arial" panose="020B0604020202020204" pitchFamily="34" charset="0"/>
              </a:rPr>
              <a:t>Regulamentele specifice ale competițiilor școlare care implică biologia</a:t>
            </a:r>
            <a:br>
              <a:rPr lang="ro-RO" altLang="ro-RO" sz="4400" dirty="0">
                <a:latin typeface="Trebuchet MS" panose="020B060302020202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7959FB-12EA-44CF-8D61-3D019AB650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40030" indent="-182880">
              <a:spcBef>
                <a:spcPts val="930"/>
              </a:spcBef>
              <a:buClr>
                <a:srgbClr val="FFFF99"/>
              </a:buClr>
              <a:buNone/>
              <a:defRPr/>
            </a:pPr>
            <a:r>
              <a:rPr lang="ro-RO" b="1" dirty="0">
                <a:latin typeface="Trebuchet MS" panose="020B0603020202020204" pitchFamily="34" charset="0"/>
                <a:cs typeface="Arial" panose="020B0604020202020204" pitchFamily="34" charset="0"/>
              </a:rPr>
              <a:t>Aprecieri privind competițiile </a:t>
            </a:r>
            <a:r>
              <a:rPr lang="ro-RO" b="1" dirty="0" err="1">
                <a:latin typeface="Trebuchet MS" panose="020B0603020202020204" pitchFamily="34" charset="0"/>
                <a:cs typeface="Arial" panose="020B0604020202020204" pitchFamily="34" charset="0"/>
              </a:rPr>
              <a:t>naţionale</a:t>
            </a:r>
            <a:r>
              <a:rPr lang="ro-RO" b="1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b="1" dirty="0" err="1">
                <a:latin typeface="Trebuchet MS" panose="020B0603020202020204" pitchFamily="34" charset="0"/>
                <a:cs typeface="Arial" panose="020B0604020202020204" pitchFamily="34" charset="0"/>
              </a:rPr>
              <a:t>desfăşurate</a:t>
            </a:r>
            <a:r>
              <a:rPr lang="ro-RO" b="1" dirty="0">
                <a:latin typeface="Trebuchet MS" panose="020B0603020202020204" pitchFamily="34" charset="0"/>
                <a:cs typeface="Arial" panose="020B0604020202020204" pitchFamily="34" charset="0"/>
              </a:rPr>
              <a:t> în anul </a:t>
            </a:r>
            <a:r>
              <a:rPr lang="ro-RO" b="1" dirty="0" err="1">
                <a:latin typeface="Trebuchet MS" panose="020B0603020202020204" pitchFamily="34" charset="0"/>
                <a:cs typeface="Arial" panose="020B0604020202020204" pitchFamily="34" charset="0"/>
              </a:rPr>
              <a:t>şcolar</a:t>
            </a:r>
            <a:r>
              <a:rPr lang="ro-RO" b="1" dirty="0">
                <a:latin typeface="Trebuchet MS" panose="020B0603020202020204" pitchFamily="34" charset="0"/>
                <a:cs typeface="Arial" panose="020B0604020202020204" pitchFamily="34" charset="0"/>
              </a:rPr>
              <a:t> 2023-2024 (intervenții inspectori)</a:t>
            </a:r>
          </a:p>
          <a:p>
            <a:pPr marL="240030" indent="-182880">
              <a:spcBef>
                <a:spcPts val="930"/>
              </a:spcBef>
              <a:buClr>
                <a:srgbClr val="FFFF99"/>
              </a:buClr>
              <a:buNone/>
              <a:defRPr/>
            </a:pPr>
            <a:endParaRPr lang="en-US" b="1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930"/>
              </a:spcBef>
              <a:buClr>
                <a:srgbClr val="FFFF99"/>
              </a:buClr>
              <a:buFontTx/>
              <a:buChar char="-"/>
              <a:defRPr/>
            </a:pPr>
            <a:r>
              <a:rPr lang="en-US" dirty="0" err="1">
                <a:latin typeface="Trebuchet MS" panose="020B0603020202020204" pitchFamily="34" charset="0"/>
                <a:cs typeface="Arial" panose="020B0604020202020204" pitchFamily="34" charset="0"/>
              </a:rPr>
              <a:t>Olimpiad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a n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a</a:t>
            </a:r>
            <a:r>
              <a:rPr 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ţ</a:t>
            </a:r>
            <a:r>
              <a:rPr lang="en-US" dirty="0" err="1">
                <a:latin typeface="Trebuchet MS" panose="020B0603020202020204" pitchFamily="34" charset="0"/>
                <a:cs typeface="Arial" panose="020B0604020202020204" pitchFamily="34" charset="0"/>
              </a:rPr>
              <a:t>ional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ă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 de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 Biologie, </a:t>
            </a:r>
          </a:p>
          <a:p>
            <a:pPr>
              <a:spcBef>
                <a:spcPts val="930"/>
              </a:spcBef>
              <a:buClr>
                <a:srgbClr val="FFFF99"/>
              </a:buClr>
              <a:buFontTx/>
              <a:buChar char="-"/>
              <a:defRPr/>
            </a:pP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Concursul național George Emil Palade</a:t>
            </a:r>
          </a:p>
          <a:p>
            <a:pPr>
              <a:spcBef>
                <a:spcPts val="930"/>
              </a:spcBef>
              <a:buClr>
                <a:srgbClr val="FFFF99"/>
              </a:buClr>
              <a:buFontTx/>
              <a:buChar char="-"/>
              <a:defRPr/>
            </a:pP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Concursul național de comunicării științifice - biologie</a:t>
            </a:r>
          </a:p>
          <a:p>
            <a:pPr>
              <a:spcBef>
                <a:spcPts val="930"/>
              </a:spcBef>
              <a:buClr>
                <a:srgbClr val="FFFF99"/>
              </a:buClr>
              <a:buFontTx/>
              <a:buChar char="-"/>
              <a:defRPr/>
            </a:pPr>
            <a:r>
              <a:rPr lang="en-US" dirty="0" err="1">
                <a:latin typeface="Trebuchet MS" panose="020B0603020202020204" pitchFamily="34" charset="0"/>
                <a:cs typeface="Arial" panose="020B0604020202020204" pitchFamily="34" charset="0"/>
              </a:rPr>
              <a:t>Olimpiada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națională 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de </a:t>
            </a:r>
            <a:r>
              <a:rPr 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Ştiinţe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  <a:cs typeface="Arial" panose="020B0604020202020204" pitchFamily="34" charset="0"/>
              </a:rPr>
              <a:t>pentru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  <a:cs typeface="Arial" panose="020B0604020202020204" pitchFamily="34" charset="0"/>
              </a:rPr>
              <a:t>Juniori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, </a:t>
            </a:r>
          </a:p>
          <a:p>
            <a:pPr>
              <a:spcBef>
                <a:spcPts val="930"/>
              </a:spcBef>
              <a:buClr>
                <a:srgbClr val="FFFF99"/>
              </a:buClr>
              <a:buFontTx/>
              <a:buChar char="-"/>
              <a:defRPr/>
            </a:pP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Olimpiada </a:t>
            </a:r>
            <a:r>
              <a:rPr 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naţională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Ştiinţele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Pământului </a:t>
            </a:r>
            <a:endParaRPr lang="ro-RO" dirty="0">
              <a:latin typeface="Trebuchet MS" panose="020B0603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9155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32694-5879-4A63-BAEB-B090DCE89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8600"/>
            <a:ext cx="10515600" cy="5948363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r>
              <a:rPr lang="en-US" b="1" dirty="0" err="1">
                <a:latin typeface="Trebuchet MS" panose="020B0603020202020204" pitchFamily="34" charset="0"/>
                <a:cs typeface="Arial" panose="020B0604020202020204" pitchFamily="34" charset="0"/>
              </a:rPr>
              <a:t>Olimpiad</a:t>
            </a:r>
            <a:r>
              <a:rPr lang="ro-RO" b="1" dirty="0">
                <a:latin typeface="Trebuchet MS" panose="020B0603020202020204" pitchFamily="34" charset="0"/>
                <a:cs typeface="Arial" panose="020B0604020202020204" pitchFamily="34" charset="0"/>
              </a:rPr>
              <a:t>a </a:t>
            </a:r>
            <a:r>
              <a:rPr lang="en-US" b="1" dirty="0">
                <a:latin typeface="Trebuchet MS" panose="020B0603020202020204" pitchFamily="34" charset="0"/>
                <a:cs typeface="Arial" panose="020B0604020202020204" pitchFamily="34" charset="0"/>
              </a:rPr>
              <a:t>Na</a:t>
            </a:r>
            <a:r>
              <a:rPr lang="ro-RO" b="1" dirty="0" err="1">
                <a:latin typeface="Trebuchet MS" panose="020B0603020202020204" pitchFamily="34" charset="0"/>
                <a:cs typeface="Arial" panose="020B0604020202020204" pitchFamily="34" charset="0"/>
              </a:rPr>
              <a:t>ţ</a:t>
            </a:r>
            <a:r>
              <a:rPr lang="en-US" b="1" dirty="0" err="1">
                <a:latin typeface="Trebuchet MS" panose="020B0603020202020204" pitchFamily="34" charset="0"/>
                <a:cs typeface="Arial" panose="020B0604020202020204" pitchFamily="34" charset="0"/>
              </a:rPr>
              <a:t>ional</a:t>
            </a:r>
            <a:r>
              <a:rPr lang="ro-RO" b="1" dirty="0">
                <a:latin typeface="Trebuchet MS" panose="020B0603020202020204" pitchFamily="34" charset="0"/>
                <a:cs typeface="Arial" panose="020B0604020202020204" pitchFamily="34" charset="0"/>
              </a:rPr>
              <a:t>ă</a:t>
            </a:r>
            <a:r>
              <a:rPr lang="en-US" b="1" dirty="0">
                <a:latin typeface="Trebuchet MS" panose="020B0603020202020204" pitchFamily="34" charset="0"/>
                <a:cs typeface="Arial" panose="020B0604020202020204" pitchFamily="34" charset="0"/>
              </a:rPr>
              <a:t> de</a:t>
            </a:r>
            <a:r>
              <a:rPr lang="ro-RO" b="1" dirty="0">
                <a:latin typeface="Trebuchet MS" panose="020B0603020202020204" pitchFamily="34" charset="0"/>
                <a:cs typeface="Arial" panose="020B0604020202020204" pitchFamily="34" charset="0"/>
              </a:rPr>
              <a:t> Biologie, 2025</a:t>
            </a:r>
            <a:r>
              <a:rPr lang="en-US" b="1" dirty="0">
                <a:latin typeface="Trebuchet MS" panose="020B0603020202020204" pitchFamily="34" charset="0"/>
                <a:cs typeface="Arial" panose="020B0604020202020204" pitchFamily="34" charset="0"/>
              </a:rPr>
              <a:t>:</a:t>
            </a: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Etapa</a:t>
            </a:r>
            <a:r>
              <a:rPr lang="en-US" sz="2400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pe </a:t>
            </a:r>
            <a:r>
              <a:rPr lang="ro-RO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şcoală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: decembrie 2023</a:t>
            </a:r>
            <a:r>
              <a:rPr lang="en-US" sz="2400" dirty="0">
                <a:latin typeface="Trebuchet MS" panose="020B0603020202020204" pitchFamily="34" charset="0"/>
                <a:cs typeface="Arial" panose="020B0604020202020204" pitchFamily="34" charset="0"/>
              </a:rPr>
              <a:t> ( </a:t>
            </a:r>
            <a:r>
              <a:rPr lang="en-US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pana</a:t>
            </a:r>
            <a:r>
              <a:rPr lang="en-US" sz="2400" dirty="0">
                <a:latin typeface="Trebuchet MS" panose="020B0603020202020204" pitchFamily="34" charset="0"/>
                <a:cs typeface="Arial" panose="020B0604020202020204" pitchFamily="34" charset="0"/>
              </a:rPr>
              <a:t> in 32.12.202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4</a:t>
            </a:r>
            <a:r>
              <a:rPr lang="en-US" sz="2400" dirty="0">
                <a:latin typeface="Trebuchet MS" panose="020B0603020202020204" pitchFamily="34" charset="0"/>
                <a:cs typeface="Arial" panose="020B0604020202020204" pitchFamily="34" charset="0"/>
              </a:rPr>
              <a:t>)</a:t>
            </a:r>
            <a:endParaRPr lang="ro-RO" sz="24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Etapa locală (comuna, </a:t>
            </a:r>
            <a:r>
              <a:rPr lang="ro-RO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oraş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):  ianuarie 2025</a:t>
            </a: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Etapa </a:t>
            </a:r>
            <a:r>
              <a:rPr lang="en-US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jude</a:t>
            </a:r>
            <a:r>
              <a:rPr lang="ro-RO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ţ</a:t>
            </a:r>
            <a:r>
              <a:rPr lang="en-US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ean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ă/a sectoarelor municipiului </a:t>
            </a:r>
            <a:r>
              <a:rPr lang="ro-RO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Bucureşti</a:t>
            </a:r>
            <a:r>
              <a:rPr lang="en-US" sz="2400" dirty="0">
                <a:latin typeface="Trebuchet MS" panose="020B0603020202020204" pitchFamily="34" charset="0"/>
                <a:cs typeface="Arial" panose="020B0604020202020204" pitchFamily="34" charset="0"/>
              </a:rPr>
              <a:t>: </a:t>
            </a:r>
            <a:r>
              <a:rPr lang="ro-RO" sz="24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 martie</a:t>
            </a:r>
            <a:r>
              <a:rPr lang="en-US" sz="24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 20</a:t>
            </a:r>
            <a:r>
              <a:rPr lang="ro-RO" sz="24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25</a:t>
            </a:r>
            <a:endParaRPr lang="en-US" sz="2400" dirty="0">
              <a:highlight>
                <a:srgbClr val="FFFF00"/>
              </a:highlight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Etapa</a:t>
            </a:r>
            <a:r>
              <a:rPr lang="en-US" sz="2400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na</a:t>
            </a:r>
            <a:r>
              <a:rPr lang="ro-RO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ţ</a:t>
            </a:r>
            <a:r>
              <a:rPr lang="en-US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ional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ă</a:t>
            </a:r>
            <a:r>
              <a:rPr lang="en-US" sz="2400" dirty="0">
                <a:latin typeface="Trebuchet MS" panose="020B0603020202020204" pitchFamily="34" charset="0"/>
                <a:cs typeface="Arial" panose="020B0604020202020204" pitchFamily="34" charset="0"/>
              </a:rPr>
              <a:t>: 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sz="24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aprilie</a:t>
            </a:r>
            <a:r>
              <a:rPr lang="en-US" sz="24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 20</a:t>
            </a:r>
            <a:r>
              <a:rPr lang="ro-RO" sz="24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25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, jud. </a:t>
            </a:r>
            <a:endParaRPr lang="en-US" sz="2400" dirty="0">
              <a:highlight>
                <a:srgbClr val="FFFF00"/>
              </a:highlight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endParaRPr lang="ro-RO" sz="24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930"/>
              </a:spcBef>
              <a:buClr>
                <a:srgbClr val="FFFF99"/>
              </a:buClr>
              <a:buFontTx/>
              <a:buChar char="-"/>
              <a:defRPr/>
            </a:pPr>
            <a:r>
              <a:rPr lang="ro-RO" b="1" dirty="0">
                <a:latin typeface="Trebuchet MS" panose="020B0603020202020204" pitchFamily="34" charset="0"/>
                <a:cs typeface="Arial" panose="020B0604020202020204" pitchFamily="34" charset="0"/>
              </a:rPr>
              <a:t>Concursul național George Emil Palade</a:t>
            </a: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r>
              <a:rPr lang="ro-RO" sz="2800" dirty="0">
                <a:latin typeface="Trebuchet MS" panose="020B0603020202020204" pitchFamily="34" charset="0"/>
                <a:cs typeface="Arial" panose="020B0604020202020204" pitchFamily="34" charset="0"/>
              </a:rPr>
              <a:t>Etapa</a:t>
            </a:r>
            <a:r>
              <a:rPr lang="en-US" sz="2800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sz="2800" dirty="0">
                <a:latin typeface="Trebuchet MS" panose="020B0603020202020204" pitchFamily="34" charset="0"/>
                <a:cs typeface="Arial" panose="020B0604020202020204" pitchFamily="34" charset="0"/>
              </a:rPr>
              <a:t>pe </a:t>
            </a:r>
            <a:r>
              <a:rPr lang="ro-RO" sz="2800" dirty="0" err="1">
                <a:latin typeface="Trebuchet MS" panose="020B0603020202020204" pitchFamily="34" charset="0"/>
                <a:cs typeface="Arial" panose="020B0604020202020204" pitchFamily="34" charset="0"/>
              </a:rPr>
              <a:t>şcoală</a:t>
            </a:r>
            <a:r>
              <a:rPr lang="ro-RO" sz="2800" dirty="0">
                <a:latin typeface="Trebuchet MS" panose="020B0603020202020204" pitchFamily="34" charset="0"/>
                <a:cs typeface="Arial" panose="020B0604020202020204" pitchFamily="34" charset="0"/>
              </a:rPr>
              <a:t>: decembrie 2024</a:t>
            </a: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r>
              <a:rPr lang="ro-RO" sz="2800" dirty="0">
                <a:latin typeface="Trebuchet MS" panose="020B0603020202020204" pitchFamily="34" charset="0"/>
                <a:cs typeface="Arial" panose="020B0604020202020204" pitchFamily="34" charset="0"/>
              </a:rPr>
              <a:t>Etapa locală (comuna, </a:t>
            </a:r>
            <a:r>
              <a:rPr lang="ro-RO" sz="2800" dirty="0" err="1">
                <a:latin typeface="Trebuchet MS" panose="020B0603020202020204" pitchFamily="34" charset="0"/>
                <a:cs typeface="Arial" panose="020B0604020202020204" pitchFamily="34" charset="0"/>
              </a:rPr>
              <a:t>oraş</a:t>
            </a:r>
            <a:r>
              <a:rPr lang="ro-RO" sz="2800" dirty="0">
                <a:latin typeface="Trebuchet MS" panose="020B0603020202020204" pitchFamily="34" charset="0"/>
                <a:cs typeface="Arial" panose="020B0604020202020204" pitchFamily="34" charset="0"/>
              </a:rPr>
              <a:t>):  ianuarie 2054</a:t>
            </a: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r>
              <a:rPr lang="ro-RO" sz="2800" dirty="0">
                <a:latin typeface="Trebuchet MS" panose="020B0603020202020204" pitchFamily="34" charset="0"/>
                <a:cs typeface="Arial" panose="020B0604020202020204" pitchFamily="34" charset="0"/>
              </a:rPr>
              <a:t>Etapa </a:t>
            </a:r>
            <a:r>
              <a:rPr lang="en-US" sz="2800" dirty="0" err="1">
                <a:latin typeface="Trebuchet MS" panose="020B0603020202020204" pitchFamily="34" charset="0"/>
                <a:cs typeface="Arial" panose="020B0604020202020204" pitchFamily="34" charset="0"/>
              </a:rPr>
              <a:t>jude</a:t>
            </a:r>
            <a:r>
              <a:rPr lang="ro-RO" sz="2800" dirty="0" err="1">
                <a:latin typeface="Trebuchet MS" panose="020B0603020202020204" pitchFamily="34" charset="0"/>
                <a:cs typeface="Arial" panose="020B0604020202020204" pitchFamily="34" charset="0"/>
              </a:rPr>
              <a:t>ţ</a:t>
            </a:r>
            <a:r>
              <a:rPr lang="en-US" sz="2800" dirty="0" err="1">
                <a:latin typeface="Trebuchet MS" panose="020B0603020202020204" pitchFamily="34" charset="0"/>
                <a:cs typeface="Arial" panose="020B0604020202020204" pitchFamily="34" charset="0"/>
              </a:rPr>
              <a:t>ean</a:t>
            </a:r>
            <a:r>
              <a:rPr lang="ro-RO" sz="2800" dirty="0">
                <a:latin typeface="Trebuchet MS" panose="020B0603020202020204" pitchFamily="34" charset="0"/>
                <a:cs typeface="Arial" panose="020B0604020202020204" pitchFamily="34" charset="0"/>
              </a:rPr>
              <a:t>ă/a sectoarelor municipiului </a:t>
            </a:r>
            <a:r>
              <a:rPr lang="ro-RO" sz="2800" dirty="0" err="1">
                <a:latin typeface="Trebuchet MS" panose="020B0603020202020204" pitchFamily="34" charset="0"/>
                <a:cs typeface="Arial" panose="020B0604020202020204" pitchFamily="34" charset="0"/>
              </a:rPr>
              <a:t>Bucureşti</a:t>
            </a:r>
            <a:r>
              <a:rPr lang="en-US" sz="2800" dirty="0">
                <a:latin typeface="Trebuchet MS" panose="020B0603020202020204" pitchFamily="34" charset="0"/>
                <a:cs typeface="Arial" panose="020B0604020202020204" pitchFamily="34" charset="0"/>
              </a:rPr>
              <a:t>: </a:t>
            </a:r>
            <a:r>
              <a:rPr lang="en-US" sz="28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20</a:t>
            </a:r>
            <a:r>
              <a:rPr lang="ro-RO" sz="28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25</a:t>
            </a:r>
            <a:endParaRPr lang="en-US" sz="2800" dirty="0">
              <a:highlight>
                <a:srgbClr val="FFFF00"/>
              </a:highlight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r>
              <a:rPr lang="ro-RO" sz="2800" dirty="0">
                <a:latin typeface="Trebuchet MS" panose="020B0603020202020204" pitchFamily="34" charset="0"/>
                <a:cs typeface="Arial" panose="020B0604020202020204" pitchFamily="34" charset="0"/>
              </a:rPr>
              <a:t>Etapa</a:t>
            </a:r>
            <a:r>
              <a:rPr lang="en-US" sz="2800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Trebuchet MS" panose="020B0603020202020204" pitchFamily="34" charset="0"/>
                <a:cs typeface="Arial" panose="020B0604020202020204" pitchFamily="34" charset="0"/>
              </a:rPr>
              <a:t>na</a:t>
            </a:r>
            <a:r>
              <a:rPr lang="ro-RO" sz="2800" dirty="0" err="1">
                <a:latin typeface="Trebuchet MS" panose="020B0603020202020204" pitchFamily="34" charset="0"/>
                <a:cs typeface="Arial" panose="020B0604020202020204" pitchFamily="34" charset="0"/>
              </a:rPr>
              <a:t>ţ</a:t>
            </a:r>
            <a:r>
              <a:rPr lang="en-US" sz="2800" dirty="0" err="1">
                <a:latin typeface="Trebuchet MS" panose="020B0603020202020204" pitchFamily="34" charset="0"/>
                <a:cs typeface="Arial" panose="020B0604020202020204" pitchFamily="34" charset="0"/>
              </a:rPr>
              <a:t>ional</a:t>
            </a:r>
            <a:r>
              <a:rPr lang="ro-RO" sz="2800" dirty="0">
                <a:latin typeface="Trebuchet MS" panose="020B0603020202020204" pitchFamily="34" charset="0"/>
                <a:cs typeface="Arial" panose="020B0604020202020204" pitchFamily="34" charset="0"/>
              </a:rPr>
              <a:t>ă</a:t>
            </a:r>
            <a:r>
              <a:rPr lang="en-US" sz="28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mai</a:t>
            </a:r>
            <a:r>
              <a:rPr lang="en-US" sz="28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 202</a:t>
            </a:r>
            <a:r>
              <a:rPr lang="ro-RO" sz="28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5 jud...............</a:t>
            </a: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endParaRPr 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930"/>
              </a:spcBef>
              <a:buClr>
                <a:srgbClr val="FFFF99"/>
              </a:buClr>
              <a:buFontTx/>
              <a:buChar char="-"/>
              <a:defRPr/>
            </a:pPr>
            <a:r>
              <a:rPr lang="ro-RO" b="1" dirty="0">
                <a:latin typeface="Trebuchet MS" panose="020B0603020202020204" pitchFamily="34" charset="0"/>
                <a:cs typeface="Arial" panose="020B0604020202020204" pitchFamily="34" charset="0"/>
              </a:rPr>
              <a:t>Concursul național de comunicării științifice – biolo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gie</a:t>
            </a:r>
          </a:p>
          <a:p>
            <a:pPr>
              <a:spcBef>
                <a:spcPts val="930"/>
              </a:spcBef>
              <a:buClr>
                <a:srgbClr val="FFFF99"/>
              </a:buClr>
              <a:buFontTx/>
              <a:buChar char="-"/>
              <a:defRPr/>
            </a:pP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Etapă jud…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…</a:t>
            </a:r>
            <a:r>
              <a:rPr lang="en-US" dirty="0" err="1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pana</a:t>
            </a:r>
            <a:r>
              <a:rPr lang="en-US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 in </a:t>
            </a:r>
            <a:r>
              <a:rPr lang="ro-RO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28</a:t>
            </a:r>
            <a:r>
              <a:rPr lang="en-US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februarie</a:t>
            </a:r>
            <a:r>
              <a:rPr lang="en-US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 202</a:t>
            </a:r>
            <a:r>
              <a:rPr lang="ro-RO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5</a:t>
            </a:r>
          </a:p>
          <a:p>
            <a:pPr>
              <a:spcBef>
                <a:spcPts val="930"/>
              </a:spcBef>
              <a:buClr>
                <a:srgbClr val="FFFF99"/>
              </a:buClr>
              <a:buFontTx/>
              <a:buChar char="-"/>
              <a:defRPr/>
            </a:pP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Etapă națională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… </a:t>
            </a:r>
            <a:r>
              <a:rPr lang="en-US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mai</a:t>
            </a:r>
            <a:r>
              <a:rPr lang="en-US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 202</a:t>
            </a:r>
            <a:r>
              <a:rPr lang="ro-RO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5</a:t>
            </a:r>
            <a:r>
              <a:rPr lang="en-US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jud</a:t>
            </a:r>
            <a:r>
              <a:rPr lang="en-US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. ….</a:t>
            </a:r>
            <a:endParaRPr lang="ro-RO" dirty="0">
              <a:highlight>
                <a:srgbClr val="FFFF00"/>
              </a:highlight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endParaRPr lang="ro-RO" sz="24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endParaRPr lang="ro-RO" sz="24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r>
              <a:rPr lang="en-US" sz="2400" b="1" dirty="0" err="1">
                <a:latin typeface="Trebuchet MS" panose="020B0603020202020204" pitchFamily="34" charset="0"/>
                <a:cs typeface="Arial" panose="020B0604020202020204" pitchFamily="34" charset="0"/>
              </a:rPr>
              <a:t>Olimpiada</a:t>
            </a:r>
            <a:r>
              <a:rPr lang="en-US" sz="2400" b="1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sz="2400" b="1" dirty="0">
                <a:latin typeface="Trebuchet MS" panose="020B0603020202020204" pitchFamily="34" charset="0"/>
                <a:cs typeface="Arial" panose="020B0604020202020204" pitchFamily="34" charset="0"/>
              </a:rPr>
              <a:t>Națională </a:t>
            </a:r>
            <a:r>
              <a:rPr lang="en-US" sz="2400" b="1" dirty="0">
                <a:latin typeface="Trebuchet MS" panose="020B0603020202020204" pitchFamily="34" charset="0"/>
                <a:cs typeface="Arial" panose="020B0604020202020204" pitchFamily="34" charset="0"/>
              </a:rPr>
              <a:t>de </a:t>
            </a:r>
            <a:r>
              <a:rPr lang="ro-RO" sz="2400" b="1" dirty="0" err="1">
                <a:latin typeface="Trebuchet MS" panose="020B0603020202020204" pitchFamily="34" charset="0"/>
                <a:cs typeface="Arial" panose="020B0604020202020204" pitchFamily="34" charset="0"/>
              </a:rPr>
              <a:t>Ştiinţe</a:t>
            </a:r>
            <a:r>
              <a:rPr lang="en-US" sz="2400" b="1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Trebuchet MS" panose="020B0603020202020204" pitchFamily="34" charset="0"/>
                <a:cs typeface="Arial" panose="020B0604020202020204" pitchFamily="34" charset="0"/>
              </a:rPr>
              <a:t>pentru</a:t>
            </a:r>
            <a:r>
              <a:rPr lang="en-US" sz="2400" b="1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Trebuchet MS" panose="020B0603020202020204" pitchFamily="34" charset="0"/>
                <a:cs typeface="Arial" panose="020B0604020202020204" pitchFamily="34" charset="0"/>
              </a:rPr>
              <a:t>Juniori</a:t>
            </a:r>
            <a:r>
              <a:rPr lang="ro-RO" sz="2400" b="1" dirty="0">
                <a:latin typeface="Trebuchet MS" panose="020B0603020202020204" pitchFamily="34" charset="0"/>
                <a:cs typeface="Arial" panose="020B0604020202020204" pitchFamily="34" charset="0"/>
              </a:rPr>
              <a:t>, 2025</a:t>
            </a:r>
            <a:r>
              <a:rPr lang="en-US" sz="2400" b="1" dirty="0">
                <a:latin typeface="Trebuchet MS" panose="020B0603020202020204" pitchFamily="34" charset="0"/>
                <a:cs typeface="Arial" panose="020B0604020202020204" pitchFamily="34" charset="0"/>
              </a:rPr>
              <a:t>:</a:t>
            </a:r>
            <a:endParaRPr lang="ro-RO" sz="2400" b="1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Etapa </a:t>
            </a:r>
            <a:r>
              <a:rPr lang="en-US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jude</a:t>
            </a:r>
            <a:r>
              <a:rPr lang="ro-RO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ţ</a:t>
            </a:r>
            <a:r>
              <a:rPr lang="en-US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ean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ă/a municipiului </a:t>
            </a:r>
            <a:r>
              <a:rPr lang="ro-RO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Bucureşti</a:t>
            </a:r>
            <a:r>
              <a:rPr lang="en-US" sz="2400" dirty="0">
                <a:latin typeface="Trebuchet MS" panose="020B0603020202020204" pitchFamily="34" charset="0"/>
                <a:cs typeface="Arial" panose="020B0604020202020204" pitchFamily="34" charset="0"/>
              </a:rPr>
              <a:t>: 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----- 2025</a:t>
            </a:r>
            <a:endParaRPr lang="en-US" sz="24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Etapa </a:t>
            </a:r>
            <a:r>
              <a:rPr lang="en-US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na</a:t>
            </a:r>
            <a:r>
              <a:rPr lang="ro-RO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ţ</a:t>
            </a:r>
            <a:r>
              <a:rPr lang="en-US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ional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ă</a:t>
            </a:r>
            <a:r>
              <a:rPr lang="en-US" sz="2400" dirty="0">
                <a:latin typeface="Trebuchet MS" panose="020B0603020202020204" pitchFamily="34" charset="0"/>
                <a:cs typeface="Arial" panose="020B0604020202020204" pitchFamily="34" charset="0"/>
              </a:rPr>
              <a:t>: ---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 iulie – </a:t>
            </a:r>
            <a:r>
              <a:rPr lang="en-US" sz="2400" dirty="0">
                <a:latin typeface="Trebuchet MS" panose="020B0603020202020204" pitchFamily="34" charset="0"/>
                <a:cs typeface="Arial" panose="020B0604020202020204" pitchFamily="34" charset="0"/>
              </a:rPr>
              <a:t>----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 august </a:t>
            </a:r>
            <a:r>
              <a:rPr lang="en-US" sz="2400" dirty="0">
                <a:latin typeface="Trebuchet MS" panose="020B0603020202020204" pitchFamily="34" charset="0"/>
                <a:cs typeface="Arial" panose="020B0604020202020204" pitchFamily="34" charset="0"/>
              </a:rPr>
              <a:t>20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25, jud. ____</a:t>
            </a: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endParaRPr lang="ro-RO" sz="24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r>
              <a:rPr lang="ro-RO" sz="2400" b="1" dirty="0">
                <a:latin typeface="Trebuchet MS" panose="020B0603020202020204" pitchFamily="34" charset="0"/>
                <a:cs typeface="Arial" panose="020B0604020202020204" pitchFamily="34" charset="0"/>
              </a:rPr>
              <a:t>Olimpiada </a:t>
            </a:r>
            <a:r>
              <a:rPr lang="ro-RO" sz="2400" b="1" dirty="0" err="1">
                <a:latin typeface="Trebuchet MS" panose="020B0603020202020204" pitchFamily="34" charset="0"/>
                <a:cs typeface="Arial" panose="020B0604020202020204" pitchFamily="34" charset="0"/>
              </a:rPr>
              <a:t>Naţională</a:t>
            </a:r>
            <a:r>
              <a:rPr lang="en-US" sz="2400" b="1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sz="2400" b="1" dirty="0" err="1">
                <a:latin typeface="Trebuchet MS" panose="020B0603020202020204" pitchFamily="34" charset="0"/>
                <a:cs typeface="Arial" panose="020B0604020202020204" pitchFamily="34" charset="0"/>
              </a:rPr>
              <a:t>Ştiinţele</a:t>
            </a:r>
            <a:r>
              <a:rPr lang="en-US" sz="2400" b="1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sz="2400" b="1" dirty="0">
                <a:latin typeface="Trebuchet MS" panose="020B0603020202020204" pitchFamily="34" charset="0"/>
                <a:cs typeface="Arial" panose="020B0604020202020204" pitchFamily="34" charset="0"/>
              </a:rPr>
              <a:t>Pământului, 2025,  </a:t>
            </a: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Etapa </a:t>
            </a:r>
            <a:r>
              <a:rPr lang="en-US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jude</a:t>
            </a:r>
            <a:r>
              <a:rPr lang="ro-RO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ţ</a:t>
            </a:r>
            <a:r>
              <a:rPr lang="en-US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ean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ă/a municipiului </a:t>
            </a:r>
            <a:r>
              <a:rPr lang="ro-RO" sz="2400" dirty="0" err="1">
                <a:latin typeface="Trebuchet MS" panose="020B0603020202020204" pitchFamily="34" charset="0"/>
                <a:cs typeface="Arial" panose="020B0604020202020204" pitchFamily="34" charset="0"/>
              </a:rPr>
              <a:t>Bucureşti</a:t>
            </a:r>
            <a:r>
              <a:rPr lang="en-US" sz="2400" dirty="0">
                <a:latin typeface="Trebuchet MS" panose="020B0603020202020204" pitchFamily="34" charset="0"/>
                <a:cs typeface="Arial" panose="020B0604020202020204" pitchFamily="34" charset="0"/>
              </a:rPr>
              <a:t>: 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 --- martie </a:t>
            </a:r>
            <a:r>
              <a:rPr lang="en-US" sz="2400" dirty="0">
                <a:latin typeface="Trebuchet MS" panose="020B0603020202020204" pitchFamily="34" charset="0"/>
                <a:cs typeface="Arial" panose="020B0604020202020204" pitchFamily="34" charset="0"/>
              </a:rPr>
              <a:t>20</a:t>
            </a:r>
            <a:r>
              <a:rPr lang="ro-RO" sz="2400" dirty="0">
                <a:latin typeface="Trebuchet MS" panose="020B0603020202020204" pitchFamily="34" charset="0"/>
                <a:cs typeface="Arial" panose="020B0604020202020204" pitchFamily="34" charset="0"/>
              </a:rPr>
              <a:t>25</a:t>
            </a:r>
            <a:endParaRPr lang="en-US" sz="24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365760" lvl="1" indent="0" algn="just">
              <a:lnSpc>
                <a:spcPct val="100000"/>
              </a:lnSpc>
              <a:spcBef>
                <a:spcPts val="0"/>
              </a:spcBef>
              <a:buClr>
                <a:srgbClr val="FFFF99"/>
              </a:buClr>
              <a:buNone/>
              <a:defRPr/>
            </a:pPr>
            <a:r>
              <a:rPr lang="ro-RO" sz="24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Etapa</a:t>
            </a:r>
            <a:r>
              <a:rPr lang="en-US" sz="24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na</a:t>
            </a:r>
            <a:r>
              <a:rPr lang="ro-RO" sz="2400" dirty="0" err="1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ţ</a:t>
            </a:r>
            <a:r>
              <a:rPr lang="en-US" sz="2400" dirty="0" err="1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ional</a:t>
            </a:r>
            <a:r>
              <a:rPr lang="ro-RO" sz="24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ă</a:t>
            </a:r>
            <a:r>
              <a:rPr lang="en-US" sz="24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:  </a:t>
            </a:r>
            <a:r>
              <a:rPr lang="ro-RO" sz="24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.......... </a:t>
            </a:r>
            <a:r>
              <a:rPr lang="en-US" sz="24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20</a:t>
            </a:r>
            <a:r>
              <a:rPr lang="ro-RO" sz="2400" dirty="0">
                <a:highlight>
                  <a:srgbClr val="FFFF00"/>
                </a:highlight>
                <a:latin typeface="Trebuchet MS" panose="020B0603020202020204" pitchFamily="34" charset="0"/>
                <a:cs typeface="Arial" panose="020B0604020202020204" pitchFamily="34" charset="0"/>
              </a:rPr>
              <a:t>25, jud………….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9410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324633D-D09A-4EBF-AD93-E75316078F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367" y="156633"/>
            <a:ext cx="7425266" cy="6544733"/>
          </a:xfrm>
        </p:spPr>
      </p:pic>
    </p:spTree>
    <p:extLst>
      <p:ext uri="{BB962C8B-B14F-4D97-AF65-F5344CB8AC3E}">
        <p14:creationId xmlns:p14="http://schemas.microsoft.com/office/powerpoint/2010/main" val="37924195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64F815B-309B-4AA7-8A9A-80D0D750B0D1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4263122"/>
              </p:ext>
            </p:extLst>
          </p:nvPr>
        </p:nvGraphicFramePr>
        <p:xfrm>
          <a:off x="3039533" y="668867"/>
          <a:ext cx="5308599" cy="6129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Acrobat Document" r:id="rId3" imgW="5829224" imgH="7543800" progId="Acrobat.Document.DC">
                  <p:embed/>
                </p:oleObj>
              </mc:Choice>
              <mc:Fallback>
                <p:oleObj name="Acrobat Document" r:id="rId3" imgW="5829224" imgH="7543800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39533" y="668867"/>
                        <a:ext cx="5308599" cy="61298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71666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98EC5-DC9D-4379-94CA-01876CE76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o-RO" altLang="ro-RO" sz="3200" b="1" dirty="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OLIMPIADELE INTERNAŢIONALE CARE IMPLICĂ  </a:t>
            </a:r>
            <a:r>
              <a:rPr lang="en-US" altLang="ro-RO" sz="3200" b="1" dirty="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BIOLOGI</a:t>
            </a:r>
            <a:r>
              <a:rPr lang="ro-RO" altLang="ro-RO" sz="3200" b="1" dirty="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A, 2024-2025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CB8D7F-268C-4767-A014-EB45FB974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64933"/>
            <a:ext cx="10515600" cy="3112029"/>
          </a:xfrm>
        </p:spPr>
        <p:txBody>
          <a:bodyPr>
            <a:normAutofit/>
          </a:bodyPr>
          <a:lstStyle/>
          <a:p>
            <a:pPr marL="240030" indent="-182880">
              <a:lnSpc>
                <a:spcPct val="150000"/>
              </a:lnSpc>
              <a:spcBef>
                <a:spcPts val="930"/>
              </a:spcBef>
              <a:buClr>
                <a:srgbClr val="A50021"/>
              </a:buClr>
              <a:buFont typeface="Wingdings 3" charset="2"/>
              <a:buChar char=""/>
              <a:defRPr/>
            </a:pP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Olimpiada </a:t>
            </a:r>
            <a:r>
              <a:rPr 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Internaţională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 de biologie – I</a:t>
            </a:r>
            <a:r>
              <a:rPr lang="ro-RO" dirty="0">
                <a:latin typeface="Trebuchet MS" panose="020B0603020202020204" pitchFamily="34" charset="0"/>
              </a:rPr>
              <a:t>nternational </a:t>
            </a:r>
            <a:r>
              <a:rPr lang="ro-RO" dirty="0" err="1">
                <a:latin typeface="Trebuchet MS" panose="020B0603020202020204" pitchFamily="34" charset="0"/>
              </a:rPr>
              <a:t>Biology</a:t>
            </a:r>
            <a:r>
              <a:rPr lang="ro-RO" dirty="0">
                <a:latin typeface="Trebuchet MS" panose="020B0603020202020204" pitchFamily="34" charset="0"/>
              </a:rPr>
              <a:t> Olimpiade -  </a:t>
            </a:r>
            <a:r>
              <a:rPr lang="en-US" b="0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Republic of the Philippines</a:t>
            </a:r>
            <a:r>
              <a:rPr lang="ro-RO" dirty="0">
                <a:latin typeface="Trebuchet MS" panose="020B0603020202020204" pitchFamily="34" charset="0"/>
              </a:rPr>
              <a:t>, iulie 2025</a:t>
            </a:r>
          </a:p>
          <a:p>
            <a:pPr marL="240030" indent="-182880">
              <a:lnSpc>
                <a:spcPct val="150000"/>
              </a:lnSpc>
              <a:spcBef>
                <a:spcPts val="930"/>
              </a:spcBef>
              <a:buClr>
                <a:srgbClr val="A50021"/>
              </a:buClr>
              <a:buFont typeface="Wingdings 3" charset="2"/>
              <a:buChar char=""/>
              <a:defRPr/>
            </a:pP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Olimpiada </a:t>
            </a:r>
            <a:r>
              <a:rPr 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internaţională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 de </a:t>
            </a:r>
            <a:r>
              <a:rPr 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Ştiinţe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 pentru juniori, </a:t>
            </a:r>
            <a:r>
              <a:rPr lang="ro-RO" dirty="0">
                <a:latin typeface="Trebuchet MS" panose="020B0603020202020204" pitchFamily="34" charset="0"/>
              </a:rPr>
              <a:t>IJSO </a:t>
            </a:r>
            <a:r>
              <a:rPr lang="en-US" dirty="0">
                <a:latin typeface="Trebuchet MS" panose="020B0603020202020204" pitchFamily="34" charset="0"/>
              </a:rPr>
              <a:t>202</a:t>
            </a:r>
            <a:r>
              <a:rPr lang="ro-RO" dirty="0">
                <a:latin typeface="Trebuchet MS" panose="020B0603020202020204" pitchFamily="34" charset="0"/>
              </a:rPr>
              <a:t>5</a:t>
            </a:r>
            <a:endParaRPr lang="ro-RO" strike="sngStrike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240030" indent="-182880">
              <a:lnSpc>
                <a:spcPct val="150000"/>
              </a:lnSpc>
              <a:spcBef>
                <a:spcPts val="930"/>
              </a:spcBef>
              <a:buClr>
                <a:srgbClr val="A50021"/>
              </a:buClr>
              <a:buFont typeface="Wingdings 3" charset="2"/>
              <a:buChar char=""/>
              <a:defRPr/>
            </a:pP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Olimpiada Internațională de Științele Pământului, </a:t>
            </a:r>
            <a:r>
              <a:rPr lang="en-US" dirty="0">
                <a:latin typeface="Trebuchet MS" panose="020B0603020202020204" pitchFamily="34" charset="0"/>
              </a:rPr>
              <a:t>202</a:t>
            </a:r>
            <a:r>
              <a:rPr lang="ro-RO" dirty="0">
                <a:latin typeface="Trebuchet MS" panose="020B0603020202020204" pitchFamily="34" charset="0"/>
              </a:rPr>
              <a:t>5</a:t>
            </a:r>
            <a:endParaRPr 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075932-3113-4498-8B8D-2B5D34862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2580" y="1952645"/>
            <a:ext cx="2598820" cy="98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250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897" y="548680"/>
            <a:ext cx="10157354" cy="92452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ro-RO" sz="2800" b="1" dirty="0" err="1">
                <a:latin typeface="Trebuchet MS" panose="020B0603020202020204" pitchFamily="34" charset="0"/>
                <a:cs typeface="Arial" panose="020B0604020202020204" pitchFamily="34" charset="0"/>
              </a:rPr>
              <a:t>Portofoliul</a:t>
            </a:r>
            <a:r>
              <a:rPr lang="ro-RO" altLang="ro-RO" sz="2800" b="1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altLang="ro-RO" sz="2800" b="1" dirty="0" err="1">
                <a:latin typeface="Trebuchet MS" panose="020B0603020202020204" pitchFamily="34" charset="0"/>
                <a:cs typeface="Arial" panose="020B0604020202020204" pitchFamily="34" charset="0"/>
              </a:rPr>
              <a:t>inspectorului</a:t>
            </a:r>
            <a:r>
              <a:rPr lang="en-US" altLang="ro-RO" sz="2800" b="1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sz="2800" b="1" dirty="0">
                <a:latin typeface="Trebuchet MS" panose="020B0603020202020204" pitchFamily="34" charset="0"/>
                <a:cs typeface="Arial" panose="020B0604020202020204" pitchFamily="34" charset="0"/>
              </a:rPr>
              <a:t>școlar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1.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Fişa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postului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operaţionalizată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. Curriculum vitae</a:t>
            </a:r>
            <a:endParaRPr lang="en-US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2. 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Banca de date I</a:t>
            </a: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: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norme,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instrucţiuni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, regulamente, programa de </a:t>
            </a: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b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acalaureat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, planuri-cadru, programe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şcolare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, manuale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şcolare</a:t>
            </a: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,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proiecte</a:t>
            </a: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de </a:t>
            </a: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unit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ăți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de învățare, proiecte de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lecţii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, planificări didactice pe clase, documente</a:t>
            </a: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 p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rivind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evaluarea elevilor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a profesorilor.</a:t>
            </a:r>
            <a:endParaRPr lang="en-US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3. 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Rapoarte periodice: semestriale, anuale.</a:t>
            </a:r>
            <a:endParaRPr lang="en-US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4. 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Programe manageriale anuale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semestriale</a:t>
            </a:r>
            <a:endParaRPr lang="en-US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5. 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Graficul de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inspecţie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semestrial</a:t>
            </a:r>
            <a:endParaRPr lang="en-US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6. 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Consiliul consultativ al profesorilor de specialitate</a:t>
            </a:r>
            <a:endParaRPr lang="en-US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7. 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Banca de date II: încadrarea cadrelor  didactice și statutul cadrelor didactice,</a:t>
            </a: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formarea continuă a cadrelor didactice</a:t>
            </a:r>
            <a:endParaRPr lang="en-US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8. 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Lista profesorilor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metodişti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a sarcinilor delegate</a:t>
            </a:r>
            <a:endParaRPr lang="en-US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9. 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Lista profesorilor formatori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naţionali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locali</a:t>
            </a:r>
          </a:p>
          <a:p>
            <a:pPr>
              <a:lnSpc>
                <a:spcPct val="100000"/>
              </a:lnSpc>
              <a:spcBef>
                <a:spcPts val="600"/>
              </a:spcBef>
              <a:buNone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10. Lista  responsabililor cercurilor pedagogice; probleme ridicate la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activităţile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cadrelor didactice.</a:t>
            </a:r>
            <a:endParaRPr lang="en-US" altLang="ro-RO" sz="2000" b="1" dirty="0">
              <a:latin typeface="Trebuchet MS" panose="020B0603020202020204" pitchFamily="34" charset="0"/>
            </a:endParaRPr>
          </a:p>
          <a:p>
            <a:endParaRPr lang="ro-RO" dirty="0">
              <a:latin typeface="Trebuchet MS" panose="020B0603020202020204" pitchFamily="34" charset="0"/>
            </a:endParaRP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0D2F862A-1F18-4AC2-A29A-8EBFCFD62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263" y="293973"/>
            <a:ext cx="2529840" cy="169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70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  <a:buNone/>
            </a:pPr>
            <a:endParaRPr lang="en-US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11.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Situaţia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resurselor didactice din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şcoli</a:t>
            </a:r>
            <a:endParaRPr lang="en-US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12.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Situaţia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acţiunilor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metodice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de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perfecţionare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or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ganizate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cu cadrele didactice în colaborare cu diferite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instituţii</a:t>
            </a:r>
            <a:endParaRPr lang="en-US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13. 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Rezultate deosebite ale cadrelor didactice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ale elevilor lor</a:t>
            </a:r>
            <a:endParaRPr lang="en-US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14.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Situaţia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rezultatelor elevilor la specialitate la evaluările naționale</a:t>
            </a:r>
            <a:endParaRPr lang="en-US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15. 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Instrumente, indicatori, itemi /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acţiuni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specifice elaborate</a:t>
            </a:r>
            <a:endParaRPr lang="en-US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16. 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Lista cursurilor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opţionale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avizarea lor</a:t>
            </a:r>
            <a:endParaRPr lang="en-US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</a:t>
            </a: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7.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Situaţia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manualelor la specialitate</a:t>
            </a:r>
            <a:endParaRPr lang="en-US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</a:t>
            </a:r>
            <a:r>
              <a:rPr lang="en-US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8. 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Existența documentelor specifice primite de la ME</a:t>
            </a:r>
            <a:endParaRPr lang="ro-RO" altLang="ro-RO" dirty="0">
              <a:latin typeface="Trebuchet MS" panose="020B0603020202020204" pitchFamily="34" charset="0"/>
              <a:cs typeface="Tahoma" panose="020B0604030504040204" pitchFamily="34" charset="0"/>
            </a:endParaRPr>
          </a:p>
          <a:p>
            <a:endParaRPr lang="ro-RO" dirty="0">
              <a:latin typeface="Trebuchet MS" panose="020B0603020202020204" pitchFamily="34" charset="0"/>
            </a:endParaRP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E319743E-CE09-4C54-ADDC-77ED12DFF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487" y="180014"/>
            <a:ext cx="2529840" cy="169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4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897" y="374904"/>
            <a:ext cx="10157354" cy="1098296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70000"/>
              </a:lnSpc>
              <a:defRPr/>
            </a:pPr>
            <a:r>
              <a:rPr lang="ro-RO" altLang="ro-RO" sz="2800" b="1" dirty="0">
                <a:latin typeface="Trebuchet MS" panose="020B0603020202020204" pitchFamily="34" charset="0"/>
                <a:cs typeface="Arial" panose="020B0604020202020204" pitchFamily="34" charset="0"/>
              </a:rPr>
              <a:t>Portofoliul profesorului de biologie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spcBef>
                <a:spcPts val="500"/>
              </a:spcBef>
              <a:defRPr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1. Decizia de numire (suplinire,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detaşare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,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titulaizare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- în copie)</a:t>
            </a:r>
          </a:p>
          <a:p>
            <a:pPr>
              <a:spcBef>
                <a:spcPts val="500"/>
              </a:spcBef>
              <a:defRPr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2.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Fişa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postului</a:t>
            </a:r>
          </a:p>
          <a:p>
            <a:pPr>
              <a:spcBef>
                <a:spcPts val="500"/>
              </a:spcBef>
              <a:defRPr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3. Curriculum Vitae</a:t>
            </a:r>
          </a:p>
          <a:p>
            <a:pPr>
              <a:spcBef>
                <a:spcPts val="500"/>
              </a:spcBef>
              <a:defRPr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4. Încadrare</a:t>
            </a:r>
          </a:p>
          <a:p>
            <a:pPr>
              <a:spcBef>
                <a:spcPts val="500"/>
              </a:spcBef>
              <a:defRPr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5. Orarul – inclusiv programul suplimentar</a:t>
            </a:r>
          </a:p>
          <a:p>
            <a:pPr>
              <a:spcBef>
                <a:spcPts val="500"/>
              </a:spcBef>
              <a:defRPr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6. Documente curriculare (programe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şcolare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în uz, metodologii, regulamente, ghiduri metodologice de aplicare a programelor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şcolare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; precizări metodologice cu privire la predarea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specialităţii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; programe examene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naţionale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; programe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şcolare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pentru discipline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opţionale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noi; lista manualelor folosite la clasă)</a:t>
            </a:r>
          </a:p>
          <a:p>
            <a:pPr>
              <a:spcBef>
                <a:spcPts val="500"/>
              </a:spcBef>
              <a:defRPr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7. Planificarea calendaristică anuală; proiectarea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unităţilor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didactice;</a:t>
            </a:r>
          </a:p>
          <a:p>
            <a:pPr>
              <a:spcBef>
                <a:spcPts val="500"/>
              </a:spcBef>
              <a:defRPr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8. Proiectarea pregătirii suplimentare a elevilor capabili de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performanţă</a:t>
            </a:r>
            <a:endParaRPr lang="ro-RO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500"/>
              </a:spcBef>
              <a:defRPr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9. Proiectarea pregătirii elevilor ce prezintă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dificultăţi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in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învăţare</a:t>
            </a:r>
            <a:endParaRPr lang="ro-RO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endParaRPr lang="ro-RO" dirty="0">
              <a:latin typeface="Trebuchet MS" panose="020B0603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C945C2-C45B-4E26-8FC8-CCE5481A4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2288" y="248075"/>
            <a:ext cx="2020824" cy="122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26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ts val="600"/>
              </a:spcBef>
              <a:defRPr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10. Instrumente de lucru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de evaluare (teste inițiale, sumative, predictive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altele); rezultate la examene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naţionale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; rezultatele evaluărilor periodice</a:t>
            </a:r>
          </a:p>
          <a:p>
            <a:pPr>
              <a:spcBef>
                <a:spcPts val="600"/>
              </a:spcBef>
              <a:defRPr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11. Cursuri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opţionale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– suport de curs, materiale auxiliare</a:t>
            </a:r>
          </a:p>
          <a:p>
            <a:pPr>
              <a:spcBef>
                <a:spcPts val="600"/>
              </a:spcBef>
              <a:defRPr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12. Lista mijloacelor didactice în dotare</a:t>
            </a:r>
          </a:p>
          <a:p>
            <a:pPr>
              <a:spcBef>
                <a:spcPts val="600"/>
              </a:spcBef>
              <a:defRPr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13.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Evidenţa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elevilor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înscrişi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la examenele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naţionale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Bef>
                <a:spcPts val="600"/>
              </a:spcBef>
              <a:defRPr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14. Documente privind calitatea de mentor, formator local/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judeţean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/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naţional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; coordonator cerc pedagogic/ metodist/ membru în consiliu consultativ; îndrumător reviste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şcolare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/membru în colectivul de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redacţie</a:t>
            </a: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  al revistelor de specialitate; evaluator manuale; membru în comisii </a:t>
            </a:r>
            <a:r>
              <a:rPr lang="ro-RO" alt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ştiinţifice</a:t>
            </a:r>
            <a:endParaRPr lang="ro-RO" alt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defRPr/>
            </a:pPr>
            <a:r>
              <a:rPr lang="ro-RO" altLang="ro-RO" dirty="0">
                <a:latin typeface="Trebuchet MS" panose="020B0603020202020204" pitchFamily="34" charset="0"/>
                <a:cs typeface="Arial" panose="020B0604020202020204" pitchFamily="34" charset="0"/>
              </a:rPr>
              <a:t>15. Calificativul acordat de către C A (copie)</a:t>
            </a:r>
          </a:p>
          <a:p>
            <a:endParaRPr lang="ro-RO" dirty="0">
              <a:latin typeface="Trebuchet MS" panose="020B0603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207A13-FD06-44D5-90B2-0005071CCC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2976" y="415343"/>
            <a:ext cx="2020824" cy="1225125"/>
          </a:xfrm>
          <a:prstGeom prst="rect">
            <a:avLst/>
          </a:prstGeom>
        </p:spPr>
      </p:pic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D28D3BF0-EC84-42DE-B8D5-7E134B7DC809}"/>
              </a:ext>
            </a:extLst>
          </p:cNvPr>
          <p:cNvGraphicFramePr>
            <a:graphicFrameLocks noGrp="1"/>
          </p:cNvGraphicFramePr>
          <p:nvPr/>
        </p:nvGraphicFramePr>
        <p:xfrm>
          <a:off x="1204976" y="495616"/>
          <a:ext cx="8128000" cy="875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3245648812"/>
                    </a:ext>
                  </a:extLst>
                </a:gridCol>
              </a:tblGrid>
              <a:tr h="87598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43395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222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>
            <a:extLst>
              <a:ext uri="{FF2B5EF4-FFF2-40B4-BE49-F238E27FC236}">
                <a16:creationId xmlns:a16="http://schemas.microsoft.com/office/drawing/2014/main" id="{4CC95990-29F0-4B40-BC7B-4C5F651603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sz="1400" dirty="0">
                <a:latin typeface="Arial Black" pitchFamily="34" charset="0"/>
              </a:rPr>
              <a:t>ROM</a:t>
            </a:r>
            <a:r>
              <a:rPr lang="ro-RO" sz="1400" dirty="0">
                <a:latin typeface="Arial Black" pitchFamily="34" charset="0"/>
              </a:rPr>
              <a:t>ÂNIA</a:t>
            </a:r>
            <a:br>
              <a:rPr lang="ro-RO" sz="1400" dirty="0">
                <a:latin typeface="Arial Black" pitchFamily="34" charset="0"/>
              </a:rPr>
            </a:br>
            <a:r>
              <a:rPr lang="ro-RO" sz="1400" dirty="0">
                <a:latin typeface="Arial Black" pitchFamily="34" charset="0"/>
              </a:rPr>
              <a:t>MINISTERUL</a:t>
            </a:r>
            <a:r>
              <a:rPr lang="en-US" sz="1400" dirty="0">
                <a:latin typeface="Arial Black" pitchFamily="34" charset="0"/>
              </a:rPr>
              <a:t> EDUCA</a:t>
            </a:r>
            <a:r>
              <a:rPr lang="ro-RO" sz="1400" dirty="0">
                <a:latin typeface="Arial Black" pitchFamily="34" charset="0"/>
              </a:rPr>
              <a:t>ŢIEI </a:t>
            </a:r>
            <a:br>
              <a:rPr lang="ro-RO" sz="1400" dirty="0">
                <a:latin typeface="Arial Black" pitchFamily="34" charset="0"/>
              </a:rPr>
            </a:br>
            <a:r>
              <a:rPr lang="ro-RO" sz="1400" dirty="0">
                <a:latin typeface="Arial Black" pitchFamily="34" charset="0"/>
              </a:rPr>
              <a:t>CENTRUL NAŢIONAL DE </a:t>
            </a:r>
            <a:r>
              <a:rPr lang="en-US" sz="1400" dirty="0">
                <a:latin typeface="Arial Black" pitchFamily="34" charset="0"/>
              </a:rPr>
              <a:t>POLITICI </a:t>
            </a:r>
            <a:r>
              <a:rPr lang="ro-RO" sz="1400" dirty="0">
                <a:latin typeface="Arial Black" pitchFamily="34" charset="0"/>
              </a:rPr>
              <a:t>ȘI EVALUARE ÎN EDUCAȚIE</a:t>
            </a:r>
            <a:br>
              <a:rPr lang="en-US" sz="1200" dirty="0">
                <a:latin typeface="Arial Black" pitchFamily="34" charset="0"/>
              </a:rPr>
            </a:br>
            <a:endParaRPr lang="ro-RO" sz="1200" dirty="0">
              <a:latin typeface="Arial Black" pitchFamily="34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448F1413-96B5-4AF9-94CC-7E6798FF29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495550" y="1989138"/>
            <a:ext cx="7639050" cy="45640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  <a:defRPr/>
            </a:pPr>
            <a:r>
              <a:rPr lang="ro-RO" altLang="en-US" sz="1800" b="1" dirty="0">
                <a:latin typeface="Arial Black" panose="020B0A04020102020204" pitchFamily="34" charset="0"/>
              </a:rPr>
              <a:t>BACALAUREAT 20</a:t>
            </a:r>
            <a:r>
              <a:rPr lang="en-US" altLang="en-US" sz="1800" b="1" dirty="0">
                <a:latin typeface="Arial Black" panose="020B0A04020102020204" pitchFamily="34" charset="0"/>
              </a:rPr>
              <a:t>2</a:t>
            </a:r>
            <a:r>
              <a:rPr lang="ro-RO" altLang="en-US" sz="1800" b="1" dirty="0">
                <a:latin typeface="Arial Black" panose="020B0A04020102020204" pitchFamily="34" charset="0"/>
              </a:rPr>
              <a:t>4</a:t>
            </a:r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ro-RO" altLang="ja-JP" sz="1800" b="1" dirty="0">
                <a:latin typeface="Arial Black" panose="020B0A04020102020204" pitchFamily="34" charset="0"/>
              </a:rPr>
              <a:t>sesiunea iunie-iulie</a:t>
            </a:r>
            <a:endParaRPr lang="ro-RO" altLang="en-US" sz="1800" dirty="0">
              <a:latin typeface="Arial Black" panose="020B0A04020102020204" pitchFamily="34" charset="0"/>
            </a:endParaRPr>
          </a:p>
          <a:p>
            <a:pPr marL="0" indent="0" algn="ctr">
              <a:buNone/>
              <a:defRPr/>
            </a:pPr>
            <a:r>
              <a:rPr lang="en-US" altLang="en-US" sz="1800" dirty="0" err="1">
                <a:latin typeface="Arial Black" panose="020B0A04020102020204" pitchFamily="34" charset="0"/>
              </a:rPr>
              <a:t>Situa</a:t>
            </a:r>
            <a:r>
              <a:rPr lang="ro-RO" altLang="en-US" sz="1800" dirty="0" err="1">
                <a:latin typeface="Arial Black" panose="020B0A04020102020204" pitchFamily="34" charset="0"/>
              </a:rPr>
              <a:t>ţii</a:t>
            </a:r>
            <a:r>
              <a:rPr lang="ro-RO" altLang="en-US" sz="1800" dirty="0">
                <a:latin typeface="Arial Black" panose="020B0A04020102020204" pitchFamily="34" charset="0"/>
              </a:rPr>
              <a:t> statistice – BIOLOGIE</a:t>
            </a:r>
          </a:p>
          <a:p>
            <a:pPr marL="0" indent="0" algn="ctr">
              <a:buNone/>
              <a:defRPr/>
            </a:pPr>
            <a:r>
              <a:rPr lang="ro-RO" altLang="en-US" sz="1800" dirty="0">
                <a:latin typeface="Arial Black" panose="020B0A04020102020204" pitchFamily="34" charset="0"/>
              </a:rPr>
              <a:t>Proba E</a:t>
            </a:r>
            <a:r>
              <a:rPr lang="en-US" altLang="en-US" sz="1800" dirty="0">
                <a:latin typeface="Arial Black" panose="020B0A04020102020204" pitchFamily="34" charset="0"/>
              </a:rPr>
              <a:t>.</a:t>
            </a:r>
            <a:r>
              <a:rPr lang="ro-RO" altLang="en-US" sz="1800" dirty="0">
                <a:latin typeface="Arial Black" panose="020B0A04020102020204" pitchFamily="34" charset="0"/>
              </a:rPr>
              <a:t>d)</a:t>
            </a:r>
          </a:p>
          <a:p>
            <a:pPr algn="ctr">
              <a:defRPr/>
            </a:pPr>
            <a:endParaRPr lang="ro-RO" altLang="en-US" dirty="0"/>
          </a:p>
          <a:p>
            <a:pPr>
              <a:defRPr/>
            </a:pPr>
            <a:r>
              <a:rPr lang="en-US" altLang="en-US" sz="1600" i="1" dirty="0" err="1">
                <a:latin typeface="Arial Black" panose="020B0A04020102020204" pitchFamily="34" charset="0"/>
              </a:rPr>
              <a:t>Filiera</a:t>
            </a:r>
            <a:r>
              <a:rPr lang="en-US" altLang="en-US" sz="1600" i="1" dirty="0">
                <a:latin typeface="Arial Black" panose="020B0A04020102020204" pitchFamily="34" charset="0"/>
              </a:rPr>
              <a:t> </a:t>
            </a:r>
            <a:r>
              <a:rPr lang="en-US" altLang="en-US" sz="1600" i="1" dirty="0" err="1">
                <a:latin typeface="Arial Black" panose="020B0A04020102020204" pitchFamily="34" charset="0"/>
              </a:rPr>
              <a:t>teoretică</a:t>
            </a:r>
            <a:r>
              <a:rPr lang="en-US" altLang="en-US" sz="1600" i="1" dirty="0">
                <a:latin typeface="Arial Black" panose="020B0A04020102020204" pitchFamily="34" charset="0"/>
              </a:rPr>
              <a:t> – </a:t>
            </a:r>
            <a:r>
              <a:rPr lang="en-US" altLang="en-US" sz="1600" i="1" dirty="0" err="1">
                <a:latin typeface="Arial Black" panose="020B0A04020102020204" pitchFamily="34" charset="0"/>
              </a:rPr>
              <a:t>profilul</a:t>
            </a:r>
            <a:r>
              <a:rPr lang="en-US" altLang="en-US" sz="1600" i="1" dirty="0">
                <a:latin typeface="Arial Black" panose="020B0A04020102020204" pitchFamily="34" charset="0"/>
              </a:rPr>
              <a:t> real;</a:t>
            </a:r>
            <a:endParaRPr lang="ro-RO" altLang="en-US" sz="1600" i="1" dirty="0">
              <a:latin typeface="Arial Black" panose="020B0A04020102020204" pitchFamily="34" charset="0"/>
            </a:endParaRPr>
          </a:p>
          <a:p>
            <a:pPr>
              <a:defRPr/>
            </a:pPr>
            <a:endParaRPr lang="en-US" altLang="en-US" sz="1600" dirty="0"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en-US" altLang="en-US" sz="1600" i="1" dirty="0" err="1">
                <a:latin typeface="Arial Black" panose="020B0A04020102020204" pitchFamily="34" charset="0"/>
              </a:rPr>
              <a:t>Filiera</a:t>
            </a:r>
            <a:r>
              <a:rPr lang="en-US" altLang="en-US" sz="1600" i="1" dirty="0">
                <a:latin typeface="Arial Black" panose="020B0A04020102020204" pitchFamily="34" charset="0"/>
              </a:rPr>
              <a:t> </a:t>
            </a:r>
            <a:r>
              <a:rPr lang="en-US" altLang="en-US" sz="1600" i="1" dirty="0" err="1">
                <a:latin typeface="Arial Black" panose="020B0A04020102020204" pitchFamily="34" charset="0"/>
              </a:rPr>
              <a:t>tehnologică</a:t>
            </a:r>
            <a:r>
              <a:rPr lang="en-US" altLang="en-US" sz="1600" i="1" dirty="0">
                <a:latin typeface="Arial Black" panose="020B0A04020102020204" pitchFamily="34" charset="0"/>
              </a:rPr>
              <a:t> – </a:t>
            </a:r>
            <a:r>
              <a:rPr lang="en-US" altLang="en-US" sz="1600" i="1" dirty="0" err="1">
                <a:latin typeface="Arial Black" panose="020B0A04020102020204" pitchFamily="34" charset="0"/>
              </a:rPr>
              <a:t>profilurile</a:t>
            </a:r>
            <a:r>
              <a:rPr lang="en-US" altLang="en-US" sz="1600" i="1" dirty="0">
                <a:latin typeface="Arial Black" panose="020B0A04020102020204" pitchFamily="34" charset="0"/>
              </a:rPr>
              <a:t>: </a:t>
            </a:r>
            <a:r>
              <a:rPr lang="en-US" altLang="en-US" sz="1600" i="1" dirty="0" err="1">
                <a:latin typeface="Arial Black" panose="020B0A04020102020204" pitchFamily="34" charset="0"/>
              </a:rPr>
              <a:t>tehnic</a:t>
            </a:r>
            <a:r>
              <a:rPr lang="en-US" altLang="en-US" sz="1600" i="1" dirty="0">
                <a:latin typeface="Arial Black" panose="020B0A04020102020204" pitchFamily="34" charset="0"/>
              </a:rPr>
              <a:t>, </a:t>
            </a:r>
            <a:r>
              <a:rPr lang="en-US" altLang="en-US" sz="1600" i="1" dirty="0" err="1">
                <a:latin typeface="Arial Black" panose="020B0A04020102020204" pitchFamily="34" charset="0"/>
              </a:rPr>
              <a:t>resurse</a:t>
            </a:r>
            <a:r>
              <a:rPr lang="en-US" altLang="en-US" sz="1600" i="1" dirty="0">
                <a:latin typeface="Arial Black" panose="020B0A04020102020204" pitchFamily="34" charset="0"/>
              </a:rPr>
              <a:t> </a:t>
            </a:r>
            <a:r>
              <a:rPr lang="en-US" altLang="en-US" sz="1600" i="1" dirty="0" err="1">
                <a:latin typeface="Arial Black" panose="020B0A04020102020204" pitchFamily="34" charset="0"/>
              </a:rPr>
              <a:t>naturale</a:t>
            </a:r>
            <a:r>
              <a:rPr lang="en-US" altLang="en-US" sz="1600" i="1" dirty="0">
                <a:latin typeface="Arial Black" panose="020B0A04020102020204" pitchFamily="34" charset="0"/>
              </a:rPr>
              <a:t> </a:t>
            </a:r>
            <a:r>
              <a:rPr lang="en-US" altLang="en-US" sz="1600" i="1" dirty="0" err="1">
                <a:latin typeface="Arial Black" panose="020B0A04020102020204" pitchFamily="34" charset="0"/>
              </a:rPr>
              <a:t>şi</a:t>
            </a:r>
            <a:r>
              <a:rPr lang="en-US" altLang="en-US" sz="1600" i="1" dirty="0">
                <a:latin typeface="Arial Black" panose="020B0A04020102020204" pitchFamily="34" charset="0"/>
              </a:rPr>
              <a:t> </a:t>
            </a:r>
            <a:r>
              <a:rPr lang="en-US" altLang="en-US" sz="1600" i="1" dirty="0" err="1">
                <a:latin typeface="Arial Black" panose="020B0A04020102020204" pitchFamily="34" charset="0"/>
              </a:rPr>
              <a:t>protecţia</a:t>
            </a:r>
            <a:r>
              <a:rPr lang="en-US" altLang="en-US" sz="1600" i="1" dirty="0">
                <a:latin typeface="Arial Black" panose="020B0A04020102020204" pitchFamily="34" charset="0"/>
              </a:rPr>
              <a:t> </a:t>
            </a:r>
            <a:r>
              <a:rPr lang="en-US" altLang="en-US" sz="1600" i="1" dirty="0" err="1">
                <a:latin typeface="Arial Black" panose="020B0A04020102020204" pitchFamily="34" charset="0"/>
              </a:rPr>
              <a:t>mediului</a:t>
            </a:r>
            <a:r>
              <a:rPr lang="en-US" altLang="en-US" sz="1600" i="1" dirty="0">
                <a:latin typeface="Arial Black" panose="020B0A04020102020204" pitchFamily="34" charset="0"/>
              </a:rPr>
              <a:t>;</a:t>
            </a:r>
            <a:endParaRPr lang="ro-RO" altLang="en-US" sz="1600" i="1" dirty="0"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en-US" altLang="en-US" sz="1600" i="1" dirty="0" err="1">
                <a:latin typeface="Arial Black" panose="020B0A04020102020204" pitchFamily="34" charset="0"/>
              </a:rPr>
              <a:t>Filiera</a:t>
            </a:r>
            <a:r>
              <a:rPr lang="en-US" altLang="en-US" sz="1600" i="1" dirty="0">
                <a:latin typeface="Arial Black" panose="020B0A04020102020204" pitchFamily="34" charset="0"/>
              </a:rPr>
              <a:t> </a:t>
            </a:r>
            <a:r>
              <a:rPr lang="en-US" altLang="en-US" sz="1600" i="1" dirty="0" err="1">
                <a:latin typeface="Arial Black" panose="020B0A04020102020204" pitchFamily="34" charset="0"/>
              </a:rPr>
              <a:t>vocaţională</a:t>
            </a:r>
            <a:r>
              <a:rPr lang="en-US" altLang="en-US" sz="1600" i="1" dirty="0">
                <a:latin typeface="Arial Black" panose="020B0A04020102020204" pitchFamily="34" charset="0"/>
              </a:rPr>
              <a:t> – </a:t>
            </a:r>
            <a:r>
              <a:rPr lang="en-US" altLang="en-US" sz="1600" i="1" dirty="0" err="1">
                <a:latin typeface="Arial Black" panose="020B0A04020102020204" pitchFamily="34" charset="0"/>
              </a:rPr>
              <a:t>profilul</a:t>
            </a:r>
            <a:r>
              <a:rPr lang="en-US" altLang="en-US" sz="1600" i="1" dirty="0">
                <a:latin typeface="Arial Black" panose="020B0A04020102020204" pitchFamily="34" charset="0"/>
              </a:rPr>
              <a:t> </a:t>
            </a:r>
            <a:r>
              <a:rPr lang="en-US" altLang="en-US" sz="1600" i="1" dirty="0" err="1">
                <a:latin typeface="Arial Black" panose="020B0A04020102020204" pitchFamily="34" charset="0"/>
              </a:rPr>
              <a:t>militar</a:t>
            </a:r>
            <a:r>
              <a:rPr lang="en-US" altLang="en-US" dirty="0">
                <a:effectLst/>
              </a:rPr>
              <a:t>.</a:t>
            </a:r>
            <a:endParaRPr lang="en-US" altLang="en-US" b="1" dirty="0">
              <a:effectLst/>
            </a:endParaRPr>
          </a:p>
          <a:p>
            <a:pPr>
              <a:defRPr/>
            </a:pPr>
            <a:endParaRPr lang="ro-RO" altLang="en-US" dirty="0"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BAD9E-9DC0-4934-A51E-2AAF393C8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67342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err="1"/>
              <a:t>Examene</a:t>
            </a:r>
            <a:r>
              <a:rPr lang="en-US" sz="3200" b="1" dirty="0"/>
              <a:t> </a:t>
            </a:r>
            <a:r>
              <a:rPr lang="en-US" sz="3200" b="1" dirty="0" err="1"/>
              <a:t>na</a:t>
            </a:r>
            <a:r>
              <a:rPr lang="ro-RO" sz="3200" b="1" dirty="0" err="1"/>
              <a:t>ționale</a:t>
            </a:r>
            <a:r>
              <a:rPr lang="en-US" sz="3200" b="1" dirty="0"/>
              <a:t> 202</a:t>
            </a:r>
            <a:r>
              <a:rPr lang="ro-RO" sz="3200" b="1" dirty="0"/>
              <a:t>4</a:t>
            </a:r>
            <a:r>
              <a:rPr lang="en-US" sz="3200" b="1" dirty="0"/>
              <a:t>-202</a:t>
            </a:r>
            <a:r>
              <a:rPr lang="ro-RO" sz="3200" b="1" dirty="0"/>
              <a:t>5</a:t>
            </a:r>
            <a:br>
              <a:rPr lang="ro-RO" sz="3200" b="1" dirty="0"/>
            </a:br>
            <a:endParaRPr lang="en-US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E4FD5-AAFD-4A6E-BBA3-04166566F6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8533"/>
            <a:ext cx="10515600" cy="478843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ro-RO" b="1" dirty="0"/>
          </a:p>
          <a:p>
            <a:pPr marL="0" indent="0" algn="l" rtl="0" latinLnBrk="0">
              <a:spcBef>
                <a:spcPts val="1000"/>
              </a:spcBef>
              <a:spcAft>
                <a:spcPts val="0"/>
              </a:spcAft>
            </a:pPr>
            <a:r>
              <a:rPr lang="ro-RO" sz="1900" b="0" i="0" dirty="0">
                <a:solidFill>
                  <a:srgbClr val="222222"/>
                </a:solidFill>
                <a:effectLst/>
              </a:rPr>
              <a:t> O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rganizarea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și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desfășurarea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examenului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național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de 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bacalaureat</a:t>
            </a:r>
            <a:r>
              <a:rPr lang="ro-RO" sz="1900" b="0" i="0" dirty="0">
                <a:solidFill>
                  <a:srgbClr val="222222"/>
                </a:solidFill>
                <a:effectLst/>
              </a:rPr>
              <a:t> - 2025</a:t>
            </a:r>
            <a:endParaRPr lang="en-US" sz="1900" b="0" i="0" dirty="0">
              <a:solidFill>
                <a:srgbClr val="222222"/>
              </a:solidFill>
              <a:effectLst/>
            </a:endParaRPr>
          </a:p>
          <a:p>
            <a:pPr marL="0" indent="0" algn="l" rtl="0" latinLnBrk="0">
              <a:spcBef>
                <a:spcPts val="1000"/>
              </a:spcBef>
              <a:spcAft>
                <a:spcPts val="0"/>
              </a:spcAft>
            </a:pPr>
            <a:r>
              <a:rPr lang="ro-RO" sz="1900" b="0" i="0" dirty="0">
                <a:solidFill>
                  <a:srgbClr val="222222"/>
                </a:solidFill>
                <a:effectLst/>
              </a:rPr>
              <a:t> O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rganizarea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și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desfășurarea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Evaluării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Naționale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– 202</a:t>
            </a:r>
            <a:r>
              <a:rPr lang="ro-RO" sz="1900" b="0" i="0" dirty="0">
                <a:solidFill>
                  <a:srgbClr val="222222"/>
                </a:solidFill>
                <a:effectLst/>
              </a:rPr>
              <a:t>5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;</a:t>
            </a:r>
          </a:p>
          <a:p>
            <a:pPr marL="0" indent="0" algn="l" rtl="0" latinLnBrk="0">
              <a:spcBef>
                <a:spcPts val="1000"/>
              </a:spcBef>
              <a:spcAft>
                <a:spcPts val="0"/>
              </a:spcAft>
            </a:pPr>
            <a:r>
              <a:rPr lang="en-US" sz="1900" b="0" i="0" dirty="0">
                <a:solidFill>
                  <a:srgbClr val="222222"/>
                </a:solidFill>
                <a:effectLst/>
              </a:rPr>
              <a:t> </a:t>
            </a:r>
            <a:r>
              <a:rPr lang="ro-RO" sz="1900" b="1" dirty="0">
                <a:solidFill>
                  <a:srgbClr val="222222"/>
                </a:solidFill>
              </a:rPr>
              <a:t>O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rganizarea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și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desfășurarea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admiterii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în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învățământul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</a:t>
            </a:r>
            <a:r>
              <a:rPr lang="en-US" sz="1900" b="0" i="0" dirty="0" err="1">
                <a:solidFill>
                  <a:srgbClr val="222222"/>
                </a:solidFill>
                <a:effectLst/>
              </a:rPr>
              <a:t>liceal</a:t>
            </a:r>
            <a:r>
              <a:rPr lang="en-US" sz="1900" b="0" i="0" dirty="0">
                <a:solidFill>
                  <a:srgbClr val="222222"/>
                </a:solidFill>
                <a:effectLst/>
              </a:rPr>
              <a:t> – 202</a:t>
            </a:r>
            <a:r>
              <a:rPr lang="ro-RO" sz="1900" b="0" i="0" dirty="0">
                <a:solidFill>
                  <a:srgbClr val="222222"/>
                </a:solidFill>
                <a:effectLst/>
              </a:rPr>
              <a:t>5</a:t>
            </a:r>
            <a:endParaRPr lang="en-US" sz="1900" b="0" i="0" dirty="0">
              <a:solidFill>
                <a:srgbClr val="222222"/>
              </a:solidFill>
              <a:effectLst/>
            </a:endParaRPr>
          </a:p>
          <a:p>
            <a:pPr marL="0" indent="0" algn="l" rtl="0" latinLnBrk="0">
              <a:spcBef>
                <a:spcPts val="1000"/>
              </a:spcBef>
              <a:spcAft>
                <a:spcPts val="0"/>
              </a:spcAft>
              <a:buNone/>
            </a:pPr>
            <a:r>
              <a:rPr lang="ro-RO" sz="1900" b="1" dirty="0">
                <a:solidFill>
                  <a:srgbClr val="222222"/>
                </a:solidFill>
              </a:rPr>
              <a:t>Noutăți:</a:t>
            </a:r>
          </a:p>
          <a:p>
            <a:pPr marL="0" indent="0" algn="l" rtl="0" latinLnBrk="0">
              <a:spcBef>
                <a:spcPts val="1000"/>
              </a:spcBef>
              <a:spcAft>
                <a:spcPts val="0"/>
              </a:spcAft>
              <a:buNone/>
            </a:pPr>
            <a:r>
              <a:rPr lang="ro-RO" sz="1900" b="1" dirty="0">
                <a:solidFill>
                  <a:srgbClr val="222222"/>
                </a:solidFill>
              </a:rPr>
              <a:t>Evaluare digitalizată EN și Bac</a:t>
            </a:r>
          </a:p>
          <a:p>
            <a:pPr marL="0" indent="0" algn="l" rtl="0" latinLnBrk="0">
              <a:spcBef>
                <a:spcPts val="1000"/>
              </a:spcBef>
              <a:spcAft>
                <a:spcPts val="0"/>
              </a:spcAft>
              <a:buNone/>
            </a:pPr>
            <a:r>
              <a:rPr lang="ro-RO" sz="1900" b="1" dirty="0">
                <a:solidFill>
                  <a:srgbClr val="222222"/>
                </a:solidFill>
              </a:rPr>
              <a:t>Vizualizarea lucrărilor după afișarea rezultatelor inițiale</a:t>
            </a:r>
          </a:p>
          <a:p>
            <a:pPr marL="0" indent="0" algn="l" rtl="0" latinLnBrk="0">
              <a:spcBef>
                <a:spcPts val="1000"/>
              </a:spcBef>
              <a:spcAft>
                <a:spcPts val="0"/>
              </a:spcAft>
              <a:buNone/>
            </a:pPr>
            <a:r>
              <a:rPr lang="ro-RO" sz="1900" b="1" dirty="0">
                <a:solidFill>
                  <a:srgbClr val="222222"/>
                </a:solidFill>
              </a:rPr>
              <a:t>Vizualizarea lucrărilor în paralel cu contestațiile</a:t>
            </a:r>
          </a:p>
          <a:p>
            <a:pPr marL="0" indent="0" algn="l" rtl="0" latinLnBrk="0">
              <a:spcBef>
                <a:spcPts val="1000"/>
              </a:spcBef>
              <a:spcAft>
                <a:spcPts val="0"/>
              </a:spcAft>
              <a:buNone/>
            </a:pPr>
            <a:r>
              <a:rPr lang="ro-RO" sz="1900" b="1" dirty="0">
                <a:solidFill>
                  <a:srgbClr val="222222"/>
                </a:solidFill>
              </a:rPr>
              <a:t>Zi liberă între probele scrise</a:t>
            </a:r>
          </a:p>
          <a:p>
            <a:pPr marL="0" indent="0" algn="l" rtl="0" latinLnBrk="0">
              <a:spcBef>
                <a:spcPts val="1000"/>
              </a:spcBef>
              <a:spcAft>
                <a:spcPts val="0"/>
              </a:spcAft>
              <a:buNone/>
            </a:pPr>
            <a:r>
              <a:rPr lang="ro-RO" sz="1900" b="1" dirty="0">
                <a:solidFill>
                  <a:srgbClr val="222222"/>
                </a:solidFill>
              </a:rPr>
              <a:t>Calendar simulări</a:t>
            </a:r>
          </a:p>
          <a:p>
            <a:pPr marL="0" indent="0" algn="l" rtl="0" latinLnBrk="0">
              <a:spcBef>
                <a:spcPts val="1000"/>
              </a:spcBef>
              <a:spcAft>
                <a:spcPts val="0"/>
              </a:spcAft>
              <a:buNone/>
            </a:pPr>
            <a:r>
              <a:rPr lang="ro-RO" sz="1900" b="1" dirty="0">
                <a:solidFill>
                  <a:srgbClr val="222222"/>
                </a:solidFill>
              </a:rPr>
              <a:t>Admitere</a:t>
            </a:r>
          </a:p>
          <a:p>
            <a:pPr marL="0" indent="0">
              <a:buNone/>
            </a:pP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Rezultatele </a:t>
            </a:r>
            <a:r>
              <a:rPr lang="ro-RO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obţinute</a:t>
            </a: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ro-RO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candidaţi</a:t>
            </a: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 probele de limbă modernă sau maternă sunt recunoscute în orice </a:t>
            </a:r>
            <a:r>
              <a:rPr lang="ro-RO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judeţ</a:t>
            </a: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/municipiul </a:t>
            </a:r>
            <a:r>
              <a:rPr lang="ro-RO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Bucureşti</a:t>
            </a: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în care </a:t>
            </a:r>
            <a:r>
              <a:rPr lang="ro-RO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aceştia</a:t>
            </a: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optează să se înscrie pentru repartizarea computerizată, indiferent de </a:t>
            </a:r>
            <a:r>
              <a:rPr lang="ro-RO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judeţul</a:t>
            </a: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sau sectorul din municipiul </a:t>
            </a:r>
            <a:r>
              <a:rPr lang="ro-RO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Bucureşti</a:t>
            </a: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în care </a:t>
            </a:r>
            <a:r>
              <a:rPr lang="ro-RO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candidaţii</a:t>
            </a: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au </a:t>
            </a:r>
            <a:r>
              <a:rPr lang="ro-RO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susţinut</a:t>
            </a: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probele respective.”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l" rtl="0" latinLnBrk="0">
              <a:spcBef>
                <a:spcPts val="1000"/>
              </a:spcBef>
              <a:spcAft>
                <a:spcPts val="0"/>
              </a:spcAft>
              <a:buNone/>
            </a:pP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Rezultatele </a:t>
            </a:r>
            <a:r>
              <a:rPr lang="ro-RO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obţinute</a:t>
            </a: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de </a:t>
            </a:r>
            <a:r>
              <a:rPr lang="ro-RO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candidaţi</a:t>
            </a: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la probele de aptitudini sunt recunoscute doar în </a:t>
            </a:r>
            <a:r>
              <a:rPr lang="ro-RO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judeţul</a:t>
            </a: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sau sectorul din municipiul </a:t>
            </a:r>
            <a:r>
              <a:rPr lang="ro-RO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Bucureşti</a:t>
            </a: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/unitatea de învățământ în care </a:t>
            </a:r>
            <a:r>
              <a:rPr lang="ro-RO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candidaţii</a:t>
            </a: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au </a:t>
            </a:r>
            <a:r>
              <a:rPr lang="ro-RO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susţinut</a:t>
            </a:r>
            <a:r>
              <a:rPr lang="ro-R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probele respective.”</a:t>
            </a:r>
            <a:br>
              <a:rPr lang="en-US" sz="1900" dirty="0"/>
            </a:br>
            <a:endParaRPr lang="en-US" sz="19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0456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36733-C9AE-4159-A348-0CB1386FC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188913"/>
            <a:ext cx="7543800" cy="2087562"/>
          </a:xfrm>
        </p:spPr>
        <p:txBody>
          <a:bodyPr>
            <a:normAutofit fontScale="90000"/>
          </a:bodyPr>
          <a:lstStyle/>
          <a:p>
            <a:pPr algn="ctr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sz="1200" dirty="0">
                <a:latin typeface="Arial Black" pitchFamily="34" charset="0"/>
              </a:rPr>
              <a:t>ROM</a:t>
            </a:r>
            <a:r>
              <a:rPr lang="ro-RO" sz="1200" dirty="0">
                <a:latin typeface="Arial Black" pitchFamily="34" charset="0"/>
              </a:rPr>
              <a:t>ÂNIA</a:t>
            </a:r>
            <a:br>
              <a:rPr lang="ro-RO" sz="1200" dirty="0">
                <a:latin typeface="Arial Black" pitchFamily="34" charset="0"/>
              </a:rPr>
            </a:br>
            <a:br>
              <a:rPr lang="ro-RO" sz="1200" dirty="0">
                <a:latin typeface="Arial Black" pitchFamily="34" charset="0"/>
              </a:rPr>
            </a:br>
            <a:r>
              <a:rPr lang="ro-RO" sz="1200" dirty="0">
                <a:latin typeface="Arial Black" pitchFamily="34" charset="0"/>
              </a:rPr>
              <a:t>MINISTERUL</a:t>
            </a:r>
            <a:r>
              <a:rPr lang="en-US" sz="1200" dirty="0">
                <a:latin typeface="Arial Black" pitchFamily="34" charset="0"/>
              </a:rPr>
              <a:t> EDUCA</a:t>
            </a:r>
            <a:r>
              <a:rPr lang="ro-RO" sz="1200" dirty="0">
                <a:latin typeface="Arial Black" pitchFamily="34" charset="0"/>
              </a:rPr>
              <a:t>ŢIEI </a:t>
            </a:r>
            <a:br>
              <a:rPr lang="ro-RO" sz="1200" dirty="0">
                <a:latin typeface="Arial Black" pitchFamily="34" charset="0"/>
              </a:rPr>
            </a:br>
            <a:br>
              <a:rPr lang="ro-RO" sz="1200" dirty="0">
                <a:latin typeface="Arial Black" pitchFamily="34" charset="0"/>
              </a:rPr>
            </a:br>
            <a:r>
              <a:rPr lang="ro-RO" sz="1200" dirty="0">
                <a:latin typeface="Arial Black" pitchFamily="34" charset="0"/>
              </a:rPr>
              <a:t>CENTRUL NAŢIONAL DE </a:t>
            </a:r>
            <a:r>
              <a:rPr lang="en-US" sz="1200" dirty="0">
                <a:latin typeface="Arial Black" pitchFamily="34" charset="0"/>
              </a:rPr>
              <a:t>POLITICI </a:t>
            </a:r>
            <a:r>
              <a:rPr lang="ro-RO" sz="1200" dirty="0">
                <a:latin typeface="Arial Black" pitchFamily="34" charset="0"/>
              </a:rPr>
              <a:t>ȘI EVALUARE ÎN EDUCAȚIE</a:t>
            </a:r>
            <a:br>
              <a:rPr lang="ro-RO" sz="1200" dirty="0">
                <a:latin typeface="Arial Black" pitchFamily="34" charset="0"/>
              </a:rPr>
            </a:br>
            <a:br>
              <a:rPr lang="ro-RO" sz="1200" dirty="0">
                <a:latin typeface="Arial Black" pitchFamily="34" charset="0"/>
              </a:rPr>
            </a:br>
            <a:br>
              <a:rPr lang="ro-RO" sz="1200" dirty="0">
                <a:latin typeface="Arial Black" pitchFamily="34" charset="0"/>
              </a:rPr>
            </a:br>
            <a:br>
              <a:rPr lang="ro-RO" sz="1200" dirty="0">
                <a:latin typeface="Arial Black" pitchFamily="34" charset="0"/>
              </a:rPr>
            </a:br>
            <a:r>
              <a:rPr lang="ro-RO" altLang="en-US" sz="2000" dirty="0">
                <a:latin typeface="Arial Black" panose="020B0A04020102020204" pitchFamily="34" charset="0"/>
              </a:rPr>
              <a:t>BACALAUREAT </a:t>
            </a:r>
            <a:br>
              <a:rPr lang="ro-RO" altLang="en-US" sz="2000" dirty="0">
                <a:latin typeface="Arial Black" panose="020B0A04020102020204" pitchFamily="34" charset="0"/>
              </a:rPr>
            </a:br>
            <a:r>
              <a:rPr lang="ro-RO" altLang="en-US" sz="2000" dirty="0">
                <a:latin typeface="Arial Black" panose="020B0A04020102020204" pitchFamily="34" charset="0"/>
              </a:rPr>
              <a:t>20</a:t>
            </a:r>
            <a:r>
              <a:rPr lang="en-US" altLang="en-US" sz="2000" dirty="0">
                <a:latin typeface="Arial Black" panose="020B0A04020102020204" pitchFamily="34" charset="0"/>
              </a:rPr>
              <a:t>2</a:t>
            </a:r>
            <a:r>
              <a:rPr lang="ro-RO" altLang="en-US" sz="2000" dirty="0">
                <a:latin typeface="Arial Black" panose="020B0A04020102020204" pitchFamily="34" charset="0"/>
              </a:rPr>
              <a:t>4</a:t>
            </a:r>
            <a:br>
              <a:rPr lang="ro-RO" altLang="en-US" sz="1200" i="1" dirty="0">
                <a:latin typeface="Arial Black" panose="020B0A04020102020204" pitchFamily="34" charset="0"/>
              </a:rPr>
            </a:br>
            <a:br>
              <a:rPr lang="ro-RO" altLang="en-US" sz="1200" i="1" dirty="0">
                <a:latin typeface="Arial Black" panose="020B0A04020102020204" pitchFamily="34" charset="0"/>
              </a:rPr>
            </a:br>
            <a:r>
              <a:rPr lang="ro-RO" altLang="ja-JP" sz="1400" dirty="0">
                <a:latin typeface="Arial Black" panose="020B0A04020102020204" pitchFamily="34" charset="0"/>
              </a:rPr>
              <a:t>sesiunea iunie-iulie</a:t>
            </a:r>
            <a:br>
              <a:rPr lang="ro-RO" altLang="ja-JP" sz="1200" dirty="0">
                <a:latin typeface="Arial" panose="020B0604020202020204" pitchFamily="34" charset="0"/>
              </a:rPr>
            </a:br>
            <a:endParaRPr lang="en-US" sz="1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5C8B0-E52A-4CD5-82D7-09287ED35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2276476"/>
            <a:ext cx="7543800" cy="4276725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ro-RO" altLang="ja-JP" sz="1200" b="1" dirty="0">
              <a:latin typeface="Arial" panose="020B0604020202020204" pitchFamily="34" charset="0"/>
            </a:endParaRPr>
          </a:p>
          <a:p>
            <a:pPr algn="ctr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o-RO" altLang="ja-JP" sz="1600" b="1" dirty="0" err="1">
                <a:latin typeface="Arial Black" panose="020B0A04020102020204" pitchFamily="34" charset="0"/>
              </a:rPr>
              <a:t>Situaţia</a:t>
            </a:r>
            <a:r>
              <a:rPr lang="ro-RO" altLang="ja-JP" sz="1600" b="1" dirty="0">
                <a:latin typeface="Arial Black" panose="020B0A04020102020204" pitchFamily="34" charset="0"/>
              </a:rPr>
              <a:t> statistică</a:t>
            </a:r>
            <a:r>
              <a:rPr lang="en-US" altLang="ja-JP" sz="1600" b="1" dirty="0">
                <a:latin typeface="Arial Black" panose="020B0A04020102020204" pitchFamily="34" charset="0"/>
                <a:ea typeface="ＭＳ Ｐゴシック" panose="020B0600070205080204" pitchFamily="34" charset="-128"/>
              </a:rPr>
              <a:t>, </a:t>
            </a:r>
            <a:r>
              <a:rPr lang="ro-RO" altLang="ja-JP" sz="1600" b="1" dirty="0">
                <a:latin typeface="Arial Black" panose="020B0A04020102020204" pitchFamily="34" charset="0"/>
              </a:rPr>
              <a:t>pe </a:t>
            </a:r>
            <a:r>
              <a:rPr lang="ro-RO" altLang="ja-JP" sz="1600" b="1" dirty="0" err="1">
                <a:latin typeface="Arial Black" panose="020B0A04020102020204" pitchFamily="34" charset="0"/>
              </a:rPr>
              <a:t>ţară</a:t>
            </a:r>
            <a:r>
              <a:rPr lang="ro-RO" altLang="ja-JP" sz="1600" b="1" dirty="0">
                <a:latin typeface="Arial Black" panose="020B0A04020102020204" pitchFamily="34" charset="0"/>
              </a:rPr>
              <a:t>, a </a:t>
            </a:r>
            <a:r>
              <a:rPr lang="ro-RO" altLang="ja-JP" sz="1600" b="1" dirty="0" err="1">
                <a:latin typeface="Arial Black" panose="020B0A04020102020204" pitchFamily="34" charset="0"/>
              </a:rPr>
              <a:t>candidaţilor</a:t>
            </a:r>
            <a:r>
              <a:rPr lang="ro-RO" altLang="ja-JP" sz="1600" b="1" dirty="0">
                <a:latin typeface="Arial Black" panose="020B0A04020102020204" pitchFamily="34" charset="0"/>
              </a:rPr>
              <a:t> la examenul de bacalaureat </a:t>
            </a:r>
          </a:p>
          <a:p>
            <a:pPr algn="ctr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ro-RO" altLang="ja-JP" sz="1600" b="1" dirty="0">
              <a:latin typeface="Arial Black" panose="020B0A04020102020204" pitchFamily="34" charset="0"/>
            </a:endParaRPr>
          </a:p>
          <a:p>
            <a:pPr algn="ctr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o-RO" altLang="ja-JP" sz="1600" b="1" dirty="0">
                <a:latin typeface="Arial Black" panose="020B0A04020102020204" pitchFamily="34" charset="0"/>
              </a:rPr>
              <a:t>BIOLOGIE</a:t>
            </a:r>
          </a:p>
          <a:p>
            <a:pPr algn="ctr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o-RO" altLang="ja-JP" sz="1600" b="1" dirty="0">
                <a:latin typeface="Arial Black" panose="020B0A04020102020204" pitchFamily="34" charset="0"/>
              </a:rPr>
              <a:t>	</a:t>
            </a:r>
            <a:endParaRPr lang="en-US" altLang="ja-JP" sz="1600" b="1" i="1" dirty="0">
              <a:latin typeface="Arial Black" panose="020B0A04020102020204" pitchFamily="34" charset="0"/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US" altLang="ja-JP" sz="1600" b="1" i="1" dirty="0">
              <a:latin typeface="Arial Black" panose="020B0A04020102020204" pitchFamily="34" charset="0"/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o-RO" altLang="ja-JP" sz="1600" b="1" i="1" dirty="0">
                <a:latin typeface="Arial Black" panose="020B0A04020102020204" pitchFamily="34" charset="0"/>
              </a:rPr>
              <a:t>	Număr de </a:t>
            </a:r>
            <a:r>
              <a:rPr lang="ro-RO" altLang="ja-JP" sz="1600" b="1" i="1" dirty="0" err="1">
                <a:latin typeface="Arial Black" panose="020B0A04020102020204" pitchFamily="34" charset="0"/>
              </a:rPr>
              <a:t>candidaţi</a:t>
            </a:r>
            <a:r>
              <a:rPr lang="ro-RO" altLang="ja-JP" sz="1600" b="1" i="1" dirty="0">
                <a:latin typeface="Arial Black" panose="020B0A04020102020204" pitchFamily="34" charset="0"/>
              </a:rPr>
              <a:t> </a:t>
            </a:r>
            <a:r>
              <a:rPr lang="ro-RO" altLang="ja-JP" sz="1600" b="1" i="1" dirty="0" err="1">
                <a:latin typeface="Arial Black" panose="020B0A04020102020204" pitchFamily="34" charset="0"/>
              </a:rPr>
              <a:t>înscrişi</a:t>
            </a:r>
            <a:r>
              <a:rPr lang="ro-RO" altLang="ja-JP" sz="1600" b="1" i="1" dirty="0">
                <a:latin typeface="Arial Black" panose="020B0A04020102020204" pitchFamily="34" charset="0"/>
              </a:rPr>
              <a:t> :  40. 267 (</a:t>
            </a:r>
            <a:r>
              <a:rPr lang="ro-RO" altLang="ja-JP" sz="1600" b="1" i="1" dirty="0">
                <a:latin typeface="Arial Black" panose="020B0A04020102020204" pitchFamily="34" charset="0"/>
                <a:ea typeface="ＭＳ Ｐゴシック" panose="020B0600070205080204" pitchFamily="34" charset="-128"/>
              </a:rPr>
              <a:t>25.428 Ana</a:t>
            </a:r>
            <a:r>
              <a:rPr lang="en-US" altLang="ja-JP" sz="1600" b="1" i="1" dirty="0">
                <a:latin typeface="Arial Black" panose="020B0A04020102020204" pitchFamily="34" charset="0"/>
                <a:ea typeface="ＭＳ Ｐゴシック" panose="020B0600070205080204" pitchFamily="34" charset="-128"/>
              </a:rPr>
              <a:t> </a:t>
            </a:r>
            <a:r>
              <a:rPr lang="ro-RO" altLang="ja-JP" sz="1600" b="1" i="1" dirty="0">
                <a:latin typeface="Arial Black" panose="020B0A04020102020204" pitchFamily="34" charset="0"/>
              </a:rPr>
              <a:t>+ </a:t>
            </a:r>
            <a:r>
              <a:rPr lang="ro-RO" altLang="ja-JP" sz="1600" b="1" i="1" dirty="0">
                <a:latin typeface="Arial Black" panose="020B0A04020102020204" pitchFamily="34" charset="0"/>
                <a:ea typeface="ＭＳ Ｐゴシック" panose="020B0600070205080204" pitchFamily="34" charset="-128"/>
              </a:rPr>
              <a:t>14.839</a:t>
            </a:r>
            <a:r>
              <a:rPr lang="en-US" altLang="ja-JP" sz="1600" b="1" i="1" dirty="0">
                <a:latin typeface="Arial Black" panose="020B0A04020102020204" pitchFamily="34" charset="0"/>
                <a:ea typeface="ＭＳ Ｐゴシック" panose="020B0600070205080204" pitchFamily="34" charset="-128"/>
              </a:rPr>
              <a:t> </a:t>
            </a:r>
            <a:r>
              <a:rPr lang="ro-RO" altLang="ja-JP" sz="1600" b="1" i="1" dirty="0">
                <a:latin typeface="Arial Black" panose="020B0A04020102020204" pitchFamily="34" charset="0"/>
                <a:ea typeface="ＭＳ Ｐゴシック" panose="020B0600070205080204" pitchFamily="34" charset="-128"/>
              </a:rPr>
              <a:t>)</a:t>
            </a:r>
            <a:r>
              <a:rPr lang="ro-RO" altLang="ja-JP" sz="1600" b="1" i="1" dirty="0">
                <a:latin typeface="Arial Black" panose="020B0A04020102020204" pitchFamily="34" charset="0"/>
              </a:rPr>
              <a:t> </a:t>
            </a:r>
            <a:r>
              <a:rPr lang="ro-RO" altLang="ja-JP" sz="1600" b="1" i="1" dirty="0" err="1">
                <a:latin typeface="Arial Black" panose="020B0A04020102020204" pitchFamily="34" charset="0"/>
              </a:rPr>
              <a:t>Bio</a:t>
            </a:r>
            <a:r>
              <a:rPr lang="ro-RO" altLang="ja-JP" sz="1600" b="1" i="1" dirty="0">
                <a:latin typeface="Arial Black" panose="020B0A04020102020204" pitchFamily="34" charset="0"/>
              </a:rPr>
              <a:t>)</a:t>
            </a:r>
            <a:endParaRPr lang="en-US" altLang="ja-JP" sz="1600" b="1" i="1" dirty="0">
              <a:latin typeface="Arial Black" panose="020B0A04020102020204" pitchFamily="34" charset="0"/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ro-RO" altLang="ja-JP" sz="1600" b="1" i="1" dirty="0">
              <a:latin typeface="Arial Black" panose="020B0A04020102020204" pitchFamily="34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o-RO" altLang="ja-JP" sz="1600" b="1" i="1" dirty="0">
                <a:latin typeface="Arial Black" panose="020B0A04020102020204" pitchFamily="34" charset="0"/>
              </a:rPr>
              <a:t>	Număr de </a:t>
            </a:r>
            <a:r>
              <a:rPr lang="ro-RO" altLang="ja-JP" sz="1600" b="1" i="1" dirty="0" err="1">
                <a:latin typeface="Arial Black" panose="020B0A04020102020204" pitchFamily="34" charset="0"/>
              </a:rPr>
              <a:t>candidaţi</a:t>
            </a:r>
            <a:r>
              <a:rPr lang="ro-RO" altLang="ja-JP" sz="1600" b="1" i="1" dirty="0">
                <a:latin typeface="Arial Black" panose="020B0A04020102020204" pitchFamily="34" charset="0"/>
              </a:rPr>
              <a:t> </a:t>
            </a:r>
            <a:r>
              <a:rPr lang="ro-RO" altLang="ja-JP" sz="1600" b="1" i="1" dirty="0">
                <a:latin typeface="Arial Black" panose="020B0A04020102020204" pitchFamily="34" charset="0"/>
                <a:ea typeface="ＭＳ Ｐゴシック" panose="020B0600070205080204" pitchFamily="34" charset="-128"/>
              </a:rPr>
              <a:t>promovați</a:t>
            </a:r>
            <a:r>
              <a:rPr lang="ro-RO" altLang="ja-JP" sz="1600" b="1" i="1" dirty="0">
                <a:latin typeface="Arial Black" panose="020B0A04020102020204" pitchFamily="34" charset="0"/>
              </a:rPr>
              <a:t>:  31.588 (23.541 Ana  + 8047 </a:t>
            </a:r>
            <a:r>
              <a:rPr lang="ro-RO" altLang="ja-JP" sz="1600" b="1" i="1" dirty="0" err="1">
                <a:latin typeface="Arial Black" panose="020B0A04020102020204" pitchFamily="34" charset="0"/>
              </a:rPr>
              <a:t>Bio</a:t>
            </a:r>
            <a:r>
              <a:rPr lang="ro-RO" altLang="ja-JP" sz="1600" b="1" i="1" dirty="0">
                <a:latin typeface="Arial Black" panose="020B0A04020102020204" pitchFamily="34" charset="0"/>
              </a:rPr>
              <a:t>)</a:t>
            </a:r>
            <a:endParaRPr lang="en-US" altLang="ja-JP" sz="1600" b="1" i="1" dirty="0">
              <a:latin typeface="Arial Black" panose="020B0A04020102020204" pitchFamily="34" charset="0"/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ja-JP" sz="1600" b="1" i="1" dirty="0">
                <a:latin typeface="Arial Black" panose="020B0A04020102020204" pitchFamily="34" charset="0"/>
                <a:ea typeface="ＭＳ Ｐゴシック" panose="020B0600070205080204" pitchFamily="34" charset="-128"/>
              </a:rPr>
              <a:t>	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ja-JP" sz="1600" b="1" i="1" dirty="0">
                <a:latin typeface="Arial Black" panose="020B0A04020102020204" pitchFamily="34" charset="0"/>
                <a:ea typeface="ＭＳ Ｐゴシック" panose="020B0600070205080204" pitchFamily="34" charset="-128"/>
              </a:rPr>
              <a:t>	</a:t>
            </a:r>
            <a:r>
              <a:rPr lang="en-US" altLang="ja-JP" sz="1600" b="1" i="1" dirty="0" err="1">
                <a:latin typeface="Arial Black" panose="020B0A04020102020204" pitchFamily="34" charset="0"/>
                <a:ea typeface="ＭＳ Ｐゴシック" panose="020B0600070205080204" pitchFamily="34" charset="-128"/>
              </a:rPr>
              <a:t>Promovabilitate</a:t>
            </a:r>
            <a:r>
              <a:rPr lang="ro-RO" altLang="ja-JP" sz="1600" b="1" i="1" dirty="0">
                <a:latin typeface="Arial Black" panose="020B0A04020102020204" pitchFamily="34" charset="0"/>
                <a:ea typeface="ＭＳ Ｐゴシック" panose="020B0600070205080204" pitchFamily="34" charset="-128"/>
              </a:rPr>
              <a:t>:  78,44</a:t>
            </a:r>
            <a:r>
              <a:rPr lang="en-US" altLang="ja-JP" sz="1600" b="1" i="1" dirty="0">
                <a:latin typeface="Arial Black" panose="020B0A04020102020204" pitchFamily="34" charset="0"/>
                <a:ea typeface="ＭＳ Ｐゴシック" panose="020B0600070205080204" pitchFamily="34" charset="-128"/>
              </a:rPr>
              <a:t>%</a:t>
            </a:r>
            <a:endParaRPr lang="ro-RO" altLang="ja-JP" sz="1600" b="1" i="1" dirty="0">
              <a:latin typeface="Arial Black" panose="020B0A04020102020204" pitchFamily="34" charset="0"/>
            </a:endParaRPr>
          </a:p>
          <a:p>
            <a:pPr>
              <a:defRPr/>
            </a:pPr>
            <a:r>
              <a:rPr lang="ro-RO" sz="1600" i="1" dirty="0">
                <a:latin typeface="Arial Black" panose="020B0A04020102020204" pitchFamily="34" charset="0"/>
              </a:rPr>
              <a:t>( 92,57% Ana; 54,22% </a:t>
            </a:r>
            <a:r>
              <a:rPr lang="ro-RO" sz="1600" i="1" dirty="0" err="1">
                <a:latin typeface="Arial Black" panose="020B0A04020102020204" pitchFamily="34" charset="0"/>
              </a:rPr>
              <a:t>Bio</a:t>
            </a:r>
            <a:r>
              <a:rPr lang="ro-RO" sz="1600" i="1" dirty="0">
                <a:latin typeface="Arial Black" panose="020B0A04020102020204" pitchFamily="34" charset="0"/>
              </a:rPr>
              <a:t>)</a:t>
            </a:r>
          </a:p>
          <a:p>
            <a:pPr>
              <a:defRPr/>
            </a:pPr>
            <a:r>
              <a:rPr lang="ro-RO" sz="1600" i="1" dirty="0">
                <a:latin typeface="Arial Black" panose="020B0A04020102020204" pitchFamily="34" charset="0"/>
              </a:rPr>
              <a:t>Note de 10: 725 ( 665 Ana + 60 </a:t>
            </a:r>
            <a:r>
              <a:rPr lang="ro-RO" sz="1600" i="1" dirty="0" err="1">
                <a:latin typeface="Arial Black" panose="020B0A04020102020204" pitchFamily="34" charset="0"/>
              </a:rPr>
              <a:t>Bio</a:t>
            </a:r>
            <a:r>
              <a:rPr lang="ro-RO" sz="1600" i="1" dirty="0">
                <a:latin typeface="Arial Black" panose="020B0A04020102020204" pitchFamily="34" charset="0"/>
              </a:rPr>
              <a:t>)</a:t>
            </a:r>
            <a:endParaRPr lang="en-US" sz="1600" i="1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FCAB5-4899-454E-B601-2123EEADC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0800000" flipV="1">
            <a:off x="2590800" y="762000"/>
            <a:ext cx="7543800" cy="3635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1200" dirty="0">
                <a:latin typeface="Arial Black" pitchFamily="34" charset="0"/>
              </a:rPr>
              <a:t>ROM</a:t>
            </a:r>
            <a:r>
              <a:rPr lang="ro-RO" sz="1200" dirty="0">
                <a:latin typeface="Arial Black" pitchFamily="34" charset="0"/>
              </a:rPr>
              <a:t>ÂNIA</a:t>
            </a:r>
            <a:br>
              <a:rPr lang="ro-RO" sz="1200" dirty="0">
                <a:latin typeface="Arial Black" pitchFamily="34" charset="0"/>
              </a:rPr>
            </a:br>
            <a:r>
              <a:rPr lang="ro-RO" sz="1200" dirty="0">
                <a:latin typeface="Arial Black" pitchFamily="34" charset="0"/>
              </a:rPr>
              <a:t>MINISTERUL</a:t>
            </a:r>
            <a:r>
              <a:rPr lang="en-US" sz="1200" dirty="0">
                <a:latin typeface="Arial Black" pitchFamily="34" charset="0"/>
              </a:rPr>
              <a:t> EDUCA</a:t>
            </a:r>
            <a:r>
              <a:rPr lang="ro-RO" sz="1200" dirty="0">
                <a:latin typeface="Arial Black" pitchFamily="34" charset="0"/>
              </a:rPr>
              <a:t>ŢIEI </a:t>
            </a:r>
            <a:br>
              <a:rPr lang="ro-RO" sz="1200" dirty="0">
                <a:latin typeface="Arial Black" pitchFamily="34" charset="0"/>
              </a:rPr>
            </a:br>
            <a:r>
              <a:rPr lang="ro-RO" sz="1200" dirty="0">
                <a:latin typeface="Arial Black" pitchFamily="34" charset="0"/>
              </a:rPr>
              <a:t>CENTRUL NAŢIONAL DE </a:t>
            </a:r>
            <a:r>
              <a:rPr lang="en-US" sz="1200" dirty="0">
                <a:latin typeface="Arial Black" pitchFamily="34" charset="0"/>
              </a:rPr>
              <a:t>POLITICI </a:t>
            </a:r>
            <a:r>
              <a:rPr lang="ro-RO" sz="1200" dirty="0">
                <a:latin typeface="Arial Black" pitchFamily="34" charset="0"/>
              </a:rPr>
              <a:t>ȘI EVALUARE ÎN EDUCAȚIE</a:t>
            </a:r>
            <a:br>
              <a:rPr lang="ro-RO" sz="1200" dirty="0">
                <a:latin typeface="Arial Black" pitchFamily="34" charset="0"/>
              </a:rPr>
            </a:br>
            <a:br>
              <a:rPr lang="ro-RO" sz="1200" dirty="0">
                <a:latin typeface="Arial Black" pitchFamily="34" charset="0"/>
              </a:rPr>
            </a:br>
            <a:br>
              <a:rPr lang="ro-RO" sz="1400" dirty="0">
                <a:latin typeface="Arial Black" pitchFamily="34" charset="0"/>
              </a:rPr>
            </a:br>
            <a:r>
              <a:rPr lang="ro-RO" sz="1400" dirty="0">
                <a:latin typeface="Arial Black" pitchFamily="34" charset="0"/>
              </a:rPr>
              <a:t>Analiza gradului de răspuns pe itemi </a:t>
            </a:r>
            <a:br>
              <a:rPr lang="ro-RO" sz="1400" dirty="0">
                <a:latin typeface="Arial Black" pitchFamily="34" charset="0"/>
              </a:rPr>
            </a:br>
            <a:r>
              <a:rPr lang="ro-RO" sz="1400" dirty="0">
                <a:latin typeface="Arial Black" pitchFamily="34" charset="0"/>
              </a:rPr>
              <a:t>Anatomie </a:t>
            </a:r>
            <a:r>
              <a:rPr lang="ro-RO" sz="1400" dirty="0" err="1">
                <a:latin typeface="Arial Black" panose="020B0A04020102020204" pitchFamily="34" charset="0"/>
              </a:rPr>
              <a:t>şi</a:t>
            </a:r>
            <a:r>
              <a:rPr lang="ro-RO" sz="1400" dirty="0">
                <a:latin typeface="Arial Black" panose="020B0A04020102020204" pitchFamily="34" charset="0"/>
              </a:rPr>
              <a:t> fiziologie umană, genetică </a:t>
            </a:r>
            <a:r>
              <a:rPr lang="ro-RO" sz="1400" dirty="0" err="1">
                <a:latin typeface="Arial Black" panose="020B0A04020102020204" pitchFamily="34" charset="0"/>
              </a:rPr>
              <a:t>şi</a:t>
            </a:r>
            <a:r>
              <a:rPr lang="ro-RO" sz="1400" dirty="0">
                <a:latin typeface="Arial Black" panose="020B0A04020102020204" pitchFamily="34" charset="0"/>
              </a:rPr>
              <a:t> ecologie umană</a:t>
            </a:r>
            <a:br>
              <a:rPr lang="en-US" sz="1600" dirty="0"/>
            </a:br>
            <a:br>
              <a:rPr lang="en-US" sz="1600" dirty="0">
                <a:latin typeface="Arial Black" panose="020B0A04020102020204" pitchFamily="34" charset="0"/>
              </a:rPr>
            </a:br>
            <a:endParaRPr lang="en-US" sz="1600" dirty="0">
              <a:latin typeface="Arial Black" panose="020B0A04020102020204" pitchFamily="34" charset="0"/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23A036B7-A518-4EB0-8ADD-5F1EE819CD3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487488" y="1340769"/>
          <a:ext cx="9180512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4F873-B4ED-425B-97FC-DFBDD3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7350" y="333376"/>
            <a:ext cx="7543800" cy="128746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br>
              <a:rPr lang="ro-RO" sz="1200" dirty="0">
                <a:latin typeface="Arial Black" pitchFamily="34" charset="0"/>
              </a:rPr>
            </a:br>
            <a:br>
              <a:rPr lang="ro-RO" sz="1200" dirty="0">
                <a:latin typeface="Arial Black" pitchFamily="34" charset="0"/>
              </a:rPr>
            </a:br>
            <a:r>
              <a:rPr lang="en-US" sz="1200" dirty="0">
                <a:latin typeface="Arial Black" pitchFamily="34" charset="0"/>
              </a:rPr>
              <a:t>ROM</a:t>
            </a:r>
            <a:r>
              <a:rPr lang="ro-RO" sz="1200" dirty="0">
                <a:latin typeface="Arial Black" pitchFamily="34" charset="0"/>
              </a:rPr>
              <a:t>ÂNIA</a:t>
            </a:r>
            <a:br>
              <a:rPr lang="ro-RO" sz="1200" dirty="0">
                <a:latin typeface="Arial Black" pitchFamily="34" charset="0"/>
              </a:rPr>
            </a:br>
            <a:r>
              <a:rPr lang="ro-RO" sz="1200" dirty="0">
                <a:latin typeface="Arial Black" pitchFamily="34" charset="0"/>
              </a:rPr>
              <a:t>MINISTERUL</a:t>
            </a:r>
            <a:r>
              <a:rPr lang="en-US" sz="1200" dirty="0">
                <a:latin typeface="Arial Black" pitchFamily="34" charset="0"/>
              </a:rPr>
              <a:t> EDUCA</a:t>
            </a:r>
            <a:r>
              <a:rPr lang="ro-RO" sz="1200" dirty="0">
                <a:latin typeface="Arial Black" pitchFamily="34" charset="0"/>
              </a:rPr>
              <a:t>ŢIEI </a:t>
            </a:r>
            <a:br>
              <a:rPr lang="ro-RO" sz="1200" dirty="0">
                <a:latin typeface="Arial Black" pitchFamily="34" charset="0"/>
              </a:rPr>
            </a:br>
            <a:r>
              <a:rPr lang="ro-RO" sz="1200" dirty="0">
                <a:latin typeface="Arial Black" pitchFamily="34" charset="0"/>
              </a:rPr>
              <a:t>CENTRUL NAŢIONAL DE </a:t>
            </a:r>
            <a:r>
              <a:rPr lang="en-US" sz="1200" dirty="0">
                <a:latin typeface="Arial Black" pitchFamily="34" charset="0"/>
              </a:rPr>
              <a:t>POLITI</a:t>
            </a:r>
            <a:r>
              <a:rPr lang="en-US" sz="1400" dirty="0">
                <a:latin typeface="Arial Black" pitchFamily="34" charset="0"/>
              </a:rPr>
              <a:t>CI </a:t>
            </a:r>
            <a:r>
              <a:rPr lang="ro-RO" sz="1200" dirty="0">
                <a:latin typeface="Arial Black" pitchFamily="34" charset="0"/>
              </a:rPr>
              <a:t>ȘI EVALUARE ÎN EDUCAȚIE</a:t>
            </a:r>
            <a:br>
              <a:rPr lang="ro-RO" sz="1200" dirty="0">
                <a:latin typeface="Arial Black" pitchFamily="34" charset="0"/>
              </a:rPr>
            </a:br>
            <a:br>
              <a:rPr lang="ro-RO" sz="1200" dirty="0">
                <a:latin typeface="Arial Black" pitchFamily="34" charset="0"/>
              </a:rPr>
            </a:br>
            <a:br>
              <a:rPr lang="ro-RO" sz="1200" dirty="0">
                <a:latin typeface="Arial Black" pitchFamily="34" charset="0"/>
              </a:rPr>
            </a:br>
            <a:r>
              <a:rPr lang="ro-RO" sz="1400" dirty="0">
                <a:latin typeface="Arial Black" panose="020B0A04020102020204" pitchFamily="34" charset="0"/>
              </a:rPr>
              <a:t>Analiza gradului de răspuns pe itemi </a:t>
            </a:r>
            <a:br>
              <a:rPr lang="ro-RO" sz="1400" dirty="0">
                <a:latin typeface="Arial Black" panose="020B0A04020102020204" pitchFamily="34" charset="0"/>
              </a:rPr>
            </a:br>
            <a:r>
              <a:rPr lang="ro-RO" sz="1400" dirty="0">
                <a:latin typeface="Arial Black" panose="020B0A04020102020204" pitchFamily="34" charset="0"/>
              </a:rPr>
              <a:t>Anatomie </a:t>
            </a:r>
            <a:r>
              <a:rPr lang="ro-RO" sz="1400" dirty="0" err="1">
                <a:latin typeface="Arial Black" panose="020B0A04020102020204" pitchFamily="34" charset="0"/>
              </a:rPr>
              <a:t>şi</a:t>
            </a:r>
            <a:r>
              <a:rPr lang="ro-RO" sz="1400" dirty="0">
                <a:latin typeface="Arial Black" panose="020B0A04020102020204" pitchFamily="34" charset="0"/>
              </a:rPr>
              <a:t> fiziologie umană, genetică </a:t>
            </a:r>
            <a:r>
              <a:rPr lang="ro-RO" sz="1400" dirty="0" err="1">
                <a:latin typeface="Arial Black" panose="020B0A04020102020204" pitchFamily="34" charset="0"/>
              </a:rPr>
              <a:t>şi</a:t>
            </a:r>
            <a:r>
              <a:rPr lang="ro-RO" sz="1400" dirty="0">
                <a:latin typeface="Arial Black" panose="020B0A04020102020204" pitchFamily="34" charset="0"/>
              </a:rPr>
              <a:t> ecologie umană</a:t>
            </a:r>
            <a:br>
              <a:rPr lang="ro-RO" sz="4800" dirty="0">
                <a:latin typeface="Arial Black" pitchFamily="34" charset="0"/>
              </a:rPr>
            </a:b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477ADB4-04BF-4B7F-9143-82EDFCFA11C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720850" y="1620838"/>
          <a:ext cx="8947150" cy="4475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D04ED-CFA1-4477-B71A-F3D75DCB1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-387350"/>
            <a:ext cx="7543800" cy="151288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1200" dirty="0">
                <a:latin typeface="Arial Black" pitchFamily="34" charset="0"/>
              </a:rPr>
              <a:t>ROM</a:t>
            </a:r>
            <a:r>
              <a:rPr lang="ro-RO" sz="1200" dirty="0">
                <a:latin typeface="Arial Black" pitchFamily="34" charset="0"/>
              </a:rPr>
              <a:t>ÂNIA</a:t>
            </a:r>
            <a:br>
              <a:rPr lang="ro-RO" sz="1200" dirty="0">
                <a:latin typeface="Arial Black" pitchFamily="34" charset="0"/>
              </a:rPr>
            </a:br>
            <a:br>
              <a:rPr lang="ro-RO" sz="1200" dirty="0">
                <a:latin typeface="Arial Black" pitchFamily="34" charset="0"/>
              </a:rPr>
            </a:br>
            <a:br>
              <a:rPr lang="ro-RO" sz="1200" dirty="0">
                <a:latin typeface="Arial Black" pitchFamily="34" charset="0"/>
              </a:rPr>
            </a:br>
            <a:br>
              <a:rPr lang="ro-RO" sz="1200" dirty="0">
                <a:latin typeface="Arial Black" pitchFamily="34" charset="0"/>
              </a:rPr>
            </a:br>
            <a:r>
              <a:rPr lang="en-US" sz="1200" dirty="0">
                <a:latin typeface="Arial Black" pitchFamily="34" charset="0"/>
              </a:rPr>
              <a:t>ROM</a:t>
            </a:r>
            <a:r>
              <a:rPr lang="ro-RO" sz="1200" dirty="0">
                <a:latin typeface="Arial Black" pitchFamily="34" charset="0"/>
              </a:rPr>
              <a:t>ÂNIA</a:t>
            </a:r>
            <a:br>
              <a:rPr lang="ro-RO" sz="1200" dirty="0">
                <a:latin typeface="Arial Black" pitchFamily="34" charset="0"/>
              </a:rPr>
            </a:br>
            <a:r>
              <a:rPr lang="ro-RO" sz="1200" dirty="0">
                <a:latin typeface="Arial Black" pitchFamily="34" charset="0"/>
              </a:rPr>
              <a:t>MINISTERUL</a:t>
            </a:r>
            <a:r>
              <a:rPr lang="en-US" sz="1200" dirty="0">
                <a:latin typeface="Arial Black" pitchFamily="34" charset="0"/>
              </a:rPr>
              <a:t> EDUCA</a:t>
            </a:r>
            <a:r>
              <a:rPr lang="ro-RO" sz="1200" dirty="0">
                <a:latin typeface="Arial Black" pitchFamily="34" charset="0"/>
              </a:rPr>
              <a:t>ŢIEI </a:t>
            </a:r>
            <a:br>
              <a:rPr lang="ro-RO" sz="1200" dirty="0">
                <a:latin typeface="Arial Black" pitchFamily="34" charset="0"/>
              </a:rPr>
            </a:br>
            <a:r>
              <a:rPr lang="ro-RO" sz="1200" dirty="0">
                <a:latin typeface="Arial Black" pitchFamily="34" charset="0"/>
              </a:rPr>
              <a:t>CENTRUL NAŢIONAL DE </a:t>
            </a:r>
            <a:r>
              <a:rPr lang="en-US" sz="1200" dirty="0">
                <a:latin typeface="Arial Black" pitchFamily="34" charset="0"/>
              </a:rPr>
              <a:t>POLITI</a:t>
            </a:r>
            <a:r>
              <a:rPr lang="en-US" sz="1400" dirty="0">
                <a:latin typeface="Arial Black" pitchFamily="34" charset="0"/>
              </a:rPr>
              <a:t>CI </a:t>
            </a:r>
            <a:r>
              <a:rPr lang="ro-RO" sz="1200" dirty="0">
                <a:latin typeface="Arial Black" pitchFamily="34" charset="0"/>
              </a:rPr>
              <a:t>ȘI EVALUARE ÎN EDUCAȚIE</a:t>
            </a:r>
            <a:br>
              <a:rPr lang="ro-RO" sz="1200" dirty="0">
                <a:latin typeface="Arial Black" pitchFamily="34" charset="0"/>
              </a:rPr>
            </a:br>
            <a:br>
              <a:rPr lang="ro-RO" sz="1200" dirty="0">
                <a:latin typeface="Arial Black" pitchFamily="34" charset="0"/>
              </a:rPr>
            </a:br>
            <a:r>
              <a:rPr lang="ro-RO" sz="1400" dirty="0">
                <a:latin typeface="Arial Black" panose="020B0A04020102020204" pitchFamily="34" charset="0"/>
              </a:rPr>
              <a:t>Analiza gradului de răspuns pe itemi </a:t>
            </a:r>
            <a:br>
              <a:rPr lang="ro-RO" sz="1400" dirty="0">
                <a:latin typeface="Arial Black" panose="020B0A04020102020204" pitchFamily="34" charset="0"/>
              </a:rPr>
            </a:br>
            <a:r>
              <a:rPr lang="ro-RO" sz="1400" dirty="0">
                <a:latin typeface="Arial Black" panose="020B0A04020102020204" pitchFamily="34" charset="0"/>
              </a:rPr>
              <a:t>Anatomie </a:t>
            </a:r>
            <a:r>
              <a:rPr lang="ro-RO" sz="1400" dirty="0" err="1">
                <a:latin typeface="Arial Black" panose="020B0A04020102020204" pitchFamily="34" charset="0"/>
              </a:rPr>
              <a:t>şi</a:t>
            </a:r>
            <a:r>
              <a:rPr lang="ro-RO" sz="1400" dirty="0">
                <a:latin typeface="Arial Black" panose="020B0A04020102020204" pitchFamily="34" charset="0"/>
              </a:rPr>
              <a:t> fiziologie umană, genetică </a:t>
            </a:r>
            <a:r>
              <a:rPr lang="ro-RO" sz="1400" dirty="0" err="1">
                <a:latin typeface="Arial Black" panose="020B0A04020102020204" pitchFamily="34" charset="0"/>
              </a:rPr>
              <a:t>şi</a:t>
            </a:r>
            <a:r>
              <a:rPr lang="ro-RO" sz="1400" dirty="0">
                <a:latin typeface="Arial Black" panose="020B0A04020102020204" pitchFamily="34" charset="0"/>
              </a:rPr>
              <a:t> ecologie umană</a:t>
            </a:r>
            <a:endParaRPr lang="en-US" sz="1400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E2ADE24-43AB-414E-9ED6-1C3CB3E1637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590800" y="1412876"/>
          <a:ext cx="7969696" cy="4683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42D99-1C59-4FB3-85CA-FB310B588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sz="1200" dirty="0">
                <a:latin typeface="Arial Black" pitchFamily="34" charset="0"/>
              </a:rPr>
              <a:t>ROM</a:t>
            </a:r>
            <a:r>
              <a:rPr lang="ro-RO" sz="1200" dirty="0">
                <a:latin typeface="Arial Black" pitchFamily="34" charset="0"/>
              </a:rPr>
              <a:t>ÂNIA</a:t>
            </a:r>
            <a:br>
              <a:rPr lang="ro-RO" sz="1200" dirty="0">
                <a:latin typeface="Arial Black" pitchFamily="34" charset="0"/>
              </a:rPr>
            </a:br>
            <a:r>
              <a:rPr lang="ro-RO" sz="1200" dirty="0">
                <a:latin typeface="Arial Black" pitchFamily="34" charset="0"/>
              </a:rPr>
              <a:t>MINISTERUL</a:t>
            </a:r>
            <a:r>
              <a:rPr lang="en-US" sz="1200" dirty="0">
                <a:latin typeface="Arial Black" pitchFamily="34" charset="0"/>
              </a:rPr>
              <a:t> EDUCA</a:t>
            </a:r>
            <a:r>
              <a:rPr lang="ro-RO" sz="1200" dirty="0">
                <a:latin typeface="Arial Black" pitchFamily="34" charset="0"/>
              </a:rPr>
              <a:t>ŢIEI </a:t>
            </a:r>
            <a:br>
              <a:rPr lang="ro-RO" sz="1200" dirty="0">
                <a:latin typeface="Arial Black" pitchFamily="34" charset="0"/>
              </a:rPr>
            </a:br>
            <a:r>
              <a:rPr lang="ro-RO" sz="1200" dirty="0">
                <a:latin typeface="Arial Black" pitchFamily="34" charset="0"/>
              </a:rPr>
              <a:t>CENTRUL NAŢIONAL DE </a:t>
            </a:r>
            <a:r>
              <a:rPr lang="en-US" sz="1200" dirty="0">
                <a:latin typeface="Arial Black" pitchFamily="34" charset="0"/>
              </a:rPr>
              <a:t>POLITI</a:t>
            </a:r>
            <a:r>
              <a:rPr lang="en-US" sz="1400" dirty="0">
                <a:latin typeface="Arial Black" pitchFamily="34" charset="0"/>
              </a:rPr>
              <a:t>CI </a:t>
            </a:r>
            <a:r>
              <a:rPr lang="ro-RO" sz="1200" dirty="0">
                <a:latin typeface="Arial Black" pitchFamily="34" charset="0"/>
              </a:rPr>
              <a:t>ȘI EVALUARE ÎN EDUCAȚIE</a:t>
            </a:r>
            <a:br>
              <a:rPr lang="ro-RO" sz="1200" dirty="0">
                <a:latin typeface="Arial Black" pitchFamily="34" charset="0"/>
              </a:rPr>
            </a:br>
            <a:br>
              <a:rPr lang="ro-RO" sz="1200" dirty="0">
                <a:latin typeface="Arial Black" pitchFamily="34" charset="0"/>
              </a:rPr>
            </a:br>
            <a:r>
              <a:rPr lang="ro-RO" sz="1400" dirty="0">
                <a:latin typeface="Arial Black" panose="020B0A04020102020204" pitchFamily="34" charset="0"/>
              </a:rPr>
              <a:t>Analiza gradului de răspuns pe itemi </a:t>
            </a:r>
            <a:br>
              <a:rPr lang="ro-RO" sz="1400" dirty="0">
                <a:latin typeface="Arial Black" panose="020B0A04020102020204" pitchFamily="34" charset="0"/>
              </a:rPr>
            </a:br>
            <a:r>
              <a:rPr lang="ro-RO" sz="1400" dirty="0">
                <a:latin typeface="Arial Black" panose="020B0A04020102020204" pitchFamily="34" charset="0"/>
              </a:rPr>
              <a:t>Biologie vegetală și animală</a:t>
            </a:r>
            <a:endParaRPr lang="en-US" sz="1400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2237D43-71D8-4097-94FE-C5FB9D4E392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271464" y="1628801"/>
          <a:ext cx="9073008" cy="4572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74B80-94E9-45F1-ACCD-A20780A89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sz="1200" dirty="0">
                <a:latin typeface="Arial Black" pitchFamily="34" charset="0"/>
              </a:rPr>
              <a:t>ROM</a:t>
            </a:r>
            <a:r>
              <a:rPr lang="ro-RO" sz="1200" dirty="0">
                <a:latin typeface="Arial Black" pitchFamily="34" charset="0"/>
              </a:rPr>
              <a:t>ÂNIA</a:t>
            </a:r>
            <a:br>
              <a:rPr lang="ro-RO" sz="1200" dirty="0">
                <a:latin typeface="Arial Black" pitchFamily="34" charset="0"/>
              </a:rPr>
            </a:br>
            <a:r>
              <a:rPr lang="ro-RO" sz="1200" dirty="0">
                <a:latin typeface="Arial Black" pitchFamily="34" charset="0"/>
              </a:rPr>
              <a:t>MINISTERUL</a:t>
            </a:r>
            <a:r>
              <a:rPr lang="en-US" sz="1200" dirty="0">
                <a:latin typeface="Arial Black" pitchFamily="34" charset="0"/>
              </a:rPr>
              <a:t> EDUCA</a:t>
            </a:r>
            <a:r>
              <a:rPr lang="ro-RO" sz="1200" dirty="0">
                <a:latin typeface="Arial Black" pitchFamily="34" charset="0"/>
              </a:rPr>
              <a:t>ŢIEI </a:t>
            </a:r>
            <a:br>
              <a:rPr lang="ro-RO" sz="1200" dirty="0">
                <a:latin typeface="Arial Black" pitchFamily="34" charset="0"/>
              </a:rPr>
            </a:br>
            <a:r>
              <a:rPr lang="ro-RO" sz="1200" dirty="0">
                <a:latin typeface="Arial Black" pitchFamily="34" charset="0"/>
              </a:rPr>
              <a:t>CENTRUL NAŢIONAL DE </a:t>
            </a:r>
            <a:r>
              <a:rPr lang="en-US" sz="1200" dirty="0">
                <a:latin typeface="Arial Black" pitchFamily="34" charset="0"/>
              </a:rPr>
              <a:t>POLITI</a:t>
            </a:r>
            <a:r>
              <a:rPr lang="en-US" sz="1400" dirty="0">
                <a:latin typeface="Arial Black" pitchFamily="34" charset="0"/>
              </a:rPr>
              <a:t>CI </a:t>
            </a:r>
            <a:r>
              <a:rPr lang="ro-RO" sz="1200" dirty="0">
                <a:latin typeface="Arial Black" pitchFamily="34" charset="0"/>
              </a:rPr>
              <a:t>ȘI EVALUARE ÎN EDUCAȚIE</a:t>
            </a:r>
            <a:br>
              <a:rPr lang="ro-RO" sz="1200" dirty="0">
                <a:latin typeface="Arial Black" pitchFamily="34" charset="0"/>
              </a:rPr>
            </a:br>
            <a:br>
              <a:rPr lang="ro-RO" sz="1400" dirty="0">
                <a:latin typeface="Arial Black" pitchFamily="34" charset="0"/>
              </a:rPr>
            </a:br>
            <a:r>
              <a:rPr lang="ro-RO" sz="1400" dirty="0">
                <a:latin typeface="Arial Black" pitchFamily="34" charset="0"/>
              </a:rPr>
              <a:t>Analiza gradului de răspuns pe itemi </a:t>
            </a:r>
            <a:br>
              <a:rPr lang="ro-RO" sz="1400" dirty="0">
                <a:latin typeface="Arial Black" pitchFamily="34" charset="0"/>
              </a:rPr>
            </a:br>
            <a:r>
              <a:rPr lang="ro-RO" sz="1400" dirty="0">
                <a:latin typeface="Arial Black" pitchFamily="34" charset="0"/>
              </a:rPr>
              <a:t>Biologie vegetală și animală</a:t>
            </a:r>
            <a:endParaRPr lang="en-US" sz="1400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E56BAC4-E8B7-4FF9-B75C-79831D25EC7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590800" y="1981200"/>
          <a:ext cx="7543800" cy="3752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168AA-8754-4184-B579-FE11D857B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304800"/>
            <a:ext cx="7543800" cy="1252538"/>
          </a:xfrm>
        </p:spPr>
        <p:txBody>
          <a:bodyPr/>
          <a:lstStyle/>
          <a:p>
            <a:pPr algn="ctr">
              <a:defRPr/>
            </a:pPr>
            <a:r>
              <a:rPr lang="en-US" sz="1200" dirty="0">
                <a:latin typeface="Arial Black" pitchFamily="34" charset="0"/>
              </a:rPr>
              <a:t>ROM</a:t>
            </a:r>
            <a:r>
              <a:rPr lang="ro-RO" sz="1200" dirty="0">
                <a:latin typeface="Arial Black" pitchFamily="34" charset="0"/>
              </a:rPr>
              <a:t>ÂNIA</a:t>
            </a:r>
            <a:br>
              <a:rPr lang="ro-RO" sz="1200" dirty="0">
                <a:latin typeface="Arial Black" pitchFamily="34" charset="0"/>
              </a:rPr>
            </a:br>
            <a:r>
              <a:rPr lang="ro-RO" sz="1200" dirty="0">
                <a:latin typeface="Arial Black" pitchFamily="34" charset="0"/>
              </a:rPr>
              <a:t>MINISTERUL</a:t>
            </a:r>
            <a:r>
              <a:rPr lang="en-US" sz="1200" dirty="0">
                <a:latin typeface="Arial Black" pitchFamily="34" charset="0"/>
              </a:rPr>
              <a:t> EDUCA</a:t>
            </a:r>
            <a:r>
              <a:rPr lang="ro-RO" sz="1200" dirty="0">
                <a:latin typeface="Arial Black" pitchFamily="34" charset="0"/>
              </a:rPr>
              <a:t>ŢIEI </a:t>
            </a:r>
            <a:br>
              <a:rPr lang="ro-RO" sz="1200" dirty="0">
                <a:latin typeface="Arial Black" pitchFamily="34" charset="0"/>
              </a:rPr>
            </a:br>
            <a:r>
              <a:rPr lang="ro-RO" sz="1200" dirty="0">
                <a:latin typeface="Arial Black" pitchFamily="34" charset="0"/>
              </a:rPr>
              <a:t>CENTRUL NAŢIONAL DE </a:t>
            </a:r>
            <a:r>
              <a:rPr lang="en-US" sz="1200" dirty="0">
                <a:latin typeface="Arial Black" pitchFamily="34" charset="0"/>
              </a:rPr>
              <a:t>POLITICI </a:t>
            </a:r>
            <a:r>
              <a:rPr lang="ro-RO" sz="1200" dirty="0">
                <a:latin typeface="Arial Black" pitchFamily="34" charset="0"/>
              </a:rPr>
              <a:t>ȘI EVALUARE ÎN EDUCAȚIE</a:t>
            </a:r>
            <a:br>
              <a:rPr lang="ro-RO" sz="1200" dirty="0">
                <a:latin typeface="Arial Black" pitchFamily="34" charset="0"/>
              </a:rPr>
            </a:br>
            <a:br>
              <a:rPr lang="ro-RO" sz="1200" dirty="0">
                <a:latin typeface="Arial Black" pitchFamily="34" charset="0"/>
              </a:rPr>
            </a:br>
            <a:r>
              <a:rPr lang="ro-RO" sz="1400" dirty="0">
                <a:latin typeface="Arial Black" panose="020B0A04020102020204" pitchFamily="34" charset="0"/>
              </a:rPr>
              <a:t>Analiza gradului de răspuns pe itemi </a:t>
            </a:r>
            <a:br>
              <a:rPr lang="ro-RO" sz="1400" dirty="0">
                <a:latin typeface="Arial Black" panose="020B0A04020102020204" pitchFamily="34" charset="0"/>
              </a:rPr>
            </a:br>
            <a:r>
              <a:rPr lang="ro-RO" sz="1400" dirty="0">
                <a:latin typeface="Arial Black" panose="020B0A04020102020204" pitchFamily="34" charset="0"/>
              </a:rPr>
              <a:t>Biologie vegetală și animală</a:t>
            </a:r>
            <a:endParaRPr lang="en-US" sz="1400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3CA3C42-2C53-4321-9DD3-EC93EA346C9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919537" y="1773238"/>
          <a:ext cx="8496944" cy="4608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D1276-DADD-44F9-A149-34B6D3DF7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sz="1400" dirty="0">
                <a:latin typeface="Arial Black" pitchFamily="34" charset="0"/>
              </a:rPr>
              <a:t>ROM</a:t>
            </a:r>
            <a:r>
              <a:rPr lang="ro-RO" sz="1400" dirty="0">
                <a:latin typeface="Arial Black" pitchFamily="34" charset="0"/>
              </a:rPr>
              <a:t>ÂNIA</a:t>
            </a:r>
            <a:br>
              <a:rPr lang="ro-RO" sz="1400" dirty="0">
                <a:latin typeface="Arial Black" pitchFamily="34" charset="0"/>
              </a:rPr>
            </a:br>
            <a:r>
              <a:rPr lang="ro-RO" sz="1400" dirty="0">
                <a:latin typeface="Arial Black" pitchFamily="34" charset="0"/>
              </a:rPr>
              <a:t>MINISTERUL</a:t>
            </a:r>
            <a:r>
              <a:rPr lang="en-US" sz="1400" dirty="0">
                <a:latin typeface="Arial Black" pitchFamily="34" charset="0"/>
              </a:rPr>
              <a:t> EDUCA</a:t>
            </a:r>
            <a:r>
              <a:rPr lang="ro-RO" sz="1400" dirty="0">
                <a:latin typeface="Arial Black" pitchFamily="34" charset="0"/>
              </a:rPr>
              <a:t>ŢIEI </a:t>
            </a:r>
            <a:br>
              <a:rPr lang="ro-RO" sz="1400" dirty="0">
                <a:latin typeface="Arial Black" pitchFamily="34" charset="0"/>
              </a:rPr>
            </a:br>
            <a:r>
              <a:rPr lang="ro-RO" sz="1400" dirty="0">
                <a:latin typeface="Arial Black" pitchFamily="34" charset="0"/>
              </a:rPr>
              <a:t>CENTRUL NAŢIONAL DE </a:t>
            </a:r>
            <a:r>
              <a:rPr lang="en-US" sz="1400" dirty="0">
                <a:latin typeface="Arial Black" pitchFamily="34" charset="0"/>
              </a:rPr>
              <a:t>POLITICI </a:t>
            </a:r>
            <a:r>
              <a:rPr lang="ro-RO" sz="1400" dirty="0">
                <a:latin typeface="Arial Black" pitchFamily="34" charset="0"/>
              </a:rPr>
              <a:t>ȘI EVALUARE ÎN EDUCAȚIE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956FDE-16E2-4808-B40A-B0048FD008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ro-RO" sz="2000" dirty="0"/>
              <a:t>			</a:t>
            </a:r>
            <a:r>
              <a:rPr lang="ro-RO" sz="2000" dirty="0">
                <a:latin typeface="Arial Black" pitchFamily="34" charset="0"/>
              </a:rPr>
              <a:t>DEFINITIVAT -20</a:t>
            </a:r>
            <a:r>
              <a:rPr lang="en-US" sz="2000" dirty="0">
                <a:latin typeface="Arial Black" pitchFamily="34" charset="0"/>
              </a:rPr>
              <a:t>2</a:t>
            </a:r>
            <a:r>
              <a:rPr lang="ro-RO" sz="2000" dirty="0">
                <a:latin typeface="Arial Black" pitchFamily="34" charset="0"/>
              </a:rPr>
              <a:t>4</a:t>
            </a:r>
          </a:p>
          <a:p>
            <a:pPr marL="0" indent="0" algn="ctr">
              <a:buNone/>
              <a:defRPr/>
            </a:pPr>
            <a:r>
              <a:rPr lang="ro-RO" sz="2000" dirty="0">
                <a:latin typeface="Arial Black" pitchFamily="34" charset="0"/>
              </a:rPr>
              <a:t>BIOLOGIE</a:t>
            </a:r>
          </a:p>
          <a:p>
            <a:pPr marL="0" indent="0">
              <a:buNone/>
              <a:defRPr/>
            </a:pPr>
            <a:endParaRPr lang="ro-RO" sz="20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ro-RO" sz="2000" dirty="0">
                <a:latin typeface="Arial Black" pitchFamily="34" charset="0"/>
              </a:rPr>
              <a:t>Nr. candidaţi</a:t>
            </a:r>
            <a:r>
              <a:rPr lang="en-US" sz="2000" dirty="0">
                <a:latin typeface="Arial Black" pitchFamily="34" charset="0"/>
              </a:rPr>
              <a:t> cu note - </a:t>
            </a:r>
            <a:r>
              <a:rPr lang="ro-RO" sz="2000" dirty="0">
                <a:latin typeface="Arial Black" pitchFamily="34" charset="0"/>
              </a:rPr>
              <a:t>11</a:t>
            </a:r>
            <a:r>
              <a:rPr lang="en-US" sz="2000" dirty="0">
                <a:latin typeface="Arial Black" pitchFamily="34" charset="0"/>
              </a:rPr>
              <a:t>4</a:t>
            </a:r>
          </a:p>
          <a:p>
            <a:pPr>
              <a:defRPr/>
            </a:pPr>
            <a:r>
              <a:rPr lang="ro-RO" sz="2000" dirty="0">
                <a:latin typeface="Arial Black" pitchFamily="34" charset="0"/>
              </a:rPr>
              <a:t>Nr. </a:t>
            </a:r>
            <a:r>
              <a:rPr lang="ro-RO" sz="2000" dirty="0" err="1">
                <a:latin typeface="Arial Black" pitchFamily="34" charset="0"/>
              </a:rPr>
              <a:t>candidaţi</a:t>
            </a:r>
            <a:r>
              <a:rPr lang="en-US" sz="2000" dirty="0">
                <a:latin typeface="Arial Black" pitchFamily="34" charset="0"/>
              </a:rPr>
              <a:t> cu note &lt; 5 – </a:t>
            </a:r>
            <a:r>
              <a:rPr lang="ro-RO" sz="2000" dirty="0">
                <a:latin typeface="Arial Black" pitchFamily="34" charset="0"/>
              </a:rPr>
              <a:t>1</a:t>
            </a:r>
            <a:endParaRPr lang="en-US" sz="2000" dirty="0">
              <a:latin typeface="Arial Black" pitchFamily="34" charset="0"/>
            </a:endParaRPr>
          </a:p>
          <a:p>
            <a:pPr>
              <a:defRPr/>
            </a:pPr>
            <a:r>
              <a:rPr lang="ro-RO" sz="2000" dirty="0">
                <a:latin typeface="Arial Black" pitchFamily="34" charset="0"/>
              </a:rPr>
              <a:t>Nr. </a:t>
            </a:r>
            <a:r>
              <a:rPr lang="ro-RO" sz="2000" dirty="0" err="1">
                <a:latin typeface="Arial Black" pitchFamily="34" charset="0"/>
              </a:rPr>
              <a:t>candidaţi</a:t>
            </a:r>
            <a:r>
              <a:rPr lang="en-US" sz="2000" dirty="0">
                <a:latin typeface="Arial Black" pitchFamily="34" charset="0"/>
              </a:rPr>
              <a:t> cu note </a:t>
            </a:r>
            <a:r>
              <a:rPr lang="ro-RO" sz="2000" dirty="0">
                <a:latin typeface="Arial Black" pitchFamily="34" charset="0"/>
              </a:rPr>
              <a:t>între </a:t>
            </a:r>
            <a:r>
              <a:rPr lang="en-US" sz="2000" dirty="0">
                <a:latin typeface="Arial Black" pitchFamily="34" charset="0"/>
              </a:rPr>
              <a:t>5</a:t>
            </a:r>
            <a:r>
              <a:rPr lang="ro-RO" sz="2000" dirty="0">
                <a:latin typeface="Arial Black" pitchFamily="34" charset="0"/>
              </a:rPr>
              <a:t> </a:t>
            </a:r>
            <a:r>
              <a:rPr lang="en-US" sz="2000" dirty="0">
                <a:latin typeface="Arial Black" pitchFamily="34" charset="0"/>
              </a:rPr>
              <a:t>- </a:t>
            </a:r>
            <a:r>
              <a:rPr lang="ro-RO" sz="2000" dirty="0">
                <a:latin typeface="Arial Black" pitchFamily="34" charset="0"/>
              </a:rPr>
              <a:t>5</a:t>
            </a:r>
            <a:r>
              <a:rPr lang="en-US" sz="2000" dirty="0">
                <a:latin typeface="Arial Black" pitchFamily="34" charset="0"/>
              </a:rPr>
              <a:t>.</a:t>
            </a:r>
            <a:r>
              <a:rPr lang="ro-RO" sz="2000" dirty="0">
                <a:latin typeface="Arial Black" pitchFamily="34" charset="0"/>
              </a:rPr>
              <a:t>9</a:t>
            </a:r>
            <a:r>
              <a:rPr lang="en-US" sz="2000" dirty="0">
                <a:latin typeface="Arial Black" pitchFamily="34" charset="0"/>
              </a:rPr>
              <a:t>9 – </a:t>
            </a:r>
            <a:r>
              <a:rPr lang="ro-RO" sz="2000" dirty="0">
                <a:latin typeface="Arial Black" pitchFamily="34" charset="0"/>
              </a:rPr>
              <a:t>7</a:t>
            </a:r>
            <a:endParaRPr lang="en-US" sz="2000" dirty="0">
              <a:latin typeface="Arial Black" pitchFamily="34" charset="0"/>
            </a:endParaRPr>
          </a:p>
          <a:p>
            <a:pPr>
              <a:defRPr/>
            </a:pPr>
            <a:r>
              <a:rPr lang="ro-RO" sz="2000" dirty="0">
                <a:latin typeface="Arial Black" pitchFamily="34" charset="0"/>
              </a:rPr>
              <a:t>Nr. </a:t>
            </a:r>
            <a:r>
              <a:rPr lang="ro-RO" sz="2000" dirty="0" err="1">
                <a:latin typeface="Arial Black" pitchFamily="34" charset="0"/>
              </a:rPr>
              <a:t>candidaţi</a:t>
            </a:r>
            <a:r>
              <a:rPr lang="en-US" sz="2000" dirty="0">
                <a:latin typeface="Arial Black" pitchFamily="34" charset="0"/>
              </a:rPr>
              <a:t> cu note </a:t>
            </a:r>
            <a:r>
              <a:rPr lang="ro-RO" sz="2000" dirty="0">
                <a:latin typeface="Arial Black" pitchFamily="34" charset="0"/>
              </a:rPr>
              <a:t>între 6 - 6.99</a:t>
            </a:r>
            <a:r>
              <a:rPr lang="en-US" sz="2000" dirty="0">
                <a:latin typeface="Arial Black" pitchFamily="34" charset="0"/>
              </a:rPr>
              <a:t> – </a:t>
            </a:r>
            <a:r>
              <a:rPr lang="ro-RO" sz="2000" dirty="0">
                <a:latin typeface="Arial Black" pitchFamily="34" charset="0"/>
              </a:rPr>
              <a:t>17</a:t>
            </a:r>
          </a:p>
          <a:p>
            <a:pPr>
              <a:defRPr/>
            </a:pPr>
            <a:r>
              <a:rPr lang="ro-RO" sz="2000" dirty="0">
                <a:latin typeface="Arial Black" pitchFamily="34" charset="0"/>
              </a:rPr>
              <a:t>Nr. </a:t>
            </a:r>
            <a:r>
              <a:rPr lang="ro-RO" sz="2000" dirty="0" err="1">
                <a:latin typeface="Arial Black" pitchFamily="34" charset="0"/>
              </a:rPr>
              <a:t>candidaţi</a:t>
            </a:r>
            <a:r>
              <a:rPr lang="en-US" sz="2000" dirty="0">
                <a:latin typeface="Arial Black" pitchFamily="34" charset="0"/>
              </a:rPr>
              <a:t> cu note </a:t>
            </a:r>
            <a:r>
              <a:rPr lang="ro-RO" sz="2000" dirty="0">
                <a:latin typeface="Arial Black" pitchFamily="34" charset="0"/>
              </a:rPr>
              <a:t>între 7 </a:t>
            </a:r>
            <a:r>
              <a:rPr lang="en-US" sz="2000" dirty="0">
                <a:latin typeface="Arial Black" pitchFamily="34" charset="0"/>
              </a:rPr>
              <a:t>-</a:t>
            </a:r>
            <a:r>
              <a:rPr lang="ro-RO" sz="2000" dirty="0">
                <a:latin typeface="Arial Black" pitchFamily="34" charset="0"/>
              </a:rPr>
              <a:t> 7</a:t>
            </a:r>
            <a:r>
              <a:rPr lang="en-US" sz="2000" dirty="0">
                <a:latin typeface="Arial Black" pitchFamily="34" charset="0"/>
              </a:rPr>
              <a:t>.99 –</a:t>
            </a:r>
            <a:r>
              <a:rPr lang="ro-RO" sz="2000" dirty="0">
                <a:latin typeface="Arial Black" pitchFamily="34" charset="0"/>
              </a:rPr>
              <a:t> 13</a:t>
            </a:r>
            <a:endParaRPr lang="en-US" sz="2000" dirty="0">
              <a:latin typeface="Arial Black" pitchFamily="34" charset="0"/>
            </a:endParaRPr>
          </a:p>
          <a:p>
            <a:pPr>
              <a:defRPr/>
            </a:pPr>
            <a:r>
              <a:rPr lang="ro-RO" sz="2000" dirty="0">
                <a:latin typeface="Arial Black" pitchFamily="34" charset="0"/>
              </a:rPr>
              <a:t>Nr. </a:t>
            </a:r>
            <a:r>
              <a:rPr lang="ro-RO" sz="2000" dirty="0" err="1">
                <a:latin typeface="Arial Black" pitchFamily="34" charset="0"/>
              </a:rPr>
              <a:t>candidaţi</a:t>
            </a:r>
            <a:r>
              <a:rPr lang="en-US" sz="2000" dirty="0">
                <a:latin typeface="Arial Black" pitchFamily="34" charset="0"/>
              </a:rPr>
              <a:t> cu note </a:t>
            </a:r>
            <a:r>
              <a:rPr lang="ro-RO" sz="2000" dirty="0">
                <a:latin typeface="Arial Black" pitchFamily="34" charset="0"/>
              </a:rPr>
              <a:t>între 8 </a:t>
            </a:r>
            <a:r>
              <a:rPr lang="en-US" sz="2000" dirty="0">
                <a:latin typeface="Arial Black" pitchFamily="34" charset="0"/>
              </a:rPr>
              <a:t>-</a:t>
            </a:r>
            <a:r>
              <a:rPr lang="ro-RO" sz="2000" dirty="0">
                <a:latin typeface="Arial Black" pitchFamily="34" charset="0"/>
              </a:rPr>
              <a:t> 8</a:t>
            </a:r>
            <a:r>
              <a:rPr lang="en-US" sz="2000" dirty="0">
                <a:latin typeface="Arial Black" pitchFamily="34" charset="0"/>
              </a:rPr>
              <a:t>.99 – </a:t>
            </a:r>
            <a:r>
              <a:rPr lang="ro-RO" sz="2000" dirty="0">
                <a:latin typeface="Arial Black" pitchFamily="34" charset="0"/>
              </a:rPr>
              <a:t>46</a:t>
            </a:r>
          </a:p>
          <a:p>
            <a:pPr>
              <a:defRPr/>
            </a:pPr>
            <a:r>
              <a:rPr lang="ro-RO" sz="2000" dirty="0">
                <a:latin typeface="Arial Black" pitchFamily="34" charset="0"/>
              </a:rPr>
              <a:t>Nr. </a:t>
            </a:r>
            <a:r>
              <a:rPr lang="ro-RO" sz="2000" dirty="0" err="1">
                <a:latin typeface="Arial Black" pitchFamily="34" charset="0"/>
              </a:rPr>
              <a:t>candidaţi</a:t>
            </a:r>
            <a:r>
              <a:rPr lang="en-US" sz="2000" dirty="0">
                <a:latin typeface="Arial Black" pitchFamily="34" charset="0"/>
              </a:rPr>
              <a:t> cu note </a:t>
            </a:r>
            <a:r>
              <a:rPr lang="ro-RO" sz="2000" dirty="0">
                <a:latin typeface="Arial Black" pitchFamily="34" charset="0"/>
              </a:rPr>
              <a:t>între 9 </a:t>
            </a:r>
            <a:r>
              <a:rPr lang="en-US" sz="2000" dirty="0">
                <a:latin typeface="Arial Black" pitchFamily="34" charset="0"/>
              </a:rPr>
              <a:t>-</a:t>
            </a:r>
            <a:r>
              <a:rPr lang="ro-RO" sz="2000" dirty="0">
                <a:latin typeface="Arial Black" pitchFamily="34" charset="0"/>
              </a:rPr>
              <a:t> 9</a:t>
            </a:r>
            <a:r>
              <a:rPr lang="en-US" sz="2000" dirty="0">
                <a:latin typeface="Arial Black" pitchFamily="34" charset="0"/>
              </a:rPr>
              <a:t>.99 –</a:t>
            </a:r>
            <a:r>
              <a:rPr lang="ro-RO" sz="2000" dirty="0">
                <a:latin typeface="Arial Black" pitchFamily="34" charset="0"/>
              </a:rPr>
              <a:t> 28</a:t>
            </a:r>
            <a:endParaRPr lang="en-US" sz="2000" dirty="0">
              <a:latin typeface="Arial Black" pitchFamily="34" charset="0"/>
            </a:endParaRPr>
          </a:p>
          <a:p>
            <a:pPr>
              <a:defRPr/>
            </a:pPr>
            <a:r>
              <a:rPr lang="ro-RO" sz="2000" dirty="0">
                <a:latin typeface="Arial Black" pitchFamily="34" charset="0"/>
              </a:rPr>
              <a:t>Nr. </a:t>
            </a:r>
            <a:r>
              <a:rPr lang="ro-RO" sz="2000" dirty="0" err="1">
                <a:latin typeface="Arial Black" pitchFamily="34" charset="0"/>
              </a:rPr>
              <a:t>candidaţi</a:t>
            </a:r>
            <a:r>
              <a:rPr lang="en-US" sz="2000" dirty="0">
                <a:latin typeface="Arial Black" pitchFamily="34" charset="0"/>
              </a:rPr>
              <a:t> cu not</a:t>
            </a:r>
            <a:r>
              <a:rPr lang="ro-RO" sz="2000" dirty="0">
                <a:latin typeface="Arial Black" pitchFamily="34" charset="0"/>
              </a:rPr>
              <a:t>a</a:t>
            </a:r>
            <a:r>
              <a:rPr lang="en-US" sz="2000" dirty="0">
                <a:latin typeface="Arial Black" pitchFamily="34" charset="0"/>
              </a:rPr>
              <a:t> </a:t>
            </a:r>
            <a:r>
              <a:rPr lang="ro-RO" sz="2000" dirty="0">
                <a:latin typeface="Arial Black" pitchFamily="34" charset="0"/>
              </a:rPr>
              <a:t>10 -</a:t>
            </a:r>
            <a:r>
              <a:rPr lang="en-US" sz="2000" dirty="0">
                <a:latin typeface="Arial Black" pitchFamily="34" charset="0"/>
              </a:rPr>
              <a:t> </a:t>
            </a:r>
            <a:r>
              <a:rPr lang="ro-RO" sz="2000" dirty="0">
                <a:latin typeface="Arial Black" pitchFamily="34" charset="0"/>
              </a:rPr>
              <a:t>2</a:t>
            </a:r>
            <a:endParaRPr lang="en-US" sz="2000" dirty="0">
              <a:latin typeface="Arial Black" pitchFamily="34" charset="0"/>
            </a:endParaRPr>
          </a:p>
          <a:p>
            <a:pPr marL="0" indent="0">
              <a:buNone/>
              <a:defRPr/>
            </a:pPr>
            <a:endParaRPr lang="en-US" sz="14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C73A7-C5D7-4C8F-B884-FE3FA4D48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1" y="-100013"/>
            <a:ext cx="8258175" cy="1836738"/>
          </a:xfrm>
        </p:spPr>
        <p:txBody>
          <a:bodyPr/>
          <a:lstStyle/>
          <a:p>
            <a:pPr algn="ctr">
              <a:defRPr/>
            </a:pPr>
            <a:r>
              <a:rPr lang="en-US" sz="1400" dirty="0">
                <a:latin typeface="Arial Black" panose="020B0A04020102020204" pitchFamily="34" charset="0"/>
              </a:rPr>
              <a:t>ROM</a:t>
            </a:r>
            <a:r>
              <a:rPr lang="ro-RO" sz="1400" dirty="0">
                <a:latin typeface="Arial Black" panose="020B0A04020102020204" pitchFamily="34" charset="0"/>
              </a:rPr>
              <a:t>ÂNIA</a:t>
            </a:r>
            <a:br>
              <a:rPr lang="ro-RO" sz="1400" dirty="0">
                <a:latin typeface="Arial Black" panose="020B0A04020102020204" pitchFamily="34" charset="0"/>
              </a:rPr>
            </a:br>
            <a:r>
              <a:rPr lang="ro-RO" sz="1400" dirty="0">
                <a:latin typeface="Arial Black" panose="020B0A04020102020204" pitchFamily="34" charset="0"/>
              </a:rPr>
              <a:t>MINISTERUL</a:t>
            </a:r>
            <a:r>
              <a:rPr lang="en-US" sz="1400" dirty="0">
                <a:latin typeface="Arial Black" panose="020B0A04020102020204" pitchFamily="34" charset="0"/>
              </a:rPr>
              <a:t> </a:t>
            </a:r>
            <a:r>
              <a:rPr lang="en-US" sz="1400" dirty="0">
                <a:latin typeface="Arial Black" panose="020B0A04020102020204" pitchFamily="34" charset="0"/>
                <a:cs typeface="Arial" panose="020B0604020202020204" pitchFamily="34" charset="0"/>
              </a:rPr>
              <a:t>EDUCA</a:t>
            </a:r>
            <a:r>
              <a:rPr lang="ro-RO" sz="1400" dirty="0">
                <a:latin typeface="Arial Black" panose="020B0A04020102020204" pitchFamily="34" charset="0"/>
                <a:cs typeface="Arial" panose="020B0604020202020204" pitchFamily="34" charset="0"/>
              </a:rPr>
              <a:t>ŢIEI </a:t>
            </a:r>
            <a:br>
              <a:rPr lang="ro-RO" sz="1400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ro-RO" sz="1400" dirty="0">
                <a:latin typeface="Arial Black" panose="020B0A04020102020204" pitchFamily="34" charset="0"/>
                <a:cs typeface="Arial" panose="020B0604020202020204" pitchFamily="34" charset="0"/>
              </a:rPr>
              <a:t>CENTRUL NAŢIONAL DE </a:t>
            </a:r>
            <a:r>
              <a:rPr lang="en-US" sz="1400" dirty="0">
                <a:latin typeface="Arial Black" panose="020B0A04020102020204" pitchFamily="34" charset="0"/>
                <a:cs typeface="Arial" panose="020B0604020202020204" pitchFamily="34" charset="0"/>
              </a:rPr>
              <a:t>POLITICI </a:t>
            </a:r>
            <a:r>
              <a:rPr lang="ro-RO" sz="1400" dirty="0">
                <a:latin typeface="Arial Black" panose="020B0A04020102020204" pitchFamily="34" charset="0"/>
                <a:cs typeface="Arial" panose="020B0604020202020204" pitchFamily="34" charset="0"/>
              </a:rPr>
              <a:t>ȘI EVALUARE ÎN EDUCAȚIE</a:t>
            </a:r>
            <a:endParaRPr lang="en-US" sz="1400" dirty="0">
              <a:latin typeface="Arial Black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5E3EB9-BF57-4115-A7BD-B149EC425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9826" y="1844676"/>
            <a:ext cx="8258175" cy="5013325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o-RO" sz="2000" dirty="0">
                <a:latin typeface="Arial Black" pitchFamily="34" charset="0"/>
              </a:rPr>
              <a:t>TITULARIZARE 20</a:t>
            </a:r>
            <a:r>
              <a:rPr lang="en-US" sz="2000" dirty="0">
                <a:latin typeface="Arial Black" pitchFamily="34" charset="0"/>
              </a:rPr>
              <a:t>2</a:t>
            </a:r>
            <a:r>
              <a:rPr lang="ro-RO" sz="2000" dirty="0">
                <a:latin typeface="Arial Black" pitchFamily="34" charset="0"/>
              </a:rPr>
              <a:t>4</a:t>
            </a:r>
          </a:p>
          <a:p>
            <a:pPr algn="ctr">
              <a:defRPr/>
            </a:pPr>
            <a:endParaRPr lang="ro-RO" sz="2000" dirty="0">
              <a:latin typeface="Arial Black" pitchFamily="34" charset="0"/>
            </a:endParaRPr>
          </a:p>
          <a:p>
            <a:pPr marL="0" indent="0" algn="ctr">
              <a:buNone/>
              <a:defRPr/>
            </a:pPr>
            <a:r>
              <a:rPr lang="ro-RO" sz="2000" dirty="0">
                <a:latin typeface="Arial Black" pitchFamily="34" charset="0"/>
              </a:rPr>
              <a:t>BIOLOGIE</a:t>
            </a:r>
          </a:p>
          <a:p>
            <a:pPr algn="ctr">
              <a:defRPr/>
            </a:pPr>
            <a:endParaRPr lang="ro-RO" sz="2000" dirty="0">
              <a:latin typeface="Arial Black" pitchFamily="34" charset="0"/>
            </a:endParaRPr>
          </a:p>
          <a:p>
            <a:pPr algn="ctr">
              <a:defRPr/>
            </a:pPr>
            <a:endParaRPr lang="ro-RO" sz="2400" dirty="0">
              <a:latin typeface="Arial Black" pitchFamily="34" charset="0"/>
            </a:endParaRPr>
          </a:p>
          <a:p>
            <a:pPr>
              <a:defRPr/>
            </a:pPr>
            <a:r>
              <a:rPr lang="ro-RO" sz="2400" dirty="0">
                <a:latin typeface="Arial Black" pitchFamily="34" charset="0"/>
              </a:rPr>
              <a:t>Nr. </a:t>
            </a:r>
            <a:r>
              <a:rPr lang="ro-RO" sz="2400" dirty="0" err="1">
                <a:latin typeface="Arial Black" pitchFamily="34" charset="0"/>
              </a:rPr>
              <a:t>candidaţi</a:t>
            </a:r>
            <a:r>
              <a:rPr lang="en-US" sz="2400" dirty="0">
                <a:latin typeface="Arial Black" pitchFamily="34" charset="0"/>
              </a:rPr>
              <a:t> cu note  - </a:t>
            </a:r>
            <a:r>
              <a:rPr lang="ro-RO" sz="2400" dirty="0">
                <a:latin typeface="Arial Black" pitchFamily="34" charset="0"/>
              </a:rPr>
              <a:t>640</a:t>
            </a:r>
            <a:endParaRPr lang="en-US" sz="2400" dirty="0">
              <a:latin typeface="Arial Black" pitchFamily="34" charset="0"/>
            </a:endParaRPr>
          </a:p>
          <a:p>
            <a:pPr>
              <a:defRPr/>
            </a:pPr>
            <a:r>
              <a:rPr lang="ro-RO" sz="2400" dirty="0">
                <a:latin typeface="Arial Black" pitchFamily="34" charset="0"/>
              </a:rPr>
              <a:t>Nr. candidaţi</a:t>
            </a:r>
            <a:r>
              <a:rPr lang="en-US" sz="2400" dirty="0">
                <a:latin typeface="Arial Black" pitchFamily="34" charset="0"/>
              </a:rPr>
              <a:t> cu note &lt; 5 - </a:t>
            </a:r>
            <a:r>
              <a:rPr lang="ro-RO" sz="2400" dirty="0">
                <a:latin typeface="Arial Black" pitchFamily="34" charset="0"/>
              </a:rPr>
              <a:t>117</a:t>
            </a:r>
            <a:endParaRPr lang="en-US" sz="2400" dirty="0">
              <a:latin typeface="Arial Black" pitchFamily="34" charset="0"/>
            </a:endParaRPr>
          </a:p>
          <a:p>
            <a:pPr>
              <a:defRPr/>
            </a:pPr>
            <a:r>
              <a:rPr lang="ro-RO" sz="2400" dirty="0">
                <a:latin typeface="Arial Black" pitchFamily="34" charset="0"/>
              </a:rPr>
              <a:t>Nr. candidaţi</a:t>
            </a:r>
            <a:r>
              <a:rPr lang="en-US" sz="2400" dirty="0">
                <a:latin typeface="Arial Black" pitchFamily="34" charset="0"/>
              </a:rPr>
              <a:t> cu note </a:t>
            </a:r>
            <a:r>
              <a:rPr lang="ro-RO" sz="2400" dirty="0">
                <a:latin typeface="Arial Black" pitchFamily="34" charset="0"/>
              </a:rPr>
              <a:t>între </a:t>
            </a:r>
            <a:r>
              <a:rPr lang="en-US" sz="2400" dirty="0">
                <a:latin typeface="Arial Black" pitchFamily="34" charset="0"/>
              </a:rPr>
              <a:t>5</a:t>
            </a:r>
            <a:r>
              <a:rPr lang="ro-RO" sz="2400" dirty="0">
                <a:latin typeface="Arial Black" pitchFamily="34" charset="0"/>
              </a:rPr>
              <a:t> </a:t>
            </a:r>
            <a:r>
              <a:rPr lang="en-US" sz="2400" dirty="0">
                <a:latin typeface="Arial Black" pitchFamily="34" charset="0"/>
              </a:rPr>
              <a:t>-</a:t>
            </a:r>
            <a:r>
              <a:rPr lang="ro-RO" sz="2400" dirty="0">
                <a:latin typeface="Arial Black" pitchFamily="34" charset="0"/>
              </a:rPr>
              <a:t> 6.99</a:t>
            </a:r>
            <a:r>
              <a:rPr lang="en-US" sz="2400" dirty="0">
                <a:latin typeface="Arial Black" pitchFamily="34" charset="0"/>
              </a:rPr>
              <a:t> - </a:t>
            </a:r>
            <a:r>
              <a:rPr lang="ro-RO" sz="2400" dirty="0">
                <a:latin typeface="Arial Black" pitchFamily="34" charset="0"/>
              </a:rPr>
              <a:t>229</a:t>
            </a:r>
            <a:endParaRPr lang="en-US" sz="2400" dirty="0">
              <a:latin typeface="Arial Black" pitchFamily="34" charset="0"/>
            </a:endParaRPr>
          </a:p>
          <a:p>
            <a:pPr>
              <a:defRPr/>
            </a:pPr>
            <a:r>
              <a:rPr lang="ro-RO" sz="2400" dirty="0">
                <a:latin typeface="Arial Black" pitchFamily="34" charset="0"/>
              </a:rPr>
              <a:t>Nr. candidaţi</a:t>
            </a:r>
            <a:r>
              <a:rPr lang="en-US" sz="2400" dirty="0">
                <a:latin typeface="Arial Black" pitchFamily="34" charset="0"/>
              </a:rPr>
              <a:t> cu note  </a:t>
            </a:r>
            <a:r>
              <a:rPr lang="ro-RO" sz="2400" dirty="0">
                <a:latin typeface="Arial Black" pitchFamily="34" charset="0"/>
              </a:rPr>
              <a:t>între </a:t>
            </a:r>
            <a:r>
              <a:rPr lang="en-US" sz="2400" dirty="0">
                <a:latin typeface="Arial Black" pitchFamily="34" charset="0"/>
              </a:rPr>
              <a:t>7 – </a:t>
            </a:r>
            <a:r>
              <a:rPr lang="ro-RO" sz="2400" dirty="0">
                <a:latin typeface="Arial Black" pitchFamily="34" charset="0"/>
              </a:rPr>
              <a:t>9.99  -  292</a:t>
            </a:r>
          </a:p>
          <a:p>
            <a:pPr>
              <a:defRPr/>
            </a:pPr>
            <a:r>
              <a:rPr lang="ro-RO" sz="2400" dirty="0">
                <a:latin typeface="Arial Black" pitchFamily="34" charset="0"/>
              </a:rPr>
              <a:t>Nr. </a:t>
            </a:r>
            <a:r>
              <a:rPr lang="ro-RO" sz="2400" dirty="0" err="1">
                <a:latin typeface="Arial Black" pitchFamily="34" charset="0"/>
              </a:rPr>
              <a:t>candidaţi</a:t>
            </a:r>
            <a:r>
              <a:rPr lang="en-US" sz="2400" dirty="0">
                <a:latin typeface="Arial Black" pitchFamily="34" charset="0"/>
              </a:rPr>
              <a:t> cu not</a:t>
            </a:r>
            <a:r>
              <a:rPr lang="ro-RO" sz="2400" dirty="0">
                <a:latin typeface="Arial Black" pitchFamily="34" charset="0"/>
              </a:rPr>
              <a:t>a</a:t>
            </a:r>
            <a:r>
              <a:rPr lang="en-US" sz="2400" dirty="0">
                <a:latin typeface="Arial Black" pitchFamily="34" charset="0"/>
              </a:rPr>
              <a:t> </a:t>
            </a:r>
            <a:r>
              <a:rPr lang="ro-RO" sz="2400" dirty="0">
                <a:latin typeface="Arial Black" pitchFamily="34" charset="0"/>
              </a:rPr>
              <a:t>10 - 2</a:t>
            </a:r>
            <a:endParaRPr lang="en-US" sz="24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27289" y="3428999"/>
            <a:ext cx="6967471" cy="2096037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o-RO" b="1" i="1" dirty="0">
                <a:solidFill>
                  <a:schemeClr val="accent1">
                    <a:lumMod val="75000"/>
                  </a:schemeClr>
                </a:solidFill>
              </a:rPr>
              <a:t>SUCCES ÎN NOUL AN ȘCOLAR </a:t>
            </a:r>
            <a:r>
              <a:rPr lang="ro-RO" i="1" dirty="0"/>
              <a:t>!</a:t>
            </a:r>
            <a:endParaRPr lang="en-US" i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05BF19-9122-4E76-9B4D-F9285D3B16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403" y="501666"/>
            <a:ext cx="4121240" cy="292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8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389F4-0384-480B-8CD9-766419129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96875"/>
          </a:xfrm>
        </p:spPr>
        <p:txBody>
          <a:bodyPr>
            <a:normAutofit fontScale="90000"/>
          </a:bodyPr>
          <a:lstStyle/>
          <a:p>
            <a:r>
              <a:rPr lang="ro-RO" dirty="0"/>
              <a:t>Documente recente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4F38C-6DDC-4CE2-BE06-75C5F6D1D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733" y="1193800"/>
            <a:ext cx="11175999" cy="4983163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o-RO" sz="1400" b="1" dirty="0"/>
              <a:t>OME </a:t>
            </a:r>
            <a:r>
              <a:rPr lang="en-US" sz="1400" b="1" dirty="0">
                <a:effectLst/>
                <a:ea typeface="Calibri" panose="020F0502020204030204" pitchFamily="34" charset="0"/>
              </a:rPr>
              <a:t>5726/2024 </a:t>
            </a:r>
            <a:r>
              <a:rPr lang="ro-RO" sz="1400" b="1" dirty="0">
                <a:effectLst/>
                <a:ea typeface="Calibri" panose="020F0502020204030204" pitchFamily="34" charset="0"/>
              </a:rPr>
              <a:t> -</a:t>
            </a:r>
            <a:r>
              <a:rPr lang="ro-RO" sz="1400" b="1" dirty="0"/>
              <a:t>ROFUIP </a:t>
            </a:r>
          </a:p>
          <a:p>
            <a:pPr marL="0" indent="0">
              <a:buNone/>
            </a:pPr>
            <a:r>
              <a:rPr lang="ro-RO" sz="1400" dirty="0"/>
              <a:t> Art. 72 -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Comisiile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cu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caracter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permanent</a:t>
            </a:r>
            <a:r>
              <a:rPr lang="ro-RO" sz="1400" dirty="0"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comisia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curriculum;</a:t>
            </a:r>
            <a:endParaRPr lang="ro-RO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 err="1">
                <a:effectLst/>
                <a:ea typeface="Calibri" panose="020F0502020204030204" pitchFamily="34" charset="0"/>
              </a:rPr>
              <a:t>Comisia</a:t>
            </a:r>
            <a:r>
              <a:rPr lang="en-US" sz="1400" b="1" dirty="0">
                <a:effectLst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effectLst/>
                <a:ea typeface="Calibri" panose="020F0502020204030204" pitchFamily="34" charset="0"/>
              </a:rPr>
              <a:t>pentru</a:t>
            </a:r>
            <a:r>
              <a:rPr lang="en-US" sz="1400" b="1" dirty="0">
                <a:effectLst/>
                <a:ea typeface="Calibri" panose="020F0502020204030204" pitchFamily="34" charset="0"/>
              </a:rPr>
              <a:t> curriculum</a:t>
            </a:r>
            <a:r>
              <a:rPr lang="en-US" sz="1400" dirty="0">
                <a:effectLst/>
                <a:ea typeface="Calibri" panose="020F0502020204030204" pitchFamily="34" charset="0"/>
              </a:rPr>
              <a:t> se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constituie</a:t>
            </a:r>
            <a:r>
              <a:rPr lang="en-US" sz="1400" dirty="0">
                <a:effectLst/>
                <a:ea typeface="Calibri" panose="020F0502020204030204" pitchFamily="34" charset="0"/>
              </a:rPr>
              <a:t> la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nivelul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unităţilor</a:t>
            </a:r>
            <a:r>
              <a:rPr lang="en-US" sz="1400" dirty="0">
                <a:effectLst/>
                <a:ea typeface="Calibri" panose="020F0502020204030204" pitchFamily="34" charset="0"/>
              </a:rPr>
              <a:t> de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învăţământ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preuniversitar</a:t>
            </a:r>
            <a:r>
              <a:rPr lang="en-US" sz="1400" dirty="0">
                <a:effectLst/>
                <a:ea typeface="Calibri" panose="020F0502020204030204" pitchFamily="34" charset="0"/>
              </a:rPr>
              <a:t> de stat,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în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baza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hotărârii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consiliului</a:t>
            </a:r>
            <a:r>
              <a:rPr lang="en-US" sz="1400" dirty="0">
                <a:effectLst/>
                <a:ea typeface="Calibri" panose="020F0502020204030204" pitchFamily="34" charset="0"/>
              </a:rPr>
              <a:t> de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administraţie</a:t>
            </a:r>
            <a:r>
              <a:rPr lang="en-US" sz="1400" dirty="0">
                <a:effectLst/>
                <a:ea typeface="Calibri" panose="020F0502020204030204" pitchFamily="34" charset="0"/>
              </a:rPr>
              <a:t>,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fiind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formată</a:t>
            </a:r>
            <a:r>
              <a:rPr lang="en-US" sz="1400" dirty="0">
                <a:effectLst/>
                <a:ea typeface="Calibri" panose="020F0502020204030204" pitchFamily="34" charset="0"/>
              </a:rPr>
              <a:t> din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membrii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catedrelor</a:t>
            </a:r>
            <a:r>
              <a:rPr lang="en-US" sz="1400" dirty="0">
                <a:effectLst/>
                <a:ea typeface="Calibri" panose="020F0502020204030204" pitchFamily="34" charset="0"/>
              </a:rPr>
              <a:t>/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comisiilor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metodice</a:t>
            </a:r>
            <a:endParaRPr lang="ro-RO" sz="1400" dirty="0">
              <a:effectLst/>
              <a:ea typeface="Calibri" panose="020F0502020204030204" pitchFamily="34" charset="0"/>
            </a:endParaRPr>
          </a:p>
          <a:p>
            <a:pPr marL="0">
              <a:lnSpc>
                <a:spcPct val="107000"/>
              </a:lnSpc>
              <a:spcBef>
                <a:spcPts val="0"/>
              </a:spcBef>
            </a:pP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cadrul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aceleiaşi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unităţi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învăţământ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catedrele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comisiile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metodice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de la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nivelul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Comisiei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pentru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curriculum se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constituie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din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cel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puţin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4 cadre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didactice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care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îşi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desfăşoară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activitatea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în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unitatea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învăţământ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după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caz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pe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arii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curriculare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pe discipline de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studiu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pe discipline </a:t>
            </a:r>
            <a:r>
              <a:rPr lang="en-US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înrudite</a:t>
            </a: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o-RO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>
              <a:lnSpc>
                <a:spcPct val="107000"/>
              </a:lnSpc>
              <a:spcBef>
                <a:spcPts val="0"/>
              </a:spcBef>
            </a:pPr>
            <a:r>
              <a:rPr lang="en-US" sz="1400" dirty="0" err="1">
                <a:effectLst/>
                <a:ea typeface="Calibri" panose="020F0502020204030204" pitchFamily="34" charset="0"/>
              </a:rPr>
              <a:t>Fiecare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unitate</a:t>
            </a:r>
            <a:r>
              <a:rPr lang="en-US" sz="1400" dirty="0">
                <a:effectLst/>
                <a:ea typeface="Calibri" panose="020F0502020204030204" pitchFamily="34" charset="0"/>
              </a:rPr>
              <a:t> de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învăţământ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elaborează</a:t>
            </a:r>
            <a:r>
              <a:rPr lang="en-US" sz="1400" dirty="0">
                <a:effectLst/>
                <a:ea typeface="Calibri" panose="020F0502020204030204" pitchFamily="34" charset="0"/>
              </a:rPr>
              <a:t> o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procedură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privind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funcţionarea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Comisiei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pentru</a:t>
            </a:r>
            <a:r>
              <a:rPr lang="en-US" sz="1400" dirty="0">
                <a:effectLst/>
                <a:ea typeface="Calibri" panose="020F0502020204030204" pitchFamily="34" charset="0"/>
              </a:rPr>
              <a:t> curriculum, care include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şi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modul</a:t>
            </a:r>
            <a:r>
              <a:rPr lang="en-US" sz="1400" dirty="0">
                <a:effectLst/>
                <a:ea typeface="Calibri" panose="020F0502020204030204" pitchFamily="34" charset="0"/>
              </a:rPr>
              <a:t> de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constituire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şi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funcţionare</a:t>
            </a:r>
            <a:r>
              <a:rPr lang="en-US" sz="1400" dirty="0">
                <a:effectLst/>
                <a:ea typeface="Calibri" panose="020F0502020204030204" pitchFamily="34" charset="0"/>
              </a:rPr>
              <a:t> a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catedrelor</a:t>
            </a:r>
            <a:r>
              <a:rPr lang="en-US" sz="1400" dirty="0">
                <a:effectLst/>
                <a:ea typeface="Calibri" panose="020F0502020204030204" pitchFamily="34" charset="0"/>
              </a:rPr>
              <a:t>/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comisiilor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metodice</a:t>
            </a:r>
            <a:r>
              <a:rPr lang="en-US" sz="1400" dirty="0">
                <a:effectLst/>
                <a:ea typeface="Calibri" panose="020F0502020204030204" pitchFamily="34" charset="0"/>
              </a:rPr>
              <a:t>,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în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funcţie</a:t>
            </a:r>
            <a:r>
              <a:rPr lang="en-US" sz="1400" dirty="0">
                <a:effectLst/>
                <a:ea typeface="Calibri" panose="020F0502020204030204" pitchFamily="34" charset="0"/>
              </a:rPr>
              <a:t> de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nevoile</a:t>
            </a:r>
            <a:r>
              <a:rPr lang="en-US" sz="1400" dirty="0">
                <a:effectLst/>
                <a:ea typeface="Calibri" panose="020F0502020204030204" pitchFamily="34" charset="0"/>
              </a:rPr>
              <a:t> </a:t>
            </a:r>
            <a:r>
              <a:rPr lang="en-US" sz="1400" dirty="0" err="1">
                <a:effectLst/>
                <a:ea typeface="Calibri" panose="020F0502020204030204" pitchFamily="34" charset="0"/>
              </a:rPr>
              <a:t>proprii</a:t>
            </a:r>
            <a:endParaRPr lang="en-US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o-RO" sz="1400" b="1" dirty="0"/>
              <a:t>OME 5707/2024 - Statutul elevului</a:t>
            </a:r>
          </a:p>
          <a:p>
            <a:pPr marL="0" indent="0">
              <a:buNone/>
            </a:pPr>
            <a:r>
              <a:rPr lang="ro-RO" sz="1400" b="1" dirty="0"/>
              <a:t>   </a:t>
            </a:r>
            <a:r>
              <a:rPr lang="en-US" sz="1400" b="1" dirty="0" err="1"/>
              <a:t>Sancţiuni</a:t>
            </a:r>
            <a:r>
              <a:rPr lang="en-US" sz="1400" b="1" dirty="0"/>
              <a:t> </a:t>
            </a:r>
            <a:r>
              <a:rPr lang="en-US" sz="1400" b="1" dirty="0" err="1"/>
              <a:t>privind</a:t>
            </a:r>
            <a:r>
              <a:rPr lang="en-US" sz="1400" b="1" dirty="0"/>
              <a:t> </a:t>
            </a:r>
            <a:r>
              <a:rPr lang="en-US" sz="1400" b="1" dirty="0" err="1"/>
              <a:t>nefrecventarea</a:t>
            </a:r>
            <a:r>
              <a:rPr lang="en-US" sz="1400" b="1" dirty="0"/>
              <a:t> </a:t>
            </a:r>
            <a:r>
              <a:rPr lang="en-US" sz="1400" b="1" dirty="0" err="1"/>
              <a:t>orelor</a:t>
            </a:r>
            <a:r>
              <a:rPr lang="en-US" sz="1400" b="1" dirty="0"/>
              <a:t> de curs</a:t>
            </a:r>
            <a:endParaRPr lang="en-US" sz="1400" b="0" dirty="0"/>
          </a:p>
          <a:p>
            <a:pPr marL="0" indent="0">
              <a:buNone/>
            </a:pPr>
            <a:r>
              <a:rPr lang="ro-RO" sz="1400" b="0" dirty="0"/>
              <a:t>Art</a:t>
            </a:r>
            <a:r>
              <a:rPr lang="ro-RO" sz="1400" dirty="0"/>
              <a:t>.</a:t>
            </a:r>
            <a:r>
              <a:rPr lang="ro-RO" sz="1400" b="0" dirty="0"/>
              <a:t>9 -   </a:t>
            </a:r>
            <a:r>
              <a:rPr lang="en-US" sz="1400" dirty="0" err="1"/>
              <a:t>În</a:t>
            </a:r>
            <a:r>
              <a:rPr lang="en-US" sz="1400" dirty="0"/>
              <a:t> </a:t>
            </a:r>
            <a:r>
              <a:rPr lang="en-US" sz="1400" dirty="0" err="1"/>
              <a:t>vederea</a:t>
            </a:r>
            <a:r>
              <a:rPr lang="en-US" sz="1400" dirty="0"/>
              <a:t> </a:t>
            </a:r>
            <a:r>
              <a:rPr lang="en-US" sz="1400" dirty="0" err="1"/>
              <a:t>exercitării</a:t>
            </a:r>
            <a:r>
              <a:rPr lang="en-US" sz="1400" dirty="0"/>
              <a:t> </a:t>
            </a:r>
            <a:r>
              <a:rPr lang="en-US" sz="1400" dirty="0" err="1"/>
              <a:t>dreptului</a:t>
            </a:r>
            <a:r>
              <a:rPr lang="en-US" sz="1400" dirty="0"/>
              <a:t> de a </a:t>
            </a:r>
            <a:r>
              <a:rPr lang="en-US" sz="1400" dirty="0" err="1"/>
              <a:t>contesta</a:t>
            </a:r>
            <a:r>
              <a:rPr lang="en-US" sz="1400" dirty="0"/>
              <a:t> </a:t>
            </a:r>
            <a:r>
              <a:rPr lang="en-US" sz="1400" dirty="0" err="1"/>
              <a:t>rezultatele</a:t>
            </a:r>
            <a:r>
              <a:rPr lang="en-US" sz="1400" dirty="0"/>
              <a:t> </a:t>
            </a:r>
            <a:r>
              <a:rPr lang="en-US" sz="1400" dirty="0" err="1"/>
              <a:t>evaluării</a:t>
            </a:r>
            <a:r>
              <a:rPr lang="en-US" sz="1400" dirty="0"/>
              <a:t> la </a:t>
            </a:r>
            <a:r>
              <a:rPr lang="en-US" sz="1400" dirty="0" err="1"/>
              <a:t>lucrările</a:t>
            </a:r>
            <a:r>
              <a:rPr lang="en-US" sz="1400" dirty="0"/>
              <a:t> </a:t>
            </a:r>
            <a:r>
              <a:rPr lang="en-US" sz="1400" dirty="0" err="1"/>
              <a:t>scrise</a:t>
            </a:r>
            <a:r>
              <a:rPr lang="en-US" sz="1400" dirty="0"/>
              <a:t>, </a:t>
            </a:r>
            <a:r>
              <a:rPr lang="en-US" sz="1400" dirty="0" err="1"/>
              <a:t>stipulat</a:t>
            </a:r>
            <a:r>
              <a:rPr lang="en-US" sz="1400" dirty="0"/>
              <a:t> la </a:t>
            </a:r>
            <a:r>
              <a:rPr lang="en-US" sz="1400" u="sng" dirty="0">
                <a:solidFill>
                  <a:srgbClr val="008000"/>
                </a:solidFill>
              </a:rPr>
              <a:t>art. 7</a:t>
            </a:r>
            <a:r>
              <a:rPr lang="en-US" sz="1400" u="sng" dirty="0">
                <a:solidFill>
                  <a:prstClr val="black"/>
                </a:solidFill>
              </a:rPr>
              <a:t> lit. l), </a:t>
            </a:r>
            <a:r>
              <a:rPr lang="en-US" sz="1400" u="sng" dirty="0" err="1">
                <a:solidFill>
                  <a:prstClr val="black"/>
                </a:solidFill>
              </a:rPr>
              <a:t>elevul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sau</a:t>
            </a:r>
            <a:r>
              <a:rPr lang="en-US" sz="1400" u="sng" dirty="0">
                <a:solidFill>
                  <a:prstClr val="black"/>
                </a:solidFill>
              </a:rPr>
              <a:t>, </a:t>
            </a:r>
            <a:r>
              <a:rPr lang="en-US" sz="1400" u="sng" dirty="0" err="1">
                <a:solidFill>
                  <a:prstClr val="black"/>
                </a:solidFill>
              </a:rPr>
              <a:t>după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caz</a:t>
            </a:r>
            <a:r>
              <a:rPr lang="en-US" sz="1400" u="sng" dirty="0">
                <a:solidFill>
                  <a:prstClr val="black"/>
                </a:solidFill>
              </a:rPr>
              <a:t>, </a:t>
            </a:r>
            <a:r>
              <a:rPr lang="en-US" sz="1400" u="sng" dirty="0" err="1">
                <a:solidFill>
                  <a:prstClr val="black"/>
                </a:solidFill>
              </a:rPr>
              <a:t>părintele</a:t>
            </a:r>
            <a:r>
              <a:rPr lang="en-US" sz="1400" u="sng" dirty="0">
                <a:solidFill>
                  <a:prstClr val="black"/>
                </a:solidFill>
              </a:rPr>
              <a:t>/</a:t>
            </a:r>
            <a:r>
              <a:rPr lang="en-US" sz="1400" u="sng" dirty="0" err="1">
                <a:solidFill>
                  <a:prstClr val="black"/>
                </a:solidFill>
              </a:rPr>
              <a:t>reprezentantul</a:t>
            </a:r>
            <a:r>
              <a:rPr lang="en-US" sz="1400" u="sng" dirty="0">
                <a:solidFill>
                  <a:prstClr val="black"/>
                </a:solidFill>
              </a:rPr>
              <a:t> legal al </a:t>
            </a:r>
            <a:r>
              <a:rPr lang="en-US" sz="1400" u="sng" dirty="0" err="1">
                <a:solidFill>
                  <a:prstClr val="black"/>
                </a:solidFill>
              </a:rPr>
              <a:t>elevului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poate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acţiona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astfel</a:t>
            </a:r>
            <a:r>
              <a:rPr lang="en-US" sz="1400" u="sng" dirty="0">
                <a:solidFill>
                  <a:prstClr val="black"/>
                </a:solidFill>
              </a:rPr>
              <a:t>:</a:t>
            </a:r>
          </a:p>
          <a:p>
            <a:r>
              <a:rPr lang="en-US" sz="1400" u="sng" dirty="0">
                <a:solidFill>
                  <a:prstClr val="black"/>
                </a:solidFill>
              </a:rPr>
              <a:t>    a) </a:t>
            </a:r>
            <a:r>
              <a:rPr lang="en-US" sz="1400" u="sng" dirty="0" err="1">
                <a:solidFill>
                  <a:prstClr val="black"/>
                </a:solidFill>
              </a:rPr>
              <a:t>elevul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sau</a:t>
            </a:r>
            <a:r>
              <a:rPr lang="en-US" sz="1400" u="sng" dirty="0">
                <a:solidFill>
                  <a:prstClr val="black"/>
                </a:solidFill>
              </a:rPr>
              <a:t>, </a:t>
            </a:r>
            <a:r>
              <a:rPr lang="en-US" sz="1400" u="sng" dirty="0" err="1">
                <a:solidFill>
                  <a:prstClr val="black"/>
                </a:solidFill>
              </a:rPr>
              <a:t>după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caz</a:t>
            </a:r>
            <a:r>
              <a:rPr lang="en-US" sz="1400" u="sng" dirty="0">
                <a:solidFill>
                  <a:prstClr val="black"/>
                </a:solidFill>
              </a:rPr>
              <a:t>, </a:t>
            </a:r>
            <a:r>
              <a:rPr lang="en-US" sz="1400" u="sng" dirty="0" err="1">
                <a:solidFill>
                  <a:prstClr val="black"/>
                </a:solidFill>
              </a:rPr>
              <a:t>părintele</a:t>
            </a:r>
            <a:r>
              <a:rPr lang="en-US" sz="1400" u="sng" dirty="0">
                <a:solidFill>
                  <a:prstClr val="black"/>
                </a:solidFill>
              </a:rPr>
              <a:t>/</a:t>
            </a:r>
            <a:r>
              <a:rPr lang="en-US" sz="1400" u="sng" dirty="0" err="1">
                <a:solidFill>
                  <a:prstClr val="black"/>
                </a:solidFill>
              </a:rPr>
              <a:t>reprezentantul</a:t>
            </a:r>
            <a:r>
              <a:rPr lang="en-US" sz="1400" u="sng" dirty="0">
                <a:solidFill>
                  <a:prstClr val="black"/>
                </a:solidFill>
              </a:rPr>
              <a:t> legal </a:t>
            </a:r>
            <a:r>
              <a:rPr lang="en-US" sz="1400" u="sng" dirty="0" err="1">
                <a:solidFill>
                  <a:prstClr val="black"/>
                </a:solidFill>
              </a:rPr>
              <a:t>solicită</a:t>
            </a:r>
            <a:r>
              <a:rPr lang="en-US" sz="1400" u="sng" dirty="0">
                <a:solidFill>
                  <a:prstClr val="black"/>
                </a:solidFill>
              </a:rPr>
              <a:t>, verbal, </a:t>
            </a:r>
            <a:r>
              <a:rPr lang="en-US" sz="1400" u="sng" dirty="0" err="1">
                <a:solidFill>
                  <a:prstClr val="black"/>
                </a:solidFill>
              </a:rPr>
              <a:t>cadrului</a:t>
            </a:r>
            <a:r>
              <a:rPr lang="en-US" sz="1400" u="sng" dirty="0">
                <a:solidFill>
                  <a:prstClr val="black"/>
                </a:solidFill>
              </a:rPr>
              <a:t> didactic </a:t>
            </a:r>
            <a:r>
              <a:rPr lang="en-US" sz="1400" u="sng" dirty="0" err="1">
                <a:solidFill>
                  <a:prstClr val="black"/>
                </a:solidFill>
              </a:rPr>
              <a:t>să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justifice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rezultatul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evaluării</a:t>
            </a:r>
            <a:r>
              <a:rPr lang="en-US" sz="1400" u="sng" dirty="0">
                <a:solidFill>
                  <a:prstClr val="black"/>
                </a:solidFill>
              </a:rPr>
              <a:t>, </a:t>
            </a:r>
            <a:r>
              <a:rPr lang="en-US" sz="1400" u="sng" dirty="0" err="1">
                <a:solidFill>
                  <a:prstClr val="black"/>
                </a:solidFill>
              </a:rPr>
              <a:t>în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prezenţa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elevului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şi</a:t>
            </a:r>
            <a:r>
              <a:rPr lang="en-US" sz="1400" u="sng" dirty="0">
                <a:solidFill>
                  <a:prstClr val="black"/>
                </a:solidFill>
              </a:rPr>
              <a:t> a </a:t>
            </a:r>
            <a:r>
              <a:rPr lang="en-US" sz="1400" u="sng" dirty="0" err="1">
                <a:solidFill>
                  <a:prstClr val="black"/>
                </a:solidFill>
              </a:rPr>
              <a:t>părintelui</a:t>
            </a:r>
            <a:r>
              <a:rPr lang="en-US" sz="1400" u="sng" dirty="0">
                <a:solidFill>
                  <a:prstClr val="black"/>
                </a:solidFill>
              </a:rPr>
              <a:t>/</a:t>
            </a:r>
            <a:r>
              <a:rPr lang="en-US" sz="1400" u="sng" dirty="0" err="1">
                <a:solidFill>
                  <a:prstClr val="black"/>
                </a:solidFill>
              </a:rPr>
              <a:t>reprezentantului</a:t>
            </a:r>
            <a:r>
              <a:rPr lang="en-US" sz="1400" u="sng" dirty="0">
                <a:solidFill>
                  <a:prstClr val="black"/>
                </a:solidFill>
              </a:rPr>
              <a:t> legal, </a:t>
            </a:r>
            <a:r>
              <a:rPr lang="en-US" sz="1400" u="sng" dirty="0" err="1">
                <a:solidFill>
                  <a:prstClr val="black"/>
                </a:solidFill>
              </a:rPr>
              <a:t>în</a:t>
            </a:r>
            <a:r>
              <a:rPr lang="en-US" sz="1400" u="sng" dirty="0">
                <a:solidFill>
                  <a:prstClr val="black"/>
                </a:solidFill>
              </a:rPr>
              <a:t> termen de maximum 5 </a:t>
            </a:r>
            <a:r>
              <a:rPr lang="en-US" sz="1400" u="sng" dirty="0" err="1">
                <a:solidFill>
                  <a:prstClr val="black"/>
                </a:solidFill>
              </a:rPr>
              <a:t>zile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lucrătoare</a:t>
            </a:r>
            <a:r>
              <a:rPr lang="en-US" sz="1400" u="sng" dirty="0">
                <a:solidFill>
                  <a:prstClr val="black"/>
                </a:solidFill>
              </a:rPr>
              <a:t> de la </a:t>
            </a:r>
            <a:r>
              <a:rPr lang="en-US" sz="1400" u="sng" dirty="0" err="1">
                <a:solidFill>
                  <a:prstClr val="black"/>
                </a:solidFill>
              </a:rPr>
              <a:t>comunicare</a:t>
            </a:r>
            <a:r>
              <a:rPr lang="en-US" sz="1400" u="sng" dirty="0">
                <a:solidFill>
                  <a:prstClr val="black"/>
                </a:solidFill>
              </a:rPr>
              <a:t>;</a:t>
            </a:r>
          </a:p>
          <a:p>
            <a:r>
              <a:rPr lang="en-US" sz="1400" u="sng" dirty="0">
                <a:solidFill>
                  <a:prstClr val="black"/>
                </a:solidFill>
              </a:rPr>
              <a:t>    b) </a:t>
            </a:r>
            <a:r>
              <a:rPr lang="en-US" sz="1400" u="sng" dirty="0" err="1">
                <a:solidFill>
                  <a:prstClr val="black"/>
                </a:solidFill>
              </a:rPr>
              <a:t>în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situaţia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în</a:t>
            </a:r>
            <a:r>
              <a:rPr lang="en-US" sz="1400" u="sng" dirty="0">
                <a:solidFill>
                  <a:prstClr val="black"/>
                </a:solidFill>
              </a:rPr>
              <a:t> care </a:t>
            </a:r>
            <a:r>
              <a:rPr lang="en-US" sz="1400" u="sng" dirty="0" err="1">
                <a:solidFill>
                  <a:prstClr val="black"/>
                </a:solidFill>
              </a:rPr>
              <a:t>argumentele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prezentate</a:t>
            </a:r>
            <a:r>
              <a:rPr lang="en-US" sz="1400" u="sng" dirty="0">
                <a:solidFill>
                  <a:prstClr val="black"/>
                </a:solidFill>
              </a:rPr>
              <a:t> de </a:t>
            </a:r>
            <a:r>
              <a:rPr lang="en-US" sz="1400" u="sng" dirty="0" err="1">
                <a:solidFill>
                  <a:prstClr val="black"/>
                </a:solidFill>
              </a:rPr>
              <a:t>cadrul</a:t>
            </a:r>
            <a:r>
              <a:rPr lang="en-US" sz="1400" u="sng" dirty="0">
                <a:solidFill>
                  <a:prstClr val="black"/>
                </a:solidFill>
              </a:rPr>
              <a:t> didactic nu sunt considerate </a:t>
            </a:r>
            <a:r>
              <a:rPr lang="en-US" sz="1400" u="sng" dirty="0" err="1">
                <a:solidFill>
                  <a:prstClr val="black"/>
                </a:solidFill>
              </a:rPr>
              <a:t>satisfăcătoare</a:t>
            </a:r>
            <a:r>
              <a:rPr lang="en-US" sz="1400" u="sng" dirty="0">
                <a:solidFill>
                  <a:prstClr val="black"/>
                </a:solidFill>
              </a:rPr>
              <a:t>, </a:t>
            </a:r>
            <a:r>
              <a:rPr lang="en-US" sz="1400" u="sng" dirty="0" err="1">
                <a:solidFill>
                  <a:prstClr val="black"/>
                </a:solidFill>
              </a:rPr>
              <a:t>elevul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sau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părintele</a:t>
            </a:r>
            <a:r>
              <a:rPr lang="en-US" sz="1400" u="sng" dirty="0">
                <a:solidFill>
                  <a:prstClr val="black"/>
                </a:solidFill>
              </a:rPr>
              <a:t>/</a:t>
            </a:r>
            <a:r>
              <a:rPr lang="en-US" sz="1400" u="sng" dirty="0" err="1">
                <a:solidFill>
                  <a:prstClr val="black"/>
                </a:solidFill>
              </a:rPr>
              <a:t>reprezentantul</a:t>
            </a:r>
            <a:r>
              <a:rPr lang="en-US" sz="1400" u="sng" dirty="0">
                <a:solidFill>
                  <a:prstClr val="black"/>
                </a:solidFill>
              </a:rPr>
              <a:t> legal </a:t>
            </a:r>
            <a:r>
              <a:rPr lang="en-US" sz="1400" u="sng" dirty="0" err="1">
                <a:solidFill>
                  <a:prstClr val="black"/>
                </a:solidFill>
              </a:rPr>
              <a:t>poate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solicita</a:t>
            </a:r>
            <a:r>
              <a:rPr lang="en-US" sz="1400" u="sng" dirty="0">
                <a:solidFill>
                  <a:prstClr val="black"/>
                </a:solidFill>
              </a:rPr>
              <a:t>, </a:t>
            </a:r>
            <a:r>
              <a:rPr lang="en-US" sz="1400" u="sng" dirty="0" err="1">
                <a:solidFill>
                  <a:prstClr val="black"/>
                </a:solidFill>
              </a:rPr>
              <a:t>în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scris</a:t>
            </a:r>
            <a:r>
              <a:rPr lang="en-US" sz="1400" u="sng" dirty="0">
                <a:solidFill>
                  <a:prstClr val="black"/>
                </a:solidFill>
              </a:rPr>
              <a:t>, </a:t>
            </a:r>
            <a:r>
              <a:rPr lang="en-US" sz="1400" u="sng" dirty="0" err="1">
                <a:solidFill>
                  <a:prstClr val="black"/>
                </a:solidFill>
              </a:rPr>
              <a:t>în</a:t>
            </a:r>
            <a:r>
              <a:rPr lang="en-US" sz="1400" u="sng" dirty="0">
                <a:solidFill>
                  <a:prstClr val="black"/>
                </a:solidFill>
              </a:rPr>
              <a:t> termen de 5 </a:t>
            </a:r>
            <a:r>
              <a:rPr lang="en-US" sz="1400" u="sng" dirty="0" err="1">
                <a:solidFill>
                  <a:prstClr val="black"/>
                </a:solidFill>
              </a:rPr>
              <a:t>zile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lucrătoare</a:t>
            </a:r>
            <a:r>
              <a:rPr lang="en-US" sz="1400" u="sng" dirty="0">
                <a:solidFill>
                  <a:prstClr val="black"/>
                </a:solidFill>
              </a:rPr>
              <a:t>, </a:t>
            </a:r>
            <a:r>
              <a:rPr lang="en-US" sz="1400" u="sng" dirty="0" err="1">
                <a:solidFill>
                  <a:prstClr val="black"/>
                </a:solidFill>
              </a:rPr>
              <a:t>conducerii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unităţii</a:t>
            </a:r>
            <a:r>
              <a:rPr lang="en-US" sz="1400" u="sng" dirty="0">
                <a:solidFill>
                  <a:prstClr val="black"/>
                </a:solidFill>
              </a:rPr>
              <a:t> de </a:t>
            </a:r>
            <a:r>
              <a:rPr lang="en-US" sz="1400" u="sng" dirty="0" err="1">
                <a:solidFill>
                  <a:prstClr val="black"/>
                </a:solidFill>
              </a:rPr>
              <a:t>învăţământ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reevaluarea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lucrării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scrise</a:t>
            </a:r>
            <a:r>
              <a:rPr lang="en-US" sz="1400" u="sng" dirty="0">
                <a:solidFill>
                  <a:prstClr val="black"/>
                </a:solidFill>
              </a:rPr>
              <a:t>. Nu se </a:t>
            </a:r>
            <a:r>
              <a:rPr lang="en-US" sz="1400" u="sng" dirty="0" err="1">
                <a:solidFill>
                  <a:prstClr val="black"/>
                </a:solidFill>
              </a:rPr>
              <a:t>poate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solicita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reevaluarea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probelor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orale</a:t>
            </a:r>
            <a:r>
              <a:rPr lang="en-US" sz="1400" u="sng" dirty="0">
                <a:solidFill>
                  <a:prstClr val="black"/>
                </a:solidFill>
              </a:rPr>
              <a:t> </a:t>
            </a:r>
            <a:r>
              <a:rPr lang="en-US" sz="1400" u="sng" dirty="0" err="1">
                <a:solidFill>
                  <a:prstClr val="black"/>
                </a:solidFill>
              </a:rPr>
              <a:t>sau</a:t>
            </a:r>
            <a:r>
              <a:rPr lang="en-US" sz="1400" u="sng" dirty="0">
                <a:solidFill>
                  <a:prstClr val="black"/>
                </a:solidFill>
              </a:rPr>
              <a:t> practice;</a:t>
            </a:r>
          </a:p>
          <a:p>
            <a:r>
              <a:rPr lang="en-US" sz="1400" b="0" dirty="0"/>
              <a:t>ART. 28 (1) </a:t>
            </a:r>
            <a:r>
              <a:rPr lang="en-US" sz="1400" b="0" dirty="0" err="1"/>
              <a:t>Pentru</a:t>
            </a:r>
            <a:r>
              <a:rPr lang="en-US" sz="1400" b="0" dirty="0"/>
              <a:t> </a:t>
            </a:r>
            <a:r>
              <a:rPr lang="en-US" sz="1400" b="0" dirty="0" err="1"/>
              <a:t>toţi</a:t>
            </a:r>
            <a:r>
              <a:rPr lang="en-US" sz="1400" b="0" dirty="0"/>
              <a:t> </a:t>
            </a:r>
            <a:r>
              <a:rPr lang="en-US" sz="1400" b="0" dirty="0" err="1"/>
              <a:t>elevii</a:t>
            </a:r>
            <a:r>
              <a:rPr lang="en-US" sz="1400" b="0" dirty="0"/>
              <a:t> din </a:t>
            </a:r>
            <a:r>
              <a:rPr lang="en-US" sz="1400" b="0" dirty="0" err="1"/>
              <a:t>învăţământul</a:t>
            </a:r>
            <a:r>
              <a:rPr lang="en-US" sz="1400" b="0" dirty="0"/>
              <a:t> </a:t>
            </a:r>
            <a:r>
              <a:rPr lang="en-US" sz="1400" b="0" dirty="0" err="1"/>
              <a:t>primar</a:t>
            </a:r>
            <a:r>
              <a:rPr lang="en-US" sz="1400" b="0" dirty="0"/>
              <a:t>, la </a:t>
            </a:r>
            <a:r>
              <a:rPr lang="en-US" sz="1400" b="0" dirty="0" err="1"/>
              <a:t>fiecare</a:t>
            </a:r>
            <a:r>
              <a:rPr lang="en-US" sz="1400" b="0" dirty="0"/>
              <a:t> 20 de </a:t>
            </a:r>
            <a:r>
              <a:rPr lang="en-US" sz="1400" b="0" dirty="0" err="1"/>
              <a:t>absenţe</a:t>
            </a:r>
            <a:r>
              <a:rPr lang="en-US" sz="1400" b="0" dirty="0"/>
              <a:t> </a:t>
            </a:r>
            <a:r>
              <a:rPr lang="en-US" sz="1400" b="0" dirty="0" err="1"/>
              <a:t>nemotivate</a:t>
            </a:r>
            <a:r>
              <a:rPr lang="en-US" sz="1400" b="0" dirty="0"/>
              <a:t> pe an </a:t>
            </a:r>
            <a:r>
              <a:rPr lang="en-US" sz="1400" b="0" dirty="0" err="1"/>
              <a:t>şcolar</a:t>
            </a:r>
            <a:r>
              <a:rPr lang="en-US" sz="1400" b="0" dirty="0"/>
              <a:t> din </a:t>
            </a:r>
            <a:r>
              <a:rPr lang="en-US" sz="1400" b="0" dirty="0" err="1"/>
              <a:t>totalul</a:t>
            </a:r>
            <a:r>
              <a:rPr lang="en-US" sz="1400" b="0" dirty="0"/>
              <a:t> </a:t>
            </a:r>
            <a:r>
              <a:rPr lang="en-US" sz="1400" b="0" dirty="0" err="1"/>
              <a:t>orelor</a:t>
            </a:r>
            <a:r>
              <a:rPr lang="en-US" sz="1400" b="0" dirty="0"/>
              <a:t> de </a:t>
            </a:r>
            <a:r>
              <a:rPr lang="en-US" sz="1400" b="0" dirty="0" err="1"/>
              <a:t>studiu</a:t>
            </a:r>
            <a:r>
              <a:rPr lang="en-US" sz="1400" b="0" dirty="0"/>
              <a:t> </a:t>
            </a:r>
            <a:r>
              <a:rPr lang="en-US" sz="1400" b="0" dirty="0" err="1"/>
              <a:t>sau</a:t>
            </a:r>
            <a:r>
              <a:rPr lang="en-US" sz="1400" b="0" dirty="0"/>
              <a:t> la 20% </a:t>
            </a:r>
            <a:r>
              <a:rPr lang="en-US" sz="1400" b="0" dirty="0" err="1"/>
              <a:t>absenţe</a:t>
            </a:r>
            <a:r>
              <a:rPr lang="en-US" sz="1400" b="0" dirty="0"/>
              <a:t> </a:t>
            </a:r>
            <a:r>
              <a:rPr lang="en-US" sz="1400" b="0" dirty="0" err="1"/>
              <a:t>nemotivate</a:t>
            </a:r>
            <a:r>
              <a:rPr lang="en-US" sz="1400" b="0" dirty="0"/>
              <a:t> din </a:t>
            </a:r>
            <a:r>
              <a:rPr lang="en-US" sz="1400" b="0" dirty="0" err="1"/>
              <a:t>numărul</a:t>
            </a:r>
            <a:r>
              <a:rPr lang="en-US" sz="1400" b="0" dirty="0"/>
              <a:t> de ore pe an </a:t>
            </a:r>
            <a:r>
              <a:rPr lang="en-US" sz="1400" b="0" dirty="0" err="1"/>
              <a:t>şcolar</a:t>
            </a:r>
            <a:r>
              <a:rPr lang="en-US" sz="1400" b="0" dirty="0"/>
              <a:t> la o </a:t>
            </a:r>
            <a:r>
              <a:rPr lang="en-US" sz="1400" b="0" dirty="0" err="1"/>
              <a:t>disciplină</a:t>
            </a:r>
            <a:r>
              <a:rPr lang="en-US" sz="1400" b="0" dirty="0"/>
              <a:t> de </a:t>
            </a:r>
            <a:r>
              <a:rPr lang="en-US" sz="1400" b="0" dirty="0" err="1"/>
              <a:t>studiu</a:t>
            </a:r>
            <a:r>
              <a:rPr lang="en-US" sz="1400" b="0" dirty="0"/>
              <a:t> </a:t>
            </a:r>
            <a:r>
              <a:rPr lang="en-US" sz="1400" b="0" dirty="0" err="1"/>
              <a:t>va</a:t>
            </a:r>
            <a:r>
              <a:rPr lang="en-US" sz="1400" b="0" dirty="0"/>
              <a:t> fi </a:t>
            </a:r>
            <a:r>
              <a:rPr lang="en-US" sz="1400" b="0" dirty="0" err="1"/>
              <a:t>scăzut</a:t>
            </a:r>
            <a:r>
              <a:rPr lang="en-US" sz="1400" b="0" dirty="0"/>
              <a:t> </a:t>
            </a:r>
            <a:r>
              <a:rPr lang="en-US" sz="1400" b="0" dirty="0" err="1"/>
              <a:t>calificativul</a:t>
            </a:r>
            <a:r>
              <a:rPr lang="en-US" sz="1400" b="0" dirty="0"/>
              <a:t> </a:t>
            </a:r>
            <a:r>
              <a:rPr lang="en-US" sz="1400" b="0" dirty="0" err="1"/>
              <a:t>anual</a:t>
            </a:r>
            <a:r>
              <a:rPr lang="en-US" sz="1400" b="0" dirty="0"/>
              <a:t> la </a:t>
            </a:r>
            <a:r>
              <a:rPr lang="en-US" sz="1400" b="0" dirty="0" err="1"/>
              <a:t>purtare</a:t>
            </a:r>
            <a:r>
              <a:rPr lang="en-US" sz="1400" b="0" dirty="0"/>
              <a:t>, gradual, de la </a:t>
            </a:r>
            <a:r>
              <a:rPr lang="en-US" sz="1400" b="0" dirty="0" err="1"/>
              <a:t>Foarte</a:t>
            </a:r>
            <a:r>
              <a:rPr lang="en-US" sz="1400" b="0" dirty="0"/>
              <a:t> bine la Bine, </a:t>
            </a:r>
            <a:r>
              <a:rPr lang="en-US" sz="1400" b="0" dirty="0" err="1"/>
              <a:t>Suficient</a:t>
            </a:r>
            <a:r>
              <a:rPr lang="en-US" sz="1400" b="0" dirty="0"/>
              <a:t>, </a:t>
            </a:r>
            <a:r>
              <a:rPr lang="en-US" sz="1400" b="0" dirty="0" err="1"/>
              <a:t>Insuficient</a:t>
            </a:r>
            <a:r>
              <a:rPr lang="en-US" sz="1400" b="0" dirty="0"/>
              <a:t>.</a:t>
            </a:r>
            <a:endParaRPr lang="ro-RO" sz="1400" b="0" dirty="0"/>
          </a:p>
          <a:p>
            <a:pPr marL="0" indent="0">
              <a:buNone/>
            </a:pPr>
            <a:r>
              <a:rPr lang="en-US" sz="14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1400" b="1" i="0" u="none" strike="noStrike" baseline="0" dirty="0" err="1">
                <a:solidFill>
                  <a:srgbClr val="000000"/>
                </a:solidFill>
              </a:rPr>
              <a:t>Portofoliul</a:t>
            </a:r>
            <a:r>
              <a:rPr lang="en-US" sz="1400" b="1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1400" b="1" i="0" u="none" strike="noStrike" baseline="0" dirty="0" err="1">
                <a:solidFill>
                  <a:srgbClr val="000000"/>
                </a:solidFill>
              </a:rPr>
              <a:t>educațional</a:t>
            </a:r>
            <a:r>
              <a:rPr lang="en-US" sz="1400" b="1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este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obligatoriu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începând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cu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generația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de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preșcolari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care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intră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în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grupa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mijlocie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,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respectiv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cu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generația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de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elevi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care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intră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în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clasa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pregătitoare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,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în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anul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1400" b="0" i="0" u="none" strike="noStrike" baseline="0" dirty="0" err="1">
                <a:solidFill>
                  <a:srgbClr val="000000"/>
                </a:solidFill>
              </a:rPr>
              <a:t>școlar</a:t>
            </a:r>
            <a:r>
              <a:rPr lang="en-US" sz="1400" b="0" i="0" u="none" strike="noStrike" baseline="0" dirty="0">
                <a:solidFill>
                  <a:srgbClr val="000000"/>
                </a:solidFill>
              </a:rPr>
              <a:t> 2024-2025.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22256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C9B84-D23A-4A54-9020-C75E58A43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Documente viitoare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8C7F0-F6AD-49D0-B6AA-78C83826AE4A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ro-RO" dirty="0"/>
              <a:t>Metodologie de organizare a competițiilor școlare – regulamente specifice</a:t>
            </a:r>
          </a:p>
          <a:p>
            <a:pPr marL="0" indent="0">
              <a:buNone/>
            </a:pPr>
            <a:r>
              <a:rPr lang="ro-RO" u="sng" dirty="0"/>
              <a:t>Atenție</a:t>
            </a:r>
            <a:r>
              <a:rPr lang="ro-RO" dirty="0"/>
              <a:t> la competițiile interdisciplinare! C</a:t>
            </a:r>
            <a:r>
              <a:rPr lang="en-US" dirty="0" err="1"/>
              <a:t>olaborare</a:t>
            </a:r>
            <a:r>
              <a:rPr lang="ro-RO" dirty="0"/>
              <a:t>:</a:t>
            </a:r>
            <a:endParaRPr lang="en-US" dirty="0"/>
          </a:p>
          <a:p>
            <a:r>
              <a:rPr lang="ro-RO" dirty="0"/>
              <a:t>Olimpiada Științele </a:t>
            </a:r>
            <a:r>
              <a:rPr lang="en-US" dirty="0"/>
              <a:t>P</a:t>
            </a:r>
            <a:r>
              <a:rPr lang="ro-RO" dirty="0" err="1"/>
              <a:t>ămâ</a:t>
            </a:r>
            <a:r>
              <a:rPr lang="en-US" dirty="0" err="1"/>
              <a:t>ntului</a:t>
            </a:r>
            <a:r>
              <a:rPr lang="ro-RO" dirty="0"/>
              <a:t> – fizică, chimie, biologie, geografie</a:t>
            </a:r>
          </a:p>
          <a:p>
            <a:r>
              <a:rPr lang="ro-RO" dirty="0"/>
              <a:t>Olimpiada Științe pentru Juniori – fizică, chimie, biologie</a:t>
            </a:r>
          </a:p>
          <a:p>
            <a:r>
              <a:rPr lang="ro-RO" dirty="0"/>
              <a:t>Olimpiada de Astronomie și Astrofizică – matematică/fizică</a:t>
            </a:r>
          </a:p>
          <a:p>
            <a:r>
              <a:rPr lang="ro-RO" dirty="0"/>
              <a:t>Olimpiada de Creativitate Științifică – matematică, fizică, chimie, biologie, informatică</a:t>
            </a:r>
          </a:p>
        </p:txBody>
      </p:sp>
    </p:spTree>
    <p:extLst>
      <p:ext uri="{BB962C8B-B14F-4D97-AF65-F5344CB8AC3E}">
        <p14:creationId xmlns:p14="http://schemas.microsoft.com/office/powerpoint/2010/main" val="3552946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89276-584C-4F18-A71F-4285BC3AFEB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ro-RO" b="1" dirty="0">
                <a:solidFill>
                  <a:schemeClr val="tx1"/>
                </a:solidFill>
              </a:rPr>
              <a:t>Documente </a:t>
            </a:r>
            <a:r>
              <a:rPr lang="ro-RO" b="1" dirty="0" err="1">
                <a:solidFill>
                  <a:schemeClr val="tx1"/>
                </a:solidFill>
              </a:rPr>
              <a:t>şcolare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153485-DF3E-4461-8D5F-60054CED94EA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ro-RO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t-IT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lanuri-cadru</a:t>
            </a:r>
            <a:endParaRPr lang="ro-RO" altLang="ro-R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endParaRPr lang="ro-RO" altLang="ro-R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ro-RO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t-IT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rograme şcolare de trunchi comun şi programe şcolare pt. cursuri opţionale oferta naţională</a:t>
            </a:r>
            <a:r>
              <a:rPr lang="ro-RO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90000"/>
              </a:lnSpc>
            </a:pPr>
            <a:endParaRPr lang="ro-RO" altLang="ro-RO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ro-RO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Manuale </a:t>
            </a:r>
            <a:r>
              <a:rPr lang="ro-RO" altLang="ro-RO" b="1" dirty="0" err="1">
                <a:latin typeface="Arial" panose="020B0604020202020204" pitchFamily="34" charset="0"/>
                <a:cs typeface="Arial" panose="020B0604020202020204" pitchFamily="34" charset="0"/>
              </a:rPr>
              <a:t>şcolare</a:t>
            </a:r>
            <a:r>
              <a:rPr lang="it-IT" altLang="ro-RO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12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7A4AF-6A0D-47F9-957E-CF2C6B78480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o-RO" sz="3100" b="1" dirty="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Planuri-cadru, cursuri de zi</a:t>
            </a:r>
            <a:r>
              <a:rPr lang="en-US" sz="3100" b="1" dirty="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,</a:t>
            </a:r>
            <a:r>
              <a:rPr lang="en-US" sz="3100" b="1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sz="3100" b="1" dirty="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învățământ gimnazial</a:t>
            </a:r>
            <a:endParaRPr lang="en-US" sz="31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1EEC5-6CF7-4374-AE24-88B27EB66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240030" indent="-240030">
              <a:spcBef>
                <a:spcPts val="930"/>
              </a:spcBef>
              <a:buFont typeface="Wingdings 3" charset="2"/>
              <a:buChar char=""/>
              <a:defRPr/>
            </a:pPr>
            <a:r>
              <a:rPr lang="en-US" altLang="zh-CN" dirty="0">
                <a:latin typeface="Trebuchet MS" panose="020B0603020202020204" pitchFamily="34" charset="0"/>
                <a:ea typeface="Calibri" pitchFamily="34" charset="0"/>
                <a:cs typeface="Arial" panose="020B0604020202020204" pitchFamily="34" charset="0"/>
              </a:rPr>
              <a:t>P</a:t>
            </a:r>
            <a:r>
              <a:rPr lang="ro-RO" altLang="zh-CN" dirty="0">
                <a:latin typeface="Trebuchet MS" panose="020B0603020202020204" pitchFamily="34" charset="0"/>
                <a:ea typeface="Calibri" pitchFamily="34" charset="0"/>
                <a:cs typeface="Arial" panose="020B0604020202020204" pitchFamily="34" charset="0"/>
              </a:rPr>
              <a:t>lanuri - cadru pentru învățământul gimnazial</a:t>
            </a:r>
            <a:r>
              <a:rPr lang="ro-RO" altLang="zh-CN" i="1" dirty="0">
                <a:latin typeface="Trebuchet MS" panose="020B0603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o-RO" altLang="zh-CN" dirty="0">
                <a:latin typeface="Trebuchet MS" panose="020B0603020202020204" pitchFamily="34" charset="0"/>
                <a:ea typeface="Calibri" pitchFamily="34" charset="0"/>
                <a:cs typeface="Arial" panose="020B0604020202020204" pitchFamily="34" charset="0"/>
              </a:rPr>
              <a:t>aprobate</a:t>
            </a:r>
            <a:r>
              <a:rPr lang="ro-RO" altLang="zh-CN" i="1" dirty="0">
                <a:latin typeface="Trebuchet MS" panose="020B0603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o-RO" altLang="zh-CN" dirty="0">
                <a:latin typeface="Trebuchet MS" panose="020B0603020202020204" pitchFamily="34" charset="0"/>
                <a:ea typeface="Calibri" pitchFamily="34" charset="0"/>
                <a:cs typeface="Arial" panose="020B0604020202020204" pitchFamily="34" charset="0"/>
              </a:rPr>
              <a:t>prin OMENCS nr. 3590/5.04.2016,</a:t>
            </a:r>
            <a:r>
              <a:rPr lang="en-US" altLang="zh-CN" dirty="0">
                <a:latin typeface="Trebuchet MS" panose="020B0603020202020204" pitchFamily="34" charset="0"/>
                <a:ea typeface="Calibri" pitchFamily="34" charset="0"/>
                <a:cs typeface="Arial" panose="020B0604020202020204" pitchFamily="34" charset="0"/>
              </a:rPr>
              <a:t> cu </a:t>
            </a:r>
            <a:r>
              <a:rPr lang="en-US" altLang="zh-CN" dirty="0" err="1">
                <a:latin typeface="Trebuchet MS" panose="020B0603020202020204" pitchFamily="34" charset="0"/>
                <a:ea typeface="Calibri" pitchFamily="34" charset="0"/>
                <a:cs typeface="Arial" panose="020B0604020202020204" pitchFamily="34" charset="0"/>
              </a:rPr>
              <a:t>modific</a:t>
            </a:r>
            <a:r>
              <a:rPr lang="ro-RO" altLang="zh-CN" dirty="0" err="1">
                <a:latin typeface="Trebuchet MS" panose="020B0603020202020204" pitchFamily="34" charset="0"/>
                <a:ea typeface="Calibri" pitchFamily="34" charset="0"/>
                <a:cs typeface="Arial" panose="020B0604020202020204" pitchFamily="34" charset="0"/>
              </a:rPr>
              <a:t>ările</a:t>
            </a:r>
            <a:r>
              <a:rPr lang="ro-RO" altLang="zh-CN" dirty="0">
                <a:latin typeface="Trebuchet MS" panose="020B0603020202020204" pitchFamily="34" charset="0"/>
                <a:ea typeface="Calibri" pitchFamily="34" charset="0"/>
                <a:cs typeface="Arial" panose="020B0604020202020204" pitchFamily="34" charset="0"/>
              </a:rPr>
              <a:t> și completările ulterioare (OMEN nr. 4221/1.08.2018 care modifică anexa - opționalul integrat nu mai este obligatoriu)</a:t>
            </a:r>
          </a:p>
          <a:p>
            <a:pPr marL="240030" indent="-240030" algn="ctr">
              <a:spcBef>
                <a:spcPts val="930"/>
              </a:spcBef>
              <a:buFont typeface="Wingdings 3" charset="2"/>
              <a:buChar char=""/>
              <a:defRPr/>
            </a:pPr>
            <a:endParaRPr lang="ro-RO" altLang="zh-CN" b="1" dirty="0">
              <a:latin typeface="Trebuchet MS" panose="020B0603020202020204" pitchFamily="34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008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0DFBA-5CD2-4D8D-8811-86E6529B11FB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3200" b="1" dirty="0">
                <a:latin typeface="Trebuchet MS" panose="020B0603020202020204" pitchFamily="34" charset="0"/>
                <a:cs typeface="Arial" panose="020B0604020202020204" pitchFamily="34" charset="0"/>
              </a:rPr>
              <a:t>P</a:t>
            </a:r>
            <a:r>
              <a:rPr lang="ro-RO" sz="3200" b="1" dirty="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lanuri-cadru, cursuri de zi și seral</a:t>
            </a:r>
            <a:r>
              <a:rPr lang="en-US" sz="3200" b="1" dirty="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,</a:t>
            </a:r>
            <a:r>
              <a:rPr lang="ro-RO" sz="3200" b="1" dirty="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învățământ liceal și profesional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1CC00-C66C-474C-89DF-5E22058B9B6B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marL="342900" indent="-342900">
              <a:buSzPct val="150000"/>
              <a:defRPr/>
            </a:pP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Ordinul ministrului </a:t>
            </a:r>
            <a:r>
              <a:rPr lang="ro-RO" dirty="0" err="1">
                <a:latin typeface="Arial" panose="020B0604020202020204" pitchFamily="34" charset="0"/>
                <a:cs typeface="Arial" panose="020B0604020202020204" pitchFamily="34" charset="0"/>
              </a:rPr>
              <a:t>educaţiei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 nr. 3.410/16.03.2009, privind aprobarea Planurilor-cadru de </a:t>
            </a:r>
            <a:r>
              <a:rPr lang="ro-RO" dirty="0" err="1">
                <a:latin typeface="Arial" panose="020B0604020202020204" pitchFamily="34" charset="0"/>
                <a:cs typeface="Arial" panose="020B0604020202020204" pitchFamily="34" charset="0"/>
              </a:rPr>
              <a:t>învăţământ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 pentru clasele a IX-a – a XII-a, filierele teoretică </a:t>
            </a:r>
            <a:r>
              <a:rPr lang="ro-RO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dirty="0" err="1">
                <a:latin typeface="Arial" panose="020B0604020202020204" pitchFamily="34" charset="0"/>
                <a:cs typeface="Arial" panose="020B0604020202020204" pitchFamily="34" charset="0"/>
              </a:rPr>
              <a:t>vocaţională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, cursuri de zi;</a:t>
            </a:r>
          </a:p>
          <a:p>
            <a:pPr marL="342900" indent="-342900">
              <a:buSzPct val="150000"/>
              <a:defRPr/>
            </a:pPr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50000"/>
              <a:defRPr/>
            </a:pP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Ordinul ministrului </a:t>
            </a:r>
            <a:r>
              <a:rPr lang="ro-RO" dirty="0" err="1">
                <a:latin typeface="Arial" panose="020B0604020202020204" pitchFamily="34" charset="0"/>
                <a:cs typeface="Arial" panose="020B0604020202020204" pitchFamily="34" charset="0"/>
              </a:rPr>
              <a:t>educaţiei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 nr. 3.411/16.03.2009, privind aprobarea Planurilor-cadru de </a:t>
            </a:r>
            <a:r>
              <a:rPr lang="ro-RO" dirty="0" err="1">
                <a:latin typeface="Arial" panose="020B0604020202020204" pitchFamily="34" charset="0"/>
                <a:cs typeface="Arial" panose="020B0604020202020204" pitchFamily="34" charset="0"/>
              </a:rPr>
              <a:t>învăţământ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 pentru clasa a IX-a, ciclul inferior al liceului, filiera tehnologică, </a:t>
            </a:r>
            <a:r>
              <a:rPr lang="ro-RO" dirty="0" err="1">
                <a:latin typeface="Arial" panose="020B0604020202020204" pitchFamily="34" charset="0"/>
                <a:cs typeface="Arial" panose="020B0604020202020204" pitchFamily="34" charset="0"/>
              </a:rPr>
              <a:t>învăţământ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 de zi </a:t>
            </a:r>
            <a:r>
              <a:rPr lang="ro-RO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o-RO" dirty="0" err="1">
                <a:latin typeface="Arial" panose="020B0604020202020204" pitchFamily="34" charset="0"/>
                <a:cs typeface="Arial" panose="020B0604020202020204" pitchFamily="34" charset="0"/>
              </a:rPr>
              <a:t>învăţământ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 seral;</a:t>
            </a:r>
          </a:p>
          <a:p>
            <a:pPr marL="342900" indent="-342900">
              <a:buSzPct val="150000"/>
              <a:defRPr/>
            </a:pPr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50000"/>
              <a:defRPr/>
            </a:pP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Ordinul ministrului </a:t>
            </a:r>
            <a:r>
              <a:rPr lang="ro-RO" dirty="0" err="1">
                <a:latin typeface="Arial" panose="020B0604020202020204" pitchFamily="34" charset="0"/>
                <a:cs typeface="Arial" panose="020B0604020202020204" pitchFamily="34" charset="0"/>
              </a:rPr>
              <a:t>educaţiei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 nr. 3.412/16.03.2009, privind aprobarea Planurilor-cadru de </a:t>
            </a:r>
            <a:r>
              <a:rPr lang="ro-RO" dirty="0" err="1">
                <a:latin typeface="Arial" panose="020B0604020202020204" pitchFamily="34" charset="0"/>
                <a:cs typeface="Arial" panose="020B0604020202020204" pitchFamily="34" charset="0"/>
              </a:rPr>
              <a:t>învăţământ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 pentru clasa a X-a, </a:t>
            </a:r>
            <a:r>
              <a:rPr lang="ro-RO" dirty="0" err="1">
                <a:latin typeface="Arial" panose="020B0604020202020204" pitchFamily="34" charset="0"/>
                <a:cs typeface="Arial" panose="020B0604020202020204" pitchFamily="34" charset="0"/>
              </a:rPr>
              <a:t>şcoala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 de arte </a:t>
            </a:r>
            <a:r>
              <a:rPr lang="ro-RO" dirty="0" err="1">
                <a:latin typeface="Arial" panose="020B0604020202020204" pitchFamily="34" charset="0"/>
                <a:cs typeface="Arial" panose="020B0604020202020204" pitchFamily="34" charset="0"/>
              </a:rPr>
              <a:t>şi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 meserii, pentru clasa a X-a, ciclul </a:t>
            </a:r>
            <a:r>
              <a:rPr lang="ro-RO" dirty="0" err="1">
                <a:latin typeface="Arial" panose="020B0604020202020204" pitchFamily="34" charset="0"/>
                <a:cs typeface="Arial" panose="020B0604020202020204" pitchFamily="34" charset="0"/>
              </a:rPr>
              <a:t>infe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rior al liceului, filiera tehnologică, ruta directă de calificare, pentru clasa a XI-a, anul de completare, precum şi pentru clasele a XI-a – a XII-a şi a XII-a/a XIII-a, ciclul superior al liceului, filiera tehnologică, cursuri de zi şi seral.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049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AF902-FDBF-4175-98E5-B35E2A3FA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8608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4FBA2E-677F-4965-AAF1-92319B7A76CA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502920" indent="-240030">
              <a:spcBef>
                <a:spcPts val="930"/>
              </a:spcBef>
              <a:buClr>
                <a:srgbClr val="C00000"/>
              </a:buClr>
              <a:buSzPct val="150000"/>
              <a:defRPr/>
            </a:pP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OM 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nr.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4051/2006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 pentru aprobarea planurilor cadru pentru învățământul seral. </a:t>
            </a:r>
            <a:r>
              <a:rPr lang="en-US" dirty="0" err="1">
                <a:latin typeface="Trebuchet MS" panose="020B0603020202020204" pitchFamily="34" charset="0"/>
                <a:cs typeface="Arial" panose="020B0604020202020204" pitchFamily="34" charset="0"/>
              </a:rPr>
              <a:t>Pentru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  <a:cs typeface="Arial" panose="020B0604020202020204" pitchFamily="34" charset="0"/>
              </a:rPr>
              <a:t>învăţământul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 seral, </a:t>
            </a:r>
            <a:r>
              <a:rPr lang="en-US" dirty="0" err="1">
                <a:latin typeface="Trebuchet MS" panose="020B0603020202020204" pitchFamily="34" charset="0"/>
                <a:cs typeface="Arial" panose="020B0604020202020204" pitchFamily="34" charset="0"/>
              </a:rPr>
              <a:t>filiera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  <a:cs typeface="Arial" panose="020B0604020202020204" pitchFamily="34" charset="0"/>
              </a:rPr>
              <a:t>tehnologică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 a </a:t>
            </a:r>
            <a:r>
              <a:rPr lang="en-US" dirty="0" err="1">
                <a:latin typeface="Trebuchet MS" panose="020B0603020202020204" pitchFamily="34" charset="0"/>
                <a:cs typeface="Arial" panose="020B0604020202020204" pitchFamily="34" charset="0"/>
              </a:rPr>
              <a:t>liceului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Trebuchet MS" panose="020B0603020202020204" pitchFamily="34" charset="0"/>
                <a:cs typeface="Arial" panose="020B0604020202020204" pitchFamily="34" charset="0"/>
              </a:rPr>
              <a:t>prevederile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OM 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nr.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4051/2006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cu </a:t>
            </a:r>
            <a:r>
              <a:rPr lang="en-US" dirty="0" err="1">
                <a:latin typeface="Trebuchet MS" panose="020B0603020202020204" pitchFamily="34" charset="0"/>
                <a:cs typeface="Arial" panose="020B0604020202020204" pitchFamily="34" charset="0"/>
              </a:rPr>
              <a:t>privire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 la </a:t>
            </a:r>
            <a:r>
              <a:rPr lang="en-US" dirty="0" err="1">
                <a:latin typeface="Trebuchet MS" panose="020B0603020202020204" pitchFamily="34" charset="0"/>
                <a:cs typeface="Arial" panose="020B0604020202020204" pitchFamily="34" charset="0"/>
              </a:rPr>
              <a:t>aprobarea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  <a:cs typeface="Arial" panose="020B0604020202020204" pitchFamily="34" charset="0"/>
              </a:rPr>
              <a:t>planurilor-cadru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Trebuchet MS" panose="020B0603020202020204" pitchFamily="34" charset="0"/>
                <a:cs typeface="Arial" panose="020B0604020202020204" pitchFamily="34" charset="0"/>
              </a:rPr>
              <a:t>rămân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  <a:cs typeface="Arial" panose="020B0604020202020204" pitchFamily="34" charset="0"/>
              </a:rPr>
              <a:t>valabile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 pentru clasa a XIII-a,</a:t>
            </a:r>
            <a:r>
              <a:rPr lang="en-US" dirty="0"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endParaRPr 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60020" indent="0">
              <a:spcBef>
                <a:spcPts val="930"/>
              </a:spcBef>
              <a:buClr>
                <a:srgbClr val="C00000"/>
              </a:buClr>
              <a:buSzPct val="150000"/>
              <a:buNone/>
              <a:defRPr/>
            </a:pPr>
            <a:endParaRPr lang="ro-RO" b="1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60020" indent="0">
              <a:spcBef>
                <a:spcPts val="930"/>
              </a:spcBef>
              <a:buClr>
                <a:srgbClr val="C00000"/>
              </a:buClr>
              <a:buSzPct val="150000"/>
              <a:buNone/>
              <a:defRPr/>
            </a:pPr>
            <a:r>
              <a:rPr lang="ro-RO" b="1" dirty="0" err="1">
                <a:latin typeface="Trebuchet MS" panose="020B0603020202020204" pitchFamily="34" charset="0"/>
                <a:cs typeface="Arial" panose="020B0604020202020204" pitchFamily="34" charset="0"/>
              </a:rPr>
              <a:t>Invățământul</a:t>
            </a:r>
            <a:r>
              <a:rPr lang="ro-RO" b="1" dirty="0">
                <a:latin typeface="Trebuchet MS" panose="020B0603020202020204" pitchFamily="34" charset="0"/>
                <a:cs typeface="Arial" panose="020B0604020202020204" pitchFamily="34" charset="0"/>
              </a:rPr>
              <a:t>  profesional</a:t>
            </a:r>
          </a:p>
          <a:p>
            <a:pPr marL="617220" indent="-457200">
              <a:spcBef>
                <a:spcPts val="930"/>
              </a:spcBef>
              <a:buClr>
                <a:srgbClr val="C00000"/>
              </a:buClr>
              <a:buSzPct val="150000"/>
              <a:defRPr/>
            </a:pP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OMEN 3152/2014 privind aprobarea planurilor-cadru de </a:t>
            </a:r>
            <a:r>
              <a:rPr 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invăţământ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 pentru </a:t>
            </a:r>
            <a:r>
              <a:rPr 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învatamantul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 profesional de 3 ani, </a:t>
            </a:r>
          </a:p>
          <a:p>
            <a:pPr marL="617220" indent="-457200">
              <a:spcBef>
                <a:spcPts val="930"/>
              </a:spcBef>
              <a:buClr>
                <a:srgbClr val="C00000"/>
              </a:buClr>
              <a:buSzPct val="150000"/>
              <a:defRPr/>
            </a:pP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OMEN 3218/2014 privind aprobarea planului-cadru de </a:t>
            </a:r>
            <a:r>
              <a:rPr 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inv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 pentru </a:t>
            </a:r>
            <a:r>
              <a:rPr lang="ro-RO" dirty="0" err="1">
                <a:latin typeface="Trebuchet MS" panose="020B0603020202020204" pitchFamily="34" charset="0"/>
                <a:cs typeface="Arial" panose="020B0604020202020204" pitchFamily="34" charset="0"/>
              </a:rPr>
              <a:t>invatamantul</a:t>
            </a:r>
            <a:r>
              <a:rPr lang="ro-RO" dirty="0">
                <a:latin typeface="Trebuchet MS" panose="020B0603020202020204" pitchFamily="34" charset="0"/>
                <a:cs typeface="Arial" panose="020B0604020202020204" pitchFamily="34" charset="0"/>
              </a:rPr>
              <a:t> profesional special.</a:t>
            </a:r>
          </a:p>
          <a:p>
            <a:pPr marL="617220" indent="-457200">
              <a:spcBef>
                <a:spcPts val="930"/>
              </a:spcBef>
              <a:buClr>
                <a:srgbClr val="C00000"/>
              </a:buClr>
              <a:buSzPct val="150000"/>
              <a:defRPr/>
            </a:pPr>
            <a:endParaRPr lang="ro-RO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0673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3449</Words>
  <Application>Microsoft Office PowerPoint</Application>
  <PresentationFormat>Widescreen</PresentationFormat>
  <Paragraphs>309</Paragraphs>
  <Slides>39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52" baseType="lpstr">
      <vt:lpstr>Arial</vt:lpstr>
      <vt:lpstr>Arial Black</vt:lpstr>
      <vt:lpstr>Calibri</vt:lpstr>
      <vt:lpstr>Calibri Light</vt:lpstr>
      <vt:lpstr>Century Gothic</vt:lpstr>
      <vt:lpstr>Century Schoolbook</vt:lpstr>
      <vt:lpstr>Corbel</vt:lpstr>
      <vt:lpstr>Times New Roman</vt:lpstr>
      <vt:lpstr>Trebuchet MS</vt:lpstr>
      <vt:lpstr>Wingdings</vt:lpstr>
      <vt:lpstr>Wingdings 3</vt:lpstr>
      <vt:lpstr>Office Theme</vt:lpstr>
      <vt:lpstr>Adobe Acrobat Document</vt:lpstr>
      <vt:lpstr>PowerPoint Presentation</vt:lpstr>
      <vt:lpstr>  Structura anului şcolar 2024-2025   </vt:lpstr>
      <vt:lpstr>Examene naționale 2024-2025 </vt:lpstr>
      <vt:lpstr>Documente recente</vt:lpstr>
      <vt:lpstr>Documente viitoare</vt:lpstr>
      <vt:lpstr>Documente şcolare</vt:lpstr>
      <vt:lpstr>Planuri-cadru, cursuri de zi, învățământ gimnazial</vt:lpstr>
      <vt:lpstr>Planuri-cadru, cursuri de zi și seral,învățământ liceal și profesional</vt:lpstr>
      <vt:lpstr>PowerPoint Presentation</vt:lpstr>
      <vt:lpstr>Repere metodologice, Programe școlare, Manuale</vt:lpstr>
      <vt:lpstr>Unde pot fi accesate </vt:lpstr>
      <vt:lpstr>Programe școlare</vt:lpstr>
      <vt:lpstr>PowerPoint Presentation</vt:lpstr>
      <vt:lpstr>PowerPoint Presentation</vt:lpstr>
      <vt:lpstr>Cadre didactice</vt:lpstr>
      <vt:lpstr>PowerPoint Presentation</vt:lpstr>
      <vt:lpstr>PowerPoint Presentation</vt:lpstr>
      <vt:lpstr>PowerPoint Presentation</vt:lpstr>
      <vt:lpstr>Fizică, Chimie, Biologie</vt:lpstr>
      <vt:lpstr> Olimpiade și concursuri - Biologie   Regulamentele specifice ale competițiilor școlare care implică biologia </vt:lpstr>
      <vt:lpstr>PowerPoint Presentation</vt:lpstr>
      <vt:lpstr>PowerPoint Presentation</vt:lpstr>
      <vt:lpstr>PowerPoint Presentation</vt:lpstr>
      <vt:lpstr>OLIMPIADELE INTERNAŢIONALE CARE IMPLICĂ  BIOLOGIA, 2024-2025</vt:lpstr>
      <vt:lpstr>Portofoliul inspectorului școlar</vt:lpstr>
      <vt:lpstr>PowerPoint Presentation</vt:lpstr>
      <vt:lpstr>Portofoliul profesorului de biologie</vt:lpstr>
      <vt:lpstr>PowerPoint Presentation</vt:lpstr>
      <vt:lpstr>ROMÂNIA MINISTERUL EDUCAŢIEI  CENTRUL NAŢIONAL DE POLITICI ȘI EVALUARE ÎN EDUCAȚIE </vt:lpstr>
      <vt:lpstr>ROMÂNIA  MINISTERUL EDUCAŢIEI   CENTRUL NAŢIONAL DE POLITICI ȘI EVALUARE ÎN EDUCAȚIE    BACALAUREAT  2024  sesiunea iunie-iulie </vt:lpstr>
      <vt:lpstr>ROMÂNIA MINISTERUL EDUCAŢIEI  CENTRUL NAŢIONAL DE POLITICI ȘI EVALUARE ÎN EDUCAȚIE   Analiza gradului de răspuns pe itemi  Anatomie şi fiziologie umană, genetică şi ecologie umană  </vt:lpstr>
      <vt:lpstr>  ROMÂNIA MINISTERUL EDUCAŢIEI  CENTRUL NAŢIONAL DE POLITICI ȘI EVALUARE ÎN EDUCAȚIE   Analiza gradului de răspuns pe itemi  Anatomie şi fiziologie umană, genetică şi ecologie umană </vt:lpstr>
      <vt:lpstr>ROMÂNIA    ROMÂNIA MINISTERUL EDUCAŢIEI  CENTRUL NAŢIONAL DE POLITICI ȘI EVALUARE ÎN EDUCAȚIE  Analiza gradului de răspuns pe itemi  Anatomie şi fiziologie umană, genetică şi ecologie umană</vt:lpstr>
      <vt:lpstr>ROMÂNIA MINISTERUL EDUCAŢIEI  CENTRUL NAŢIONAL DE POLITICI ȘI EVALUARE ÎN EDUCAȚIE  Analiza gradului de răspuns pe itemi  Biologie vegetală și animală</vt:lpstr>
      <vt:lpstr>ROMÂNIA MINISTERUL EDUCAŢIEI  CENTRUL NAŢIONAL DE POLITICI ȘI EVALUARE ÎN EDUCAȚIE  Analiza gradului de răspuns pe itemi  Biologie vegetală și animală</vt:lpstr>
      <vt:lpstr>ROMÂNIA MINISTERUL EDUCAŢIEI  CENTRUL NAŢIONAL DE POLITICI ȘI EVALUARE ÎN EDUCAȚIE  Analiza gradului de răspuns pe itemi  Biologie vegetală și animală</vt:lpstr>
      <vt:lpstr>ROMÂNIA MINISTERUL EDUCAŢIEI  CENTRUL NAŢIONAL DE POLITICI ȘI EVALUARE ÎN EDUCAȚIE</vt:lpstr>
      <vt:lpstr>ROMÂNIA MINISTERUL EDUCAŢIEI  CENTRUL NAŢIONAL DE POLITICI ȘI EVALUARE ÎN EDUCAȚIE</vt:lpstr>
      <vt:lpstr>SUCCES ÎN NOUL AN ȘCOLAR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Daniela Calugaru</dc:creator>
  <cp:lastModifiedBy>Daniela Calugaru</cp:lastModifiedBy>
  <cp:revision>33</cp:revision>
  <dcterms:created xsi:type="dcterms:W3CDTF">2024-08-29T12:14:25Z</dcterms:created>
  <dcterms:modified xsi:type="dcterms:W3CDTF">2024-09-02T13:29:47Z</dcterms:modified>
</cp:coreProperties>
</file>