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70" r:id="rId4"/>
    <p:sldId id="258" r:id="rId5"/>
    <p:sldId id="262" r:id="rId6"/>
    <p:sldId id="259" r:id="rId7"/>
    <p:sldId id="271" r:id="rId8"/>
    <p:sldId id="260" r:id="rId9"/>
    <p:sldId id="261" r:id="rId10"/>
    <p:sldId id="263" r:id="rId11"/>
    <p:sldId id="264" r:id="rId12"/>
    <p:sldId id="272" r:id="rId13"/>
    <p:sldId id="265" r:id="rId14"/>
    <p:sldId id="266" r:id="rId15"/>
    <p:sldId id="268" r:id="rId16"/>
    <p:sldId id="269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10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zitiv titlu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/>
              <a:t>Faceți clic pentru a edita stilul de subtitlu coordonator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11/23/2024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11/23/2024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ntet secțiun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11/23/2024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11/23/2024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11/23/2024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11/23/2024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11/23/2024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11/23/2024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o-RO"/>
              <a:t>Faceți clic pe pictogramă pentru a adăuga o imagine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11/23/2024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11/23/2024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11/23/2024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11/23/2024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44A3BBA8-A825-2AD3-50ED-28446C332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000" dirty="0"/>
              <a:t>INSPIRA</a:t>
            </a:r>
            <a:r>
              <a:rPr lang="ro-RO" sz="4400" dirty="0">
                <a:latin typeface="+mn-lt"/>
                <a:ea typeface="Tahoma" panose="020B0604030504040204" pitchFamily="34" charset="0"/>
                <a:cs typeface="Times New Roman" panose="02020603050405020304" pitchFamily="18" charset="0"/>
              </a:rPr>
              <a:t>Ț</a:t>
            </a:r>
            <a:r>
              <a:rPr lang="en-US" sz="4000" dirty="0"/>
              <a:t>IE DE CR</a:t>
            </a:r>
            <a:r>
              <a:rPr lang="ro-RO" sz="4000" dirty="0"/>
              <a:t>Ă</a:t>
            </a:r>
            <a:r>
              <a:rPr lang="en-US" sz="4000" dirty="0"/>
              <a:t>CIUN: </a:t>
            </a:r>
            <a:r>
              <a:rPr lang="en-US" sz="4000" dirty="0" err="1"/>
              <a:t>felicit</a:t>
            </a:r>
            <a:r>
              <a:rPr lang="ro-RO" sz="4000" dirty="0"/>
              <a:t>Ă</a:t>
            </a:r>
            <a:r>
              <a:rPr lang="en-US" sz="4000" dirty="0" err="1"/>
              <a:t>ri</a:t>
            </a:r>
            <a:r>
              <a:rPr lang="en-US" sz="4000" dirty="0"/>
              <a:t> </a:t>
            </a:r>
            <a:r>
              <a:rPr lang="en-US" sz="4000" dirty="0" err="1"/>
              <a:t>ce</a:t>
            </a:r>
            <a:r>
              <a:rPr lang="en-US" sz="4000" dirty="0"/>
              <a:t> </a:t>
            </a:r>
            <a:r>
              <a:rPr lang="ro-RO" sz="4000" dirty="0"/>
              <a:t>Î</a:t>
            </a:r>
            <a:r>
              <a:rPr lang="en-US" sz="4000" dirty="0" err="1"/>
              <a:t>nc</a:t>
            </a:r>
            <a:r>
              <a:rPr lang="ro-RO" sz="4000" dirty="0"/>
              <a:t>Â</a:t>
            </a:r>
            <a:r>
              <a:rPr lang="en-US" sz="4000" dirty="0" err="1"/>
              <a:t>nt</a:t>
            </a:r>
            <a:r>
              <a:rPr lang="ro-RO" sz="4000" dirty="0"/>
              <a:t>Ă</a:t>
            </a:r>
            <a:r>
              <a:rPr lang="en-US" sz="4000" dirty="0"/>
              <a:t> </a:t>
            </a:r>
            <a:r>
              <a:rPr lang="en-US" sz="4000" dirty="0" err="1"/>
              <a:t>inimile</a:t>
            </a:r>
            <a:endParaRPr lang="ro-RO" sz="4000" dirty="0"/>
          </a:p>
        </p:txBody>
      </p:sp>
      <p:pic>
        <p:nvPicPr>
          <p:cNvPr id="7" name="Imagine 6">
            <a:extLst>
              <a:ext uri="{FF2B5EF4-FFF2-40B4-BE49-F238E27FC236}">
                <a16:creationId xmlns:a16="http://schemas.microsoft.com/office/drawing/2014/main" id="{837C6374-897C-0A54-35EB-E79583AD45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5599" y="1166705"/>
            <a:ext cx="1320802" cy="1320802"/>
          </a:xfrm>
          <a:prstGeom prst="rect">
            <a:avLst/>
          </a:prstGeom>
        </p:spPr>
      </p:pic>
      <p:pic>
        <p:nvPicPr>
          <p:cNvPr id="9" name="Imagine 8">
            <a:extLst>
              <a:ext uri="{FF2B5EF4-FFF2-40B4-BE49-F238E27FC236}">
                <a16:creationId xmlns:a16="http://schemas.microsoft.com/office/drawing/2014/main" id="{E5251D49-A0F7-F524-DDDF-927033AA0E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7942" y="4695689"/>
            <a:ext cx="582352" cy="582352"/>
          </a:xfrm>
          <a:prstGeom prst="rect">
            <a:avLst/>
          </a:prstGeom>
        </p:spPr>
      </p:pic>
      <p:pic>
        <p:nvPicPr>
          <p:cNvPr id="15" name="Imagine 14">
            <a:extLst>
              <a:ext uri="{FF2B5EF4-FFF2-40B4-BE49-F238E27FC236}">
                <a16:creationId xmlns:a16="http://schemas.microsoft.com/office/drawing/2014/main" id="{ED0B1EA0-651A-BFC0-9489-C6D9802E61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47942" y="1486898"/>
            <a:ext cx="680415" cy="680415"/>
          </a:xfrm>
          <a:prstGeom prst="rect">
            <a:avLst/>
          </a:prstGeom>
        </p:spPr>
      </p:pic>
      <p:pic>
        <p:nvPicPr>
          <p:cNvPr id="17" name="Imagine 16">
            <a:extLst>
              <a:ext uri="{FF2B5EF4-FFF2-40B4-BE49-F238E27FC236}">
                <a16:creationId xmlns:a16="http://schemas.microsoft.com/office/drawing/2014/main" id="{C2305FEE-5745-DB33-B787-1541ABE7E5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3643" y="1449481"/>
            <a:ext cx="660403" cy="660403"/>
          </a:xfrm>
          <a:prstGeom prst="rect">
            <a:avLst/>
          </a:prstGeom>
        </p:spPr>
      </p:pic>
      <p:pic>
        <p:nvPicPr>
          <p:cNvPr id="19" name="Imagine 18">
            <a:extLst>
              <a:ext uri="{FF2B5EF4-FFF2-40B4-BE49-F238E27FC236}">
                <a16:creationId xmlns:a16="http://schemas.microsoft.com/office/drawing/2014/main" id="{F5C2ADD3-C789-E4CE-6B77-1AA14C843D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3655" y="4698917"/>
            <a:ext cx="660403" cy="660403"/>
          </a:xfrm>
          <a:prstGeom prst="rect">
            <a:avLst/>
          </a:prstGeom>
        </p:spPr>
      </p:pic>
      <p:sp>
        <p:nvSpPr>
          <p:cNvPr id="3" name="CasetăText 2">
            <a:extLst>
              <a:ext uri="{FF2B5EF4-FFF2-40B4-BE49-F238E27FC236}">
                <a16:creationId xmlns:a16="http://schemas.microsoft.com/office/drawing/2014/main" id="{8BEF514F-FA8B-F6A2-8D2F-68344F461049}"/>
              </a:ext>
            </a:extLst>
          </p:cNvPr>
          <p:cNvSpPr txBox="1"/>
          <p:nvPr/>
        </p:nvSpPr>
        <p:spPr>
          <a:xfrm>
            <a:off x="6372664" y="4382787"/>
            <a:ext cx="49750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err="1"/>
              <a:t>Înv</a:t>
            </a:r>
            <a:r>
              <a:rPr lang="ro-RO" dirty="0"/>
              <a:t>: Stroia Lorena- Miriam</a:t>
            </a:r>
          </a:p>
          <a:p>
            <a:r>
              <a:rPr lang="ro-RO" dirty="0"/>
              <a:t>        Popescu Iuliana</a:t>
            </a:r>
          </a:p>
        </p:txBody>
      </p:sp>
    </p:spTree>
    <p:extLst>
      <p:ext uri="{BB962C8B-B14F-4D97-AF65-F5344CB8AC3E}">
        <p14:creationId xmlns:p14="http://schemas.microsoft.com/office/powerpoint/2010/main" val="13013704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A6C7059A-E18F-7B32-4DA7-7887C4321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7061" y="431579"/>
            <a:ext cx="9873175" cy="679769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o-RO" sz="3600" b="0" i="0" dirty="0">
                <a:solidFill>
                  <a:schemeClr val="tx1"/>
                </a:solidFill>
                <a:effectLst/>
              </a:rPr>
              <a:t>Magia Pictată a Mâinilor</a:t>
            </a:r>
            <a:br>
              <a:rPr lang="ro-RO" b="0" i="0" dirty="0">
                <a:solidFill>
                  <a:schemeClr val="tx1"/>
                </a:solidFill>
                <a:effectLst/>
                <a:latin typeface="Montserrat" panose="00000500000000000000" pitchFamily="2" charset="-18"/>
              </a:rPr>
            </a:br>
            <a:r>
              <a:rPr lang="ro-RO" sz="2200" b="0" i="0" dirty="0">
                <a:solidFill>
                  <a:schemeClr val="tx1"/>
                </a:solidFill>
                <a:effectLst/>
                <a:latin typeface="Montserrat" panose="00000500000000000000" pitchFamily="2" charset="-18"/>
              </a:rPr>
              <a:t>•</a:t>
            </a:r>
            <a:r>
              <a:rPr lang="ro-RO" sz="2200" b="0" i="0" dirty="0">
                <a:solidFill>
                  <a:schemeClr val="tx1"/>
                </a:solidFill>
                <a:effectLst/>
                <a:cs typeface="Times New Roman" panose="02020603050405020304" pitchFamily="18" charset="0"/>
              </a:rPr>
              <a:t>Felicitări </a:t>
            </a:r>
            <a:r>
              <a:rPr lang="ro-RO" sz="2200" dirty="0" err="1">
                <a:solidFill>
                  <a:schemeClr val="tx1"/>
                </a:solidFill>
                <a:cs typeface="Times New Roman" panose="02020603050405020304" pitchFamily="18" charset="0"/>
              </a:rPr>
              <a:t>a</a:t>
            </a:r>
            <a:r>
              <a:rPr lang="ro-RO" sz="2200" b="0" i="0" dirty="0" err="1">
                <a:solidFill>
                  <a:schemeClr val="tx1"/>
                </a:solidFill>
                <a:effectLst/>
                <a:cs typeface="Times New Roman" panose="02020603050405020304" pitchFamily="18" charset="0"/>
              </a:rPr>
              <a:t>rtisanale</a:t>
            </a:r>
            <a:r>
              <a:rPr lang="ro-RO" sz="2200" b="0" i="0" dirty="0">
                <a:solidFill>
                  <a:schemeClr val="tx1"/>
                </a:solidFill>
                <a:effectLst/>
                <a:cs typeface="Times New Roman" panose="02020603050405020304" pitchFamily="18" charset="0"/>
              </a:rPr>
              <a:t> realizate cu ajutorul mânuțelor pictate:</a:t>
            </a:r>
            <a:endParaRPr lang="ro-RO" sz="220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Substituent conținut 4">
            <a:extLst>
              <a:ext uri="{FF2B5EF4-FFF2-40B4-BE49-F238E27FC236}">
                <a16:creationId xmlns:a16="http://schemas.microsoft.com/office/drawing/2014/main" id="{2FCC9BD3-8BAE-BF2C-0483-4603801A83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09799" y="1666240"/>
            <a:ext cx="4958080" cy="4958080"/>
          </a:xfrm>
        </p:spPr>
      </p:pic>
      <p:pic>
        <p:nvPicPr>
          <p:cNvPr id="7" name="Imagine 6">
            <a:extLst>
              <a:ext uri="{FF2B5EF4-FFF2-40B4-BE49-F238E27FC236}">
                <a16:creationId xmlns:a16="http://schemas.microsoft.com/office/drawing/2014/main" id="{54A8E971-A95B-B842-E3FB-83AD93E883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4121" y="1473613"/>
            <a:ext cx="4176310" cy="5206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1918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D3A2E9-6421-CC27-0F67-F988E1B60A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Substituent conținut 13">
            <a:extLst>
              <a:ext uri="{FF2B5EF4-FFF2-40B4-BE49-F238E27FC236}">
                <a16:creationId xmlns:a16="http://schemas.microsoft.com/office/drawing/2014/main" id="{66A1BD6D-625A-6184-51AB-1080BF2924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6617" y="624278"/>
            <a:ext cx="4193346" cy="5591129"/>
          </a:xfrm>
        </p:spPr>
      </p:pic>
      <p:pic>
        <p:nvPicPr>
          <p:cNvPr id="16" name="Imagine 15">
            <a:extLst>
              <a:ext uri="{FF2B5EF4-FFF2-40B4-BE49-F238E27FC236}">
                <a16:creationId xmlns:a16="http://schemas.microsoft.com/office/drawing/2014/main" id="{630F1EEB-855E-218C-8475-A12F3E2EE5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1" y="481233"/>
            <a:ext cx="5918982" cy="5918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449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ED52CBD6-0A99-6FEE-0B60-EAE0B1F320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0025" y="238943"/>
            <a:ext cx="10058400" cy="1371600"/>
          </a:xfrm>
        </p:spPr>
        <p:txBody>
          <a:bodyPr>
            <a:normAutofit/>
          </a:bodyPr>
          <a:lstStyle/>
          <a:p>
            <a:r>
              <a:rPr lang="it-IT" sz="3200" b="0" i="0" dirty="0">
                <a:solidFill>
                  <a:schemeClr val="tx1"/>
                </a:solidFill>
                <a:effectLst/>
              </a:rPr>
              <a:t>Felicitări </a:t>
            </a:r>
            <a:r>
              <a:rPr lang="ro-RO" sz="3200" b="0" i="0" dirty="0">
                <a:solidFill>
                  <a:schemeClr val="tx1"/>
                </a:solidFill>
                <a:effectLst/>
              </a:rPr>
              <a:t>realizate</a:t>
            </a:r>
            <a:r>
              <a:rPr lang="it-IT" sz="3200" b="0" i="0" dirty="0">
                <a:solidFill>
                  <a:schemeClr val="tx1"/>
                </a:solidFill>
                <a:effectLst/>
              </a:rPr>
              <a:t> din </a:t>
            </a:r>
            <a:r>
              <a:rPr lang="ro-RO" sz="3200" b="0" i="0" dirty="0">
                <a:solidFill>
                  <a:schemeClr val="tx1"/>
                </a:solidFill>
                <a:effectLst/>
              </a:rPr>
              <a:t>r</a:t>
            </a:r>
            <a:r>
              <a:rPr lang="it-IT" sz="3200" b="0" i="0" dirty="0">
                <a:solidFill>
                  <a:schemeClr val="tx1"/>
                </a:solidFill>
                <a:effectLst/>
              </a:rPr>
              <a:t>amuri de </a:t>
            </a:r>
            <a:r>
              <a:rPr lang="ro-RO" sz="3200" b="0" i="0" dirty="0">
                <a:solidFill>
                  <a:schemeClr val="tx1"/>
                </a:solidFill>
                <a:effectLst/>
              </a:rPr>
              <a:t>b</a:t>
            </a:r>
            <a:r>
              <a:rPr lang="it-IT" sz="3200" b="0" i="0" dirty="0">
                <a:solidFill>
                  <a:schemeClr val="tx1"/>
                </a:solidFill>
                <a:effectLst/>
              </a:rPr>
              <a:t>rad</a:t>
            </a:r>
            <a:r>
              <a:rPr lang="ro-RO" sz="3200" b="0" i="0" dirty="0">
                <a:solidFill>
                  <a:schemeClr val="tx1"/>
                </a:solidFill>
                <a:effectLst/>
              </a:rPr>
              <a:t> cu aspect rustic și natural:</a:t>
            </a:r>
            <a:endParaRPr lang="ro-RO" sz="3200" dirty="0">
              <a:solidFill>
                <a:schemeClr val="tx1"/>
              </a:solidFill>
            </a:endParaRPr>
          </a:p>
        </p:txBody>
      </p:sp>
      <p:pic>
        <p:nvPicPr>
          <p:cNvPr id="5" name="Substituent conținut 4">
            <a:extLst>
              <a:ext uri="{FF2B5EF4-FFF2-40B4-BE49-F238E27FC236}">
                <a16:creationId xmlns:a16="http://schemas.microsoft.com/office/drawing/2014/main" id="{CF761329-6E93-A242-1F9D-90B5703E6E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53854" y="1597566"/>
            <a:ext cx="3545946" cy="5318920"/>
          </a:xfrm>
        </p:spPr>
      </p:pic>
      <p:pic>
        <p:nvPicPr>
          <p:cNvPr id="7" name="Imagine 6">
            <a:extLst>
              <a:ext uri="{FF2B5EF4-FFF2-40B4-BE49-F238E27FC236}">
                <a16:creationId xmlns:a16="http://schemas.microsoft.com/office/drawing/2014/main" id="{86264158-9B71-6CD1-CA9F-C03ED2C0606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999" t="1" r="20501" b="12124"/>
          <a:stretch/>
        </p:blipFill>
        <p:spPr>
          <a:xfrm>
            <a:off x="6858002" y="1597566"/>
            <a:ext cx="4748625" cy="5260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6101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22877F9B-B09C-E5D6-3F6D-AF582C265C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63281" y="998807"/>
            <a:ext cx="3824934" cy="5458264"/>
          </a:xfrm>
        </p:spPr>
        <p:txBody>
          <a:bodyPr>
            <a:normAutofit fontScale="90000"/>
          </a:bodyPr>
          <a:lstStyle/>
          <a:p>
            <a:pPr algn="l">
              <a:lnSpc>
                <a:spcPct val="150000"/>
              </a:lnSpc>
              <a:spcAft>
                <a:spcPts val="750"/>
              </a:spcAft>
            </a:pPr>
            <a:r>
              <a:rPr lang="ro-RO" sz="2200" b="1" dirty="0"/>
              <a:t>Materiale:</a:t>
            </a:r>
            <a:br>
              <a:rPr lang="ro-RO" sz="2000" dirty="0"/>
            </a:br>
            <a:r>
              <a:rPr lang="ro-RO" sz="2000" dirty="0">
                <a:solidFill>
                  <a:schemeClr val="tx1"/>
                </a:solidFill>
              </a:rPr>
              <a:t>-</a:t>
            </a:r>
            <a:r>
              <a:rPr lang="ro-RO" sz="2000" b="0" i="0" dirty="0">
                <a:solidFill>
                  <a:schemeClr val="tx1"/>
                </a:solidFill>
                <a:effectLst/>
                <a:latin typeface="Montserrat" panose="00000500000000000000" pitchFamily="2" charset="-18"/>
              </a:rPr>
              <a:t>Ramuri de brad (proaspete </a:t>
            </a:r>
            <a:br>
              <a:rPr lang="ro-RO" sz="2000" b="0" i="0" dirty="0">
                <a:solidFill>
                  <a:schemeClr val="tx1"/>
                </a:solidFill>
                <a:effectLst/>
                <a:latin typeface="Montserrat" panose="00000500000000000000" pitchFamily="2" charset="-18"/>
              </a:rPr>
            </a:br>
            <a:r>
              <a:rPr lang="ro-RO" sz="2000" b="0" i="0" dirty="0">
                <a:solidFill>
                  <a:schemeClr val="tx1"/>
                </a:solidFill>
                <a:effectLst/>
                <a:latin typeface="Montserrat" panose="00000500000000000000" pitchFamily="2" charset="-18"/>
              </a:rPr>
              <a:t>sau uscate);</a:t>
            </a:r>
            <a:br>
              <a:rPr lang="ro-RO" sz="2000" b="0" i="0" dirty="0">
                <a:solidFill>
                  <a:schemeClr val="tx1"/>
                </a:solidFill>
                <a:effectLst/>
                <a:latin typeface="Montserrat" panose="00000500000000000000" pitchFamily="2" charset="-18"/>
              </a:rPr>
            </a:br>
            <a:r>
              <a:rPr lang="ro-RO" sz="2000" b="0" i="0" dirty="0">
                <a:solidFill>
                  <a:schemeClr val="tx1"/>
                </a:solidFill>
                <a:effectLst/>
                <a:latin typeface="Montserrat" panose="00000500000000000000" pitchFamily="2" charset="-18"/>
              </a:rPr>
              <a:t>-Hârtie pentru felicităr</a:t>
            </a:r>
            <a:r>
              <a:rPr lang="ro-RO" sz="2000" dirty="0">
                <a:solidFill>
                  <a:schemeClr val="tx1"/>
                </a:solidFill>
                <a:latin typeface="Montserrat" panose="00000500000000000000" pitchFamily="2" charset="-18"/>
              </a:rPr>
              <a:t>i</a:t>
            </a:r>
            <a:r>
              <a:rPr lang="ro-RO" sz="2000" b="0" i="0" dirty="0">
                <a:solidFill>
                  <a:schemeClr val="tx1"/>
                </a:solidFill>
                <a:effectLst/>
                <a:latin typeface="Montserrat" panose="00000500000000000000" pitchFamily="2" charset="-18"/>
              </a:rPr>
              <a:t> (colorată sau reciclată);</a:t>
            </a:r>
            <a:br>
              <a:rPr lang="ro-RO" sz="2000" b="0" i="0" dirty="0">
                <a:solidFill>
                  <a:schemeClr val="tx1"/>
                </a:solidFill>
                <a:effectLst/>
                <a:latin typeface="Montserrat" panose="00000500000000000000" pitchFamily="2" charset="-18"/>
              </a:rPr>
            </a:br>
            <a:r>
              <a:rPr lang="ro-RO" sz="2000" b="0" i="0" dirty="0">
                <a:solidFill>
                  <a:schemeClr val="tx1"/>
                </a:solidFill>
                <a:effectLst/>
                <a:latin typeface="Montserrat" panose="00000500000000000000" pitchFamily="2" charset="-18"/>
              </a:rPr>
              <a:t>-Lipici sau pistol de lipit;</a:t>
            </a:r>
            <a:br>
              <a:rPr lang="ro-RO" sz="2000" b="0" i="0" dirty="0">
                <a:solidFill>
                  <a:schemeClr val="tx1"/>
                </a:solidFill>
                <a:effectLst/>
                <a:latin typeface="Montserrat" panose="00000500000000000000" pitchFamily="2" charset="-18"/>
              </a:rPr>
            </a:br>
            <a:r>
              <a:rPr lang="ro-RO" sz="2000" b="0" i="0" dirty="0">
                <a:solidFill>
                  <a:schemeClr val="tx1"/>
                </a:solidFill>
                <a:effectLst/>
                <a:latin typeface="Montserrat" panose="00000500000000000000" pitchFamily="2" charset="-18"/>
              </a:rPr>
              <a:t>-Panglici decorative;</a:t>
            </a:r>
            <a:br>
              <a:rPr lang="ro-RO" sz="2000" b="0" i="0" dirty="0">
                <a:solidFill>
                  <a:schemeClr val="tx1"/>
                </a:solidFill>
                <a:effectLst/>
                <a:latin typeface="Montserrat" panose="00000500000000000000" pitchFamily="2" charset="-18"/>
              </a:rPr>
            </a:br>
            <a:r>
              <a:rPr lang="ro-RO" sz="2000" b="0" i="0" dirty="0">
                <a:solidFill>
                  <a:schemeClr val="tx1"/>
                </a:solidFill>
                <a:effectLst/>
                <a:latin typeface="Montserrat" panose="00000500000000000000" pitchFamily="2" charset="-18"/>
              </a:rPr>
              <a:t>-Mărgele sau pietricele pentru decorare;</a:t>
            </a:r>
            <a:br>
              <a:rPr lang="ro-RO" sz="2000" b="0" i="0" dirty="0">
                <a:solidFill>
                  <a:schemeClr val="tx1"/>
                </a:solidFill>
                <a:effectLst/>
                <a:latin typeface="Montserrat" panose="00000500000000000000" pitchFamily="2" charset="-18"/>
              </a:rPr>
            </a:br>
            <a:r>
              <a:rPr lang="ro-RO" sz="2000" b="0" i="0" dirty="0">
                <a:solidFill>
                  <a:schemeClr val="tx1"/>
                </a:solidFill>
                <a:effectLst/>
                <a:latin typeface="Montserrat" panose="00000500000000000000" pitchFamily="2" charset="-18"/>
              </a:rPr>
              <a:t>-Vopsea aurie sau argintie (opțional).</a:t>
            </a:r>
            <a:br>
              <a:rPr lang="ro-RO" b="0" i="0" dirty="0">
                <a:solidFill>
                  <a:srgbClr val="FFFFFF"/>
                </a:solidFill>
                <a:effectLst/>
                <a:latin typeface="Montserrat" panose="00000500000000000000" pitchFamily="2" charset="-18"/>
              </a:rPr>
            </a:br>
            <a:br>
              <a:rPr lang="ro-RO" dirty="0"/>
            </a:br>
            <a:endParaRPr lang="ro-RO" dirty="0"/>
          </a:p>
        </p:txBody>
      </p:sp>
      <p:pic>
        <p:nvPicPr>
          <p:cNvPr id="5" name="Substituent conținut 4">
            <a:extLst>
              <a:ext uri="{FF2B5EF4-FFF2-40B4-BE49-F238E27FC236}">
                <a16:creationId xmlns:a16="http://schemas.microsoft.com/office/drawing/2014/main" id="{7ABC2703-2F1E-2C4F-12E2-4C29C8EDC2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1" r="-1380" b="13193"/>
          <a:stretch/>
        </p:blipFill>
        <p:spPr>
          <a:xfrm>
            <a:off x="182085" y="256002"/>
            <a:ext cx="3546634" cy="4136233"/>
          </a:xfrm>
        </p:spPr>
      </p:pic>
      <p:pic>
        <p:nvPicPr>
          <p:cNvPr id="7" name="Imagine 6">
            <a:extLst>
              <a:ext uri="{FF2B5EF4-FFF2-40B4-BE49-F238E27FC236}">
                <a16:creationId xmlns:a16="http://schemas.microsoft.com/office/drawing/2014/main" id="{5B63C227-5C48-B333-E5A8-42F3CB0FC9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4781" y="2376872"/>
            <a:ext cx="4262438" cy="3891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3281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86B42BA6-3608-5BF2-DE81-5F2ACE04B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1530" y="0"/>
            <a:ext cx="10058400" cy="1371600"/>
          </a:xfrm>
        </p:spPr>
        <p:txBody>
          <a:bodyPr>
            <a:normAutofit/>
          </a:bodyPr>
          <a:lstStyle/>
          <a:p>
            <a:r>
              <a:rPr lang="ro-RO" sz="3200" i="0" dirty="0">
                <a:solidFill>
                  <a:schemeClr val="tx1"/>
                </a:solidFill>
                <a:effectLst/>
              </a:rPr>
              <a:t>Felicitări </a:t>
            </a:r>
            <a:r>
              <a:rPr lang="ro-RO" sz="3200" dirty="0">
                <a:solidFill>
                  <a:schemeClr val="tx1"/>
                </a:solidFill>
              </a:rPr>
              <a:t>p</a:t>
            </a:r>
            <a:r>
              <a:rPr lang="ro-RO" sz="3200" i="0" dirty="0">
                <a:solidFill>
                  <a:schemeClr val="tx1"/>
                </a:solidFill>
                <a:effectLst/>
              </a:rPr>
              <a:t>ersonalizate </a:t>
            </a:r>
            <a:r>
              <a:rPr lang="ro-RO" sz="3200" dirty="0">
                <a:solidFill>
                  <a:schemeClr val="tx1"/>
                </a:solidFill>
              </a:rPr>
              <a:t>t</a:t>
            </a:r>
            <a:r>
              <a:rPr lang="ro-RO" sz="3200" i="0" dirty="0">
                <a:solidFill>
                  <a:schemeClr val="tx1"/>
                </a:solidFill>
                <a:effectLst/>
              </a:rPr>
              <a:t>ip cană</a:t>
            </a:r>
            <a:endParaRPr lang="ro-RO" sz="3200" dirty="0">
              <a:solidFill>
                <a:schemeClr val="tx1"/>
              </a:solidFill>
            </a:endParaRPr>
          </a:p>
        </p:txBody>
      </p:sp>
      <p:pic>
        <p:nvPicPr>
          <p:cNvPr id="5" name="Substituent conținut 4">
            <a:extLst>
              <a:ext uri="{FF2B5EF4-FFF2-40B4-BE49-F238E27FC236}">
                <a16:creationId xmlns:a16="http://schemas.microsoft.com/office/drawing/2014/main" id="{68ADD631-7CDC-4782-1B20-415117D728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8160" y="1258784"/>
            <a:ext cx="3962400" cy="5140115"/>
          </a:xfrm>
        </p:spPr>
      </p:pic>
      <p:pic>
        <p:nvPicPr>
          <p:cNvPr id="7" name="Imagine 6">
            <a:extLst>
              <a:ext uri="{FF2B5EF4-FFF2-40B4-BE49-F238E27FC236}">
                <a16:creationId xmlns:a16="http://schemas.microsoft.com/office/drawing/2014/main" id="{42A105A7-B020-A1F9-1720-52DBC424BF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9448" y="1256408"/>
            <a:ext cx="3962400" cy="5283200"/>
          </a:xfrm>
          <a:prstGeom prst="rect">
            <a:avLst/>
          </a:prstGeom>
        </p:spPr>
      </p:pic>
      <p:pic>
        <p:nvPicPr>
          <p:cNvPr id="4" name="Imagine 3">
            <a:extLst>
              <a:ext uri="{FF2B5EF4-FFF2-40B4-BE49-F238E27FC236}">
                <a16:creationId xmlns:a16="http://schemas.microsoft.com/office/drawing/2014/main" id="{627E7EA2-5A79-7CD6-7A7D-2666944F280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" t="29539" r="38608" b="3215"/>
          <a:stretch/>
        </p:blipFill>
        <p:spPr>
          <a:xfrm>
            <a:off x="8778533" y="1592163"/>
            <a:ext cx="3158778" cy="4611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315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F5C8EC-5C4C-B265-267D-67D6165DF9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CCBDDCDE-48BD-12FF-ED56-8C0FC50822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0"/>
            <a:ext cx="4443046" cy="5476853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br>
              <a:rPr lang="ro-RO" sz="3600" dirty="0">
                <a:solidFill>
                  <a:schemeClr val="tx1"/>
                </a:solidFill>
              </a:rPr>
            </a:br>
            <a:br>
              <a:rPr lang="ro-RO" sz="3600" dirty="0">
                <a:solidFill>
                  <a:schemeClr val="tx1"/>
                </a:solidFill>
              </a:rPr>
            </a:br>
            <a:r>
              <a:rPr lang="ro-RO" sz="2200" b="1" dirty="0">
                <a:solidFill>
                  <a:schemeClr val="tx1"/>
                </a:solidFill>
              </a:rPr>
              <a:t>Materiale necesare:</a:t>
            </a:r>
            <a:br>
              <a:rPr lang="ro-RO" sz="2200" dirty="0">
                <a:solidFill>
                  <a:schemeClr val="tx1"/>
                </a:solidFill>
              </a:rPr>
            </a:br>
            <a:r>
              <a:rPr lang="ro-RO" sz="2200" dirty="0">
                <a:solidFill>
                  <a:schemeClr val="tx1"/>
                </a:solidFill>
              </a:rPr>
              <a:t>-Șablon pentru cană;</a:t>
            </a:r>
            <a:br>
              <a:rPr lang="ro-RO" sz="2200" dirty="0">
                <a:solidFill>
                  <a:schemeClr val="tx1"/>
                </a:solidFill>
              </a:rPr>
            </a:br>
            <a:r>
              <a:rPr lang="ro-RO" sz="2200" dirty="0">
                <a:solidFill>
                  <a:schemeClr val="tx1"/>
                </a:solidFill>
              </a:rPr>
              <a:t>-Carton sau hârtie colorată;</a:t>
            </a:r>
            <a:br>
              <a:rPr lang="ro-RO" sz="2200" dirty="0">
                <a:solidFill>
                  <a:schemeClr val="tx1"/>
                </a:solidFill>
              </a:rPr>
            </a:br>
            <a:r>
              <a:rPr lang="ro-RO" sz="2200" dirty="0">
                <a:solidFill>
                  <a:schemeClr val="tx1"/>
                </a:solidFill>
              </a:rPr>
              <a:t>-Globuri din puf;</a:t>
            </a:r>
            <a:br>
              <a:rPr lang="ro-RO" sz="2200" dirty="0">
                <a:solidFill>
                  <a:schemeClr val="tx1"/>
                </a:solidFill>
              </a:rPr>
            </a:br>
            <a:r>
              <a:rPr lang="ro-RO" sz="2200" dirty="0">
                <a:solidFill>
                  <a:schemeClr val="tx1"/>
                </a:solidFill>
              </a:rPr>
              <a:t>-Bezele realizate din vată;</a:t>
            </a:r>
            <a:br>
              <a:rPr lang="ro-RO" sz="2200" dirty="0">
                <a:solidFill>
                  <a:schemeClr val="tx1"/>
                </a:solidFill>
              </a:rPr>
            </a:br>
            <a:r>
              <a:rPr lang="ro-RO" sz="2200" dirty="0">
                <a:solidFill>
                  <a:schemeClr val="tx1"/>
                </a:solidFill>
              </a:rPr>
              <a:t> -Sclipici;</a:t>
            </a:r>
            <a:br>
              <a:rPr lang="ro-RO" sz="2200" dirty="0">
                <a:solidFill>
                  <a:schemeClr val="tx1"/>
                </a:solidFill>
              </a:rPr>
            </a:br>
            <a:r>
              <a:rPr lang="ro-RO" sz="2200" dirty="0">
                <a:solidFill>
                  <a:schemeClr val="tx1"/>
                </a:solidFill>
              </a:rPr>
              <a:t> -Adeziv (lipici sau bandă dublu adezivă);</a:t>
            </a:r>
            <a:br>
              <a:rPr lang="ro-RO" sz="2200" dirty="0">
                <a:solidFill>
                  <a:schemeClr val="tx1"/>
                </a:solidFill>
              </a:rPr>
            </a:br>
            <a:r>
              <a:rPr lang="ro-RO" sz="2200" dirty="0">
                <a:solidFill>
                  <a:schemeClr val="tx1"/>
                </a:solidFill>
              </a:rPr>
              <a:t>- Foarfecă;</a:t>
            </a:r>
            <a:br>
              <a:rPr lang="ro-RO" sz="2200" dirty="0">
                <a:solidFill>
                  <a:schemeClr val="tx1"/>
                </a:solidFill>
              </a:rPr>
            </a:br>
            <a:r>
              <a:rPr lang="ro-RO" sz="2200" dirty="0">
                <a:solidFill>
                  <a:schemeClr val="tx1"/>
                </a:solidFill>
              </a:rPr>
              <a:t>-Markere sau creioane colorate (opțional, pentru personalizare);</a:t>
            </a:r>
            <a:br>
              <a:rPr lang="ro-RO" sz="2200" dirty="0">
                <a:solidFill>
                  <a:schemeClr val="tx1"/>
                </a:solidFill>
              </a:rPr>
            </a:br>
            <a:r>
              <a:rPr lang="ro-RO" sz="2200" dirty="0">
                <a:solidFill>
                  <a:schemeClr val="tx1"/>
                </a:solidFill>
              </a:rPr>
              <a:t>-Bandă sau fundițe pentru detalii suplimentare (opțional).</a:t>
            </a:r>
          </a:p>
        </p:txBody>
      </p:sp>
      <p:pic>
        <p:nvPicPr>
          <p:cNvPr id="10" name="Imagine 9">
            <a:extLst>
              <a:ext uri="{FF2B5EF4-FFF2-40B4-BE49-F238E27FC236}">
                <a16:creationId xmlns:a16="http://schemas.microsoft.com/office/drawing/2014/main" id="{5B33C02B-4985-7AA5-587B-85A49D92378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20" t="9641" b="5436"/>
          <a:stretch/>
        </p:blipFill>
        <p:spPr>
          <a:xfrm>
            <a:off x="1139485" y="516988"/>
            <a:ext cx="4443046" cy="5824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9454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D0DCE7D3-BF3A-EF3C-F18A-6264226718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0191" y="264797"/>
            <a:ext cx="10058400" cy="1371600"/>
          </a:xfrm>
        </p:spPr>
        <p:txBody>
          <a:bodyPr>
            <a:normAutofit/>
          </a:bodyPr>
          <a:lstStyle/>
          <a:p>
            <a:r>
              <a:rPr lang="ro-RO" sz="3200" dirty="0"/>
              <a:t>Felicitări realizate din paste de gătit:</a:t>
            </a:r>
          </a:p>
        </p:txBody>
      </p:sp>
      <p:pic>
        <p:nvPicPr>
          <p:cNvPr id="5" name="Substituent conținut 4">
            <a:extLst>
              <a:ext uri="{FF2B5EF4-FFF2-40B4-BE49-F238E27FC236}">
                <a16:creationId xmlns:a16="http://schemas.microsoft.com/office/drawing/2014/main" id="{FBEF7C80-9291-5779-5110-A2ECE9E790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-2" t="13169" r="-8733" b="56342"/>
          <a:stretch/>
        </p:blipFill>
        <p:spPr>
          <a:xfrm>
            <a:off x="1066800" y="1940560"/>
            <a:ext cx="5606931" cy="3403601"/>
          </a:xfrm>
        </p:spPr>
      </p:pic>
      <p:pic>
        <p:nvPicPr>
          <p:cNvPr id="7" name="Imagine 6">
            <a:extLst>
              <a:ext uri="{FF2B5EF4-FFF2-40B4-BE49-F238E27FC236}">
                <a16:creationId xmlns:a16="http://schemas.microsoft.com/office/drawing/2014/main" id="{F71300E9-71C4-491D-B1D5-FBDF19BC26C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32" t="48296" b="15111"/>
          <a:stretch/>
        </p:blipFill>
        <p:spPr>
          <a:xfrm>
            <a:off x="6618546" y="1940560"/>
            <a:ext cx="4561840" cy="3707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6847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1FA6F33D-6B56-1038-54B5-9173D34F8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6123" y="0"/>
            <a:ext cx="10058400" cy="1371600"/>
          </a:xfrm>
        </p:spPr>
        <p:txBody>
          <a:bodyPr>
            <a:normAutofit/>
          </a:bodyPr>
          <a:lstStyle/>
          <a:p>
            <a:r>
              <a:rPr lang="ro-RO" sz="3200" dirty="0"/>
              <a:t>Felicitări îngeraș:</a:t>
            </a:r>
          </a:p>
        </p:txBody>
      </p:sp>
      <p:pic>
        <p:nvPicPr>
          <p:cNvPr id="5" name="Substituent conținut 4">
            <a:extLst>
              <a:ext uri="{FF2B5EF4-FFF2-40B4-BE49-F238E27FC236}">
                <a16:creationId xmlns:a16="http://schemas.microsoft.com/office/drawing/2014/main" id="{5C852ADE-910D-55DC-68CC-69C5AF4CBE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9807" r="2916" b="6793"/>
          <a:stretch/>
        </p:blipFill>
        <p:spPr>
          <a:xfrm>
            <a:off x="5020602" y="1326360"/>
            <a:ext cx="3474720" cy="4974973"/>
          </a:xfrm>
        </p:spPr>
      </p:pic>
      <p:pic>
        <p:nvPicPr>
          <p:cNvPr id="4" name="Imagine 3">
            <a:extLst>
              <a:ext uri="{FF2B5EF4-FFF2-40B4-BE49-F238E27FC236}">
                <a16:creationId xmlns:a16="http://schemas.microsoft.com/office/drawing/2014/main" id="{58F12554-E340-49D0-9B37-1300BF4F392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1346" r="3062" b="4221"/>
          <a:stretch/>
        </p:blipFill>
        <p:spPr>
          <a:xfrm>
            <a:off x="531460" y="1326360"/>
            <a:ext cx="4094479" cy="5079041"/>
          </a:xfrm>
          <a:prstGeom prst="rect">
            <a:avLst/>
          </a:prstGeom>
        </p:spPr>
      </p:pic>
      <p:sp>
        <p:nvSpPr>
          <p:cNvPr id="6" name="CasetăText 5">
            <a:extLst>
              <a:ext uri="{FF2B5EF4-FFF2-40B4-BE49-F238E27FC236}">
                <a16:creationId xmlns:a16="http://schemas.microsoft.com/office/drawing/2014/main" id="{77143082-4B5E-F7ED-E488-5770A175D358}"/>
              </a:ext>
            </a:extLst>
          </p:cNvPr>
          <p:cNvSpPr txBox="1"/>
          <p:nvPr/>
        </p:nvSpPr>
        <p:spPr>
          <a:xfrm>
            <a:off x="9073660" y="997513"/>
            <a:ext cx="279947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400" b="1" dirty="0"/>
              <a:t>Materiale:</a:t>
            </a:r>
          </a:p>
          <a:p>
            <a:endParaRPr lang="ro-RO" b="1" dirty="0"/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ro-RO" sz="2000" dirty="0">
                <a:solidFill>
                  <a:schemeClr val="tx1"/>
                </a:solidFill>
              </a:rPr>
              <a:t>Șablon pentru </a:t>
            </a:r>
            <a:r>
              <a:rPr lang="ro-RO" sz="2000" dirty="0" err="1">
                <a:solidFill>
                  <a:schemeClr val="tx1"/>
                </a:solidFill>
              </a:rPr>
              <a:t>îngeraȘ</a:t>
            </a:r>
            <a:r>
              <a:rPr lang="ro-RO" sz="2000" dirty="0">
                <a:solidFill>
                  <a:schemeClr val="tx1"/>
                </a:solidFill>
              </a:rPr>
              <a:t>;</a:t>
            </a:r>
            <a:br>
              <a:rPr lang="ro-RO" sz="2000" dirty="0">
                <a:solidFill>
                  <a:schemeClr val="tx1"/>
                </a:solidFill>
              </a:rPr>
            </a:br>
            <a:r>
              <a:rPr lang="ro-RO" sz="2000" dirty="0">
                <a:solidFill>
                  <a:schemeClr val="tx1"/>
                </a:solidFill>
              </a:rPr>
              <a:t>-Carton colorat;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ro-RO" sz="2000" dirty="0"/>
              <a:t>Fotografie elev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ro-RO" sz="2000" dirty="0">
                <a:solidFill>
                  <a:schemeClr val="tx1"/>
                </a:solidFill>
              </a:rPr>
              <a:t>Lipici cu sclipici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ro-RO" sz="2000" dirty="0">
                <a:solidFill>
                  <a:schemeClr val="tx1"/>
                </a:solidFill>
              </a:rPr>
              <a:t>Perforatoare cu forme</a:t>
            </a:r>
            <a:br>
              <a:rPr lang="ro-RO" sz="2000" dirty="0">
                <a:solidFill>
                  <a:schemeClr val="tx1"/>
                </a:solidFill>
              </a:rPr>
            </a:br>
            <a:endParaRPr lang="ro-RO" sz="2000" dirty="0"/>
          </a:p>
          <a:p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40731460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CE277153-AC20-943E-79B7-5026B3E70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665" y="872197"/>
            <a:ext cx="6682154" cy="590844"/>
          </a:xfrm>
        </p:spPr>
        <p:txBody>
          <a:bodyPr>
            <a:normAutofit/>
          </a:bodyPr>
          <a:lstStyle/>
          <a:p>
            <a:r>
              <a:rPr lang="ro-RO" sz="3200" dirty="0"/>
              <a:t>Felicitare „Omul de zăpadă”</a:t>
            </a:r>
          </a:p>
        </p:txBody>
      </p:sp>
      <p:pic>
        <p:nvPicPr>
          <p:cNvPr id="5" name="Substituent conținut 4">
            <a:extLst>
              <a:ext uri="{FF2B5EF4-FFF2-40B4-BE49-F238E27FC236}">
                <a16:creationId xmlns:a16="http://schemas.microsoft.com/office/drawing/2014/main" id="{2EA74E60-3858-E176-8448-06DF97194B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7327" y="1760416"/>
            <a:ext cx="4912778" cy="4486386"/>
          </a:xfrm>
        </p:spPr>
      </p:pic>
      <p:pic>
        <p:nvPicPr>
          <p:cNvPr id="4" name="Imagine 3">
            <a:extLst>
              <a:ext uri="{FF2B5EF4-FFF2-40B4-BE49-F238E27FC236}">
                <a16:creationId xmlns:a16="http://schemas.microsoft.com/office/drawing/2014/main" id="{646F5556-EF56-9AB1-F27F-141F5D47EC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6767" y="574822"/>
            <a:ext cx="4058236" cy="5410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3168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8D1C48AE-0265-E6BE-E4AD-55026C426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961" y="323761"/>
            <a:ext cx="9535551" cy="685800"/>
          </a:xfrm>
        </p:spPr>
        <p:txBody>
          <a:bodyPr>
            <a:normAutofit/>
          </a:bodyPr>
          <a:lstStyle/>
          <a:p>
            <a:r>
              <a:rPr lang="ro-RO" sz="3200" b="0" i="0" dirty="0">
                <a:solidFill>
                  <a:schemeClr val="tx1"/>
                </a:solidFill>
                <a:effectLst/>
              </a:rPr>
              <a:t>Borcanul cu amintiri de Crăciun:</a:t>
            </a:r>
            <a:endParaRPr lang="ro-RO" sz="3200" dirty="0">
              <a:solidFill>
                <a:schemeClr val="tx1"/>
              </a:solidFill>
            </a:endParaRPr>
          </a:p>
        </p:txBody>
      </p:sp>
      <p:pic>
        <p:nvPicPr>
          <p:cNvPr id="13" name="Substituent conținut 12">
            <a:extLst>
              <a:ext uri="{FF2B5EF4-FFF2-40B4-BE49-F238E27FC236}">
                <a16:creationId xmlns:a16="http://schemas.microsoft.com/office/drawing/2014/main" id="{ADDDE7C7-77DC-BF09-084D-B716E6DCC4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23551"/>
          <a:stretch/>
        </p:blipFill>
        <p:spPr>
          <a:xfrm>
            <a:off x="1132307" y="1234440"/>
            <a:ext cx="5268491" cy="5368481"/>
          </a:xfrm>
        </p:spPr>
      </p:pic>
      <p:pic>
        <p:nvPicPr>
          <p:cNvPr id="15" name="Imagine 14">
            <a:extLst>
              <a:ext uri="{FF2B5EF4-FFF2-40B4-BE49-F238E27FC236}">
                <a16:creationId xmlns:a16="http://schemas.microsoft.com/office/drawing/2014/main" id="{E5F684E1-464B-D6FF-42E0-6BD0394D29D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0494" t="7702" r="6693" b="5007"/>
          <a:stretch/>
        </p:blipFill>
        <p:spPr>
          <a:xfrm>
            <a:off x="7620002" y="979565"/>
            <a:ext cx="4164037" cy="585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957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0F177E-94EF-E357-6130-A7756C10CA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7C4DF34A-6F1E-371E-B6D4-5DF6794FE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908" y="381688"/>
            <a:ext cx="9535551" cy="685800"/>
          </a:xfrm>
        </p:spPr>
        <p:txBody>
          <a:bodyPr>
            <a:normAutofit/>
          </a:bodyPr>
          <a:lstStyle/>
          <a:p>
            <a:r>
              <a:rPr lang="ro-RO" sz="3200" b="0" i="0" dirty="0">
                <a:solidFill>
                  <a:schemeClr val="tx1"/>
                </a:solidFill>
                <a:effectLst/>
              </a:rPr>
              <a:t>Borcanul cu amintiri de Crăciun</a:t>
            </a:r>
            <a:endParaRPr lang="ro-RO" sz="3200" dirty="0">
              <a:solidFill>
                <a:schemeClr val="tx1"/>
              </a:solidFill>
            </a:endParaRPr>
          </a:p>
        </p:txBody>
      </p:sp>
      <p:sp>
        <p:nvSpPr>
          <p:cNvPr id="4" name="Substituent conținut 3">
            <a:extLst>
              <a:ext uri="{FF2B5EF4-FFF2-40B4-BE49-F238E27FC236}">
                <a16:creationId xmlns:a16="http://schemas.microsoft.com/office/drawing/2014/main" id="{CB39D9E4-FA18-7B51-0110-B2B0C0C217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9170" y="1180029"/>
            <a:ext cx="10058400" cy="3931920"/>
          </a:xfrm>
        </p:spPr>
        <p:txBody>
          <a:bodyPr>
            <a:normAutofit fontScale="25000" lnSpcReduction="20000"/>
          </a:bodyPr>
          <a:lstStyle/>
          <a:p>
            <a:r>
              <a:rPr lang="ro-RO" sz="8000" dirty="0"/>
              <a:t>Materiale:</a:t>
            </a:r>
          </a:p>
          <a:p>
            <a:pPr marL="0" indent="0">
              <a:buNone/>
            </a:pPr>
            <a:r>
              <a:rPr lang="ro-RO" sz="8000" dirty="0"/>
              <a:t>-</a:t>
            </a:r>
            <a:r>
              <a:rPr lang="ro-RO" sz="8000" dirty="0">
                <a:latin typeface="Montserrat" panose="00000500000000000000" pitchFamily="2" charset="-18"/>
              </a:rPr>
              <a:t>Ș</a:t>
            </a:r>
            <a:r>
              <a:rPr lang="ro-RO" sz="8000" b="0" i="0" dirty="0">
                <a:effectLst/>
                <a:latin typeface="Montserrat" panose="00000500000000000000" pitchFamily="2" charset="-18"/>
              </a:rPr>
              <a:t>ablon pentru borcan;</a:t>
            </a:r>
          </a:p>
          <a:p>
            <a:pPr marL="0" indent="0" algn="l">
              <a:spcAft>
                <a:spcPts val="750"/>
              </a:spcAft>
              <a:buNone/>
            </a:pPr>
            <a:r>
              <a:rPr lang="ro-RO" sz="8000" b="0" i="0" dirty="0">
                <a:effectLst/>
                <a:latin typeface="Montserrat" panose="00000500000000000000" pitchFamily="2" charset="-18"/>
              </a:rPr>
              <a:t>-Fotografii cu elevii;</a:t>
            </a:r>
          </a:p>
          <a:p>
            <a:pPr marL="0" indent="0" algn="l">
              <a:spcAft>
                <a:spcPts val="750"/>
              </a:spcAft>
              <a:buNone/>
            </a:pPr>
            <a:r>
              <a:rPr lang="ro-RO" sz="8000" dirty="0">
                <a:latin typeface="Montserrat" panose="00000500000000000000" pitchFamily="2" charset="-18"/>
              </a:rPr>
              <a:t>-</a:t>
            </a:r>
            <a:r>
              <a:rPr lang="ro-RO" sz="8000" b="0" i="0" dirty="0">
                <a:effectLst/>
                <a:latin typeface="Montserrat" panose="00000500000000000000" pitchFamily="2" charset="-18"/>
              </a:rPr>
              <a:t>Laminator/ folii</a:t>
            </a:r>
          </a:p>
          <a:p>
            <a:pPr marL="0" indent="0" algn="l">
              <a:spcAft>
                <a:spcPts val="750"/>
              </a:spcAft>
              <a:buNone/>
            </a:pPr>
            <a:r>
              <a:rPr lang="ro-RO" sz="8000" b="0" i="0" dirty="0">
                <a:effectLst/>
                <a:latin typeface="Montserrat" panose="00000500000000000000" pitchFamily="2" charset="-18"/>
              </a:rPr>
              <a:t>-Sclipici (diverse culori)</a:t>
            </a:r>
          </a:p>
          <a:p>
            <a:pPr marL="0" indent="0" algn="l">
              <a:spcAft>
                <a:spcPts val="750"/>
              </a:spcAft>
              <a:buNone/>
            </a:pPr>
            <a:r>
              <a:rPr lang="ro-RO" sz="8000" b="0" i="0" dirty="0">
                <a:effectLst/>
                <a:latin typeface="Montserrat" panose="00000500000000000000" pitchFamily="2" charset="-18"/>
              </a:rPr>
              <a:t>-Lipici</a:t>
            </a:r>
          </a:p>
          <a:p>
            <a:pPr marL="0" indent="0">
              <a:spcAft>
                <a:spcPts val="750"/>
              </a:spcAft>
              <a:buNone/>
            </a:pPr>
            <a:r>
              <a:rPr lang="ro-RO" sz="8000" b="0" i="0" dirty="0">
                <a:effectLst/>
                <a:latin typeface="Montserrat" panose="00000500000000000000" pitchFamily="2" charset="-18"/>
              </a:rPr>
              <a:t>-Foarfecă</a:t>
            </a:r>
          </a:p>
          <a:p>
            <a:pPr marL="0" indent="0" algn="l">
              <a:spcAft>
                <a:spcPts val="750"/>
              </a:spcAft>
              <a:buNone/>
            </a:pPr>
            <a:r>
              <a:rPr lang="ro-RO" sz="8000" b="0" i="0" dirty="0">
                <a:effectLst/>
                <a:latin typeface="Montserrat" panose="00000500000000000000" pitchFamily="2" charset="-18"/>
              </a:rPr>
              <a:t>-Markere sau pixuri colorate</a:t>
            </a:r>
          </a:p>
          <a:p>
            <a:pPr marL="0" indent="0" algn="l">
              <a:spcAft>
                <a:spcPts val="750"/>
              </a:spcAft>
              <a:buNone/>
            </a:pPr>
            <a:r>
              <a:rPr lang="ro-RO" sz="8000" b="0" i="0" dirty="0">
                <a:effectLst/>
                <a:latin typeface="Montserrat" panose="00000500000000000000" pitchFamily="2" charset="-18"/>
              </a:rPr>
              <a:t>-Panglici decorative</a:t>
            </a:r>
          </a:p>
          <a:p>
            <a:pPr marL="0" indent="0" algn="l">
              <a:spcAft>
                <a:spcPts val="750"/>
              </a:spcAft>
              <a:buNone/>
            </a:pPr>
            <a:r>
              <a:rPr lang="ro-RO" sz="8000" b="0" i="0" dirty="0">
                <a:effectLst/>
                <a:latin typeface="Montserrat" panose="00000500000000000000" pitchFamily="2" charset="-18"/>
              </a:rPr>
              <a:t>-Decupaje din hârtie colorată</a:t>
            </a:r>
          </a:p>
          <a:p>
            <a:pPr marL="0" indent="0" algn="l">
              <a:spcAft>
                <a:spcPts val="750"/>
              </a:spcAft>
              <a:buNone/>
            </a:pPr>
            <a:r>
              <a:rPr lang="ro-RO" sz="8000" b="0" i="0" dirty="0">
                <a:effectLst/>
                <a:latin typeface="Montserrat" panose="00000500000000000000" pitchFamily="2" charset="-18"/>
              </a:rPr>
              <a:t>-</a:t>
            </a:r>
            <a:r>
              <a:rPr lang="ro-RO" sz="8000" b="0" i="0" dirty="0" err="1">
                <a:effectLst/>
                <a:latin typeface="Montserrat" panose="00000500000000000000" pitchFamily="2" charset="-18"/>
              </a:rPr>
              <a:t>Stickere</a:t>
            </a:r>
            <a:r>
              <a:rPr lang="ro-RO" sz="8000" b="0" i="0" dirty="0">
                <a:effectLst/>
                <a:latin typeface="Montserrat" panose="00000500000000000000" pitchFamily="2" charset="-18"/>
              </a:rPr>
              <a:t> (opțional)</a:t>
            </a:r>
          </a:p>
          <a:p>
            <a:pPr marL="0" indent="0" algn="l">
              <a:spcAft>
                <a:spcPts val="750"/>
              </a:spcAft>
              <a:buNone/>
            </a:pPr>
            <a:r>
              <a:rPr lang="ro-RO" sz="8000" b="0" i="0" dirty="0">
                <a:effectLst/>
                <a:latin typeface="Montserrat" panose="00000500000000000000" pitchFamily="2" charset="-18"/>
              </a:rPr>
              <a:t>-Burete pentru aplicarea sclipiciului (opțional))</a:t>
            </a:r>
          </a:p>
          <a:p>
            <a:pPr marL="0" indent="0">
              <a:buNone/>
            </a:pPr>
            <a:endParaRPr lang="ro-RO" dirty="0"/>
          </a:p>
        </p:txBody>
      </p:sp>
      <p:pic>
        <p:nvPicPr>
          <p:cNvPr id="5" name="Substituent conținut 12">
            <a:extLst>
              <a:ext uri="{FF2B5EF4-FFF2-40B4-BE49-F238E27FC236}">
                <a16:creationId xmlns:a16="http://schemas.microsoft.com/office/drawing/2014/main" id="{B6EF6ED9-ABC2-6EEC-D69B-9FA417E54DF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639" t="58858" r="35780" b="1804"/>
          <a:stretch/>
        </p:blipFill>
        <p:spPr>
          <a:xfrm>
            <a:off x="7473655" y="1361049"/>
            <a:ext cx="2885499" cy="4135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7048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313FC9F8-B5A1-3236-9509-36E79BECDF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058" y="278240"/>
            <a:ext cx="10058400" cy="1371600"/>
          </a:xfrm>
        </p:spPr>
        <p:txBody>
          <a:bodyPr>
            <a:normAutofit/>
          </a:bodyPr>
          <a:lstStyle/>
          <a:p>
            <a:r>
              <a:rPr lang="ro-RO" sz="3200" dirty="0"/>
              <a:t>Felicitări realizate din felii de portocală uscată și ață de rafie:</a:t>
            </a:r>
          </a:p>
        </p:txBody>
      </p:sp>
      <p:pic>
        <p:nvPicPr>
          <p:cNvPr id="21" name="Substituent conținut 20">
            <a:extLst>
              <a:ext uri="{FF2B5EF4-FFF2-40B4-BE49-F238E27FC236}">
                <a16:creationId xmlns:a16="http://schemas.microsoft.com/office/drawing/2014/main" id="{2CAD1B95-8C0C-C5B9-25C1-CD68A32744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2058" y="1575118"/>
            <a:ext cx="5942764" cy="3932237"/>
          </a:xfrm>
        </p:spPr>
      </p:pic>
      <p:pic>
        <p:nvPicPr>
          <p:cNvPr id="23" name="Imagine 22">
            <a:extLst>
              <a:ext uri="{FF2B5EF4-FFF2-40B4-BE49-F238E27FC236}">
                <a16:creationId xmlns:a16="http://schemas.microsoft.com/office/drawing/2014/main" id="{5547E37A-1324-FFA0-AC88-202343F96AE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48216" r="5694"/>
          <a:stretch/>
        </p:blipFill>
        <p:spPr>
          <a:xfrm>
            <a:off x="6600802" y="2268343"/>
            <a:ext cx="5370806" cy="3932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945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4CF97F1A-68C6-15F9-303B-4D7D82DACF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178" y="110196"/>
            <a:ext cx="10058400" cy="1371600"/>
          </a:xfrm>
        </p:spPr>
        <p:txBody>
          <a:bodyPr>
            <a:normAutofit/>
          </a:bodyPr>
          <a:lstStyle/>
          <a:p>
            <a:r>
              <a:rPr lang="ro-RO" sz="3200" dirty="0"/>
              <a:t>Felicitări realizate cu ajutorul nasturilor</a:t>
            </a:r>
          </a:p>
        </p:txBody>
      </p:sp>
      <p:pic>
        <p:nvPicPr>
          <p:cNvPr id="5" name="Substituent conținut 4">
            <a:extLst>
              <a:ext uri="{FF2B5EF4-FFF2-40B4-BE49-F238E27FC236}">
                <a16:creationId xmlns:a16="http://schemas.microsoft.com/office/drawing/2014/main" id="{288E399E-C8C4-B199-751D-04EED57495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5160" b="5577"/>
          <a:stretch/>
        </p:blipFill>
        <p:spPr>
          <a:xfrm>
            <a:off x="450166" y="1481796"/>
            <a:ext cx="3664405" cy="4862733"/>
          </a:xfrm>
        </p:spPr>
      </p:pic>
      <p:pic>
        <p:nvPicPr>
          <p:cNvPr id="7" name="Imagine 6">
            <a:extLst>
              <a:ext uri="{FF2B5EF4-FFF2-40B4-BE49-F238E27FC236}">
                <a16:creationId xmlns:a16="http://schemas.microsoft.com/office/drawing/2014/main" id="{D59A6630-E175-4014-98D4-2BE76A30D90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226" r="4776" b="2614"/>
          <a:stretch/>
        </p:blipFill>
        <p:spPr>
          <a:xfrm>
            <a:off x="4413026" y="1615880"/>
            <a:ext cx="3664405" cy="4728650"/>
          </a:xfrm>
          <a:prstGeom prst="rect">
            <a:avLst/>
          </a:prstGeom>
        </p:spPr>
      </p:pic>
      <p:pic>
        <p:nvPicPr>
          <p:cNvPr id="3" name="Substituent conținut 4">
            <a:extLst>
              <a:ext uri="{FF2B5EF4-FFF2-40B4-BE49-F238E27FC236}">
                <a16:creationId xmlns:a16="http://schemas.microsoft.com/office/drawing/2014/main" id="{5F7D0946-1389-0301-2484-4A3C5894415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2398" t="14004" r="10590" b="7086"/>
          <a:stretch/>
        </p:blipFill>
        <p:spPr>
          <a:xfrm>
            <a:off x="8351205" y="1615880"/>
            <a:ext cx="3682539" cy="4517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2716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B9BD5073-55D6-21AD-0474-1067C49663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805" y="817803"/>
            <a:ext cx="9931792" cy="182879"/>
          </a:xfrm>
        </p:spPr>
        <p:txBody>
          <a:bodyPr>
            <a:noAutofit/>
          </a:bodyPr>
          <a:lstStyle/>
          <a:p>
            <a:r>
              <a:rPr lang="ro-RO" sz="3200" dirty="0"/>
              <a:t>Felicitări realizate cu </a:t>
            </a:r>
            <a:r>
              <a:rPr lang="ro-RO" sz="3200" dirty="0" err="1"/>
              <a:t>abțibilde</a:t>
            </a:r>
            <a:r>
              <a:rPr lang="ro-RO" sz="3200" dirty="0"/>
              <a:t> „ diamant/ pietricele” </a:t>
            </a:r>
          </a:p>
        </p:txBody>
      </p:sp>
      <p:pic>
        <p:nvPicPr>
          <p:cNvPr id="5" name="Substituent conținut 4">
            <a:extLst>
              <a:ext uri="{FF2B5EF4-FFF2-40B4-BE49-F238E27FC236}">
                <a16:creationId xmlns:a16="http://schemas.microsoft.com/office/drawing/2014/main" id="{3D99CDCD-7010-CA4C-AFF0-9103452697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9805" y="1567603"/>
            <a:ext cx="4555580" cy="4754886"/>
          </a:xfrm>
        </p:spPr>
      </p:pic>
      <p:pic>
        <p:nvPicPr>
          <p:cNvPr id="7" name="Imagine 6">
            <a:extLst>
              <a:ext uri="{FF2B5EF4-FFF2-40B4-BE49-F238E27FC236}">
                <a16:creationId xmlns:a16="http://schemas.microsoft.com/office/drawing/2014/main" id="{D9E1443C-44B9-2B38-BE6D-ACF6D5F800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0117" y="1295514"/>
            <a:ext cx="3774042" cy="5299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7219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F22114E5-96B2-6CA8-7D27-8B35A86EC1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917917"/>
            <a:ext cx="10058400" cy="3931920"/>
          </a:xfrm>
        </p:spPr>
        <p:txBody>
          <a:bodyPr>
            <a:normAutofit/>
          </a:bodyPr>
          <a:lstStyle/>
          <a:p>
            <a:r>
              <a:rPr lang="ro-RO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VĂ MULȚUMIM!</a:t>
            </a:r>
          </a:p>
        </p:txBody>
      </p:sp>
      <p:pic>
        <p:nvPicPr>
          <p:cNvPr id="7" name="Imagine 6">
            <a:extLst>
              <a:ext uri="{FF2B5EF4-FFF2-40B4-BE49-F238E27FC236}">
                <a16:creationId xmlns:a16="http://schemas.microsoft.com/office/drawing/2014/main" id="{6FF53DE2-8AC4-5567-7AAB-F96BF4B5CD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7222" y="2718887"/>
            <a:ext cx="3221196" cy="3221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2383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Particularizare 4">
      <a:dk1>
        <a:sysClr val="windowText" lastClr="000000"/>
      </a:dk1>
      <a:lt1>
        <a:sysClr val="window" lastClr="FFFFFF"/>
      </a:lt1>
      <a:dk2>
        <a:srgbClr val="696464"/>
      </a:dk2>
      <a:lt2>
        <a:srgbClr val="FCC1AE"/>
      </a:lt2>
      <a:accent1>
        <a:srgbClr val="FF0000"/>
      </a:accent1>
      <a:accent2>
        <a:srgbClr val="9B2D1F"/>
      </a:accent2>
      <a:accent3>
        <a:srgbClr val="FF0000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138</TotalTime>
  <Words>316</Words>
  <Application>Microsoft Office PowerPoint</Application>
  <PresentationFormat>Widescreen</PresentationFormat>
  <Paragraphs>35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Century Gothic</vt:lpstr>
      <vt:lpstr>Garamond</vt:lpstr>
      <vt:lpstr>Montserrat</vt:lpstr>
      <vt:lpstr>Times New Roman</vt:lpstr>
      <vt:lpstr>Savon</vt:lpstr>
      <vt:lpstr>INSPIRAȚIE DE CRĂCIUN: felicitĂri ce ÎncÂntĂ inimile</vt:lpstr>
      <vt:lpstr>Magia Pictată a Mâinilor •Felicitări artisanale realizate cu ajutorul mânuțelor pictate:</vt:lpstr>
      <vt:lpstr>PowerPoint Presentation</vt:lpstr>
      <vt:lpstr>Felicitări realizate din ramuri de brad cu aspect rustic și natural:</vt:lpstr>
      <vt:lpstr>Materiale: -Ramuri de brad (proaspete  sau uscate); -Hârtie pentru felicitări (colorată sau reciclată); -Lipici sau pistol de lipit; -Panglici decorative; -Mărgele sau pietricele pentru decorare; -Vopsea aurie sau argintie (opțional).  </vt:lpstr>
      <vt:lpstr>Felicitări personalizate tip cană</vt:lpstr>
      <vt:lpstr>  Materiale necesare: -Șablon pentru cană; -Carton sau hârtie colorată; -Globuri din puf; -Bezele realizate din vată;  -Sclipici;  -Adeziv (lipici sau bandă dublu adezivă); - Foarfecă; -Markere sau creioane colorate (opțional, pentru personalizare); -Bandă sau fundițe pentru detalii suplimentare (opțional).</vt:lpstr>
      <vt:lpstr>Felicitări realizate din paste de gătit:</vt:lpstr>
      <vt:lpstr>Felicitări îngeraș:</vt:lpstr>
      <vt:lpstr>Felicitare „Omul de zăpadă”</vt:lpstr>
      <vt:lpstr>Borcanul cu amintiri de Crăciun:</vt:lpstr>
      <vt:lpstr>Borcanul cu amintiri de Crăciun</vt:lpstr>
      <vt:lpstr>Felicitări realizate din felii de portocală uscată și ață de rafie:</vt:lpstr>
      <vt:lpstr>Felicitări realizate cu ajutorul nasturilor</vt:lpstr>
      <vt:lpstr>Felicitări realizate cu abțibilde „ diamant/ pietricele”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Denis</dc:creator>
  <cp:lastModifiedBy>Beciu Felicia</cp:lastModifiedBy>
  <cp:revision>3</cp:revision>
  <dcterms:created xsi:type="dcterms:W3CDTF">2024-11-04T16:13:10Z</dcterms:created>
  <dcterms:modified xsi:type="dcterms:W3CDTF">2024-11-23T10:04:25Z</dcterms:modified>
</cp:coreProperties>
</file>