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64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devărat sau f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Editați stilurile de text coordonator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o-RO" smtClean="0"/>
              <a:t>Editați stilurile de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Editați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.ro/sites/default/files/_fi%C8%99iere/Legislatie/2025/OMEC_4350_2025/OMEC_4350_2025.pdf" TargetMode="External"/><Relationship Id="rId2" Type="http://schemas.openxmlformats.org/officeDocument/2006/relationships/hyperlink" Target="https://www.edu.ro/sites/default/files/_fi%C8%99iere/Legislatie/2025/OMEC_3463_2025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ocnee.eu/index.php/dcee-oriz/curriculum-oriz/programe-scolare-front/planuri-cadru-de-invatamant-si-programe-scolare-invatamant-liceal-2023-docx" TargetMode="External"/><Relationship Id="rId2" Type="http://schemas.openxmlformats.org/officeDocument/2006/relationships/hyperlink" Target="https://rocnee.eu/images/rocnee/fisiere/planuri-cadru/gimnazial/2024/PCI_PS_%C3%8ENV_GIMNAZIAL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ocnee.eu/index.php/dcee-oriz/curriculum-oriz/repere-metodologice" TargetMode="External"/><Relationship Id="rId2" Type="http://schemas.openxmlformats.org/officeDocument/2006/relationships/hyperlink" Target="https://www.edu.ro/OMEC_4350_2025_planuri_cadru_liceu_frecvent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ocnee.eu/index.php?view=article&amp;id=382:informare-privind-asigurarea-manualelor-scolare-pentru-anul-scolar-2025-2026&amp;catid=2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ro-RO" dirty="0" smtClean="0"/>
              <a:t>Consfătuiri Județene INFORMATICĂ și T.I.C.</a:t>
            </a:r>
            <a:endParaRPr lang="ro-RO" dirty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o-RO" b="1" dirty="0" smtClean="0"/>
          </a:p>
          <a:p>
            <a:endParaRPr lang="ro-RO" b="1" dirty="0"/>
          </a:p>
          <a:p>
            <a:r>
              <a:rPr lang="ro-RO" b="1" dirty="0" smtClean="0"/>
              <a:t>23 septembrie 2025, ora 14.00</a:t>
            </a:r>
            <a:endParaRPr lang="ro-RO" b="1" dirty="0"/>
          </a:p>
        </p:txBody>
      </p:sp>
    </p:spTree>
    <p:extLst>
      <p:ext uri="{BB962C8B-B14F-4D97-AF65-F5344CB8AC3E}">
        <p14:creationId xmlns:p14="http://schemas.microsoft.com/office/powerpoint/2010/main" val="509332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50423" y="624110"/>
            <a:ext cx="10223863" cy="1280890"/>
          </a:xfrm>
        </p:spPr>
        <p:txBody>
          <a:bodyPr>
            <a:normAutofit fontScale="90000"/>
          </a:bodyPr>
          <a:lstStyle/>
          <a:p>
            <a:r>
              <a:rPr lang="ro-RO" dirty="0"/>
              <a:t>Cadrul normativ privind organizarea procesului de învățământ în anul școlar </a:t>
            </a:r>
            <a:r>
              <a:rPr lang="ro-RO" dirty="0" smtClean="0"/>
              <a:t>2025– 2026</a:t>
            </a: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Legea învățământului preuniversitar nr. 198/2023, cu modificările și completările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ulterioare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Ordinul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MEC </a:t>
            </a: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nr.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3463/04.03.2025 </a:t>
            </a: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privind structura anului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școlar 2025 </a:t>
            </a: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o-RO" altLang="en-US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https://www.edu.ro/sites/default/files/_fi%C8%99iere/Legislatie/2025/OMEC_3463_2025.pdf</a:t>
            </a:r>
            <a:endParaRPr lang="ro-RO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Ordinul MEC nr. </a:t>
            </a:r>
            <a:r>
              <a:rPr lang="ro-RO" dirty="0">
                <a:latin typeface="Arial" panose="020B0604020202020204" pitchFamily="34" charset="0"/>
                <a:cs typeface="Arial" panose="020B0604020202020204" pitchFamily="34" charset="0"/>
              </a:rPr>
              <a:t>6058/29.08.2025 pentru modificarea Regulamentului-cadru de organizare și funcționare a unităților de învățământ preuniversitar, aprobat prin Ordinul ministrului educației nr. </a:t>
            </a:r>
            <a:r>
              <a:rPr lang="ro-RO" dirty="0" smtClean="0">
                <a:latin typeface="Arial" panose="020B0604020202020204" pitchFamily="34" charset="0"/>
                <a:cs typeface="Arial" panose="020B0604020202020204" pitchFamily="34" charset="0"/>
              </a:rPr>
              <a:t>5.726/2024</a:t>
            </a:r>
          </a:p>
          <a:p>
            <a:pPr algn="just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o-RO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rdinul</a:t>
            </a:r>
            <a:r>
              <a:rPr lang="ro-RO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MEC</a:t>
            </a: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nr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4350/2025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privind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aprobarea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planurilor-cadru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învățământul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liceal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cu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frecvență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</a:t>
            </a:r>
            <a:r>
              <a:rPr lang="ro-RO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 fontAlgn="base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https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://www.edu.ro/sites/default/files/_fi%C8%99iere/Legislatie/2025/OMEC_4350_2025/OMEC_4350_2025.pdf</a:t>
            </a:r>
            <a:endParaRPr lang="ro-RO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969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Planuri-cadru, cursuri de zi și seral, învățământ liceal și profesional</a:t>
            </a:r>
            <a:br>
              <a:rPr lang="ro-RO" dirty="0"/>
            </a:b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484709" y="1905000"/>
            <a:ext cx="8915400" cy="4493623"/>
          </a:xfrm>
        </p:spPr>
        <p:txBody>
          <a:bodyPr>
            <a:normAutofit fontScale="77500" lnSpcReduction="20000"/>
          </a:bodyPr>
          <a:lstStyle/>
          <a:p>
            <a:r>
              <a:rPr lang="ro-RO" dirty="0"/>
              <a:t>ORDIN nr. 3.410 din 16 martie 2009 privind aprobarea planurilor-cadru de învățământ pentru clasele a IX-a-a XII-a, filierele teoretică și vocațională, cursuri de zi</a:t>
            </a:r>
            <a:r>
              <a:rPr lang="ro-RO" dirty="0" smtClean="0"/>
              <a:t>.</a:t>
            </a:r>
            <a:endParaRPr lang="ro-RO" dirty="0"/>
          </a:p>
          <a:p>
            <a:r>
              <a:rPr lang="ro-RO" dirty="0"/>
              <a:t>ORDIN nr. 3.411 din 16 martie 2009 privind aprobarea planurilor-cadru de </a:t>
            </a:r>
            <a:r>
              <a:rPr lang="ro-RO" dirty="0" err="1"/>
              <a:t>învăţământ</a:t>
            </a:r>
            <a:r>
              <a:rPr lang="ro-RO" dirty="0"/>
              <a:t> pentru clasa a IX-a, ciclul inferior al liceului, filiera tehnologică, </a:t>
            </a:r>
            <a:r>
              <a:rPr lang="ro-RO" dirty="0" err="1"/>
              <a:t>învăţământ</a:t>
            </a:r>
            <a:r>
              <a:rPr lang="ro-RO" dirty="0"/>
              <a:t> de zi </a:t>
            </a:r>
            <a:r>
              <a:rPr lang="ro-RO" dirty="0" err="1"/>
              <a:t>şi</a:t>
            </a:r>
            <a:r>
              <a:rPr lang="ro-RO" dirty="0"/>
              <a:t> </a:t>
            </a:r>
            <a:r>
              <a:rPr lang="ro-RO" dirty="0" err="1"/>
              <a:t>învăţământ</a:t>
            </a:r>
            <a:r>
              <a:rPr lang="ro-RO" dirty="0"/>
              <a:t> </a:t>
            </a:r>
            <a:r>
              <a:rPr lang="ro-RO" dirty="0" smtClean="0"/>
              <a:t>seral</a:t>
            </a:r>
            <a:endParaRPr lang="ro-RO" dirty="0"/>
          </a:p>
          <a:p>
            <a:r>
              <a:rPr lang="ro-RO" dirty="0"/>
              <a:t>ORDIN nr. 3.412 din 16 martie 2009 privind aprobarea planurilor-cadru de </a:t>
            </a:r>
            <a:r>
              <a:rPr lang="ro-RO" dirty="0" err="1"/>
              <a:t>învăţământ</a:t>
            </a:r>
            <a:r>
              <a:rPr lang="ro-RO" dirty="0"/>
              <a:t> pentru clasa a X-a, </a:t>
            </a:r>
            <a:r>
              <a:rPr lang="ro-RO" dirty="0" err="1"/>
              <a:t>şcoala</a:t>
            </a:r>
            <a:r>
              <a:rPr lang="ro-RO" dirty="0"/>
              <a:t> de arte </a:t>
            </a:r>
            <a:r>
              <a:rPr lang="ro-RO" dirty="0" err="1"/>
              <a:t>şi</a:t>
            </a:r>
            <a:r>
              <a:rPr lang="ro-RO" dirty="0"/>
              <a:t> meserii, pentru clasa a X-a, ciclul inferior al liceului, filiera tehnologică, ruta directă de calificare, pentru clasa a XI-a, anul de completare, precum </a:t>
            </a:r>
            <a:r>
              <a:rPr lang="ro-RO" dirty="0" err="1"/>
              <a:t>şi</a:t>
            </a:r>
            <a:r>
              <a:rPr lang="ro-RO" dirty="0"/>
              <a:t> pentru clasele a XI-a-a XII-a </a:t>
            </a:r>
            <a:r>
              <a:rPr lang="ro-RO" dirty="0" err="1"/>
              <a:t>şi</a:t>
            </a:r>
            <a:r>
              <a:rPr lang="ro-RO" dirty="0"/>
              <a:t> a XII-a/a XIII-a, ciclul superior al liceului, filiera tehnologică, cursuri de zi </a:t>
            </a:r>
            <a:r>
              <a:rPr lang="ro-RO" dirty="0" err="1"/>
              <a:t>şi</a:t>
            </a:r>
            <a:r>
              <a:rPr lang="ro-RO" dirty="0"/>
              <a:t> </a:t>
            </a:r>
            <a:r>
              <a:rPr lang="ro-RO" dirty="0" smtClean="0"/>
              <a:t>seral</a:t>
            </a:r>
            <a:endParaRPr lang="ro-RO" dirty="0"/>
          </a:p>
          <a:p>
            <a:r>
              <a:rPr lang="ro-RO" dirty="0"/>
              <a:t>ORDIN nr. 7724 din 13 decembrie 2024 pentru modificarea Ordinului ministrului educației, cercetării și inovării nr. 3.412/2009 privind aprobarea planurilor-cadru de învățământ pentru clasa a X-a, școala de arte și meserii, pentru clasa a X-a, ciclul inferior al liceului, filiera tehnologică, ruta directă de calificare, pentru clasa a XI-a, anul de completare, precum și pentru clasele a XI-a—a XII-a și a XII-a/a XIII-a, ciclul superior al liceului, filiera tehnologică, cursuri de zi și </a:t>
            </a:r>
            <a:r>
              <a:rPr lang="ro-RO" dirty="0" smtClean="0"/>
              <a:t>seral</a:t>
            </a:r>
            <a:endParaRPr lang="ro-RO" dirty="0"/>
          </a:p>
          <a:p>
            <a:r>
              <a:rPr lang="ro-RO" dirty="0"/>
              <a:t>ORDIN  nr. 4051/2006 pentru aprobarea planurilor cadru pentru învățământul seral. Pentru </a:t>
            </a:r>
            <a:r>
              <a:rPr lang="ro-RO" dirty="0" err="1"/>
              <a:t>învăţământul</a:t>
            </a:r>
            <a:r>
              <a:rPr lang="ro-RO" dirty="0"/>
              <a:t> seral, filiera tehnologică a liceului, prevederile OM nr. 4051/2006 cu privire la aprobarea planurilor-cadru, rămân valabile  pentru clasa a XIII-a</a:t>
            </a:r>
            <a:r>
              <a:rPr lang="ro-RO" dirty="0" smtClean="0"/>
              <a:t>.</a:t>
            </a:r>
            <a:endParaRPr lang="ro-RO" dirty="0"/>
          </a:p>
          <a:p>
            <a:r>
              <a:rPr lang="ro-RO" dirty="0"/>
              <a:t>OMEN 3152/2014 privind aprobarea planurilor-cadru de </a:t>
            </a:r>
            <a:r>
              <a:rPr lang="ro-RO" dirty="0" smtClean="0"/>
              <a:t>învățământ </a:t>
            </a:r>
            <a:r>
              <a:rPr lang="ro-RO" dirty="0"/>
              <a:t>pentru </a:t>
            </a:r>
            <a:r>
              <a:rPr lang="ro-RO" dirty="0" smtClean="0"/>
              <a:t>învățământul </a:t>
            </a:r>
            <a:r>
              <a:rPr lang="ro-RO" dirty="0"/>
              <a:t>profesional de 3 ani</a:t>
            </a:r>
            <a:r>
              <a:rPr lang="ro-RO" dirty="0" smtClean="0"/>
              <a:t>.</a:t>
            </a:r>
            <a:endParaRPr lang="ro-RO" dirty="0"/>
          </a:p>
          <a:p>
            <a:r>
              <a:rPr lang="ro-RO" dirty="0"/>
              <a:t>OMEN 3218/2014 privind aprobarea planului-cadru </a:t>
            </a:r>
            <a:r>
              <a:rPr lang="ro-RO" dirty="0" smtClean="0"/>
              <a:t>pentru </a:t>
            </a:r>
            <a:r>
              <a:rPr lang="ro-RO" dirty="0" err="1" smtClean="0"/>
              <a:t>invățământul</a:t>
            </a:r>
            <a:r>
              <a:rPr lang="ro-RO" dirty="0" smtClean="0"/>
              <a:t> </a:t>
            </a:r>
            <a:r>
              <a:rPr lang="ro-RO" dirty="0"/>
              <a:t>profesional special</a:t>
            </a:r>
            <a:r>
              <a:rPr lang="ro-RO" dirty="0" smtClean="0"/>
              <a:t>.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964959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Programe școlare</a:t>
            </a: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o-RO" dirty="0"/>
          </a:p>
          <a:p>
            <a:r>
              <a:rPr lang="ro-RO" dirty="0"/>
              <a:t>ORDIN nr. 3393/ 2017- pentru aprobarea programelor școlare  – învățământ gimnazial </a:t>
            </a:r>
            <a:endParaRPr lang="ro-RO" dirty="0" smtClean="0"/>
          </a:p>
          <a:p>
            <a:pPr marL="0" indent="0">
              <a:buNone/>
            </a:pPr>
            <a:r>
              <a:rPr lang="ro-RO" dirty="0"/>
              <a:t> </a:t>
            </a:r>
            <a:r>
              <a:rPr lang="ro-RO" dirty="0" smtClean="0"/>
              <a:t>     </a:t>
            </a:r>
            <a:r>
              <a:rPr lang="ro-RO" b="1" dirty="0" smtClean="0"/>
              <a:t>Gimnaziu</a:t>
            </a:r>
            <a:endParaRPr lang="ro-RO" b="1" dirty="0"/>
          </a:p>
          <a:p>
            <a:r>
              <a:rPr lang="ro-RO" dirty="0" smtClean="0">
                <a:hlinkClick r:id="rId2"/>
              </a:rPr>
              <a:t>https</a:t>
            </a:r>
            <a:r>
              <a:rPr lang="ro-RO" dirty="0">
                <a:hlinkClick r:id="rId2"/>
              </a:rPr>
              <a:t>://rocnee.eu/images/rocnee/fisiere/planuri-cadru/gimnazial/2024/PCI_PS_%</a:t>
            </a:r>
            <a:r>
              <a:rPr lang="ro-RO" dirty="0" smtClean="0">
                <a:hlinkClick r:id="rId2"/>
              </a:rPr>
              <a:t>C3%8ENV_GIMNAZIAL.pdf</a:t>
            </a:r>
            <a:r>
              <a:rPr lang="ro-RO" dirty="0" smtClean="0"/>
              <a:t> </a:t>
            </a:r>
            <a:endParaRPr lang="ro-RO" dirty="0"/>
          </a:p>
          <a:p>
            <a:pPr marL="0" indent="0">
              <a:buNone/>
            </a:pPr>
            <a:r>
              <a:rPr lang="ro-RO" dirty="0" smtClean="0"/>
              <a:t>      </a:t>
            </a:r>
            <a:r>
              <a:rPr lang="ro-RO" b="1" dirty="0"/>
              <a:t>Liceu </a:t>
            </a:r>
            <a:r>
              <a:rPr lang="ro-RO" b="1" dirty="0" smtClean="0"/>
              <a:t> </a:t>
            </a:r>
            <a:r>
              <a:rPr lang="ro-RO" dirty="0" smtClean="0"/>
              <a:t> </a:t>
            </a:r>
            <a:endParaRPr lang="ro-RO" dirty="0"/>
          </a:p>
          <a:p>
            <a:r>
              <a:rPr lang="ro-RO" dirty="0">
                <a:hlinkClick r:id="rId3"/>
              </a:rPr>
              <a:t>https://</a:t>
            </a:r>
            <a:r>
              <a:rPr lang="ro-RO" dirty="0" smtClean="0">
                <a:hlinkClick r:id="rId3"/>
              </a:rPr>
              <a:t>rocnee.eu/index.php/dcee-oriz/curriculum-oriz/programe-scolare-front/planuri-cadru-de-invatamant-si-programe-scolare-invatamant-liceal-2023-docx</a:t>
            </a:r>
            <a:r>
              <a:rPr lang="ro-RO" dirty="0" smtClean="0"/>
              <a:t>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890460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913657" y="589276"/>
            <a:ext cx="8911687" cy="891181"/>
          </a:xfrm>
        </p:spPr>
        <p:txBody>
          <a:bodyPr/>
          <a:lstStyle/>
          <a:p>
            <a:r>
              <a:rPr lang="ro-RO" dirty="0" smtClean="0"/>
              <a:t>Noutăți curriculare</a:t>
            </a: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107474" y="1219200"/>
            <a:ext cx="9849395" cy="5486400"/>
          </a:xfrm>
        </p:spPr>
        <p:txBody>
          <a:bodyPr>
            <a:normAutofit fontScale="92500" lnSpcReduction="20000"/>
          </a:bodyPr>
          <a:lstStyle/>
          <a:p>
            <a:r>
              <a:rPr lang="ro-RO" dirty="0"/>
              <a:t>OMEC nr. 4.350/2025 privind aprobarea planurilor-cadru pentru învățământul liceal cu frecvență </a:t>
            </a:r>
            <a:r>
              <a:rPr lang="ro-RO" dirty="0" smtClean="0"/>
              <a:t>zi</a:t>
            </a:r>
          </a:p>
          <a:p>
            <a:pPr marL="0" indent="0">
              <a:buNone/>
            </a:pPr>
            <a:r>
              <a:rPr lang="ro-RO" dirty="0" smtClean="0"/>
              <a:t>Art.40 </a:t>
            </a:r>
            <a:endParaRPr lang="ro-RO" dirty="0"/>
          </a:p>
          <a:p>
            <a:r>
              <a:rPr lang="ro-RO" dirty="0"/>
              <a:t>(1)  În anul școlar 2025-2026, pentru învățământul liceal și cel profesional se mențin în aplicare planurile-cadru valabile în anul școlar 2024-2025. </a:t>
            </a:r>
          </a:p>
          <a:p>
            <a:r>
              <a:rPr lang="ro-RO" dirty="0"/>
              <a:t>(2) În anul școlar 2026-2027, pentru clasa a IX-a, învățământ liceal, forma cu frecvență zi, se aplică planurile-cadru aprobate prin anexele nr. 2-38 ale prezentului ordin, iar pentru clasele a X-a, a XI-a și a XII-a, învățământ liceal, forma cu frecvență zi, respectiv clasele a X-a și a </a:t>
            </a:r>
            <a:r>
              <a:rPr lang="ro-RO" dirty="0" smtClean="0"/>
              <a:t>XI-a</a:t>
            </a:r>
            <a:r>
              <a:rPr lang="ro-RO" dirty="0"/>
              <a:t>, învățământ profesional, rămân în aplicare planurile-cadru valabile în anul școlar 2024-2025. </a:t>
            </a:r>
          </a:p>
          <a:p>
            <a:r>
              <a:rPr lang="ro-RO" dirty="0"/>
              <a:t>(3) În anul școlar 2027-2028, pentru clasele a IX-a și a X-a, învățământ liceal, forma cu frecvență zi, se aplică planurile-cadru aprobate prin anexele nr. 2-38 ale prezentului ordin, iar pentru clasele a XI-a și a XII-a, învățământ liceal, forma cu frecvență zi, respectiv clasa a XI-a, învățământ profesional, rămân în aplicare planurile-cadru valabile în anul școlar 2024-2025. </a:t>
            </a:r>
          </a:p>
          <a:p>
            <a:r>
              <a:rPr lang="ro-RO" dirty="0"/>
              <a:t>(4) În anul școlar 2028-2029, pentru clasele a IX-a, a X-a și a XI-a, învățământ liceal, forma cu frecvență zi, se aplică planurile-cadru aprobate prin anexele nr. 2-38 ale prezentului ordin, iar pentru clasa a XII-a, învățământ liceal, forma cu frecvență zi, rămân în aplicare </a:t>
            </a:r>
            <a:r>
              <a:rPr lang="ro-RO" dirty="0" smtClean="0"/>
              <a:t>planurile cadru </a:t>
            </a:r>
            <a:r>
              <a:rPr lang="ro-RO" dirty="0"/>
              <a:t>valabile în anul școlar 2024-2025. </a:t>
            </a:r>
          </a:p>
          <a:p>
            <a:r>
              <a:rPr lang="ro-RO" dirty="0"/>
              <a:t>(5) Începând cu anul școlar 2029-2030, pentru clasele a IX-a, a X-a, a XI-a și a XII-a, învățământ liceal, forma cu frecvență zi, se aplică planurile-cadru aprobate prin anexele nr. 2- 38 ale prezentului ordin. 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649601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602377" y="380270"/>
            <a:ext cx="9902235" cy="1280890"/>
          </a:xfrm>
        </p:spPr>
        <p:txBody>
          <a:bodyPr>
            <a:normAutofit fontScale="90000"/>
          </a:bodyPr>
          <a:lstStyle/>
          <a:p>
            <a:r>
              <a:rPr lang="ro-RO" dirty="0"/>
              <a:t>Nota de fundamentare a planurilor-cadru pentru învățământul liceal, forma cu frecvență zi.</a:t>
            </a:r>
            <a:br>
              <a:rPr lang="ro-RO" dirty="0"/>
            </a:b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484709" y="2026920"/>
            <a:ext cx="8915400" cy="4443549"/>
          </a:xfrm>
        </p:spPr>
        <p:txBody>
          <a:bodyPr>
            <a:normAutofit/>
          </a:bodyPr>
          <a:lstStyle/>
          <a:p>
            <a:r>
              <a:rPr lang="it-IT" dirty="0"/>
              <a:t>OMEC nr. 4.350/2025 poate fi accesat la adresa:</a:t>
            </a:r>
          </a:p>
          <a:p>
            <a:r>
              <a:rPr lang="it-IT" dirty="0">
                <a:hlinkClick r:id="rId2"/>
              </a:rPr>
              <a:t>https://</a:t>
            </a:r>
            <a:r>
              <a:rPr lang="it-IT" dirty="0" smtClean="0">
                <a:hlinkClick r:id="rId2"/>
              </a:rPr>
              <a:t>www.edu.ro/OMEC_4350_2025_planuri_cadru_liceu_frecventa</a:t>
            </a:r>
            <a:r>
              <a:rPr lang="ro-RO" dirty="0" smtClean="0"/>
              <a:t> </a:t>
            </a:r>
            <a:endParaRPr lang="it-IT" dirty="0"/>
          </a:p>
          <a:p>
            <a:pPr marL="0" indent="0">
              <a:buNone/>
            </a:pPr>
            <a:r>
              <a:rPr lang="ro-RO" dirty="0"/>
              <a:t>REPERE METODOLOGICE PENTRU APLICAREA CURRICULUMULUI</a:t>
            </a:r>
          </a:p>
          <a:p>
            <a:r>
              <a:rPr lang="ro-RO" dirty="0">
                <a:hlinkClick r:id="rId3"/>
              </a:rPr>
              <a:t>https://</a:t>
            </a:r>
            <a:r>
              <a:rPr lang="ro-RO" dirty="0" smtClean="0">
                <a:hlinkClick r:id="rId3"/>
              </a:rPr>
              <a:t>rocnee.eu/index.php/dcee-oriz/curriculum-oriz/repere-metodologice</a:t>
            </a:r>
            <a:r>
              <a:rPr lang="ro-RO" dirty="0" smtClean="0"/>
              <a:t> </a:t>
            </a:r>
            <a:endParaRPr lang="ro-RO" dirty="0"/>
          </a:p>
          <a:p>
            <a:pPr marL="0" indent="0">
              <a:buNone/>
            </a:pPr>
            <a:r>
              <a:rPr lang="ro-RO" dirty="0"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MANUALE ȘCOLARE </a:t>
            </a:r>
          </a:p>
          <a:p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În anul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ş</a:t>
            </a:r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colar 202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5</a:t>
            </a:r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-202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6</a:t>
            </a:r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sunt în </a:t>
            </a:r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vigoare  manualele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ş</a:t>
            </a:r>
            <a:r>
              <a:rPr lang="it-IT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colare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aprobate prin ordinul ministrului educaţiei</a:t>
            </a:r>
            <a:r>
              <a:rPr lang="en-US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pentru</a:t>
            </a:r>
            <a:r>
              <a:rPr lang="en-US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 fi folosite în sistemul naţional de</a:t>
            </a:r>
            <a:r>
              <a:rPr lang="en-US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</a:t>
            </a:r>
            <a:r>
              <a:rPr lang="ro-RO" altLang="zh-CN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învăţământ  (</a:t>
            </a:r>
            <a:r>
              <a:rPr lang="en-US" altLang="en-US" i="1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Catalogul manualelor şcolare  pentru clasele I-VIII </a:t>
            </a:r>
            <a:r>
              <a:rPr lang="ro-RO" altLang="en-US" i="1" noProof="1">
                <a:solidFill>
                  <a:schemeClr val="accent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şi Catalogul manualelor şcolare pentru clasele  IX-XII  pentru anul şcolar 2025-2026).</a:t>
            </a:r>
            <a:endParaRPr lang="en-US" altLang="en-US" i="1" noProof="1">
              <a:solidFill>
                <a:schemeClr val="accent1"/>
              </a:solidFill>
              <a:latin typeface="Arial" panose="020B0604020202020204" pitchFamily="34" charset="0"/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r>
              <a:rPr lang="ro-RO" altLang="zh-CN" noProof="1">
                <a:solidFill>
                  <a:schemeClr val="accent1"/>
                </a:solidFill>
                <a:latin typeface="New Times Roman"/>
                <a:ea typeface="SimSun" panose="02010600030101010101" pitchFamily="2" charset="-122"/>
                <a:hlinkClick r:id="rId4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https</a:t>
            </a:r>
            <a:r>
              <a:rPr lang="ro-RO" altLang="zh-CN" noProof="1">
                <a:solidFill>
                  <a:schemeClr val="accent1"/>
                </a:solidFill>
                <a:latin typeface="New Times Roman"/>
                <a:ea typeface="SimSun" panose="02010600030101010101" pitchFamily="2" charset="-122"/>
                <a:hlinkClick r:id="rId4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://</a:t>
            </a:r>
            <a:r>
              <a:rPr lang="ro-RO" altLang="zh-CN" noProof="1" smtClean="0">
                <a:solidFill>
                  <a:schemeClr val="accent1"/>
                </a:solidFill>
                <a:latin typeface="New Times Roman"/>
                <a:ea typeface="SimSun" panose="02010600030101010101" pitchFamily="2" charset="-122"/>
                <a:hlinkClick r:id="rId4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rocnee.eu/index.php?view=article&amp;id=382:informare-privind-asigurarea-manualelor-scolare-pentru-anul-scolar-2025-2026&amp;catid=2</a:t>
            </a:r>
            <a:endParaRPr lang="ro-RO" altLang="zh-CN" noProof="1">
              <a:solidFill>
                <a:schemeClr val="accent1"/>
              </a:solidFill>
              <a:latin typeface="New Times Roman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984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009451" y="711196"/>
            <a:ext cx="8911687" cy="769261"/>
          </a:xfrm>
        </p:spPr>
        <p:txBody>
          <a:bodyPr/>
          <a:lstStyle/>
          <a:p>
            <a:r>
              <a:rPr lang="ro-RO" dirty="0"/>
              <a:t>Examene Naționale </a:t>
            </a:r>
            <a:r>
              <a:rPr lang="ro-RO" dirty="0" smtClean="0"/>
              <a:t>2025-2026</a:t>
            </a:r>
            <a:endParaRPr lang="ro-RO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2484709" y="1480457"/>
            <a:ext cx="8915400" cy="3777622"/>
          </a:xfrm>
        </p:spPr>
        <p:txBody>
          <a:bodyPr>
            <a:normAutofit fontScale="92500" lnSpcReduction="10000"/>
          </a:bodyPr>
          <a:lstStyle/>
          <a:p>
            <a:r>
              <a:rPr lang="ro-RO" dirty="0"/>
              <a:t>OMEC nr. 6059/29.09.2025 privind organizarea și desfășurarea examenului național de bacalaureat – 2026;</a:t>
            </a:r>
          </a:p>
          <a:p>
            <a:r>
              <a:rPr lang="ro-RO" dirty="0"/>
              <a:t>OMEC nr. 6058/2025 privind organizarea și desfășurarea evaluării naționale pentru absolvenții clasei a VIII-a, în anul școlar 2025-2026;</a:t>
            </a:r>
          </a:p>
          <a:p>
            <a:r>
              <a:rPr lang="ro-RO" dirty="0"/>
              <a:t>OMEC nr. 6060/2025 privind organizarea și desfășurarea admiterii în învățământul liceal pentru anul școlar 2025-2026;</a:t>
            </a:r>
          </a:p>
          <a:p>
            <a:r>
              <a:rPr lang="ro-RO" dirty="0"/>
              <a:t>OMEC nr. 6056/2025 privind aprobarea graficului de desfășurare a examenelor de certificare a calificării profesionale a absolvenților din învățământul profesional și tehnic preuniversitar în anul școlar 2025-2026;</a:t>
            </a:r>
          </a:p>
          <a:p>
            <a:r>
              <a:rPr lang="ro-RO" dirty="0"/>
              <a:t>Noutatea este vizualizarea lucrărilor înainte de contestații  a redus numărul de contestații.</a:t>
            </a:r>
          </a:p>
          <a:p>
            <a:r>
              <a:rPr lang="ro-RO" dirty="0"/>
              <a:t>Se vor elabora  calendare pentru simulările examenelor naționale, evaluările națională și examenul de  bacalaureat. </a:t>
            </a:r>
          </a:p>
          <a:p>
            <a:endParaRPr lang="ro-RO" dirty="0"/>
          </a:p>
        </p:txBody>
      </p:sp>
      <p:sp>
        <p:nvSpPr>
          <p:cNvPr id="4" name="CasetăText 3"/>
          <p:cNvSpPr txBox="1"/>
          <p:nvPr/>
        </p:nvSpPr>
        <p:spPr>
          <a:xfrm>
            <a:off x="3796937" y="5704174"/>
            <a:ext cx="8281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chemeClr val="accent3">
                    <a:lumMod val="75000"/>
                  </a:schemeClr>
                </a:solidFill>
              </a:rPr>
              <a:t>Simulare Județeană </a:t>
            </a:r>
            <a:r>
              <a:rPr lang="ro-RO" dirty="0" smtClean="0"/>
              <a:t>– obligatoriu pentru toate liceele - 19-22.01.2026</a:t>
            </a:r>
          </a:p>
          <a:p>
            <a:r>
              <a:rPr lang="ro-RO" b="1" dirty="0" smtClean="0">
                <a:solidFill>
                  <a:schemeClr val="accent3">
                    <a:lumMod val="75000"/>
                  </a:schemeClr>
                </a:solidFill>
              </a:rPr>
              <a:t>Simulare Națională </a:t>
            </a:r>
            <a:r>
              <a:rPr lang="ro-RO" dirty="0" smtClean="0"/>
              <a:t>– 23-26.03.2026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796207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3360918" y="4664886"/>
            <a:ext cx="8343401" cy="629924"/>
          </a:xfrm>
        </p:spPr>
        <p:txBody>
          <a:bodyPr>
            <a:normAutofit fontScale="90000"/>
          </a:bodyPr>
          <a:lstStyle/>
          <a:p>
            <a:r>
              <a:rPr lang="ro-RO" dirty="0" smtClean="0"/>
              <a:t>Rezultate Examen de Bacalaureat 2025</a:t>
            </a:r>
            <a:endParaRPr lang="ro-RO" dirty="0"/>
          </a:p>
        </p:txBody>
      </p:sp>
      <p:pic>
        <p:nvPicPr>
          <p:cNvPr id="4" name="I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12" y="1337272"/>
            <a:ext cx="11971588" cy="198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468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611086" y="624110"/>
            <a:ext cx="10432867" cy="629924"/>
          </a:xfrm>
        </p:spPr>
        <p:txBody>
          <a:bodyPr>
            <a:normAutofit/>
          </a:bodyPr>
          <a:lstStyle/>
          <a:p>
            <a:r>
              <a:rPr lang="ro-RO" sz="3200" dirty="0"/>
              <a:t>Rezultate Olimpiade Școlare – Etapa </a:t>
            </a:r>
            <a:r>
              <a:rPr lang="ro-RO" sz="3200" dirty="0" smtClean="0"/>
              <a:t>Județeană</a:t>
            </a:r>
            <a:endParaRPr lang="ro-RO" sz="3200" dirty="0"/>
          </a:p>
        </p:txBody>
      </p:sp>
      <p:pic>
        <p:nvPicPr>
          <p:cNvPr id="4" name="I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15" y="1670235"/>
            <a:ext cx="11737685" cy="2823387"/>
          </a:xfrm>
          <a:prstGeom prst="rect">
            <a:avLst/>
          </a:prstGeom>
        </p:spPr>
      </p:pic>
      <p:sp>
        <p:nvSpPr>
          <p:cNvPr id="5" name="CasetăText 4"/>
          <p:cNvSpPr txBox="1"/>
          <p:nvPr/>
        </p:nvSpPr>
        <p:spPr>
          <a:xfrm>
            <a:off x="6139543" y="5991497"/>
            <a:ext cx="5904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i="1" dirty="0" smtClean="0">
                <a:solidFill>
                  <a:schemeClr val="accent3">
                    <a:lumMod val="75000"/>
                  </a:schemeClr>
                </a:solidFill>
              </a:rPr>
              <a:t>Olimpiada de Securitate Cibernetică</a:t>
            </a:r>
            <a:endParaRPr lang="ro-RO" sz="2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33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u 1"/>
          <p:cNvSpPr>
            <a:spLocks noGrp="1"/>
          </p:cNvSpPr>
          <p:nvPr>
            <p:ph type="title"/>
          </p:nvPr>
        </p:nvSpPr>
        <p:spPr>
          <a:xfrm>
            <a:off x="1611086" y="352199"/>
            <a:ext cx="10432867" cy="629924"/>
          </a:xfrm>
        </p:spPr>
        <p:txBody>
          <a:bodyPr>
            <a:normAutofit/>
          </a:bodyPr>
          <a:lstStyle/>
          <a:p>
            <a:r>
              <a:rPr lang="ro-RO" sz="3200" dirty="0"/>
              <a:t>Rezultate Olimpiade Școlare – Etapa </a:t>
            </a:r>
            <a:r>
              <a:rPr lang="ro-RO" sz="3200" dirty="0" smtClean="0"/>
              <a:t>Județeană</a:t>
            </a:r>
            <a:endParaRPr lang="ro-RO" sz="3200" dirty="0"/>
          </a:p>
        </p:txBody>
      </p:sp>
      <p:pic>
        <p:nvPicPr>
          <p:cNvPr id="5" name="I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349" y="1254663"/>
            <a:ext cx="11634651" cy="4941101"/>
          </a:xfrm>
          <a:prstGeom prst="rect">
            <a:avLst/>
          </a:prstGeom>
        </p:spPr>
      </p:pic>
      <p:sp>
        <p:nvSpPr>
          <p:cNvPr id="6" name="CasetăText 5"/>
          <p:cNvSpPr txBox="1"/>
          <p:nvPr/>
        </p:nvSpPr>
        <p:spPr>
          <a:xfrm>
            <a:off x="7985760" y="6396335"/>
            <a:ext cx="4284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i="1" dirty="0" smtClean="0">
                <a:solidFill>
                  <a:schemeClr val="accent3">
                    <a:lumMod val="75000"/>
                  </a:schemeClr>
                </a:solidFill>
              </a:rPr>
              <a:t>Olimpiada de Informatică</a:t>
            </a:r>
            <a:endParaRPr lang="ro-RO" sz="2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840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u 1"/>
          <p:cNvSpPr>
            <a:spLocks noGrp="1"/>
          </p:cNvSpPr>
          <p:nvPr>
            <p:ph type="title"/>
          </p:nvPr>
        </p:nvSpPr>
        <p:spPr>
          <a:xfrm>
            <a:off x="1645920" y="639582"/>
            <a:ext cx="10432867" cy="629924"/>
          </a:xfrm>
        </p:spPr>
        <p:txBody>
          <a:bodyPr>
            <a:normAutofit/>
          </a:bodyPr>
          <a:lstStyle/>
          <a:p>
            <a:r>
              <a:rPr lang="ro-RO" sz="3200" dirty="0"/>
              <a:t>Rezultate Olimpiade Școlare – Etapa </a:t>
            </a:r>
            <a:r>
              <a:rPr lang="ro-RO" sz="3200" dirty="0" smtClean="0"/>
              <a:t>Județeană</a:t>
            </a:r>
            <a:endParaRPr lang="ro-RO" sz="3200" dirty="0"/>
          </a:p>
        </p:txBody>
      </p:sp>
      <p:pic>
        <p:nvPicPr>
          <p:cNvPr id="5" name="I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74" y="1358809"/>
            <a:ext cx="11190513" cy="5067713"/>
          </a:xfrm>
          <a:prstGeom prst="rect">
            <a:avLst/>
          </a:prstGeom>
        </p:spPr>
      </p:pic>
      <p:sp>
        <p:nvSpPr>
          <p:cNvPr id="6" name="CasetăText 5"/>
          <p:cNvSpPr txBox="1"/>
          <p:nvPr/>
        </p:nvSpPr>
        <p:spPr>
          <a:xfrm>
            <a:off x="4145280" y="6396335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i="1" dirty="0" smtClean="0">
                <a:solidFill>
                  <a:schemeClr val="accent3">
                    <a:lumMod val="75000"/>
                  </a:schemeClr>
                </a:solidFill>
              </a:rPr>
              <a:t>Olimpiada de Tehnologia Informației/Secțiunea C#</a:t>
            </a:r>
            <a:endParaRPr lang="ro-RO" sz="2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921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868" y="1240604"/>
            <a:ext cx="10903131" cy="5106035"/>
          </a:xfrm>
          <a:prstGeom prst="rect">
            <a:avLst/>
          </a:prstGeom>
        </p:spPr>
      </p:pic>
      <p:sp>
        <p:nvSpPr>
          <p:cNvPr id="6" name="Titlu 1"/>
          <p:cNvSpPr>
            <a:spLocks noGrp="1"/>
          </p:cNvSpPr>
          <p:nvPr>
            <p:ph type="title"/>
          </p:nvPr>
        </p:nvSpPr>
        <p:spPr>
          <a:xfrm>
            <a:off x="1584960" y="610680"/>
            <a:ext cx="10432867" cy="629924"/>
          </a:xfrm>
        </p:spPr>
        <p:txBody>
          <a:bodyPr>
            <a:normAutofit/>
          </a:bodyPr>
          <a:lstStyle/>
          <a:p>
            <a:r>
              <a:rPr lang="ro-RO" sz="3200" dirty="0"/>
              <a:t>Rezultate Olimpiade Școlare – Etapa </a:t>
            </a:r>
            <a:r>
              <a:rPr lang="ro-RO" sz="3200" dirty="0" smtClean="0"/>
              <a:t>Județeană</a:t>
            </a:r>
            <a:endParaRPr lang="ro-RO" sz="3200" dirty="0"/>
          </a:p>
        </p:txBody>
      </p:sp>
      <p:sp>
        <p:nvSpPr>
          <p:cNvPr id="7" name="CasetăText 6"/>
          <p:cNvSpPr txBox="1"/>
          <p:nvPr/>
        </p:nvSpPr>
        <p:spPr>
          <a:xfrm>
            <a:off x="4145280" y="6396335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i="1" dirty="0" smtClean="0">
                <a:solidFill>
                  <a:schemeClr val="accent3">
                    <a:lumMod val="75000"/>
                  </a:schemeClr>
                </a:solidFill>
              </a:rPr>
              <a:t>Olimpiada de Informatică Aplicată/Secțiuni</a:t>
            </a:r>
            <a:endParaRPr lang="ro-RO" sz="2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21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67" y="1706880"/>
            <a:ext cx="11607733" cy="2485097"/>
          </a:xfrm>
          <a:prstGeom prst="rect">
            <a:avLst/>
          </a:prstGeom>
        </p:spPr>
      </p:pic>
      <p:sp>
        <p:nvSpPr>
          <p:cNvPr id="5" name="Titlu 1"/>
          <p:cNvSpPr>
            <a:spLocks noGrp="1"/>
          </p:cNvSpPr>
          <p:nvPr>
            <p:ph type="title"/>
          </p:nvPr>
        </p:nvSpPr>
        <p:spPr>
          <a:xfrm>
            <a:off x="1576251" y="671640"/>
            <a:ext cx="10432867" cy="629924"/>
          </a:xfrm>
        </p:spPr>
        <p:txBody>
          <a:bodyPr>
            <a:normAutofit/>
          </a:bodyPr>
          <a:lstStyle/>
          <a:p>
            <a:r>
              <a:rPr lang="ro-RO" sz="3200" dirty="0"/>
              <a:t>Rezultate Olimpiade Școlare – Etapa </a:t>
            </a:r>
            <a:r>
              <a:rPr lang="ro-RO" sz="3200" dirty="0" smtClean="0"/>
              <a:t>Județeană</a:t>
            </a:r>
            <a:endParaRPr lang="ro-RO" sz="3200" dirty="0"/>
          </a:p>
        </p:txBody>
      </p:sp>
      <p:sp>
        <p:nvSpPr>
          <p:cNvPr id="6" name="CasetăText 5"/>
          <p:cNvSpPr txBox="1"/>
          <p:nvPr/>
        </p:nvSpPr>
        <p:spPr>
          <a:xfrm>
            <a:off x="6200503" y="5386141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i="1" dirty="0" smtClean="0">
                <a:solidFill>
                  <a:schemeClr val="accent3">
                    <a:lumMod val="75000"/>
                  </a:schemeClr>
                </a:solidFill>
              </a:rPr>
              <a:t>Olimpiada de Inteligență Artificială</a:t>
            </a:r>
            <a:endParaRPr lang="ro-RO" sz="2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82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550126" y="615401"/>
            <a:ext cx="10641874" cy="743136"/>
          </a:xfrm>
        </p:spPr>
        <p:txBody>
          <a:bodyPr/>
          <a:lstStyle/>
          <a:p>
            <a:r>
              <a:rPr lang="ro-RO" dirty="0" smtClean="0"/>
              <a:t>Rezultate Olimpiade Școlare – Etapa Națională</a:t>
            </a:r>
            <a:endParaRPr lang="ro-RO" dirty="0"/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00876"/>
              </p:ext>
            </p:extLst>
          </p:nvPr>
        </p:nvGraphicFramePr>
        <p:xfrm>
          <a:off x="1306286" y="2838990"/>
          <a:ext cx="10667999" cy="2266069"/>
        </p:xfrm>
        <a:graphic>
          <a:graphicData uri="http://schemas.openxmlformats.org/drawingml/2006/table">
            <a:tbl>
              <a:tblPr/>
              <a:tblGrid>
                <a:gridCol w="1863635">
                  <a:extLst>
                    <a:ext uri="{9D8B030D-6E8A-4147-A177-3AD203B41FA5}">
                      <a16:colId xmlns:a16="http://schemas.microsoft.com/office/drawing/2014/main" val="227159032"/>
                    </a:ext>
                  </a:extLst>
                </a:gridCol>
                <a:gridCol w="705394">
                  <a:extLst>
                    <a:ext uri="{9D8B030D-6E8A-4147-A177-3AD203B41FA5}">
                      <a16:colId xmlns:a16="http://schemas.microsoft.com/office/drawing/2014/main" val="3799349948"/>
                    </a:ext>
                  </a:extLst>
                </a:gridCol>
                <a:gridCol w="2638697">
                  <a:extLst>
                    <a:ext uri="{9D8B030D-6E8A-4147-A177-3AD203B41FA5}">
                      <a16:colId xmlns:a16="http://schemas.microsoft.com/office/drawing/2014/main" val="1283279615"/>
                    </a:ext>
                  </a:extLst>
                </a:gridCol>
                <a:gridCol w="2841023">
                  <a:extLst>
                    <a:ext uri="{9D8B030D-6E8A-4147-A177-3AD203B41FA5}">
                      <a16:colId xmlns:a16="http://schemas.microsoft.com/office/drawing/2014/main" val="1304701755"/>
                    </a:ext>
                  </a:extLst>
                </a:gridCol>
                <a:gridCol w="1617766">
                  <a:extLst>
                    <a:ext uri="{9D8B030D-6E8A-4147-A177-3AD203B41FA5}">
                      <a16:colId xmlns:a16="http://schemas.microsoft.com/office/drawing/2014/main" val="2330374508"/>
                    </a:ext>
                  </a:extLst>
                </a:gridCol>
                <a:gridCol w="1001484">
                  <a:extLst>
                    <a:ext uri="{9D8B030D-6E8A-4147-A177-3AD203B41FA5}">
                      <a16:colId xmlns:a16="http://schemas.microsoft.com/office/drawing/2014/main" val="2861277622"/>
                    </a:ext>
                  </a:extLst>
                </a:gridCol>
              </a:tblGrid>
              <a:tr h="650629"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Numele și prenumele elevului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Clasa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Unitatea de învățământ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Denumirea Olimpiadei/Concursului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Profesor coordonator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o-RO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Distincție obținută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892969"/>
                  </a:ext>
                </a:extLst>
              </a:tr>
              <a:tr h="388160"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SIMINA ALEXANDRU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COLEGIUL NAȚIONAL ,,AUREL </a:t>
                      </a:r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VLAICU„ ORĂȘTIE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Olimpiada de Informatică Aplicată - </a:t>
                      </a:r>
                      <a:r>
                        <a:rPr lang="ro-RO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Acadnet</a:t>
                      </a:r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secțiunea Rețele - 9-10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POPA DANIEL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III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14619"/>
                  </a:ext>
                </a:extLst>
              </a:tr>
              <a:tr h="388160"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MOROȘANU ALEXANDRU NICOLAE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COLEGIUL NAŢIONAL „MIHAI EMINESCU”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Olimpiada de Informatică Aplicată - </a:t>
                      </a:r>
                      <a:r>
                        <a:rPr lang="ro-RO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Acadnet</a:t>
                      </a:r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secțiunea Calculatoare - 9-10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DOJCSAR MARILENA / SZEDLACSEK ROLLAND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MENȚIUNE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265677"/>
                  </a:ext>
                </a:extLst>
              </a:tr>
              <a:tr h="388160"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BUDIUL ALEXANDRU VASILE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LICEUL TEORETIC „TRAIAN LALESCU” HUNEDOARA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Olimpiada de Națională de Tehnologia Informației/ Secțiunea C#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MUSCALAGIU DIANA-MARIA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MENȚIUNE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27750"/>
                  </a:ext>
                </a:extLst>
              </a:tr>
              <a:tr h="388160"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CORTOJAN ALEXANDRU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COLEGIUL NAȚIONAL PEDAGOGIC „REGINA MARIA” DEVA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Olimpiada de Inteligență Artificială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BERCEANU CAMELIA-FLORENTINA</a:t>
                      </a:r>
                      <a:endParaRPr lang="ro-RO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o-RO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MENȚIUNE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348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0760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018159" y="641528"/>
            <a:ext cx="8911687" cy="708301"/>
          </a:xfrm>
        </p:spPr>
        <p:txBody>
          <a:bodyPr/>
          <a:lstStyle/>
          <a:p>
            <a:r>
              <a:rPr lang="ro-RO" dirty="0" smtClean="0"/>
              <a:t>Olimpiade școlare 2025-2026</a:t>
            </a:r>
            <a:endParaRPr lang="ro-RO" dirty="0"/>
          </a:p>
        </p:txBody>
      </p:sp>
      <p:sp>
        <p:nvSpPr>
          <p:cNvPr id="4" name="CasetăText 3"/>
          <p:cNvSpPr txBox="1"/>
          <p:nvPr/>
        </p:nvSpPr>
        <p:spPr>
          <a:xfrm>
            <a:off x="1854925" y="1480457"/>
            <a:ext cx="83602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/>
              <a:t>Propunere pentru calendarul Olimpiadei </a:t>
            </a:r>
            <a:r>
              <a:rPr lang="ro-RO" b="1" dirty="0" err="1"/>
              <a:t>Naţionale</a:t>
            </a:r>
            <a:r>
              <a:rPr lang="ro-RO" b="1" dirty="0"/>
              <a:t> de </a:t>
            </a:r>
            <a:r>
              <a:rPr lang="ro-RO" b="1" dirty="0" smtClean="0"/>
              <a:t>Informatică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Etapele </a:t>
            </a:r>
            <a:r>
              <a:rPr lang="ro-RO" dirty="0"/>
              <a:t>locale se vor organiza până pe 10 februarie </a:t>
            </a:r>
            <a:r>
              <a:rPr lang="ro-RO" dirty="0" smtClean="0"/>
              <a:t>2026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Înscrieri </a:t>
            </a:r>
            <a:r>
              <a:rPr lang="ro-RO" dirty="0"/>
              <a:t>etapa </a:t>
            </a:r>
            <a:r>
              <a:rPr lang="ro-RO" dirty="0" err="1"/>
              <a:t>judeţeană</a:t>
            </a:r>
            <a:r>
              <a:rPr lang="ro-RO" dirty="0"/>
              <a:t> 11 februarie – 25 februarie </a:t>
            </a:r>
            <a:r>
              <a:rPr lang="ro-RO" dirty="0" smtClean="0"/>
              <a:t>2026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Etapa </a:t>
            </a:r>
            <a:r>
              <a:rPr lang="ro-RO" dirty="0" err="1"/>
              <a:t>judeţeană</a:t>
            </a:r>
            <a:r>
              <a:rPr lang="ro-RO" dirty="0"/>
              <a:t> (liceu/gimnaziu): 7/8 martie </a:t>
            </a:r>
            <a:r>
              <a:rPr lang="ro-RO" dirty="0" smtClean="0"/>
              <a:t>2026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Etapa </a:t>
            </a:r>
            <a:r>
              <a:rPr lang="ro-RO" dirty="0" err="1"/>
              <a:t>naţională</a:t>
            </a:r>
            <a:r>
              <a:rPr lang="ro-RO" dirty="0"/>
              <a:t>: </a:t>
            </a:r>
            <a:endParaRPr lang="ro-R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/>
              <a:t>Gimnaziu</a:t>
            </a:r>
            <a:r>
              <a:rPr lang="ro-RO" dirty="0"/>
              <a:t>: 29 martie-2 aprilie </a:t>
            </a:r>
            <a:r>
              <a:rPr lang="ro-RO" dirty="0" smtClean="0"/>
              <a:t>2026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/>
              <a:t>Liceu</a:t>
            </a:r>
            <a:r>
              <a:rPr lang="ro-RO" dirty="0"/>
              <a:t>: 29 martie-3 aprilie </a:t>
            </a:r>
            <a:r>
              <a:rPr lang="ro-RO" dirty="0" smtClean="0"/>
              <a:t>2026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Tabere </a:t>
            </a:r>
            <a:r>
              <a:rPr lang="ro-RO" dirty="0"/>
              <a:t>de pregătire a </a:t>
            </a:r>
            <a:r>
              <a:rPr lang="ro-RO" dirty="0" smtClean="0"/>
              <a:t>lotului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Lot </a:t>
            </a:r>
            <a:r>
              <a:rPr lang="ro-RO" dirty="0"/>
              <a:t>lărgit la Ploiești 23-28 </a:t>
            </a:r>
            <a:r>
              <a:rPr lang="ro-RO" dirty="0" smtClean="0"/>
              <a:t>aprilie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Lot </a:t>
            </a:r>
            <a:r>
              <a:rPr lang="ro-RO" dirty="0"/>
              <a:t>restrâns - </a:t>
            </a:r>
            <a:r>
              <a:rPr lang="ro-RO" dirty="0" smtClean="0"/>
              <a:t>încă </a:t>
            </a:r>
            <a:r>
              <a:rPr lang="ro-RO" dirty="0"/>
              <a:t>nestabilit</a:t>
            </a:r>
          </a:p>
        </p:txBody>
      </p:sp>
      <p:pic>
        <p:nvPicPr>
          <p:cNvPr id="6" name="I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289" y="2987041"/>
            <a:ext cx="5097311" cy="364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271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ubstituent conținut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0325559"/>
              </p:ext>
            </p:extLst>
          </p:nvPr>
        </p:nvGraphicFramePr>
        <p:xfrm>
          <a:off x="1262744" y="2125572"/>
          <a:ext cx="1059833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7496">
                  <a:extLst>
                    <a:ext uri="{9D8B030D-6E8A-4147-A177-3AD203B41FA5}">
                      <a16:colId xmlns:a16="http://schemas.microsoft.com/office/drawing/2014/main" val="4212810250"/>
                    </a:ext>
                  </a:extLst>
                </a:gridCol>
                <a:gridCol w="3570514">
                  <a:extLst>
                    <a:ext uri="{9D8B030D-6E8A-4147-A177-3AD203B41FA5}">
                      <a16:colId xmlns:a16="http://schemas.microsoft.com/office/drawing/2014/main" val="4190899063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11668585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Denumire Olimpiadă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Școală Organizatoare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Data de desfășurare</a:t>
                      </a:r>
                      <a:endParaRPr lang="ro-R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2759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de</a:t>
                      </a:r>
                      <a:r>
                        <a:rPr lang="ro-RO" baseline="0" dirty="0" smtClean="0"/>
                        <a:t> Informatică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Centre zonale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1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de TIC/C#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Facultate</a:t>
                      </a:r>
                      <a:r>
                        <a:rPr lang="ro-RO" baseline="0" dirty="0" smtClean="0"/>
                        <a:t> ?!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843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</a:t>
                      </a:r>
                      <a:r>
                        <a:rPr lang="ro-RO" dirty="0" err="1" smtClean="0"/>
                        <a:t>AcadNet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Orăștie/ Zonal</a:t>
                      </a:r>
                      <a:r>
                        <a:rPr lang="ro-RO" baseline="0" dirty="0" smtClean="0"/>
                        <a:t> Petroșani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610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</a:t>
                      </a:r>
                      <a:r>
                        <a:rPr lang="ro-RO" dirty="0" err="1" smtClean="0"/>
                        <a:t>InfoEducație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Brad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4514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de Securitate Cibernetică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Colegiul Național Pedagogic „Regina Maria” Deva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1957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de Inteligență Artificială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Lupeni?! / Hațeg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88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Olimpiada de</a:t>
                      </a:r>
                      <a:r>
                        <a:rPr lang="ro-RO" baseline="0" dirty="0" smtClean="0"/>
                        <a:t> Informatică pe echipe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 smtClean="0"/>
                        <a:t>În fiecare școală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23164"/>
                  </a:ext>
                </a:extLst>
              </a:tr>
            </a:tbl>
          </a:graphicData>
        </a:graphic>
      </p:graphicFrame>
      <p:sp>
        <p:nvSpPr>
          <p:cNvPr id="4" name="Titlu 1"/>
          <p:cNvSpPr>
            <a:spLocks noGrp="1"/>
          </p:cNvSpPr>
          <p:nvPr>
            <p:ph type="title"/>
          </p:nvPr>
        </p:nvSpPr>
        <p:spPr>
          <a:xfrm>
            <a:off x="1661109" y="667655"/>
            <a:ext cx="10339303" cy="647340"/>
          </a:xfrm>
        </p:spPr>
        <p:txBody>
          <a:bodyPr>
            <a:normAutofit/>
          </a:bodyPr>
          <a:lstStyle/>
          <a:p>
            <a:r>
              <a:rPr lang="ro-RO" sz="3200" dirty="0" smtClean="0"/>
              <a:t>Olimpiade școlare – Etapa Județeană 2025-2026</a:t>
            </a:r>
            <a:endParaRPr lang="ro-RO" sz="3200" dirty="0"/>
          </a:p>
        </p:txBody>
      </p:sp>
    </p:spTree>
    <p:extLst>
      <p:ext uri="{BB962C8B-B14F-4D97-AF65-F5344CB8AC3E}">
        <p14:creationId xmlns:p14="http://schemas.microsoft.com/office/powerpoint/2010/main" val="251122702"/>
      </p:ext>
    </p:extLst>
  </p:cSld>
  <p:clrMapOvr>
    <a:masterClrMapping/>
  </p:clrMapOvr>
</p:sld>
</file>

<file path=ppt/theme/theme1.xml><?xml version="1.0" encoding="utf-8"?>
<a:theme xmlns:a="http://schemas.openxmlformats.org/drawingml/2006/main" name="Adiere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386</TotalTime>
  <Words>1082</Words>
  <Application>Microsoft Office PowerPoint</Application>
  <PresentationFormat>Ecran lat</PresentationFormat>
  <Paragraphs>121</Paragraphs>
  <Slides>16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9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16</vt:i4>
      </vt:variant>
    </vt:vector>
  </HeadingPairs>
  <TitlesOfParts>
    <vt:vector size="26" baseType="lpstr">
      <vt:lpstr>New Times Roman</vt:lpstr>
      <vt:lpstr>Roboto Condensed</vt:lpstr>
      <vt:lpstr>SimSun</vt:lpstr>
      <vt:lpstr>Arial</vt:lpstr>
      <vt:lpstr>Calibri</vt:lpstr>
      <vt:lpstr>Century Gothic</vt:lpstr>
      <vt:lpstr>Times New Roman</vt:lpstr>
      <vt:lpstr>Wingdings</vt:lpstr>
      <vt:lpstr>Wingdings 3</vt:lpstr>
      <vt:lpstr>Adiere</vt:lpstr>
      <vt:lpstr>Consfătuiri Județene INFORMATICĂ și T.I.C.</vt:lpstr>
      <vt:lpstr>Cadrul normativ privind organizarea procesului de învățământ în anul școlar 2025– 2026</vt:lpstr>
      <vt:lpstr>Planuri-cadru, cursuri de zi și seral, învățământ liceal și profesional </vt:lpstr>
      <vt:lpstr>Programe școlare</vt:lpstr>
      <vt:lpstr>Noutăți curriculare</vt:lpstr>
      <vt:lpstr>Nota de fundamentare a planurilor-cadru pentru învățământul liceal, forma cu frecvență zi. </vt:lpstr>
      <vt:lpstr>Examene Naționale 2025-2026</vt:lpstr>
      <vt:lpstr>Rezultate Examen de Bacalaureat 2025</vt:lpstr>
      <vt:lpstr>Rezultate Olimpiade Școlare – Etapa Județeană</vt:lpstr>
      <vt:lpstr>Rezultate Olimpiade Școlare – Etapa Județeană</vt:lpstr>
      <vt:lpstr>Rezultate Olimpiade Școlare – Etapa Județeană</vt:lpstr>
      <vt:lpstr>Rezultate Olimpiade Școlare – Etapa Județeană</vt:lpstr>
      <vt:lpstr>Rezultate Olimpiade Școlare – Etapa Județeană</vt:lpstr>
      <vt:lpstr>Rezultate Olimpiade Școlare – Etapa Națională</vt:lpstr>
      <vt:lpstr>Olimpiade școlare 2025-2026</vt:lpstr>
      <vt:lpstr>Olimpiade școlare – Etapa Județeană 2025-2026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Consfătuiri Județene INFORMATICĂ și T.I.C.</dc:title>
  <dc:creator>Elev</dc:creator>
  <cp:lastModifiedBy>Elev</cp:lastModifiedBy>
  <cp:revision>22</cp:revision>
  <dcterms:created xsi:type="dcterms:W3CDTF">2025-09-18T08:19:52Z</dcterms:created>
  <dcterms:modified xsi:type="dcterms:W3CDTF">2025-09-22T13:20:48Z</dcterms:modified>
</cp:coreProperties>
</file>