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18288000" cy="10287000"/>
  <p:notesSz cx="6858000" cy="9144000"/>
  <p:embeddedFontLst>
    <p:embeddedFont>
      <p:font typeface="Aptos Bold" panose="020B0604020202020204" charset="0"/>
      <p:regular r:id="rId31"/>
    </p:embeddedFont>
    <p:embeddedFont>
      <p:font typeface="Aptos Bold Italics" panose="020B0604020202020204" charset="0"/>
      <p:regular r:id="rId32"/>
    </p:embeddedFont>
    <p:embeddedFont>
      <p:font typeface="Aptos Italics" panose="020B0604020202020204" charset="0"/>
      <p:regular r:id="rId33"/>
    </p:embeddedFont>
    <p:embeddedFont>
      <p:font typeface="Calibri (MS)" panose="020B0604020202020204" charset="0"/>
      <p:regular r:id="rId34"/>
    </p:embeddedFont>
    <p:embeddedFont>
      <p:font typeface="Calibri (MS) Bold" panose="020B0604020202020204" charset="0"/>
      <p:regular r:id="rId35"/>
    </p:embeddedFont>
    <p:embeddedFont>
      <p:font typeface="Impact" panose="020B0806030902050204" pitchFamily="34" charset="0"/>
      <p:regular r:id="rId36"/>
    </p:embeddedFont>
    <p:embeddedFont>
      <p:font typeface="Lucida Calligraphy" panose="03010101010101010101" pitchFamily="66" charset="0"/>
      <p:regular r:id="rId37"/>
    </p:embeddedFont>
    <p:embeddedFont>
      <p:font typeface="Trebuchet MS" panose="020B0603020202020204" pitchFamily="34" charset="0"/>
      <p:regular r:id="rId38"/>
      <p:bold r:id="rId39"/>
      <p:italic r:id="rId40"/>
      <p:boldItalic r:id="rId41"/>
    </p:embeddedFont>
    <p:embeddedFont>
      <p:font typeface="Tw Cen MT" panose="020B0602020104020603" pitchFamily="34" charset="0"/>
      <p:regular r:id="rId42"/>
      <p:bold r:id="rId43"/>
      <p:italic r:id="rId44"/>
      <p:boldItalic r:id="rId45"/>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4" d="100"/>
          <a:sy n="54" d="100"/>
        </p:scale>
        <p:origin x="754" y="6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font" Target="fonts/font12.fntdata"/><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font" Target="fonts/font1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4"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5.fntdata"/><Relationship Id="rId43" Type="http://schemas.openxmlformats.org/officeDocument/2006/relationships/font" Target="fonts/font13.fntdata"/><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Title 1"/>
          <p:cNvSpPr>
            <a:spLocks noGrp="1"/>
          </p:cNvSpPr>
          <p:nvPr>
            <p:ph type="ctrTitle"/>
          </p:nvPr>
        </p:nvSpPr>
        <p:spPr>
          <a:xfrm>
            <a:off x="2626518" y="1951178"/>
            <a:ext cx="13034964" cy="3763820"/>
          </a:xfrm>
        </p:spPr>
        <p:txBody>
          <a:bodyPr anchor="b">
            <a:normAutofit/>
          </a:bodyPr>
          <a:lstStyle>
            <a:lvl1pPr algn="ctr">
              <a:defRPr sz="7200"/>
            </a:lvl1pPr>
          </a:lstStyle>
          <a:p>
            <a:r>
              <a:rPr lang="en-US"/>
              <a:t>Click to edit Master title style</a:t>
            </a:r>
            <a:endParaRPr lang="en-US" dirty="0"/>
          </a:p>
        </p:txBody>
      </p:sp>
      <p:sp>
        <p:nvSpPr>
          <p:cNvPr id="3" name="Subtitle 2"/>
          <p:cNvSpPr>
            <a:spLocks noGrp="1"/>
          </p:cNvSpPr>
          <p:nvPr>
            <p:ph type="subTitle" idx="1"/>
          </p:nvPr>
        </p:nvSpPr>
        <p:spPr>
          <a:xfrm>
            <a:off x="2626518" y="5829301"/>
            <a:ext cx="13034964" cy="2057399"/>
          </a:xfrm>
        </p:spPr>
        <p:txBody>
          <a:bodyPr>
            <a:normAutofit/>
          </a:bodyPr>
          <a:lstStyle>
            <a:lvl1pPr marL="0" indent="0" algn="ctr">
              <a:buNone/>
              <a:defRPr sz="3300">
                <a:solidFill>
                  <a:schemeClr val="bg1">
                    <a:lumMod val="50000"/>
                  </a:schemeClr>
                </a:solidFill>
              </a:defRPr>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9/18/2026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2755821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1370661" y="3550639"/>
            <a:ext cx="15545739" cy="51361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9/18/2026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10109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Title 1"/>
          <p:cNvSpPr>
            <a:spLocks noGrp="1"/>
          </p:cNvSpPr>
          <p:nvPr>
            <p:ph type="title"/>
          </p:nvPr>
        </p:nvSpPr>
        <p:spPr>
          <a:xfrm>
            <a:off x="1370661" y="1242845"/>
            <a:ext cx="15527628" cy="4105229"/>
          </a:xfrm>
        </p:spPr>
        <p:txBody>
          <a:bodyPr anchor="b">
            <a:normAutofit/>
          </a:bodyPr>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1370661" y="5486186"/>
            <a:ext cx="15527628" cy="2052275"/>
          </a:xfrm>
        </p:spPr>
        <p:txBody>
          <a:bodyPr>
            <a:normAutofit/>
          </a:bodyPr>
          <a:lstStyle>
            <a:lvl1pPr marL="0" indent="0" algn="ctr">
              <a:buNone/>
              <a:defRPr sz="3000">
                <a:solidFill>
                  <a:schemeClr val="bg1">
                    <a:lumMod val="50000"/>
                  </a:schemeClr>
                </a:solidFill>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182292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14" name="Title 1"/>
          <p:cNvSpPr>
            <a:spLocks noGrp="1"/>
          </p:cNvSpPr>
          <p:nvPr>
            <p:ph type="title"/>
          </p:nvPr>
        </p:nvSpPr>
        <p:spPr>
          <a:xfrm>
            <a:off x="1370663" y="927776"/>
            <a:ext cx="15546677" cy="2394266"/>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1370661" y="3550639"/>
            <a:ext cx="7659039" cy="51361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9258300" y="3550639"/>
            <a:ext cx="7658100" cy="51361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9/18/2026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803956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14" name="Title 1"/>
          <p:cNvSpPr>
            <a:spLocks noGrp="1"/>
          </p:cNvSpPr>
          <p:nvPr>
            <p:ph type="title"/>
          </p:nvPr>
        </p:nvSpPr>
        <p:spPr>
          <a:xfrm>
            <a:off x="1370663" y="927776"/>
            <a:ext cx="15546677" cy="239426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719492" y="3556527"/>
            <a:ext cx="7310211" cy="1019991"/>
          </a:xfrm>
        </p:spPr>
        <p:txBody>
          <a:bodyPr anchor="b">
            <a:noAutofit/>
          </a:bodyPr>
          <a:lstStyle>
            <a:lvl1pPr marL="0" indent="0">
              <a:lnSpc>
                <a:spcPct val="85000"/>
              </a:lnSpc>
              <a:buNone/>
              <a:defRPr sz="3900" b="0">
                <a:solidFill>
                  <a:schemeClr val="tx1"/>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12" name="Content Placeholder 3"/>
          <p:cNvSpPr>
            <a:spLocks noGrp="1"/>
          </p:cNvSpPr>
          <p:nvPr>
            <p:ph sz="quarter" idx="13"/>
          </p:nvPr>
        </p:nvSpPr>
        <p:spPr>
          <a:xfrm>
            <a:off x="1370662" y="4576519"/>
            <a:ext cx="7659041" cy="41102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9594635" y="3556527"/>
            <a:ext cx="7322706" cy="1019991"/>
          </a:xfrm>
        </p:spPr>
        <p:txBody>
          <a:bodyPr anchor="b">
            <a:noAutofit/>
          </a:bodyPr>
          <a:lstStyle>
            <a:lvl1pPr marL="0" indent="0">
              <a:lnSpc>
                <a:spcPct val="85000"/>
              </a:lnSpc>
              <a:buNone/>
              <a:defRPr sz="3900" b="0">
                <a:solidFill>
                  <a:schemeClr val="tx1"/>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13" name="Content Placeholder 5"/>
          <p:cNvSpPr>
            <a:spLocks noGrp="1"/>
          </p:cNvSpPr>
          <p:nvPr>
            <p:ph sz="quarter" idx="14"/>
          </p:nvPr>
        </p:nvSpPr>
        <p:spPr>
          <a:xfrm>
            <a:off x="9258301" y="4576519"/>
            <a:ext cx="7658102" cy="41102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9/18/2026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505495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pPr/>
              <a:t>9/18/2026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750338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Date Placeholder 1"/>
          <p:cNvSpPr>
            <a:spLocks noGrp="1"/>
          </p:cNvSpPr>
          <p:nvPr>
            <p:ph type="dt" sz="half" idx="10"/>
          </p:nvPr>
        </p:nvSpPr>
        <p:spPr/>
        <p:txBody>
          <a:bodyPr/>
          <a:lstStyle/>
          <a:p>
            <a:fld id="{1D8BD707-D9CF-40AE-B4C6-C98DA3205C09}" type="datetimeFigureOut">
              <a:rPr lang="en-US" smtClean="0"/>
              <a:pPr/>
              <a:t>9/18/2026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0261066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Title 1"/>
          <p:cNvSpPr>
            <a:spLocks noGrp="1"/>
          </p:cNvSpPr>
          <p:nvPr>
            <p:ph type="title"/>
          </p:nvPr>
        </p:nvSpPr>
        <p:spPr>
          <a:xfrm>
            <a:off x="1370663" y="914400"/>
            <a:ext cx="5903532" cy="3034878"/>
          </a:xfrm>
        </p:spPr>
        <p:txBody>
          <a:bodyPr anchor="b"/>
          <a:lstStyle>
            <a:lvl1pPr algn="ctr">
              <a:defRPr sz="4800"/>
            </a:lvl1pPr>
          </a:lstStyle>
          <a:p>
            <a:r>
              <a:rPr lang="en-US"/>
              <a:t>Click to edit Master title style</a:t>
            </a:r>
            <a:endParaRPr lang="en-US" dirty="0"/>
          </a:p>
        </p:txBody>
      </p:sp>
      <p:sp>
        <p:nvSpPr>
          <p:cNvPr id="10" name="Content Placeholder 2"/>
          <p:cNvSpPr>
            <a:spLocks noGrp="1"/>
          </p:cNvSpPr>
          <p:nvPr>
            <p:ph sz="quarter" idx="13"/>
          </p:nvPr>
        </p:nvSpPr>
        <p:spPr>
          <a:xfrm>
            <a:off x="7617094" y="914401"/>
            <a:ext cx="9300245" cy="77723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370662" y="3949278"/>
            <a:ext cx="5903534" cy="4737522"/>
          </a:xfrm>
        </p:spPr>
        <p:txBody>
          <a:bodyPr/>
          <a:lstStyle>
            <a:lvl1pPr marL="0" indent="0" algn="ctr">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012975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Title 1"/>
          <p:cNvSpPr>
            <a:spLocks noGrp="1"/>
          </p:cNvSpPr>
          <p:nvPr>
            <p:ph type="title"/>
          </p:nvPr>
        </p:nvSpPr>
        <p:spPr>
          <a:xfrm>
            <a:off x="1370662" y="914400"/>
            <a:ext cx="8902454" cy="3034881"/>
          </a:xfrm>
        </p:spPr>
        <p:txBody>
          <a:bodyPr anchor="b"/>
          <a:lstStyle>
            <a:lvl1pPr algn="ctr">
              <a:defRPr sz="4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137205" y="914402"/>
            <a:ext cx="4883037" cy="77724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r>
              <a:rPr lang="en-US"/>
              <a:t>Click icon to add picture</a:t>
            </a:r>
            <a:endParaRPr lang="en-US" dirty="0"/>
          </a:p>
        </p:txBody>
      </p:sp>
      <p:sp>
        <p:nvSpPr>
          <p:cNvPr id="4" name="Text Placeholder 3"/>
          <p:cNvSpPr>
            <a:spLocks noGrp="1"/>
          </p:cNvSpPr>
          <p:nvPr>
            <p:ph type="body" sz="half" idx="2"/>
          </p:nvPr>
        </p:nvSpPr>
        <p:spPr>
          <a:xfrm>
            <a:off x="1370692" y="3949278"/>
            <a:ext cx="8902424" cy="4737521"/>
          </a:xfrm>
        </p:spPr>
        <p:txBody>
          <a:bodyPr/>
          <a:lstStyle>
            <a:lvl1pPr marL="0" indent="0" algn="ctr">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333382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Title 1"/>
          <p:cNvSpPr>
            <a:spLocks noGrp="1"/>
          </p:cNvSpPr>
          <p:nvPr>
            <p:ph type="title"/>
          </p:nvPr>
        </p:nvSpPr>
        <p:spPr>
          <a:xfrm>
            <a:off x="1370691" y="6434061"/>
            <a:ext cx="15546648" cy="1217415"/>
          </a:xfrm>
        </p:spPr>
        <p:txBody>
          <a:bodyPr anchor="b"/>
          <a:lstStyle>
            <a:lvl1pPr>
              <a:defRPr sz="4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77116" y="1047392"/>
            <a:ext cx="14733798" cy="4821204"/>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r>
              <a:rPr lang="en-US"/>
              <a:t>Click icon to add picture</a:t>
            </a:r>
            <a:endParaRPr lang="en-US" dirty="0"/>
          </a:p>
        </p:txBody>
      </p:sp>
      <p:sp>
        <p:nvSpPr>
          <p:cNvPr id="4" name="Text Placeholder 3"/>
          <p:cNvSpPr>
            <a:spLocks noGrp="1"/>
          </p:cNvSpPr>
          <p:nvPr>
            <p:ph type="body" sz="half" idx="2"/>
          </p:nvPr>
        </p:nvSpPr>
        <p:spPr>
          <a:xfrm>
            <a:off x="1370661" y="7663092"/>
            <a:ext cx="15546678" cy="1023708"/>
          </a:xfrm>
        </p:spPr>
        <p:txBody>
          <a:bodyPr/>
          <a:lstStyle>
            <a:lvl1pPr marL="0" indent="0" algn="ctr">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9877696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Title 1"/>
          <p:cNvSpPr>
            <a:spLocks noGrp="1"/>
          </p:cNvSpPr>
          <p:nvPr>
            <p:ph type="title"/>
          </p:nvPr>
        </p:nvSpPr>
        <p:spPr>
          <a:xfrm>
            <a:off x="1370661" y="914399"/>
            <a:ext cx="15546678" cy="5140868"/>
          </a:xfrm>
        </p:spPr>
        <p:txBody>
          <a:bodyPr anchor="ct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1370663" y="6307232"/>
            <a:ext cx="15546678" cy="2379570"/>
          </a:xfrm>
        </p:spPr>
        <p:txBody>
          <a:bodyPr anchor="ctr"/>
          <a:lstStyle>
            <a:lvl1pPr marL="0" indent="0" algn="ctr">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9159199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Title 1"/>
          <p:cNvSpPr>
            <a:spLocks noGrp="1"/>
          </p:cNvSpPr>
          <p:nvPr>
            <p:ph type="title"/>
          </p:nvPr>
        </p:nvSpPr>
        <p:spPr>
          <a:xfrm>
            <a:off x="2169318" y="914400"/>
            <a:ext cx="13954128" cy="4489356"/>
          </a:xfrm>
        </p:spPr>
        <p:txBody>
          <a:bodyPr anchor="ctr"/>
          <a:lstStyle>
            <a:lvl1pP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2580967" y="5415048"/>
            <a:ext cx="13128449" cy="892182"/>
          </a:xfrm>
        </p:spPr>
        <p:txBody>
          <a:bodyPr anchor="t">
            <a:normAutofit/>
          </a:bodyPr>
          <a:lstStyle>
            <a:lvl1pPr marL="0" indent="0">
              <a:buNone/>
              <a:defRPr sz="21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4" name="Text Placeholder 3"/>
          <p:cNvSpPr>
            <a:spLocks noGrp="1"/>
          </p:cNvSpPr>
          <p:nvPr>
            <p:ph type="body" sz="half" idx="2"/>
          </p:nvPr>
        </p:nvSpPr>
        <p:spPr>
          <a:xfrm>
            <a:off x="1370661" y="6559195"/>
            <a:ext cx="15546678" cy="2131580"/>
          </a:xfrm>
        </p:spPr>
        <p:txBody>
          <a:bodyPr anchor="ctr">
            <a:normAutofit/>
          </a:bodyPr>
          <a:lstStyle>
            <a:lvl1pPr marL="0" indent="0" algn="ctr">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13" name="TextBox 12"/>
          <p:cNvSpPr txBox="1"/>
          <p:nvPr/>
        </p:nvSpPr>
        <p:spPr>
          <a:xfrm>
            <a:off x="1502232" y="1131249"/>
            <a:ext cx="914400" cy="877164"/>
          </a:xfrm>
          <a:prstGeom prst="rect">
            <a:avLst/>
          </a:prstGeom>
        </p:spPr>
        <p:txBody>
          <a:bodyPr vert="horz" lIns="137160" tIns="68580" rIns="137160" bIns="6858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12000" dirty="0">
                <a:solidFill>
                  <a:schemeClr val="tx1"/>
                </a:solidFill>
                <a:effectLst/>
              </a:rPr>
              <a:t>“</a:t>
            </a:r>
          </a:p>
        </p:txBody>
      </p:sp>
      <p:sp>
        <p:nvSpPr>
          <p:cNvPr id="14" name="TextBox 13"/>
          <p:cNvSpPr txBox="1"/>
          <p:nvPr/>
        </p:nvSpPr>
        <p:spPr>
          <a:xfrm>
            <a:off x="15836337" y="4490367"/>
            <a:ext cx="914400" cy="877164"/>
          </a:xfrm>
          <a:prstGeom prst="rect">
            <a:avLst/>
          </a:prstGeom>
        </p:spPr>
        <p:txBody>
          <a:bodyPr vert="horz" lIns="137160" tIns="68580" rIns="137160" bIns="6858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12000" dirty="0">
                <a:solidFill>
                  <a:schemeClr val="tx1"/>
                </a:solidFill>
                <a:effectLst/>
              </a:rPr>
              <a:t>”</a:t>
            </a:r>
          </a:p>
        </p:txBody>
      </p:sp>
    </p:spTree>
    <p:extLst>
      <p:ext uri="{BB962C8B-B14F-4D97-AF65-F5344CB8AC3E}">
        <p14:creationId xmlns:p14="http://schemas.microsoft.com/office/powerpoint/2010/main" val="13947177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Title 1"/>
          <p:cNvSpPr>
            <a:spLocks noGrp="1"/>
          </p:cNvSpPr>
          <p:nvPr>
            <p:ph type="title"/>
          </p:nvPr>
        </p:nvSpPr>
        <p:spPr>
          <a:xfrm>
            <a:off x="1370663" y="3208082"/>
            <a:ext cx="15546678" cy="3767753"/>
          </a:xfrm>
        </p:spPr>
        <p:txBody>
          <a:bodyPr anchor="b"/>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1370663" y="6993503"/>
            <a:ext cx="15546678" cy="1710966"/>
          </a:xfrm>
        </p:spPr>
        <p:txBody>
          <a:bodyPr anchor="t"/>
          <a:lstStyle>
            <a:lvl1pPr marL="0" indent="0" algn="ctr">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381419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15" name="Title 1"/>
          <p:cNvSpPr>
            <a:spLocks noGrp="1"/>
          </p:cNvSpPr>
          <p:nvPr>
            <p:ph type="title"/>
          </p:nvPr>
        </p:nvSpPr>
        <p:spPr>
          <a:xfrm>
            <a:off x="1370661" y="914400"/>
            <a:ext cx="15546678" cy="2407641"/>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70661" y="3550640"/>
            <a:ext cx="4948464" cy="864393"/>
          </a:xfrm>
        </p:spPr>
        <p:txBody>
          <a:bodyPr anchor="b">
            <a:noAutofit/>
          </a:bodyPr>
          <a:lstStyle>
            <a:lvl1pPr marL="0" indent="0" algn="ctr">
              <a:lnSpc>
                <a:spcPct val="85000"/>
              </a:lnSpc>
              <a:buNone/>
              <a:defRPr sz="3600" b="0">
                <a:solidFill>
                  <a:schemeClr val="tx1"/>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8" name="Text Placeholder 3"/>
          <p:cNvSpPr>
            <a:spLocks noGrp="1"/>
          </p:cNvSpPr>
          <p:nvPr>
            <p:ph type="body" sz="half" idx="15"/>
          </p:nvPr>
        </p:nvSpPr>
        <p:spPr>
          <a:xfrm>
            <a:off x="1370661" y="4415033"/>
            <a:ext cx="4948464" cy="4271768"/>
          </a:xfrm>
        </p:spPr>
        <p:txBody>
          <a:bodyPr anchor="t">
            <a:normAutofit/>
          </a:bodyPr>
          <a:lstStyle>
            <a:lvl1pPr marL="0" indent="0" algn="ctr">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9" name="Text Placeholder 4"/>
          <p:cNvSpPr>
            <a:spLocks noGrp="1"/>
          </p:cNvSpPr>
          <p:nvPr>
            <p:ph type="body" sz="quarter" idx="3"/>
          </p:nvPr>
        </p:nvSpPr>
        <p:spPr>
          <a:xfrm>
            <a:off x="6678584" y="3550640"/>
            <a:ext cx="4937282" cy="864393"/>
          </a:xfrm>
        </p:spPr>
        <p:txBody>
          <a:bodyPr anchor="b">
            <a:noAutofit/>
          </a:bodyPr>
          <a:lstStyle>
            <a:lvl1pPr marL="0" indent="0" algn="ctr">
              <a:lnSpc>
                <a:spcPct val="85000"/>
              </a:lnSpc>
              <a:buNone/>
              <a:defRPr sz="3600" b="0">
                <a:solidFill>
                  <a:schemeClr val="tx1"/>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10" name="Text Placeholder 3"/>
          <p:cNvSpPr>
            <a:spLocks noGrp="1"/>
          </p:cNvSpPr>
          <p:nvPr>
            <p:ph type="body" sz="half" idx="16"/>
          </p:nvPr>
        </p:nvSpPr>
        <p:spPr>
          <a:xfrm>
            <a:off x="6662023" y="4415033"/>
            <a:ext cx="4955027" cy="4271768"/>
          </a:xfrm>
        </p:spPr>
        <p:txBody>
          <a:bodyPr anchor="t">
            <a:normAutofit/>
          </a:bodyPr>
          <a:lstStyle>
            <a:lvl1pPr marL="0" indent="0" algn="ctr">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11" name="Text Placeholder 4"/>
          <p:cNvSpPr>
            <a:spLocks noGrp="1"/>
          </p:cNvSpPr>
          <p:nvPr>
            <p:ph type="body" sz="quarter" idx="13"/>
          </p:nvPr>
        </p:nvSpPr>
        <p:spPr>
          <a:xfrm>
            <a:off x="11959947" y="3550640"/>
            <a:ext cx="4957392" cy="864393"/>
          </a:xfrm>
        </p:spPr>
        <p:txBody>
          <a:bodyPr anchor="b">
            <a:noAutofit/>
          </a:bodyPr>
          <a:lstStyle>
            <a:lvl1pPr marL="0" indent="0" algn="ctr">
              <a:lnSpc>
                <a:spcPct val="85000"/>
              </a:lnSpc>
              <a:buNone/>
              <a:defRPr sz="3600" b="0">
                <a:solidFill>
                  <a:schemeClr val="tx1"/>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12" name="Text Placeholder 3"/>
          <p:cNvSpPr>
            <a:spLocks noGrp="1"/>
          </p:cNvSpPr>
          <p:nvPr>
            <p:ph type="body" sz="half" idx="17"/>
          </p:nvPr>
        </p:nvSpPr>
        <p:spPr>
          <a:xfrm>
            <a:off x="11959947" y="4415033"/>
            <a:ext cx="4957392" cy="4271768"/>
          </a:xfrm>
        </p:spPr>
        <p:txBody>
          <a:bodyPr anchor="t">
            <a:normAutofit/>
          </a:bodyPr>
          <a:lstStyle>
            <a:lvl1pPr marL="0" indent="0" algn="ctr">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3" name="Date Placeholder 2"/>
          <p:cNvSpPr>
            <a:spLocks noGrp="1"/>
          </p:cNvSpPr>
          <p:nvPr>
            <p:ph type="dt" sz="half" idx="10"/>
          </p:nvPr>
        </p:nvSpPr>
        <p:spPr/>
        <p:txBody>
          <a:bodyPr/>
          <a:lstStyle/>
          <a:p>
            <a:fld id="{1D8BD707-D9CF-40AE-B4C6-C98DA3205C09}" type="datetimeFigureOut">
              <a:rPr lang="en-US" smtClean="0"/>
              <a:pPr/>
              <a:t>9/18/2026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2316799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30" name="Title 1"/>
          <p:cNvSpPr>
            <a:spLocks noGrp="1"/>
          </p:cNvSpPr>
          <p:nvPr>
            <p:ph type="title"/>
          </p:nvPr>
        </p:nvSpPr>
        <p:spPr>
          <a:xfrm>
            <a:off x="1370661" y="916158"/>
            <a:ext cx="15546678" cy="240588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70662" y="6307230"/>
            <a:ext cx="4944614" cy="864393"/>
          </a:xfrm>
        </p:spPr>
        <p:txBody>
          <a:bodyPr anchor="b">
            <a:noAutofit/>
          </a:bodyPr>
          <a:lstStyle>
            <a:lvl1pPr marL="0" indent="0" algn="ctr">
              <a:lnSpc>
                <a:spcPct val="85000"/>
              </a:lnSpc>
              <a:buNone/>
              <a:defRPr sz="3300" b="0">
                <a:solidFill>
                  <a:schemeClr val="tx1"/>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20" name="Picture Placeholder 2"/>
          <p:cNvSpPr>
            <a:spLocks noGrp="1" noChangeAspect="1"/>
          </p:cNvSpPr>
          <p:nvPr>
            <p:ph type="pic" idx="15"/>
          </p:nvPr>
        </p:nvSpPr>
        <p:spPr>
          <a:xfrm>
            <a:off x="1370662" y="3550640"/>
            <a:ext cx="4944614" cy="2286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2400"/>
            </a:lvl1pPr>
            <a:lvl2pPr marL="685800" indent="0">
              <a:buNone/>
              <a:defRPr sz="2400"/>
            </a:lvl2pPr>
            <a:lvl3pPr marL="1371600" indent="0">
              <a:buNone/>
              <a:defRPr sz="2400"/>
            </a:lvl3pPr>
            <a:lvl4pPr marL="2057400" indent="0">
              <a:buNone/>
              <a:defRPr sz="2400"/>
            </a:lvl4pPr>
            <a:lvl5pPr marL="2743200" indent="0">
              <a:buNone/>
              <a:defRPr sz="2400"/>
            </a:lvl5pPr>
            <a:lvl6pPr marL="3429000" indent="0">
              <a:buNone/>
              <a:defRPr sz="2400"/>
            </a:lvl6pPr>
            <a:lvl7pPr marL="4114800" indent="0">
              <a:buNone/>
              <a:defRPr sz="2400"/>
            </a:lvl7pPr>
            <a:lvl8pPr marL="4800600" indent="0">
              <a:buNone/>
              <a:defRPr sz="2400"/>
            </a:lvl8pPr>
            <a:lvl9pPr marL="5486400" indent="0">
              <a:buNone/>
              <a:defRPr sz="2400"/>
            </a:lvl9pPr>
          </a:lstStyle>
          <a:p>
            <a:r>
              <a:rPr lang="en-US"/>
              <a:t>Click icon to add picture</a:t>
            </a:r>
            <a:endParaRPr lang="en-US" dirty="0"/>
          </a:p>
        </p:txBody>
      </p:sp>
      <p:sp>
        <p:nvSpPr>
          <p:cNvPr id="21" name="Text Placeholder 3"/>
          <p:cNvSpPr>
            <a:spLocks noGrp="1"/>
          </p:cNvSpPr>
          <p:nvPr>
            <p:ph type="body" sz="half" idx="18"/>
          </p:nvPr>
        </p:nvSpPr>
        <p:spPr>
          <a:xfrm>
            <a:off x="1370662" y="7171623"/>
            <a:ext cx="4944614" cy="1515177"/>
          </a:xfrm>
        </p:spPr>
        <p:txBody>
          <a:bodyPr anchor="t">
            <a:normAutofit/>
          </a:bodyPr>
          <a:lstStyle>
            <a:lvl1pPr marL="0" indent="0" algn="ctr">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22" name="Text Placeholder 4"/>
          <p:cNvSpPr>
            <a:spLocks noGrp="1"/>
          </p:cNvSpPr>
          <p:nvPr>
            <p:ph type="body" sz="quarter" idx="3"/>
          </p:nvPr>
        </p:nvSpPr>
        <p:spPr>
          <a:xfrm>
            <a:off x="6664139" y="6307230"/>
            <a:ext cx="4952742" cy="864393"/>
          </a:xfrm>
        </p:spPr>
        <p:txBody>
          <a:bodyPr anchor="b">
            <a:noAutofit/>
          </a:bodyPr>
          <a:lstStyle>
            <a:lvl1pPr marL="0" indent="0" algn="ctr">
              <a:lnSpc>
                <a:spcPct val="85000"/>
              </a:lnSpc>
              <a:buNone/>
              <a:defRPr sz="3300" b="0">
                <a:solidFill>
                  <a:schemeClr val="tx1"/>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23" name="Picture Placeholder 2"/>
          <p:cNvSpPr>
            <a:spLocks noGrp="1" noChangeAspect="1"/>
          </p:cNvSpPr>
          <p:nvPr>
            <p:ph type="pic" idx="21"/>
          </p:nvPr>
        </p:nvSpPr>
        <p:spPr>
          <a:xfrm>
            <a:off x="6662022" y="3550640"/>
            <a:ext cx="4955028" cy="2286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2400"/>
            </a:lvl1pPr>
            <a:lvl2pPr marL="685800" indent="0">
              <a:buNone/>
              <a:defRPr sz="2400"/>
            </a:lvl2pPr>
            <a:lvl3pPr marL="1371600" indent="0">
              <a:buNone/>
              <a:defRPr sz="2400"/>
            </a:lvl3pPr>
            <a:lvl4pPr marL="2057400" indent="0">
              <a:buNone/>
              <a:defRPr sz="2400"/>
            </a:lvl4pPr>
            <a:lvl5pPr marL="2743200" indent="0">
              <a:buNone/>
              <a:defRPr sz="2400"/>
            </a:lvl5pPr>
            <a:lvl6pPr marL="3429000" indent="0">
              <a:buNone/>
              <a:defRPr sz="2400"/>
            </a:lvl6pPr>
            <a:lvl7pPr marL="4114800" indent="0">
              <a:buNone/>
              <a:defRPr sz="2400"/>
            </a:lvl7pPr>
            <a:lvl8pPr marL="4800600" indent="0">
              <a:buNone/>
              <a:defRPr sz="2400"/>
            </a:lvl8pPr>
            <a:lvl9pPr marL="5486400" indent="0">
              <a:buNone/>
              <a:defRPr sz="2400"/>
            </a:lvl9pPr>
          </a:lstStyle>
          <a:p>
            <a:r>
              <a:rPr lang="en-US"/>
              <a:t>Click icon to add picture</a:t>
            </a:r>
            <a:endParaRPr lang="en-US" dirty="0"/>
          </a:p>
        </p:txBody>
      </p:sp>
      <p:sp>
        <p:nvSpPr>
          <p:cNvPr id="24" name="Text Placeholder 3"/>
          <p:cNvSpPr>
            <a:spLocks noGrp="1"/>
          </p:cNvSpPr>
          <p:nvPr>
            <p:ph type="body" sz="half" idx="19"/>
          </p:nvPr>
        </p:nvSpPr>
        <p:spPr>
          <a:xfrm>
            <a:off x="6662022" y="7171621"/>
            <a:ext cx="4955028" cy="1515179"/>
          </a:xfrm>
        </p:spPr>
        <p:txBody>
          <a:bodyPr anchor="t">
            <a:normAutofit/>
          </a:bodyPr>
          <a:lstStyle>
            <a:lvl1pPr marL="0" indent="0" algn="ctr">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25" name="Text Placeholder 4"/>
          <p:cNvSpPr>
            <a:spLocks noGrp="1"/>
          </p:cNvSpPr>
          <p:nvPr>
            <p:ph type="body" sz="quarter" idx="13"/>
          </p:nvPr>
        </p:nvSpPr>
        <p:spPr>
          <a:xfrm>
            <a:off x="11959948" y="6307230"/>
            <a:ext cx="4951022" cy="864393"/>
          </a:xfrm>
        </p:spPr>
        <p:txBody>
          <a:bodyPr anchor="b">
            <a:noAutofit/>
          </a:bodyPr>
          <a:lstStyle>
            <a:lvl1pPr marL="0" indent="0" algn="ctr">
              <a:lnSpc>
                <a:spcPct val="85000"/>
              </a:lnSpc>
              <a:buNone/>
              <a:defRPr sz="3300" b="0">
                <a:solidFill>
                  <a:schemeClr val="tx1"/>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26" name="Picture Placeholder 2"/>
          <p:cNvSpPr>
            <a:spLocks noGrp="1" noChangeAspect="1"/>
          </p:cNvSpPr>
          <p:nvPr>
            <p:ph type="pic" idx="22"/>
          </p:nvPr>
        </p:nvSpPr>
        <p:spPr>
          <a:xfrm>
            <a:off x="11959947" y="3550640"/>
            <a:ext cx="4957392" cy="2286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2400"/>
            </a:lvl1pPr>
            <a:lvl2pPr marL="685800" indent="0">
              <a:buNone/>
              <a:defRPr sz="2400"/>
            </a:lvl2pPr>
            <a:lvl3pPr marL="1371600" indent="0">
              <a:buNone/>
              <a:defRPr sz="2400"/>
            </a:lvl3pPr>
            <a:lvl4pPr marL="2057400" indent="0">
              <a:buNone/>
              <a:defRPr sz="2400"/>
            </a:lvl4pPr>
            <a:lvl5pPr marL="2743200" indent="0">
              <a:buNone/>
              <a:defRPr sz="2400"/>
            </a:lvl5pPr>
            <a:lvl6pPr marL="3429000" indent="0">
              <a:buNone/>
              <a:defRPr sz="2400"/>
            </a:lvl6pPr>
            <a:lvl7pPr marL="4114800" indent="0">
              <a:buNone/>
              <a:defRPr sz="2400"/>
            </a:lvl7pPr>
            <a:lvl8pPr marL="4800600" indent="0">
              <a:buNone/>
              <a:defRPr sz="2400"/>
            </a:lvl8pPr>
            <a:lvl9pPr marL="5486400" indent="0">
              <a:buNone/>
              <a:defRPr sz="2400"/>
            </a:lvl9pPr>
          </a:lstStyle>
          <a:p>
            <a:r>
              <a:rPr lang="en-US"/>
              <a:t>Click icon to add picture</a:t>
            </a:r>
            <a:endParaRPr lang="en-US" dirty="0"/>
          </a:p>
        </p:txBody>
      </p:sp>
      <p:sp>
        <p:nvSpPr>
          <p:cNvPr id="27" name="Text Placeholder 3"/>
          <p:cNvSpPr>
            <a:spLocks noGrp="1"/>
          </p:cNvSpPr>
          <p:nvPr>
            <p:ph type="body" sz="half" idx="20"/>
          </p:nvPr>
        </p:nvSpPr>
        <p:spPr>
          <a:xfrm>
            <a:off x="11959760" y="7171618"/>
            <a:ext cx="4957580" cy="1515182"/>
          </a:xfrm>
        </p:spPr>
        <p:txBody>
          <a:bodyPr anchor="t">
            <a:normAutofit/>
          </a:bodyPr>
          <a:lstStyle>
            <a:lvl1pPr marL="0" indent="0" algn="ctr">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3" name="Date Placeholder 2"/>
          <p:cNvSpPr>
            <a:spLocks noGrp="1"/>
          </p:cNvSpPr>
          <p:nvPr>
            <p:ph type="dt" sz="half" idx="10"/>
          </p:nvPr>
        </p:nvSpPr>
        <p:spPr/>
        <p:txBody>
          <a:bodyPr/>
          <a:lstStyle/>
          <a:p>
            <a:fld id="{1D8BD707-D9CF-40AE-B4C6-C98DA3205C09}" type="datetimeFigureOut">
              <a:rPr lang="en-US" smtClean="0"/>
              <a:pPr/>
              <a:t>9/18/2026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880747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1370663" y="3550640"/>
            <a:ext cx="15546678" cy="513616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9/18/2026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9652858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Vertical Title 1"/>
          <p:cNvSpPr>
            <a:spLocks noGrp="1"/>
          </p:cNvSpPr>
          <p:nvPr>
            <p:ph type="title" orient="vert"/>
          </p:nvPr>
        </p:nvSpPr>
        <p:spPr>
          <a:xfrm>
            <a:off x="13087350" y="914402"/>
            <a:ext cx="3829989" cy="77723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1370663" y="914402"/>
            <a:ext cx="11488086" cy="77723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9/18/2026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153299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1" y="-1"/>
            <a:ext cx="18288005" cy="1028700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1370663" y="927776"/>
            <a:ext cx="15546677" cy="239426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370663" y="3550640"/>
            <a:ext cx="15546678" cy="513616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518106" y="8824913"/>
            <a:ext cx="4114800" cy="547688"/>
          </a:xfrm>
          <a:prstGeom prst="rect">
            <a:avLst/>
          </a:prstGeom>
        </p:spPr>
        <p:txBody>
          <a:bodyPr vert="horz" lIns="91440" tIns="45720" rIns="91440" bIns="45720" rtlCol="0" anchor="ctr"/>
          <a:lstStyle>
            <a:lvl1pPr algn="r">
              <a:defRPr sz="1500">
                <a:solidFill>
                  <a:schemeClr val="tx1"/>
                </a:solidFill>
              </a:defRPr>
            </a:lvl1pPr>
          </a:lstStyle>
          <a:p>
            <a:fld id="{1D8BD707-D9CF-40AE-B4C6-C98DA3205C09}" type="datetimeFigureOut">
              <a:rPr lang="en-US" smtClean="0"/>
              <a:pPr/>
              <a:t>9/18/2026</a:t>
            </a:fld>
            <a:endParaRPr lang="en-US"/>
          </a:p>
        </p:txBody>
      </p:sp>
      <p:sp>
        <p:nvSpPr>
          <p:cNvPr id="5" name="Footer Placeholder 4"/>
          <p:cNvSpPr>
            <a:spLocks noGrp="1"/>
          </p:cNvSpPr>
          <p:nvPr>
            <p:ph type="ftr" sz="quarter" idx="3"/>
          </p:nvPr>
        </p:nvSpPr>
        <p:spPr>
          <a:xfrm>
            <a:off x="1370662" y="8824913"/>
            <a:ext cx="10009331" cy="547688"/>
          </a:xfrm>
          <a:prstGeom prst="rect">
            <a:avLst/>
          </a:prstGeom>
        </p:spPr>
        <p:txBody>
          <a:bodyPr vert="horz" lIns="91440" tIns="45720" rIns="91440" bIns="45720" rtlCol="0" anchor="ctr"/>
          <a:lstStyle>
            <a:lvl1pPr algn="l">
              <a:defRPr sz="1500">
                <a:solidFill>
                  <a:schemeClr val="tx1"/>
                </a:solidFill>
              </a:defRPr>
            </a:lvl1pPr>
          </a:lstStyle>
          <a:p>
            <a:endParaRPr lang="en-US"/>
          </a:p>
        </p:txBody>
      </p:sp>
      <p:sp>
        <p:nvSpPr>
          <p:cNvPr id="6" name="Slide Number Placeholder 5"/>
          <p:cNvSpPr>
            <a:spLocks noGrp="1"/>
          </p:cNvSpPr>
          <p:nvPr>
            <p:ph type="sldNum" sz="quarter" idx="4"/>
          </p:nvPr>
        </p:nvSpPr>
        <p:spPr>
          <a:xfrm>
            <a:off x="15771017" y="8824913"/>
            <a:ext cx="1146323" cy="547688"/>
          </a:xfrm>
          <a:prstGeom prst="rect">
            <a:avLst/>
          </a:prstGeom>
        </p:spPr>
        <p:txBody>
          <a:bodyPr vert="horz" lIns="91440" tIns="45720" rIns="91440" bIns="45720" rtlCol="0" anchor="ctr"/>
          <a:lstStyle>
            <a:lvl1pPr algn="r">
              <a:defRPr sz="1500">
                <a:solidFill>
                  <a:schemeClr val="tx1"/>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776189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1371600" rtl="0" eaLnBrk="1" latinLnBrk="0" hangingPunct="1">
        <a:lnSpc>
          <a:spcPct val="90000"/>
        </a:lnSpc>
        <a:spcBef>
          <a:spcPct val="0"/>
        </a:spcBef>
        <a:buNone/>
        <a:defRPr sz="5400" kern="1200" cap="all" baseline="0">
          <a:solidFill>
            <a:schemeClr val="tx1"/>
          </a:solidFill>
          <a:effectLst/>
          <a:latin typeface="+mj-lt"/>
          <a:ea typeface="+mj-ea"/>
          <a:cs typeface="+mj-cs"/>
        </a:defRPr>
      </a:lvl1pPr>
    </p:titleStyle>
    <p:bodyStyle>
      <a:lvl1pPr marL="342900" indent="-342900" algn="l" defTabSz="1371600" rtl="0" eaLnBrk="1" latinLnBrk="0" hangingPunct="1">
        <a:lnSpc>
          <a:spcPct val="120000"/>
        </a:lnSpc>
        <a:spcBef>
          <a:spcPts val="1500"/>
        </a:spcBef>
        <a:buClr>
          <a:schemeClr val="tx1"/>
        </a:buClr>
        <a:buFont typeface="Arial" panose="020B0604020202020204" pitchFamily="34" charset="0"/>
        <a:buChar char="•"/>
        <a:defRPr sz="3000" kern="1200" cap="all" baseline="0">
          <a:solidFill>
            <a:schemeClr val="tx1"/>
          </a:solidFill>
          <a:effectLst/>
          <a:latin typeface="+mn-lt"/>
          <a:ea typeface="+mn-ea"/>
          <a:cs typeface="+mn-cs"/>
        </a:defRPr>
      </a:lvl1pPr>
      <a:lvl2pPr marL="1028700" indent="-342900" algn="l" defTabSz="1371600" rtl="0" eaLnBrk="1" latinLnBrk="0" hangingPunct="1">
        <a:lnSpc>
          <a:spcPct val="120000"/>
        </a:lnSpc>
        <a:spcBef>
          <a:spcPts val="750"/>
        </a:spcBef>
        <a:buClr>
          <a:schemeClr val="tx1"/>
        </a:buClr>
        <a:buFont typeface="Arial" panose="020B0604020202020204" pitchFamily="34" charset="0"/>
        <a:buChar char="•"/>
        <a:defRPr sz="2700" kern="1200" cap="all" baseline="0">
          <a:solidFill>
            <a:schemeClr val="tx1"/>
          </a:solidFill>
          <a:effectLst/>
          <a:latin typeface="+mn-lt"/>
          <a:ea typeface="+mn-ea"/>
          <a:cs typeface="+mn-cs"/>
        </a:defRPr>
      </a:lvl2pPr>
      <a:lvl3pPr marL="1714500" indent="-342900" algn="l" defTabSz="1371600" rtl="0" eaLnBrk="1" latinLnBrk="0" hangingPunct="1">
        <a:lnSpc>
          <a:spcPct val="120000"/>
        </a:lnSpc>
        <a:spcBef>
          <a:spcPts val="75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3pPr>
      <a:lvl4pPr marL="2400300" indent="-342900" algn="l" defTabSz="1371600" rtl="0" eaLnBrk="1" latinLnBrk="0" hangingPunct="1">
        <a:lnSpc>
          <a:spcPct val="120000"/>
        </a:lnSpc>
        <a:spcBef>
          <a:spcPts val="750"/>
        </a:spcBef>
        <a:buClr>
          <a:schemeClr val="tx1"/>
        </a:buClr>
        <a:buFont typeface="Arial" panose="020B0604020202020204" pitchFamily="34" charset="0"/>
        <a:buChar char="•"/>
        <a:defRPr sz="2100" kern="1200" cap="all" baseline="0">
          <a:solidFill>
            <a:schemeClr val="tx1"/>
          </a:solidFill>
          <a:effectLst/>
          <a:latin typeface="+mn-lt"/>
          <a:ea typeface="+mn-ea"/>
          <a:cs typeface="+mn-cs"/>
        </a:defRPr>
      </a:lvl4pPr>
      <a:lvl5pPr marL="3086100" indent="-342900" algn="l" defTabSz="1371600" rtl="0" eaLnBrk="1" latinLnBrk="0" hangingPunct="1">
        <a:lnSpc>
          <a:spcPct val="120000"/>
        </a:lnSpc>
        <a:spcBef>
          <a:spcPts val="750"/>
        </a:spcBef>
        <a:buClr>
          <a:schemeClr val="tx1"/>
        </a:buClr>
        <a:buFont typeface="Arial" panose="020B0604020202020204" pitchFamily="34" charset="0"/>
        <a:buChar char="•"/>
        <a:defRPr sz="2100" kern="1200" cap="all" baseline="0">
          <a:solidFill>
            <a:schemeClr val="tx1"/>
          </a:solidFill>
          <a:effectLst/>
          <a:latin typeface="+mn-lt"/>
          <a:ea typeface="+mn-ea"/>
          <a:cs typeface="+mn-cs"/>
        </a:defRPr>
      </a:lvl5pPr>
      <a:lvl6pPr marL="3771900" indent="-342900" algn="l" defTabSz="1371600" rtl="0" eaLnBrk="1" latinLnBrk="0" hangingPunct="1">
        <a:lnSpc>
          <a:spcPct val="120000"/>
        </a:lnSpc>
        <a:spcBef>
          <a:spcPts val="750"/>
        </a:spcBef>
        <a:buClr>
          <a:schemeClr val="tx1"/>
        </a:buClr>
        <a:buFont typeface="Arial" panose="020B0604020202020204" pitchFamily="34" charset="0"/>
        <a:buChar char="•"/>
        <a:defRPr sz="2100" kern="1200" cap="all" baseline="0">
          <a:solidFill>
            <a:schemeClr val="tx1"/>
          </a:solidFill>
          <a:effectLst/>
          <a:latin typeface="+mn-lt"/>
          <a:ea typeface="+mn-ea"/>
          <a:cs typeface="+mn-cs"/>
        </a:defRPr>
      </a:lvl6pPr>
      <a:lvl7pPr marL="4457700" indent="-342900" algn="l" defTabSz="1371600" rtl="0" eaLnBrk="1" latinLnBrk="0" hangingPunct="1">
        <a:lnSpc>
          <a:spcPct val="120000"/>
        </a:lnSpc>
        <a:spcBef>
          <a:spcPts val="750"/>
        </a:spcBef>
        <a:buClr>
          <a:schemeClr val="tx1"/>
        </a:buClr>
        <a:buFont typeface="Arial" panose="020B0604020202020204" pitchFamily="34" charset="0"/>
        <a:buChar char="•"/>
        <a:defRPr sz="2100" kern="1200" cap="all" baseline="0">
          <a:solidFill>
            <a:schemeClr val="tx1"/>
          </a:solidFill>
          <a:effectLst/>
          <a:latin typeface="+mn-lt"/>
          <a:ea typeface="+mn-ea"/>
          <a:cs typeface="+mn-cs"/>
        </a:defRPr>
      </a:lvl7pPr>
      <a:lvl8pPr marL="5143500" indent="-342900" algn="l" defTabSz="1371600" rtl="0" eaLnBrk="1" latinLnBrk="0" hangingPunct="1">
        <a:lnSpc>
          <a:spcPct val="120000"/>
        </a:lnSpc>
        <a:spcBef>
          <a:spcPts val="750"/>
        </a:spcBef>
        <a:buClr>
          <a:schemeClr val="tx1"/>
        </a:buClr>
        <a:buFont typeface="Arial" panose="020B0604020202020204" pitchFamily="34" charset="0"/>
        <a:buChar char="•"/>
        <a:defRPr sz="2100" kern="1200" cap="all" baseline="0">
          <a:solidFill>
            <a:schemeClr val="tx1"/>
          </a:solidFill>
          <a:effectLst/>
          <a:latin typeface="+mn-lt"/>
          <a:ea typeface="+mn-ea"/>
          <a:cs typeface="+mn-cs"/>
        </a:defRPr>
      </a:lvl8pPr>
      <a:lvl9pPr marL="5829300" indent="-342900" algn="l" defTabSz="1371600" rtl="0" eaLnBrk="1" latinLnBrk="0" hangingPunct="1">
        <a:lnSpc>
          <a:spcPct val="120000"/>
        </a:lnSpc>
        <a:spcBef>
          <a:spcPts val="750"/>
        </a:spcBef>
        <a:buClr>
          <a:schemeClr val="tx1"/>
        </a:buClr>
        <a:buFont typeface="Arial" panose="020B0604020202020204" pitchFamily="34" charset="0"/>
        <a:buChar char="•"/>
        <a:defRPr sz="2100" kern="1200" cap="all" baseline="0">
          <a:solidFill>
            <a:schemeClr val="tx1"/>
          </a:solidFill>
          <a:effectLst/>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s://legislatie.just.ro/Public/DetaliiDocumentAfis/310373" TargetMode="External"/><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6.svg"/></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hyperlink" Target="mailto:claudia.balici@isj.hd.edu.ro"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286000" y="9601200"/>
            <a:ext cx="13716000" cy="685800"/>
            <a:chOff x="0" y="0"/>
            <a:chExt cx="13004800" cy="650240"/>
          </a:xfrm>
        </p:grpSpPr>
        <p:sp>
          <p:nvSpPr>
            <p:cNvPr id="3" name="Freeform 3"/>
            <p:cNvSpPr/>
            <p:nvPr/>
          </p:nvSpPr>
          <p:spPr>
            <a:xfrm>
              <a:off x="0" y="0"/>
              <a:ext cx="13004800" cy="650240"/>
            </a:xfrm>
            <a:custGeom>
              <a:avLst/>
              <a:gdLst/>
              <a:ahLst/>
              <a:cxnLst/>
              <a:rect l="l" t="t" r="r" b="b"/>
              <a:pathLst>
                <a:path w="13004800" h="650240">
                  <a:moveTo>
                    <a:pt x="0" y="0"/>
                  </a:moveTo>
                  <a:lnTo>
                    <a:pt x="13004800" y="0"/>
                  </a:lnTo>
                  <a:lnTo>
                    <a:pt x="13004800" y="650240"/>
                  </a:lnTo>
                  <a:lnTo>
                    <a:pt x="0" y="650240"/>
                  </a:lnTo>
                  <a:close/>
                </a:path>
              </a:pathLst>
            </a:custGeom>
            <a:solidFill>
              <a:srgbClr val="82847C"/>
            </a:solidFill>
          </p:spPr>
        </p:sp>
      </p:grpSp>
      <p:grpSp>
        <p:nvGrpSpPr>
          <p:cNvPr id="4" name="Group 4"/>
          <p:cNvGrpSpPr/>
          <p:nvPr/>
        </p:nvGrpSpPr>
        <p:grpSpPr>
          <a:xfrm>
            <a:off x="2286000" y="9501304"/>
            <a:ext cx="13716000" cy="99896"/>
            <a:chOff x="0" y="0"/>
            <a:chExt cx="13004800" cy="94717"/>
          </a:xfrm>
        </p:grpSpPr>
        <p:sp>
          <p:nvSpPr>
            <p:cNvPr id="5" name="Freeform 5"/>
            <p:cNvSpPr/>
            <p:nvPr/>
          </p:nvSpPr>
          <p:spPr>
            <a:xfrm>
              <a:off x="0" y="0"/>
              <a:ext cx="13004800" cy="94742"/>
            </a:xfrm>
            <a:custGeom>
              <a:avLst/>
              <a:gdLst/>
              <a:ahLst/>
              <a:cxnLst/>
              <a:rect l="l" t="t" r="r" b="b"/>
              <a:pathLst>
                <a:path w="13004800" h="94742">
                  <a:moveTo>
                    <a:pt x="0" y="0"/>
                  </a:moveTo>
                  <a:lnTo>
                    <a:pt x="13004800" y="0"/>
                  </a:lnTo>
                  <a:lnTo>
                    <a:pt x="13004800" y="94742"/>
                  </a:lnTo>
                  <a:lnTo>
                    <a:pt x="0" y="94742"/>
                  </a:lnTo>
                  <a:close/>
                </a:path>
              </a:pathLst>
            </a:custGeom>
            <a:solidFill>
              <a:srgbClr val="ACADA8"/>
            </a:solidFill>
          </p:spPr>
        </p:sp>
      </p:grpSp>
      <p:sp>
        <p:nvSpPr>
          <p:cNvPr id="8" name="Freeform 8"/>
          <p:cNvSpPr/>
          <p:nvPr/>
        </p:nvSpPr>
        <p:spPr>
          <a:xfrm>
            <a:off x="2057400" y="0"/>
            <a:ext cx="13944600" cy="9327308"/>
          </a:xfrm>
          <a:custGeom>
            <a:avLst/>
            <a:gdLst/>
            <a:ahLst/>
            <a:cxnLst/>
            <a:rect l="l" t="t" r="r" b="b"/>
            <a:pathLst>
              <a:path w="13637133" h="9970135">
                <a:moveTo>
                  <a:pt x="0" y="0"/>
                </a:moveTo>
                <a:lnTo>
                  <a:pt x="13637133" y="0"/>
                </a:lnTo>
                <a:lnTo>
                  <a:pt x="13637133" y="9970135"/>
                </a:lnTo>
                <a:lnTo>
                  <a:pt x="0" y="9970135"/>
                </a:lnTo>
                <a:lnTo>
                  <a:pt x="0" y="0"/>
                </a:lnTo>
                <a:close/>
              </a:path>
            </a:pathLst>
          </a:custGeom>
          <a:blipFill>
            <a:blip r:embed="rId2"/>
            <a:stretch>
              <a:fillRect l="-1" r="-1"/>
            </a:stretch>
          </a:blipFill>
        </p:spPr>
        <p:txBody>
          <a:bodyPr/>
          <a:lstStyle/>
          <a:p>
            <a:endParaRPr lang="en-US" dirty="0"/>
          </a:p>
        </p:txBody>
      </p:sp>
      <p:grpSp>
        <p:nvGrpSpPr>
          <p:cNvPr id="9" name="Group 9"/>
          <p:cNvGrpSpPr/>
          <p:nvPr/>
        </p:nvGrpSpPr>
        <p:grpSpPr>
          <a:xfrm>
            <a:off x="4000500" y="0"/>
            <a:ext cx="8915400" cy="969295"/>
            <a:chOff x="0" y="0"/>
            <a:chExt cx="8453120" cy="919035"/>
          </a:xfrm>
        </p:grpSpPr>
        <p:sp>
          <p:nvSpPr>
            <p:cNvPr id="10" name="Freeform 10"/>
            <p:cNvSpPr/>
            <p:nvPr/>
          </p:nvSpPr>
          <p:spPr>
            <a:xfrm>
              <a:off x="0" y="0"/>
              <a:ext cx="8453120" cy="919099"/>
            </a:xfrm>
            <a:custGeom>
              <a:avLst/>
              <a:gdLst/>
              <a:ahLst/>
              <a:cxnLst/>
              <a:rect l="l" t="t" r="r" b="b"/>
              <a:pathLst>
                <a:path w="8453120" h="919099">
                  <a:moveTo>
                    <a:pt x="0" y="0"/>
                  </a:moveTo>
                  <a:lnTo>
                    <a:pt x="8453120" y="0"/>
                  </a:lnTo>
                  <a:lnTo>
                    <a:pt x="8453120" y="919099"/>
                  </a:lnTo>
                  <a:lnTo>
                    <a:pt x="0" y="919099"/>
                  </a:lnTo>
                  <a:lnTo>
                    <a:pt x="0" y="0"/>
                  </a:lnTo>
                  <a:close/>
                </a:path>
              </a:pathLst>
            </a:custGeom>
            <a:blipFill>
              <a:blip r:embed="rId3"/>
              <a:stretch>
                <a:fillRect l="-1" r="-1" b="6"/>
              </a:stretch>
            </a:blipFill>
          </p:spPr>
        </p:sp>
      </p:grpSp>
      <p:grpSp>
        <p:nvGrpSpPr>
          <p:cNvPr id="11" name="Group 11"/>
          <p:cNvGrpSpPr/>
          <p:nvPr/>
        </p:nvGrpSpPr>
        <p:grpSpPr>
          <a:xfrm>
            <a:off x="2658904" y="9491472"/>
            <a:ext cx="13716000" cy="795528"/>
            <a:chOff x="0" y="0"/>
            <a:chExt cx="13004800" cy="754278"/>
          </a:xfrm>
        </p:grpSpPr>
        <p:sp>
          <p:nvSpPr>
            <p:cNvPr id="12" name="Freeform 12"/>
            <p:cNvSpPr/>
            <p:nvPr/>
          </p:nvSpPr>
          <p:spPr>
            <a:xfrm>
              <a:off x="0" y="0"/>
              <a:ext cx="13004800" cy="754253"/>
            </a:xfrm>
            <a:custGeom>
              <a:avLst/>
              <a:gdLst/>
              <a:ahLst/>
              <a:cxnLst/>
              <a:rect l="l" t="t" r="r" b="b"/>
              <a:pathLst>
                <a:path w="13004800" h="754253">
                  <a:moveTo>
                    <a:pt x="0" y="0"/>
                  </a:moveTo>
                  <a:lnTo>
                    <a:pt x="13004800" y="0"/>
                  </a:lnTo>
                  <a:lnTo>
                    <a:pt x="13004800" y="754253"/>
                  </a:lnTo>
                  <a:lnTo>
                    <a:pt x="0" y="754253"/>
                  </a:lnTo>
                  <a:close/>
                </a:path>
              </a:pathLst>
            </a:custGeom>
            <a:solidFill>
              <a:srgbClr val="16324F"/>
            </a:solidFill>
          </p:spPr>
        </p:sp>
      </p:grpSp>
      <p:grpSp>
        <p:nvGrpSpPr>
          <p:cNvPr id="13" name="Group 13"/>
          <p:cNvGrpSpPr/>
          <p:nvPr/>
        </p:nvGrpSpPr>
        <p:grpSpPr>
          <a:xfrm>
            <a:off x="2286000" y="9491472"/>
            <a:ext cx="2948940" cy="795528"/>
            <a:chOff x="0" y="0"/>
            <a:chExt cx="2796032" cy="754278"/>
          </a:xfrm>
        </p:grpSpPr>
        <p:sp>
          <p:nvSpPr>
            <p:cNvPr id="14" name="Freeform 14"/>
            <p:cNvSpPr/>
            <p:nvPr/>
          </p:nvSpPr>
          <p:spPr>
            <a:xfrm>
              <a:off x="0" y="0"/>
              <a:ext cx="2796032" cy="754253"/>
            </a:xfrm>
            <a:custGeom>
              <a:avLst/>
              <a:gdLst/>
              <a:ahLst/>
              <a:cxnLst/>
              <a:rect l="l" t="t" r="r" b="b"/>
              <a:pathLst>
                <a:path w="2796032" h="754253">
                  <a:moveTo>
                    <a:pt x="0" y="0"/>
                  </a:moveTo>
                  <a:lnTo>
                    <a:pt x="2796032" y="0"/>
                  </a:lnTo>
                  <a:lnTo>
                    <a:pt x="2796032" y="754253"/>
                  </a:lnTo>
                  <a:lnTo>
                    <a:pt x="0" y="754253"/>
                  </a:lnTo>
                  <a:close/>
                </a:path>
              </a:pathLst>
            </a:custGeom>
            <a:solidFill>
              <a:srgbClr val="2A7F8E"/>
            </a:solidFill>
          </p:spPr>
        </p:sp>
      </p:grpSp>
      <p:sp>
        <p:nvSpPr>
          <p:cNvPr id="16" name="TextBox 16"/>
          <p:cNvSpPr txBox="1"/>
          <p:nvPr/>
        </p:nvSpPr>
        <p:spPr>
          <a:xfrm>
            <a:off x="13798868" y="9775222"/>
            <a:ext cx="1525905" cy="173164"/>
          </a:xfrm>
          <a:prstGeom prst="rect">
            <a:avLst/>
          </a:prstGeom>
        </p:spPr>
        <p:txBody>
          <a:bodyPr lIns="0" tIns="0" rIns="0" bIns="0" rtlCol="0" anchor="t">
            <a:spAutoFit/>
          </a:bodyPr>
          <a:lstStyle/>
          <a:p>
            <a:pPr algn="r">
              <a:lnSpc>
                <a:spcPts val="1979"/>
              </a:lnSpc>
            </a:pPr>
            <a:r>
              <a:rPr lang="en-US" sz="1649" b="1">
                <a:solidFill>
                  <a:srgbClr val="FFFFFF"/>
                </a:solidFill>
                <a:latin typeface="Aptos Bold"/>
                <a:ea typeface="Aptos Bold"/>
                <a:cs typeface="Aptos Bold"/>
                <a:sym typeface="Aptos Bold"/>
              </a:rPr>
              <a:t>2026</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258100" y="9598410"/>
            <a:ext cx="13771800" cy="688590"/>
            <a:chOff x="0" y="0"/>
            <a:chExt cx="13004800" cy="650240"/>
          </a:xfrm>
        </p:grpSpPr>
        <p:sp>
          <p:nvSpPr>
            <p:cNvPr id="4" name="Freeform 4"/>
            <p:cNvSpPr/>
            <p:nvPr/>
          </p:nvSpPr>
          <p:spPr>
            <a:xfrm>
              <a:off x="0" y="0"/>
              <a:ext cx="13004800" cy="650240"/>
            </a:xfrm>
            <a:custGeom>
              <a:avLst/>
              <a:gdLst/>
              <a:ahLst/>
              <a:cxnLst/>
              <a:rect l="l" t="t" r="r" b="b"/>
              <a:pathLst>
                <a:path w="13004800" h="650240">
                  <a:moveTo>
                    <a:pt x="0" y="0"/>
                  </a:moveTo>
                  <a:lnTo>
                    <a:pt x="13004800" y="0"/>
                  </a:lnTo>
                  <a:lnTo>
                    <a:pt x="13004800" y="650240"/>
                  </a:lnTo>
                  <a:lnTo>
                    <a:pt x="0" y="650240"/>
                  </a:lnTo>
                  <a:close/>
                </a:path>
              </a:pathLst>
            </a:custGeom>
            <a:solidFill>
              <a:srgbClr val="82847C"/>
            </a:solidFill>
          </p:spPr>
        </p:sp>
      </p:grpSp>
      <p:grpSp>
        <p:nvGrpSpPr>
          <p:cNvPr id="5" name="Group 5"/>
          <p:cNvGrpSpPr/>
          <p:nvPr/>
        </p:nvGrpSpPr>
        <p:grpSpPr>
          <a:xfrm>
            <a:off x="2258100" y="9649864"/>
            <a:ext cx="13771800" cy="100303"/>
            <a:chOff x="0" y="0"/>
            <a:chExt cx="13004800" cy="94717"/>
          </a:xfrm>
        </p:grpSpPr>
        <p:sp>
          <p:nvSpPr>
            <p:cNvPr id="6" name="Freeform 6"/>
            <p:cNvSpPr/>
            <p:nvPr/>
          </p:nvSpPr>
          <p:spPr>
            <a:xfrm>
              <a:off x="0" y="0"/>
              <a:ext cx="13004800" cy="94742"/>
            </a:xfrm>
            <a:custGeom>
              <a:avLst/>
              <a:gdLst/>
              <a:ahLst/>
              <a:cxnLst/>
              <a:rect l="l" t="t" r="r" b="b"/>
              <a:pathLst>
                <a:path w="13004800" h="94742">
                  <a:moveTo>
                    <a:pt x="0" y="0"/>
                  </a:moveTo>
                  <a:lnTo>
                    <a:pt x="13004800" y="0"/>
                  </a:lnTo>
                  <a:lnTo>
                    <a:pt x="13004800" y="94742"/>
                  </a:lnTo>
                  <a:lnTo>
                    <a:pt x="0" y="94742"/>
                  </a:lnTo>
                  <a:close/>
                </a:path>
              </a:pathLst>
            </a:custGeom>
            <a:solidFill>
              <a:srgbClr val="ACADA8"/>
            </a:solidFill>
          </p:spPr>
        </p:sp>
      </p:grpSp>
      <p:grpSp>
        <p:nvGrpSpPr>
          <p:cNvPr id="7" name="Group 7"/>
          <p:cNvGrpSpPr/>
          <p:nvPr/>
        </p:nvGrpSpPr>
        <p:grpSpPr>
          <a:xfrm>
            <a:off x="3061639" y="1027305"/>
            <a:ext cx="9676048" cy="1989326"/>
            <a:chOff x="0" y="0"/>
            <a:chExt cx="9137155" cy="1878533"/>
          </a:xfrm>
        </p:grpSpPr>
        <p:sp>
          <p:nvSpPr>
            <p:cNvPr id="8" name="Freeform 8"/>
            <p:cNvSpPr/>
            <p:nvPr/>
          </p:nvSpPr>
          <p:spPr>
            <a:xfrm>
              <a:off x="0" y="0"/>
              <a:ext cx="9137152" cy="1878528"/>
            </a:xfrm>
            <a:custGeom>
              <a:avLst/>
              <a:gdLst/>
              <a:ahLst/>
              <a:cxnLst/>
              <a:rect l="l" t="t" r="r" b="b"/>
              <a:pathLst>
                <a:path w="9137152" h="1878528">
                  <a:moveTo>
                    <a:pt x="0" y="0"/>
                  </a:moveTo>
                  <a:lnTo>
                    <a:pt x="9137152" y="0"/>
                  </a:lnTo>
                  <a:lnTo>
                    <a:pt x="9137152" y="1878528"/>
                  </a:lnTo>
                  <a:lnTo>
                    <a:pt x="0" y="1878528"/>
                  </a:lnTo>
                  <a:close/>
                </a:path>
              </a:pathLst>
            </a:custGeom>
            <a:blipFill>
              <a:blip r:embed="rId3">
                <a:alphaModFix amt="0"/>
              </a:blip>
              <a:stretch>
                <a:fillRect t="-44775" b="-44775"/>
              </a:stretch>
            </a:blipFill>
          </p:spPr>
        </p:sp>
        <p:sp>
          <p:nvSpPr>
            <p:cNvPr id="9" name="TextBox 9"/>
            <p:cNvSpPr txBox="1"/>
            <p:nvPr/>
          </p:nvSpPr>
          <p:spPr>
            <a:xfrm>
              <a:off x="0" y="123825"/>
              <a:ext cx="9137155" cy="1754708"/>
            </a:xfrm>
            <a:prstGeom prst="rect">
              <a:avLst/>
            </a:prstGeom>
          </p:spPr>
          <p:txBody>
            <a:bodyPr lIns="0" tIns="0" rIns="0" bIns="0" rtlCol="0" anchor="b"/>
            <a:lstStyle/>
            <a:p>
              <a:pPr algn="l">
                <a:lnSpc>
                  <a:spcPts val="7373"/>
                </a:lnSpc>
              </a:pPr>
              <a:r>
                <a:rPr lang="en-US" sz="7229" b="1">
                  <a:solidFill>
                    <a:srgbClr val="16324F"/>
                  </a:solidFill>
                  <a:latin typeface="Aptos Bold"/>
                  <a:ea typeface="Aptos Bold"/>
                  <a:cs typeface="Aptos Bold"/>
                  <a:sym typeface="Aptos Bold"/>
                </a:rPr>
                <a:t>Ordinea de zi:</a:t>
              </a:r>
            </a:p>
          </p:txBody>
        </p:sp>
      </p:grpSp>
      <p:sp>
        <p:nvSpPr>
          <p:cNvPr id="10" name="TextBox 10"/>
          <p:cNvSpPr txBox="1"/>
          <p:nvPr/>
        </p:nvSpPr>
        <p:spPr>
          <a:xfrm>
            <a:off x="456486" y="3469960"/>
            <a:ext cx="11935376" cy="3809889"/>
          </a:xfrm>
          <a:prstGeom prst="rect">
            <a:avLst/>
          </a:prstGeom>
        </p:spPr>
        <p:txBody>
          <a:bodyPr lIns="0" tIns="0" rIns="0" bIns="0" rtlCol="0" anchor="t">
            <a:spAutoFit/>
          </a:bodyPr>
          <a:lstStyle/>
          <a:p>
            <a:pPr marL="387649" lvl="1" indent="-193824" algn="l">
              <a:lnSpc>
                <a:spcPts val="3253"/>
              </a:lnSpc>
              <a:buFont typeface="Arial"/>
              <a:buChar char="•"/>
            </a:pPr>
            <a:r>
              <a:rPr lang="ro-RO" sz="3012" noProof="0" dirty="0">
                <a:solidFill>
                  <a:srgbClr val="283540"/>
                </a:solidFill>
                <a:latin typeface="Times New Roman" panose="02020603050405020304" pitchFamily="18" charset="0"/>
                <a:ea typeface="Aptos"/>
                <a:cs typeface="Times New Roman" panose="02020603050405020304" pitchFamily="18" charset="0"/>
                <a:sym typeface="Aptos"/>
              </a:rPr>
              <a:t>Diagnoza la nivel județean învățământului special și special integrat în anul școlar 2025-2026;</a:t>
            </a:r>
          </a:p>
          <a:p>
            <a:pPr marL="387649" lvl="1" indent="-193824" algn="l">
              <a:lnSpc>
                <a:spcPts val="3253"/>
              </a:lnSpc>
              <a:buFont typeface="Arial"/>
              <a:buChar char="•"/>
            </a:pPr>
            <a:r>
              <a:rPr lang="ro-RO" sz="3012" noProof="0" dirty="0">
                <a:solidFill>
                  <a:srgbClr val="283540"/>
                </a:solidFill>
                <a:latin typeface="Times New Roman" panose="02020603050405020304" pitchFamily="18" charset="0"/>
                <a:ea typeface="Aptos"/>
                <a:cs typeface="Times New Roman" panose="02020603050405020304" pitchFamily="18" charset="0"/>
                <a:sym typeface="Aptos"/>
              </a:rPr>
              <a:t>Priorități ale educației pentru anul școlar 2026-2027;</a:t>
            </a:r>
          </a:p>
          <a:p>
            <a:pPr marL="387649" lvl="1" indent="-193824" algn="l">
              <a:lnSpc>
                <a:spcPts val="3253"/>
              </a:lnSpc>
              <a:buFont typeface="Arial"/>
              <a:buChar char="•"/>
            </a:pPr>
            <a:r>
              <a:rPr lang="ro-RO" sz="3012" noProof="0" dirty="0">
                <a:solidFill>
                  <a:srgbClr val="283540"/>
                </a:solidFill>
                <a:latin typeface="Times New Roman" panose="02020603050405020304" pitchFamily="18" charset="0"/>
                <a:ea typeface="Aptos"/>
                <a:cs typeface="Times New Roman" panose="02020603050405020304" pitchFamily="18" charset="0"/>
                <a:sym typeface="Aptos"/>
              </a:rPr>
              <a:t>Cadrul legislativ aplicabil </a:t>
            </a:r>
          </a:p>
          <a:p>
            <a:pPr marL="387649" lvl="1" indent="-193824" algn="l">
              <a:lnSpc>
                <a:spcPts val="3253"/>
              </a:lnSpc>
              <a:buFont typeface="Arial"/>
              <a:buChar char="•"/>
            </a:pPr>
            <a:r>
              <a:rPr lang="ro-RO" sz="3012" noProof="0" dirty="0">
                <a:solidFill>
                  <a:srgbClr val="283540"/>
                </a:solidFill>
                <a:latin typeface="Times New Roman" panose="02020603050405020304" pitchFamily="18" charset="0"/>
                <a:ea typeface="Aptos"/>
                <a:cs typeface="Times New Roman" panose="02020603050405020304" pitchFamily="18" charset="0"/>
                <a:sym typeface="Aptos"/>
              </a:rPr>
              <a:t>Examene naționale</a:t>
            </a:r>
          </a:p>
          <a:p>
            <a:pPr marL="387649" lvl="1" indent="-193824" algn="l">
              <a:lnSpc>
                <a:spcPts val="3253"/>
              </a:lnSpc>
              <a:buFont typeface="Arial"/>
              <a:buChar char="•"/>
            </a:pPr>
            <a:r>
              <a:rPr lang="ro-RO" sz="3012" noProof="0" dirty="0">
                <a:solidFill>
                  <a:srgbClr val="283540"/>
                </a:solidFill>
                <a:latin typeface="Times New Roman" panose="02020603050405020304" pitchFamily="18" charset="0"/>
                <a:ea typeface="Aptos"/>
                <a:cs typeface="Times New Roman" panose="02020603050405020304" pitchFamily="18" charset="0"/>
                <a:sym typeface="Aptos"/>
              </a:rPr>
              <a:t>Concursuri școlare</a:t>
            </a:r>
          </a:p>
          <a:p>
            <a:pPr marL="387649" lvl="1" indent="-193824" algn="l">
              <a:lnSpc>
                <a:spcPts val="3253"/>
              </a:lnSpc>
              <a:buFont typeface="Arial"/>
              <a:buChar char="•"/>
            </a:pPr>
            <a:r>
              <a:rPr lang="ro-RO" sz="3012" noProof="0" dirty="0">
                <a:solidFill>
                  <a:srgbClr val="283540"/>
                </a:solidFill>
                <a:latin typeface="Times New Roman" panose="02020603050405020304" pitchFamily="18" charset="0"/>
                <a:ea typeface="Aptos"/>
                <a:cs typeface="Times New Roman" panose="02020603050405020304" pitchFamily="18" charset="0"/>
                <a:sym typeface="Aptos"/>
              </a:rPr>
              <a:t>Priorități în domeniul educației speciale pentru anul școlar 2026-2027</a:t>
            </a:r>
          </a:p>
          <a:p>
            <a:pPr marL="387649" lvl="1" indent="-193824" algn="l">
              <a:lnSpc>
                <a:spcPts val="3253"/>
              </a:lnSpc>
              <a:buFont typeface="Arial"/>
              <a:buChar char="•"/>
            </a:pPr>
            <a:r>
              <a:rPr lang="ro-RO" sz="3012" noProof="0" dirty="0">
                <a:solidFill>
                  <a:srgbClr val="283540"/>
                </a:solidFill>
                <a:latin typeface="Times New Roman" panose="02020603050405020304" pitchFamily="18" charset="0"/>
                <a:ea typeface="Aptos"/>
                <a:cs typeface="Times New Roman" panose="02020603050405020304" pitchFamily="18" charset="0"/>
                <a:sym typeface="Aptos"/>
              </a:rPr>
              <a:t>Diverse</a:t>
            </a:r>
          </a:p>
          <a:p>
            <a:pPr marL="387649" lvl="1" indent="-193824" algn="l">
              <a:lnSpc>
                <a:spcPts val="3253"/>
              </a:lnSpc>
            </a:pPr>
            <a:endParaRPr lang="en-US" sz="3012" dirty="0">
              <a:solidFill>
                <a:srgbClr val="283540"/>
              </a:solidFill>
              <a:latin typeface="Aptos"/>
              <a:ea typeface="Aptos"/>
              <a:cs typeface="Aptos"/>
              <a:sym typeface="Aptos"/>
            </a:endParaRPr>
          </a:p>
        </p:txBody>
      </p:sp>
      <p:grpSp>
        <p:nvGrpSpPr>
          <p:cNvPr id="11" name="Group 11"/>
          <p:cNvGrpSpPr/>
          <p:nvPr/>
        </p:nvGrpSpPr>
        <p:grpSpPr>
          <a:xfrm>
            <a:off x="2258100" y="109907"/>
            <a:ext cx="13771800" cy="110174"/>
            <a:chOff x="0" y="0"/>
            <a:chExt cx="13004800" cy="104038"/>
          </a:xfrm>
        </p:grpSpPr>
        <p:sp>
          <p:nvSpPr>
            <p:cNvPr id="12" name="Freeform 12"/>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13" name="Group 13"/>
          <p:cNvGrpSpPr/>
          <p:nvPr/>
        </p:nvGrpSpPr>
        <p:grpSpPr>
          <a:xfrm>
            <a:off x="2258100" y="220082"/>
            <a:ext cx="13771800" cy="27544"/>
            <a:chOff x="0" y="0"/>
            <a:chExt cx="13004800" cy="26010"/>
          </a:xfrm>
        </p:grpSpPr>
        <p:sp>
          <p:nvSpPr>
            <p:cNvPr id="14" name="Freeform 14"/>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17" name="Group 17"/>
          <p:cNvGrpSpPr/>
          <p:nvPr/>
        </p:nvGrpSpPr>
        <p:grpSpPr>
          <a:xfrm>
            <a:off x="3015549" y="10163321"/>
            <a:ext cx="12256902" cy="13772"/>
            <a:chOff x="0" y="0"/>
            <a:chExt cx="11574272" cy="13005"/>
          </a:xfrm>
        </p:grpSpPr>
        <p:sp>
          <p:nvSpPr>
            <p:cNvPr id="18" name="Freeform 18"/>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19" name="TextBox 19"/>
          <p:cNvSpPr txBox="1"/>
          <p:nvPr/>
        </p:nvSpPr>
        <p:spPr>
          <a:xfrm>
            <a:off x="15305159" y="9814455"/>
            <a:ext cx="223792" cy="118782"/>
          </a:xfrm>
          <a:prstGeom prst="rect">
            <a:avLst/>
          </a:prstGeom>
        </p:spPr>
        <p:txBody>
          <a:bodyPr lIns="0" tIns="0" rIns="0" bIns="0" rtlCol="0" anchor="t">
            <a:spAutoFit/>
          </a:bodyPr>
          <a:lstStyle/>
          <a:p>
            <a:pPr algn="r">
              <a:lnSpc>
                <a:spcPts val="1445"/>
              </a:lnSpc>
            </a:pPr>
            <a:r>
              <a:rPr lang="en-US" sz="1204" b="1">
                <a:solidFill>
                  <a:srgbClr val="283540"/>
                </a:solidFill>
                <a:latin typeface="Aptos Bold"/>
                <a:ea typeface="Aptos Bold"/>
                <a:cs typeface="Aptos Bold"/>
                <a:sym typeface="Aptos Bold"/>
              </a:rPr>
              <a:t>02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6002000" cy="10287000"/>
          </a:xfrm>
          <a:custGeom>
            <a:avLst/>
            <a:gdLst/>
            <a:ahLst/>
            <a:cxnLst/>
            <a:rect l="l" t="t" r="r" b="b"/>
            <a:pathLst>
              <a:path w="13716000" h="10287000">
                <a:moveTo>
                  <a:pt x="0" y="0"/>
                </a:moveTo>
                <a:lnTo>
                  <a:pt x="13716000" y="0"/>
                </a:lnTo>
                <a:lnTo>
                  <a:pt x="13716000" y="10287000"/>
                </a:lnTo>
                <a:lnTo>
                  <a:pt x="0" y="10287000"/>
                </a:lnTo>
                <a:lnTo>
                  <a:pt x="0" y="0"/>
                </a:lnTo>
                <a:close/>
              </a:path>
            </a:pathLst>
          </a:custGeom>
          <a:blipFill>
            <a:blip r:embed="rId2"/>
            <a:stretch>
              <a:fillRect l="-42" r="-42"/>
            </a:stretch>
          </a:blipFill>
        </p:spPr>
      </p:sp>
      <p:grpSp>
        <p:nvGrpSpPr>
          <p:cNvPr id="3" name="Group 3"/>
          <p:cNvGrpSpPr/>
          <p:nvPr/>
        </p:nvGrpSpPr>
        <p:grpSpPr>
          <a:xfrm>
            <a:off x="2286000" y="9601200"/>
            <a:ext cx="13716000" cy="685800"/>
            <a:chOff x="0" y="0"/>
            <a:chExt cx="13004800" cy="650240"/>
          </a:xfrm>
        </p:grpSpPr>
        <p:sp>
          <p:nvSpPr>
            <p:cNvPr id="4" name="Freeform 4"/>
            <p:cNvSpPr/>
            <p:nvPr/>
          </p:nvSpPr>
          <p:spPr>
            <a:xfrm>
              <a:off x="0" y="0"/>
              <a:ext cx="13004800" cy="650240"/>
            </a:xfrm>
            <a:custGeom>
              <a:avLst/>
              <a:gdLst/>
              <a:ahLst/>
              <a:cxnLst/>
              <a:rect l="l" t="t" r="r" b="b"/>
              <a:pathLst>
                <a:path w="13004800" h="650240">
                  <a:moveTo>
                    <a:pt x="0" y="0"/>
                  </a:moveTo>
                  <a:lnTo>
                    <a:pt x="13004800" y="0"/>
                  </a:lnTo>
                  <a:lnTo>
                    <a:pt x="13004800" y="650240"/>
                  </a:lnTo>
                  <a:lnTo>
                    <a:pt x="0" y="650240"/>
                  </a:lnTo>
                  <a:close/>
                </a:path>
              </a:pathLst>
            </a:custGeom>
            <a:solidFill>
              <a:srgbClr val="82847C"/>
            </a:solidFill>
          </p:spPr>
        </p:sp>
      </p:grpSp>
      <p:grpSp>
        <p:nvGrpSpPr>
          <p:cNvPr id="5" name="Group 5"/>
          <p:cNvGrpSpPr/>
          <p:nvPr/>
        </p:nvGrpSpPr>
        <p:grpSpPr>
          <a:xfrm>
            <a:off x="2286000" y="9501304"/>
            <a:ext cx="13716000" cy="99896"/>
            <a:chOff x="0" y="0"/>
            <a:chExt cx="13004800" cy="94717"/>
          </a:xfrm>
        </p:grpSpPr>
        <p:sp>
          <p:nvSpPr>
            <p:cNvPr id="6" name="Freeform 6"/>
            <p:cNvSpPr/>
            <p:nvPr/>
          </p:nvSpPr>
          <p:spPr>
            <a:xfrm>
              <a:off x="0" y="0"/>
              <a:ext cx="13004800" cy="94742"/>
            </a:xfrm>
            <a:custGeom>
              <a:avLst/>
              <a:gdLst/>
              <a:ahLst/>
              <a:cxnLst/>
              <a:rect l="l" t="t" r="r" b="b"/>
              <a:pathLst>
                <a:path w="13004800" h="94742">
                  <a:moveTo>
                    <a:pt x="0" y="0"/>
                  </a:moveTo>
                  <a:lnTo>
                    <a:pt x="13004800" y="0"/>
                  </a:lnTo>
                  <a:lnTo>
                    <a:pt x="13004800" y="94742"/>
                  </a:lnTo>
                  <a:lnTo>
                    <a:pt x="0" y="94742"/>
                  </a:lnTo>
                  <a:close/>
                </a:path>
              </a:pathLst>
            </a:custGeom>
            <a:solidFill>
              <a:srgbClr val="ACADA8"/>
            </a:solidFill>
          </p:spPr>
        </p:sp>
      </p:grpSp>
      <p:grpSp>
        <p:nvGrpSpPr>
          <p:cNvPr id="7" name="Group 7"/>
          <p:cNvGrpSpPr/>
          <p:nvPr/>
        </p:nvGrpSpPr>
        <p:grpSpPr>
          <a:xfrm>
            <a:off x="2290862" y="9601200"/>
            <a:ext cx="13711138" cy="685800"/>
            <a:chOff x="0" y="0"/>
            <a:chExt cx="13000190" cy="650240"/>
          </a:xfrm>
        </p:grpSpPr>
        <p:sp>
          <p:nvSpPr>
            <p:cNvPr id="8" name="Freeform 8"/>
            <p:cNvSpPr/>
            <p:nvPr/>
          </p:nvSpPr>
          <p:spPr>
            <a:xfrm>
              <a:off x="0" y="0"/>
              <a:ext cx="13000228" cy="650240"/>
            </a:xfrm>
            <a:custGeom>
              <a:avLst/>
              <a:gdLst/>
              <a:ahLst/>
              <a:cxnLst/>
              <a:rect l="l" t="t" r="r" b="b"/>
              <a:pathLst>
                <a:path w="13000228" h="650240">
                  <a:moveTo>
                    <a:pt x="0" y="0"/>
                  </a:moveTo>
                  <a:lnTo>
                    <a:pt x="13000228" y="0"/>
                  </a:lnTo>
                  <a:lnTo>
                    <a:pt x="13000228" y="650240"/>
                  </a:lnTo>
                  <a:lnTo>
                    <a:pt x="0" y="650240"/>
                  </a:lnTo>
                  <a:close/>
                </a:path>
              </a:pathLst>
            </a:custGeom>
            <a:solidFill>
              <a:srgbClr val="82847C"/>
            </a:solidFill>
          </p:spPr>
        </p:sp>
      </p:grpSp>
      <p:grpSp>
        <p:nvGrpSpPr>
          <p:cNvPr id="9" name="Group 9"/>
          <p:cNvGrpSpPr/>
          <p:nvPr/>
        </p:nvGrpSpPr>
        <p:grpSpPr>
          <a:xfrm>
            <a:off x="2286000" y="9501304"/>
            <a:ext cx="13713843" cy="95034"/>
            <a:chOff x="0" y="0"/>
            <a:chExt cx="13002755" cy="90106"/>
          </a:xfrm>
        </p:grpSpPr>
        <p:sp>
          <p:nvSpPr>
            <p:cNvPr id="10" name="Freeform 10"/>
            <p:cNvSpPr/>
            <p:nvPr/>
          </p:nvSpPr>
          <p:spPr>
            <a:xfrm>
              <a:off x="0" y="0"/>
              <a:ext cx="13002768" cy="90170"/>
            </a:xfrm>
            <a:custGeom>
              <a:avLst/>
              <a:gdLst/>
              <a:ahLst/>
              <a:cxnLst/>
              <a:rect l="l" t="t" r="r" b="b"/>
              <a:pathLst>
                <a:path w="13002768" h="90170">
                  <a:moveTo>
                    <a:pt x="0" y="0"/>
                  </a:moveTo>
                  <a:lnTo>
                    <a:pt x="13002768" y="0"/>
                  </a:lnTo>
                  <a:lnTo>
                    <a:pt x="13002768" y="90170"/>
                  </a:lnTo>
                  <a:lnTo>
                    <a:pt x="0" y="90170"/>
                  </a:lnTo>
                  <a:close/>
                </a:path>
              </a:pathLst>
            </a:custGeom>
            <a:solidFill>
              <a:srgbClr val="ACADA8"/>
            </a:solidFill>
          </p:spPr>
        </p:sp>
      </p:grpSp>
      <p:sp>
        <p:nvSpPr>
          <p:cNvPr id="11" name="TextBox 11"/>
          <p:cNvSpPr txBox="1"/>
          <p:nvPr/>
        </p:nvSpPr>
        <p:spPr>
          <a:xfrm>
            <a:off x="1143000" y="370790"/>
            <a:ext cx="14854138" cy="10031272"/>
          </a:xfrm>
          <a:prstGeom prst="rect">
            <a:avLst/>
          </a:prstGeom>
        </p:spPr>
        <p:txBody>
          <a:bodyPr wrap="square" lIns="0" tIns="0" rIns="0" bIns="0" rtlCol="0" anchor="t">
            <a:spAutoFit/>
          </a:bodyPr>
          <a:lstStyle/>
          <a:p>
            <a:pPr algn="just">
              <a:lnSpc>
                <a:spcPts val="4860"/>
              </a:lnSpc>
            </a:pPr>
            <a:r>
              <a:rPr lang="ro-RO" sz="2700" b="1" noProof="0" dirty="0">
                <a:solidFill>
                  <a:srgbClr val="16324F"/>
                </a:solidFill>
                <a:latin typeface="Aptos Bold"/>
                <a:ea typeface="Aptos Bold"/>
                <a:cs typeface="Aptos Bold"/>
                <a:sym typeface="Aptos Bold"/>
              </a:rPr>
              <a:t>Priorități ale educației pentru anul școlar 2026-2027</a:t>
            </a:r>
          </a:p>
          <a:p>
            <a:pPr algn="just">
              <a:lnSpc>
                <a:spcPts val="4860"/>
              </a:lnSpc>
            </a:pPr>
            <a:endParaRPr lang="ro-RO" sz="2700" b="1" noProof="0" dirty="0">
              <a:solidFill>
                <a:srgbClr val="16324F"/>
              </a:solidFill>
              <a:latin typeface="Aptos Bold"/>
              <a:ea typeface="Aptos Bold"/>
              <a:cs typeface="Aptos Bold"/>
              <a:sym typeface="Aptos Bold"/>
            </a:endParaRPr>
          </a:p>
          <a:p>
            <a:pPr marL="347471" lvl="1" indent="-173735" algn="just">
              <a:lnSpc>
                <a:spcPts val="3240"/>
              </a:lnSpc>
              <a:buFont typeface="Arial"/>
              <a:buChar char="•"/>
            </a:pPr>
            <a:r>
              <a:rPr lang="ro-RO" sz="2700" noProof="0" dirty="0">
                <a:solidFill>
                  <a:srgbClr val="283540"/>
                </a:solidFill>
                <a:latin typeface="Aptos"/>
                <a:ea typeface="Aptos"/>
                <a:cs typeface="Aptos"/>
                <a:sym typeface="Aptos"/>
              </a:rPr>
              <a:t>Diagnoza procesului educațional, pe discipline/compartimente/domenii, la nivelul județului pentru anul școlar 2025-2026, diseminarea activităților de bună practică,  precum și identificarea priorităților pentru anul școlar 2026-2027; </a:t>
            </a:r>
          </a:p>
          <a:p>
            <a:pPr marL="347471" lvl="1" indent="-173735" algn="just">
              <a:lnSpc>
                <a:spcPts val="3240"/>
              </a:lnSpc>
              <a:buFont typeface="Arial"/>
              <a:buChar char="•"/>
            </a:pPr>
            <a:endParaRPr lang="ro-RO" sz="2700" noProof="0" dirty="0">
              <a:solidFill>
                <a:srgbClr val="283540"/>
              </a:solidFill>
              <a:latin typeface="Aptos"/>
              <a:ea typeface="Aptos"/>
              <a:cs typeface="Aptos"/>
              <a:sym typeface="Aptos"/>
            </a:endParaRPr>
          </a:p>
          <a:p>
            <a:pPr marL="347471" lvl="1" indent="-173735" algn="just">
              <a:lnSpc>
                <a:spcPts val="3240"/>
              </a:lnSpc>
              <a:buFont typeface="Arial"/>
              <a:buChar char="•"/>
            </a:pPr>
            <a:r>
              <a:rPr lang="ro-RO" sz="2700" noProof="0" dirty="0">
                <a:solidFill>
                  <a:srgbClr val="283540"/>
                </a:solidFill>
                <a:latin typeface="Aptos"/>
                <a:ea typeface="Aptos"/>
                <a:cs typeface="Aptos"/>
                <a:sym typeface="Aptos"/>
              </a:rPr>
              <a:t>Aplicarea curriculumului național: planuri-cadru, programele în vigoare;</a:t>
            </a:r>
          </a:p>
          <a:p>
            <a:pPr marL="173736" lvl="1" algn="just">
              <a:lnSpc>
                <a:spcPts val="3240"/>
              </a:lnSpc>
            </a:pPr>
            <a:endParaRPr lang="ro-RO" sz="2700" noProof="0" dirty="0">
              <a:solidFill>
                <a:srgbClr val="283540"/>
              </a:solidFill>
              <a:latin typeface="Aptos"/>
              <a:ea typeface="Aptos"/>
              <a:cs typeface="Aptos"/>
              <a:sym typeface="Aptos"/>
            </a:endParaRPr>
          </a:p>
          <a:p>
            <a:pPr marL="347471" lvl="1" indent="-173735" algn="just">
              <a:lnSpc>
                <a:spcPts val="3240"/>
              </a:lnSpc>
              <a:buFont typeface="Arial"/>
              <a:buChar char="•"/>
            </a:pPr>
            <a:r>
              <a:rPr lang="ro-RO" sz="2700" noProof="0" dirty="0">
                <a:solidFill>
                  <a:srgbClr val="283540"/>
                </a:solidFill>
                <a:latin typeface="Aptos"/>
                <a:ea typeface="Aptos"/>
                <a:cs typeface="Aptos"/>
                <a:sym typeface="Aptos"/>
              </a:rPr>
              <a:t>Proiectarea curriculară conform structurii anului școlar 2026-2027 aprobată prin O.M.E.C nr. 3463/2025;</a:t>
            </a:r>
          </a:p>
          <a:p>
            <a:pPr marL="173736" lvl="1" algn="just">
              <a:lnSpc>
                <a:spcPts val="3240"/>
              </a:lnSpc>
            </a:pPr>
            <a:endParaRPr lang="ro-RO" sz="2700" noProof="0" dirty="0">
              <a:solidFill>
                <a:srgbClr val="283540"/>
              </a:solidFill>
              <a:latin typeface="Aptos"/>
              <a:ea typeface="Aptos"/>
              <a:cs typeface="Aptos"/>
              <a:sym typeface="Aptos"/>
            </a:endParaRPr>
          </a:p>
          <a:p>
            <a:pPr marL="347471" lvl="1" indent="-173735" algn="just">
              <a:lnSpc>
                <a:spcPts val="3240"/>
              </a:lnSpc>
              <a:buFont typeface="Arial"/>
              <a:buChar char="•"/>
            </a:pPr>
            <a:r>
              <a:rPr lang="ro-RO" sz="2700" noProof="0" dirty="0">
                <a:solidFill>
                  <a:srgbClr val="283540"/>
                </a:solidFill>
                <a:latin typeface="Aptos"/>
                <a:ea typeface="Aptos"/>
                <a:cs typeface="Aptos"/>
                <a:sym typeface="Aptos"/>
              </a:rPr>
              <a:t>Crearea unui mediu școlar sigur și suportiv;</a:t>
            </a:r>
          </a:p>
          <a:p>
            <a:pPr marL="173736" lvl="1" algn="just">
              <a:lnSpc>
                <a:spcPts val="3240"/>
              </a:lnSpc>
            </a:pPr>
            <a:endParaRPr lang="ro-RO" sz="2700" noProof="0" dirty="0">
              <a:solidFill>
                <a:srgbClr val="283540"/>
              </a:solidFill>
              <a:latin typeface="Aptos"/>
              <a:ea typeface="Aptos"/>
              <a:cs typeface="Aptos"/>
              <a:sym typeface="Aptos"/>
            </a:endParaRPr>
          </a:p>
          <a:p>
            <a:pPr marL="347471" lvl="1" indent="-173735" algn="just">
              <a:lnSpc>
                <a:spcPts val="3240"/>
              </a:lnSpc>
              <a:buFont typeface="Arial"/>
              <a:buChar char="•"/>
            </a:pPr>
            <a:r>
              <a:rPr lang="ro-RO" sz="2700" noProof="0" dirty="0">
                <a:solidFill>
                  <a:srgbClr val="283540"/>
                </a:solidFill>
                <a:latin typeface="Aptos"/>
                <a:ea typeface="Aptos"/>
                <a:cs typeface="Aptos"/>
                <a:sym typeface="Aptos"/>
              </a:rPr>
              <a:t>Asigurarea accesului la educație și la servicii de calitate (eliminarea barierelor de mediu/de învățare );</a:t>
            </a:r>
          </a:p>
          <a:p>
            <a:pPr marL="173736" lvl="1" algn="just">
              <a:lnSpc>
                <a:spcPts val="3240"/>
              </a:lnSpc>
            </a:pPr>
            <a:endParaRPr lang="ro-RO" sz="2700" noProof="0" dirty="0">
              <a:solidFill>
                <a:srgbClr val="283540"/>
              </a:solidFill>
              <a:latin typeface="Aptos"/>
              <a:ea typeface="Aptos"/>
              <a:cs typeface="Aptos"/>
              <a:sym typeface="Aptos"/>
            </a:endParaRPr>
          </a:p>
          <a:p>
            <a:pPr marL="347471" lvl="1" indent="-173735" algn="just">
              <a:lnSpc>
                <a:spcPts val="3240"/>
              </a:lnSpc>
              <a:buFont typeface="Arial"/>
              <a:buChar char="•"/>
            </a:pPr>
            <a:r>
              <a:rPr lang="ro-RO" sz="2700" noProof="0" dirty="0">
                <a:solidFill>
                  <a:srgbClr val="283540"/>
                </a:solidFill>
                <a:latin typeface="Aptos"/>
                <a:ea typeface="Aptos"/>
                <a:cs typeface="Aptos"/>
                <a:sym typeface="Aptos"/>
              </a:rPr>
              <a:t>Identificarea timpurie a dificultăților/întârzierilor în dezvoltarea preșcolarilor/elevilor,</a:t>
            </a:r>
          </a:p>
          <a:p>
            <a:pPr marL="173736" lvl="1" algn="just">
              <a:lnSpc>
                <a:spcPts val="3240"/>
              </a:lnSpc>
            </a:pPr>
            <a:endParaRPr lang="ro-RO" sz="2700" noProof="0" dirty="0">
              <a:solidFill>
                <a:srgbClr val="283540"/>
              </a:solidFill>
              <a:latin typeface="Aptos"/>
              <a:ea typeface="Aptos"/>
              <a:cs typeface="Aptos"/>
              <a:sym typeface="Aptos"/>
            </a:endParaRPr>
          </a:p>
          <a:p>
            <a:pPr marL="347471" lvl="1" indent="-173735" algn="just">
              <a:lnSpc>
                <a:spcPts val="3240"/>
              </a:lnSpc>
              <a:buFont typeface="Arial"/>
              <a:buChar char="•"/>
            </a:pPr>
            <a:r>
              <a:rPr lang="ro-RO" sz="2700" noProof="0" dirty="0">
                <a:solidFill>
                  <a:srgbClr val="283540"/>
                </a:solidFill>
                <a:latin typeface="Aptos"/>
                <a:ea typeface="Aptos"/>
                <a:cs typeface="Aptos"/>
                <a:sym typeface="Aptos"/>
              </a:rPr>
              <a:t>Sprijin educațional adaptat/personalizat acordat  preșcolarilor/elevilor;</a:t>
            </a:r>
          </a:p>
          <a:p>
            <a:pPr marL="347471" lvl="1" indent="-173735" algn="just">
              <a:lnSpc>
                <a:spcPts val="3240"/>
              </a:lnSpc>
              <a:buFont typeface="Arial"/>
              <a:buChar char="•"/>
            </a:pPr>
            <a:r>
              <a:rPr lang="ro-RO" sz="2700" noProof="0" dirty="0">
                <a:solidFill>
                  <a:srgbClr val="283540"/>
                </a:solidFill>
                <a:latin typeface="Aptos"/>
                <a:ea typeface="Aptos"/>
                <a:cs typeface="Aptos"/>
                <a:sym typeface="Aptos"/>
              </a:rPr>
              <a:t>Acordarea de suport și mentorat cadrelor didactice;</a:t>
            </a:r>
          </a:p>
          <a:p>
            <a:pPr marL="347471" lvl="1" indent="-173735" algn="just">
              <a:lnSpc>
                <a:spcPts val="3240"/>
              </a:lnSpc>
              <a:buFont typeface="Arial"/>
              <a:buChar char="•"/>
            </a:pPr>
            <a:r>
              <a:rPr lang="ro-RO" sz="2700" noProof="0" dirty="0">
                <a:solidFill>
                  <a:srgbClr val="283540"/>
                </a:solidFill>
                <a:latin typeface="Aptos"/>
                <a:ea typeface="Aptos"/>
                <a:cs typeface="Aptos"/>
                <a:sym typeface="Aptos"/>
              </a:rPr>
              <a:t>Susținerea părinților;</a:t>
            </a:r>
          </a:p>
          <a:p>
            <a:pPr marL="347471" lvl="1" indent="-173735" algn="just">
              <a:lnSpc>
                <a:spcPts val="3240"/>
              </a:lnSpc>
            </a:pPr>
            <a:endParaRPr lang="en-US" sz="2700" dirty="0">
              <a:solidFill>
                <a:srgbClr val="283540"/>
              </a:solidFill>
              <a:latin typeface="Aptos"/>
              <a:ea typeface="Aptos"/>
              <a:cs typeface="Aptos"/>
              <a:sym typeface="Aptos"/>
            </a:endParaRPr>
          </a:p>
          <a:p>
            <a:pPr marL="347471" lvl="1" indent="-173735" algn="just">
              <a:lnSpc>
                <a:spcPts val="4860"/>
              </a:lnSpc>
            </a:pPr>
            <a:endParaRPr lang="en-US" sz="2700" dirty="0">
              <a:solidFill>
                <a:srgbClr val="283540"/>
              </a:solidFill>
              <a:latin typeface="Aptos"/>
              <a:ea typeface="Aptos"/>
              <a:cs typeface="Aptos"/>
              <a:sym typeface="Aptos"/>
            </a:endParaRPr>
          </a:p>
        </p:txBody>
      </p:sp>
      <p:grpSp>
        <p:nvGrpSpPr>
          <p:cNvPr id="12" name="Group 12"/>
          <p:cNvGrpSpPr/>
          <p:nvPr/>
        </p:nvGrpSpPr>
        <p:grpSpPr>
          <a:xfrm>
            <a:off x="2286000" y="0"/>
            <a:ext cx="13716000" cy="109728"/>
            <a:chOff x="0" y="0"/>
            <a:chExt cx="13004800" cy="104038"/>
          </a:xfrm>
        </p:grpSpPr>
        <p:sp>
          <p:nvSpPr>
            <p:cNvPr id="13" name="Freeform 13"/>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14" name="Group 14"/>
          <p:cNvGrpSpPr/>
          <p:nvPr/>
        </p:nvGrpSpPr>
        <p:grpSpPr>
          <a:xfrm>
            <a:off x="2286000" y="109728"/>
            <a:ext cx="13716000" cy="27432"/>
            <a:chOff x="0" y="0"/>
            <a:chExt cx="13004800" cy="26010"/>
          </a:xfrm>
        </p:grpSpPr>
        <p:sp>
          <p:nvSpPr>
            <p:cNvPr id="15" name="Freeform 15"/>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18" name="Group 18"/>
          <p:cNvGrpSpPr/>
          <p:nvPr/>
        </p:nvGrpSpPr>
        <p:grpSpPr>
          <a:xfrm>
            <a:off x="3040380" y="10012680"/>
            <a:ext cx="12207240" cy="13716"/>
            <a:chOff x="0" y="0"/>
            <a:chExt cx="11574272" cy="13005"/>
          </a:xfrm>
        </p:grpSpPr>
        <p:sp>
          <p:nvSpPr>
            <p:cNvPr id="19" name="Freeform 19"/>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20" name="TextBox 20"/>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03</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286000" y="9601200"/>
            <a:ext cx="13716000" cy="685800"/>
            <a:chOff x="0" y="0"/>
            <a:chExt cx="13004800" cy="650240"/>
          </a:xfrm>
        </p:grpSpPr>
        <p:sp>
          <p:nvSpPr>
            <p:cNvPr id="3" name="Freeform 3"/>
            <p:cNvSpPr/>
            <p:nvPr/>
          </p:nvSpPr>
          <p:spPr>
            <a:xfrm>
              <a:off x="0" y="0"/>
              <a:ext cx="13004800" cy="650240"/>
            </a:xfrm>
            <a:custGeom>
              <a:avLst/>
              <a:gdLst/>
              <a:ahLst/>
              <a:cxnLst/>
              <a:rect l="l" t="t" r="r" b="b"/>
              <a:pathLst>
                <a:path w="13004800" h="650240">
                  <a:moveTo>
                    <a:pt x="0" y="0"/>
                  </a:moveTo>
                  <a:lnTo>
                    <a:pt x="13004800" y="0"/>
                  </a:lnTo>
                  <a:lnTo>
                    <a:pt x="13004800" y="650240"/>
                  </a:lnTo>
                  <a:lnTo>
                    <a:pt x="0" y="650240"/>
                  </a:lnTo>
                  <a:close/>
                </a:path>
              </a:pathLst>
            </a:custGeom>
            <a:solidFill>
              <a:srgbClr val="82847C"/>
            </a:solidFill>
          </p:spPr>
        </p:sp>
      </p:grpSp>
      <p:grpSp>
        <p:nvGrpSpPr>
          <p:cNvPr id="4" name="Group 4"/>
          <p:cNvGrpSpPr/>
          <p:nvPr/>
        </p:nvGrpSpPr>
        <p:grpSpPr>
          <a:xfrm>
            <a:off x="2286000" y="9501304"/>
            <a:ext cx="13716000" cy="99896"/>
            <a:chOff x="0" y="0"/>
            <a:chExt cx="13004800" cy="94717"/>
          </a:xfrm>
        </p:grpSpPr>
        <p:sp>
          <p:nvSpPr>
            <p:cNvPr id="5" name="Freeform 5"/>
            <p:cNvSpPr/>
            <p:nvPr/>
          </p:nvSpPr>
          <p:spPr>
            <a:xfrm>
              <a:off x="0" y="0"/>
              <a:ext cx="13004800" cy="94742"/>
            </a:xfrm>
            <a:custGeom>
              <a:avLst/>
              <a:gdLst/>
              <a:ahLst/>
              <a:cxnLst/>
              <a:rect l="l" t="t" r="r" b="b"/>
              <a:pathLst>
                <a:path w="13004800" h="94742">
                  <a:moveTo>
                    <a:pt x="0" y="0"/>
                  </a:moveTo>
                  <a:lnTo>
                    <a:pt x="13004800" y="0"/>
                  </a:lnTo>
                  <a:lnTo>
                    <a:pt x="13004800" y="94742"/>
                  </a:lnTo>
                  <a:lnTo>
                    <a:pt x="0" y="94742"/>
                  </a:lnTo>
                  <a:close/>
                </a:path>
              </a:pathLst>
            </a:custGeom>
            <a:solidFill>
              <a:srgbClr val="ACADA8"/>
            </a:solidFill>
          </p:spPr>
        </p:sp>
      </p:grpSp>
      <p:sp>
        <p:nvSpPr>
          <p:cNvPr id="6" name="AutoShape 6"/>
          <p:cNvSpPr/>
          <p:nvPr/>
        </p:nvSpPr>
        <p:spPr>
          <a:xfrm rot="3000">
            <a:off x="3624114" y="2600963"/>
            <a:ext cx="11222822" cy="0"/>
          </a:xfrm>
          <a:prstGeom prst="line">
            <a:avLst/>
          </a:prstGeom>
          <a:ln w="9525" cap="rnd">
            <a:solidFill>
              <a:srgbClr val="7F7F7F"/>
            </a:solidFill>
            <a:prstDash val="solid"/>
            <a:headEnd type="none" w="sm" len="sm"/>
            <a:tailEnd type="none" w="sm" len="sm"/>
          </a:ln>
        </p:spPr>
      </p:sp>
      <p:grpSp>
        <p:nvGrpSpPr>
          <p:cNvPr id="7" name="Group 7"/>
          <p:cNvGrpSpPr/>
          <p:nvPr/>
        </p:nvGrpSpPr>
        <p:grpSpPr>
          <a:xfrm>
            <a:off x="2742834" y="685800"/>
            <a:ext cx="11315700" cy="1185804"/>
            <a:chOff x="0" y="0"/>
            <a:chExt cx="10728960" cy="1124318"/>
          </a:xfrm>
        </p:grpSpPr>
        <p:sp>
          <p:nvSpPr>
            <p:cNvPr id="8" name="Freeform 8"/>
            <p:cNvSpPr/>
            <p:nvPr/>
          </p:nvSpPr>
          <p:spPr>
            <a:xfrm>
              <a:off x="0" y="0"/>
              <a:ext cx="10728960" cy="1124312"/>
            </a:xfrm>
            <a:custGeom>
              <a:avLst/>
              <a:gdLst/>
              <a:ahLst/>
              <a:cxnLst/>
              <a:rect l="l" t="t" r="r" b="b"/>
              <a:pathLst>
                <a:path w="10728960" h="1124312">
                  <a:moveTo>
                    <a:pt x="0" y="0"/>
                  </a:moveTo>
                  <a:lnTo>
                    <a:pt x="10728960" y="0"/>
                  </a:lnTo>
                  <a:lnTo>
                    <a:pt x="10728960" y="1124312"/>
                  </a:lnTo>
                  <a:lnTo>
                    <a:pt x="0" y="1124312"/>
                  </a:lnTo>
                  <a:close/>
                </a:path>
              </a:pathLst>
            </a:custGeom>
            <a:blipFill>
              <a:blip r:embed="rId2">
                <a:alphaModFix amt="0"/>
              </a:blip>
              <a:stretch>
                <a:fillRect t="-135939" b="-135939"/>
              </a:stretch>
            </a:blipFill>
          </p:spPr>
        </p:sp>
        <p:sp>
          <p:nvSpPr>
            <p:cNvPr id="9" name="TextBox 9"/>
            <p:cNvSpPr txBox="1"/>
            <p:nvPr/>
          </p:nvSpPr>
          <p:spPr>
            <a:xfrm>
              <a:off x="0" y="47625"/>
              <a:ext cx="10728960" cy="1076693"/>
            </a:xfrm>
            <a:prstGeom prst="rect">
              <a:avLst/>
            </a:prstGeom>
          </p:spPr>
          <p:txBody>
            <a:bodyPr lIns="0" tIns="0" rIns="0" bIns="0" rtlCol="0" anchor="b"/>
            <a:lstStyle/>
            <a:p>
              <a:pPr algn="just">
                <a:lnSpc>
                  <a:spcPts val="2754"/>
                </a:lnSpc>
              </a:pPr>
              <a:r>
                <a:rPr lang="en-US" sz="2700" b="1">
                  <a:solidFill>
                    <a:srgbClr val="16324F"/>
                  </a:solidFill>
                  <a:latin typeface="Aptos Bold"/>
                  <a:ea typeface="Aptos Bold"/>
                  <a:cs typeface="Aptos Bold"/>
                  <a:sym typeface="Aptos Bold"/>
                </a:rPr>
                <a:t>Evoluția efectivelor de preșcolari/elevi din  învățământului special și special integrat la nivelul județului Hunedoara</a:t>
              </a:r>
            </a:p>
          </p:txBody>
        </p:sp>
      </p:grpSp>
      <p:graphicFrame>
        <p:nvGraphicFramePr>
          <p:cNvPr id="10" name="Table 10"/>
          <p:cNvGraphicFramePr>
            <a:graphicFrameLocks noGrp="1"/>
          </p:cNvGraphicFramePr>
          <p:nvPr>
            <p:extLst>
              <p:ext uri="{D42A27DB-BD31-4B8C-83A1-F6EECF244321}">
                <p14:modId xmlns:p14="http://schemas.microsoft.com/office/powerpoint/2010/main" val="997796954"/>
              </p:ext>
            </p:extLst>
          </p:nvPr>
        </p:nvGraphicFramePr>
        <p:xfrm>
          <a:off x="2743380" y="2628720"/>
          <a:ext cx="11925301" cy="6134100"/>
        </p:xfrm>
        <a:graphic>
          <a:graphicData uri="http://schemas.openxmlformats.org/drawingml/2006/table">
            <a:tbl>
              <a:tblPr/>
              <a:tblGrid>
                <a:gridCol w="1255463">
                  <a:extLst>
                    <a:ext uri="{9D8B030D-6E8A-4147-A177-3AD203B41FA5}">
                      <a16:colId xmlns:a16="http://schemas.microsoft.com/office/drawing/2014/main" val="20000"/>
                    </a:ext>
                  </a:extLst>
                </a:gridCol>
                <a:gridCol w="1825741">
                  <a:extLst>
                    <a:ext uri="{9D8B030D-6E8A-4147-A177-3AD203B41FA5}">
                      <a16:colId xmlns:a16="http://schemas.microsoft.com/office/drawing/2014/main" val="20001"/>
                    </a:ext>
                  </a:extLst>
                </a:gridCol>
                <a:gridCol w="2210359">
                  <a:extLst>
                    <a:ext uri="{9D8B030D-6E8A-4147-A177-3AD203B41FA5}">
                      <a16:colId xmlns:a16="http://schemas.microsoft.com/office/drawing/2014/main" val="20002"/>
                    </a:ext>
                  </a:extLst>
                </a:gridCol>
                <a:gridCol w="2210359">
                  <a:extLst>
                    <a:ext uri="{9D8B030D-6E8A-4147-A177-3AD203B41FA5}">
                      <a16:colId xmlns:a16="http://schemas.microsoft.com/office/drawing/2014/main" val="20003"/>
                    </a:ext>
                  </a:extLst>
                </a:gridCol>
                <a:gridCol w="2396019">
                  <a:extLst>
                    <a:ext uri="{9D8B030D-6E8A-4147-A177-3AD203B41FA5}">
                      <a16:colId xmlns:a16="http://schemas.microsoft.com/office/drawing/2014/main" val="20004"/>
                    </a:ext>
                  </a:extLst>
                </a:gridCol>
                <a:gridCol w="2027360">
                  <a:extLst>
                    <a:ext uri="{9D8B030D-6E8A-4147-A177-3AD203B41FA5}">
                      <a16:colId xmlns:a16="http://schemas.microsoft.com/office/drawing/2014/main" val="20005"/>
                    </a:ext>
                  </a:extLst>
                </a:gridCol>
              </a:tblGrid>
              <a:tr h="3180233">
                <a:tc>
                  <a:txBody>
                    <a:bodyPr/>
                    <a:lstStyle/>
                    <a:p>
                      <a:pPr algn="ctr">
                        <a:lnSpc>
                          <a:spcPts val="2276"/>
                        </a:lnSpc>
                        <a:defRPr/>
                      </a:pPr>
                      <a:r>
                        <a:rPr lang="en-US" sz="1649" b="1" dirty="0">
                          <a:solidFill>
                            <a:srgbClr val="FFFFFF"/>
                          </a:solidFill>
                          <a:latin typeface="Aptos Bold"/>
                          <a:ea typeface="Aptos Bold"/>
                          <a:cs typeface="Aptos Bold"/>
                          <a:sym typeface="Aptos Bold"/>
                        </a:rPr>
                        <a:t>An </a:t>
                      </a:r>
                      <a:r>
                        <a:rPr lang="en-US" sz="1649" b="1" dirty="0" err="1">
                          <a:solidFill>
                            <a:srgbClr val="FFFFFF"/>
                          </a:solidFill>
                          <a:latin typeface="Aptos Bold"/>
                          <a:ea typeface="Aptos Bold"/>
                          <a:cs typeface="Aptos Bold"/>
                          <a:sym typeface="Aptos Bold"/>
                        </a:rPr>
                        <a:t>școlar</a:t>
                      </a:r>
                      <a:endParaRPr lang="en-US" sz="1100" dirty="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26325" cap="flat" cmpd="sng" algn="ctr">
                      <a:solidFill>
                        <a:srgbClr val="FFFFFF"/>
                      </a:solidFill>
                      <a:prstDash val="solid"/>
                      <a:round/>
                      <a:headEnd type="none" w="med" len="med"/>
                      <a:tailEnd type="none" w="med" len="med"/>
                    </a:lnB>
                    <a:solidFill>
                      <a:srgbClr val="16324F"/>
                    </a:solidFill>
                  </a:tcPr>
                </a:tc>
                <a:tc>
                  <a:txBody>
                    <a:bodyPr/>
                    <a:lstStyle/>
                    <a:p>
                      <a:pPr algn="ctr">
                        <a:lnSpc>
                          <a:spcPts val="2276"/>
                        </a:lnSpc>
                        <a:defRPr/>
                      </a:pPr>
                      <a:r>
                        <a:rPr lang="en-US" sz="1649" b="1" dirty="0" err="1">
                          <a:solidFill>
                            <a:srgbClr val="FFFFFF"/>
                          </a:solidFill>
                          <a:latin typeface="Aptos Bold"/>
                          <a:ea typeface="Aptos Bold"/>
                          <a:cs typeface="Aptos Bold"/>
                          <a:sym typeface="Aptos Bold"/>
                        </a:rPr>
                        <a:t>Preșcolari</a:t>
                      </a:r>
                      <a:r>
                        <a:rPr lang="en-US" sz="1649" b="1" dirty="0">
                          <a:solidFill>
                            <a:srgbClr val="FFFFFF"/>
                          </a:solidFill>
                          <a:latin typeface="Aptos Bold"/>
                          <a:ea typeface="Aptos Bold"/>
                          <a:cs typeface="Aptos Bold"/>
                          <a:sym typeface="Aptos Bold"/>
                        </a:rPr>
                        <a:t>/</a:t>
                      </a:r>
                      <a:r>
                        <a:rPr lang="en-US" sz="1649" b="1" dirty="0" err="1">
                          <a:solidFill>
                            <a:srgbClr val="FFFFFF"/>
                          </a:solidFill>
                          <a:latin typeface="Aptos Bold"/>
                          <a:ea typeface="Aptos Bold"/>
                          <a:cs typeface="Aptos Bold"/>
                          <a:sym typeface="Aptos Bold"/>
                        </a:rPr>
                        <a:t>elevi</a:t>
                      </a:r>
                      <a:r>
                        <a:rPr lang="en-US" sz="1649" b="1" dirty="0">
                          <a:solidFill>
                            <a:srgbClr val="FFFFFF"/>
                          </a:solidFill>
                          <a:latin typeface="Aptos Bold"/>
                          <a:ea typeface="Aptos Bold"/>
                          <a:cs typeface="Aptos Bold"/>
                          <a:sym typeface="Aptos Bold"/>
                        </a:rPr>
                        <a:t> cu </a:t>
                      </a:r>
                      <a:r>
                        <a:rPr lang="en-US" sz="1649" b="1" dirty="0" err="1">
                          <a:solidFill>
                            <a:srgbClr val="FFFFFF"/>
                          </a:solidFill>
                          <a:latin typeface="Aptos Bold"/>
                          <a:ea typeface="Aptos Bold"/>
                          <a:cs typeface="Aptos Bold"/>
                          <a:sym typeface="Aptos Bold"/>
                        </a:rPr>
                        <a:t>certificat</a:t>
                      </a:r>
                      <a:r>
                        <a:rPr lang="en-US" sz="1649" b="1" dirty="0">
                          <a:solidFill>
                            <a:srgbClr val="FFFFFF"/>
                          </a:solidFill>
                          <a:latin typeface="Aptos Bold"/>
                          <a:ea typeface="Aptos Bold"/>
                          <a:cs typeface="Aptos Bold"/>
                          <a:sym typeface="Aptos Bold"/>
                        </a:rPr>
                        <a:t> de </a:t>
                      </a:r>
                      <a:r>
                        <a:rPr lang="en-US" sz="1649" b="1" dirty="0" err="1">
                          <a:solidFill>
                            <a:srgbClr val="FFFFFF"/>
                          </a:solidFill>
                          <a:latin typeface="Aptos Bold"/>
                          <a:ea typeface="Aptos Bold"/>
                          <a:cs typeface="Aptos Bold"/>
                          <a:sym typeface="Aptos Bold"/>
                        </a:rPr>
                        <a:t>orientare</a:t>
                      </a:r>
                      <a:r>
                        <a:rPr lang="en-US" sz="1649" b="1" dirty="0">
                          <a:solidFill>
                            <a:srgbClr val="FFFFFF"/>
                          </a:solidFill>
                          <a:latin typeface="Aptos Bold"/>
                          <a:ea typeface="Aptos Bold"/>
                          <a:cs typeface="Aptos Bold"/>
                          <a:sym typeface="Aptos Bold"/>
                        </a:rPr>
                        <a:t> </a:t>
                      </a:r>
                      <a:r>
                        <a:rPr lang="en-US" sz="1649" b="1" dirty="0" err="1">
                          <a:solidFill>
                            <a:srgbClr val="FFFFFF"/>
                          </a:solidFill>
                          <a:latin typeface="Aptos Bold"/>
                          <a:ea typeface="Aptos Bold"/>
                          <a:cs typeface="Aptos Bold"/>
                          <a:sym typeface="Aptos Bold"/>
                        </a:rPr>
                        <a:t>școlară</a:t>
                      </a:r>
                      <a:r>
                        <a:rPr lang="en-US" sz="1649" b="1" dirty="0">
                          <a:solidFill>
                            <a:srgbClr val="FFFFFF"/>
                          </a:solidFill>
                          <a:latin typeface="Aptos Bold"/>
                          <a:ea typeface="Aptos Bold"/>
                          <a:cs typeface="Aptos Bold"/>
                          <a:sym typeface="Aptos Bold"/>
                        </a:rPr>
                        <a:t> </a:t>
                      </a:r>
                      <a:endParaRPr lang="en-US" sz="1100" dirty="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26325" cap="flat" cmpd="sng" algn="ctr">
                      <a:solidFill>
                        <a:srgbClr val="FFFFFF"/>
                      </a:solidFill>
                      <a:prstDash val="solid"/>
                      <a:round/>
                      <a:headEnd type="none" w="med" len="med"/>
                      <a:tailEnd type="none" w="med" len="med"/>
                    </a:lnB>
                    <a:solidFill>
                      <a:srgbClr val="16324F"/>
                    </a:solidFill>
                  </a:tcPr>
                </a:tc>
                <a:tc>
                  <a:txBody>
                    <a:bodyPr/>
                    <a:lstStyle/>
                    <a:p>
                      <a:pPr algn="ctr">
                        <a:lnSpc>
                          <a:spcPts val="2276"/>
                        </a:lnSpc>
                        <a:defRPr/>
                      </a:pPr>
                      <a:r>
                        <a:rPr lang="en-US" sz="1649" b="1" dirty="0" err="1">
                          <a:solidFill>
                            <a:srgbClr val="FFFFFF"/>
                          </a:solidFill>
                          <a:latin typeface="Aptos Bold"/>
                          <a:ea typeface="Aptos Bold"/>
                          <a:cs typeface="Aptos Bold"/>
                          <a:sym typeface="Aptos Bold"/>
                        </a:rPr>
                        <a:t>Preșcolari</a:t>
                      </a:r>
                      <a:r>
                        <a:rPr lang="en-US" sz="1649" b="1" dirty="0">
                          <a:solidFill>
                            <a:srgbClr val="FFFFFF"/>
                          </a:solidFill>
                          <a:latin typeface="Aptos Bold"/>
                          <a:ea typeface="Aptos Bold"/>
                          <a:cs typeface="Aptos Bold"/>
                          <a:sym typeface="Aptos Bold"/>
                        </a:rPr>
                        <a:t>/</a:t>
                      </a:r>
                      <a:r>
                        <a:rPr lang="en-US" sz="1649" b="1" dirty="0" err="1">
                          <a:solidFill>
                            <a:srgbClr val="FFFFFF"/>
                          </a:solidFill>
                          <a:latin typeface="Aptos Bold"/>
                          <a:ea typeface="Aptos Bold"/>
                          <a:cs typeface="Aptos Bold"/>
                          <a:sym typeface="Aptos Bold"/>
                        </a:rPr>
                        <a:t>elevi</a:t>
                      </a:r>
                      <a:r>
                        <a:rPr lang="en-US" sz="1649" b="1" dirty="0">
                          <a:solidFill>
                            <a:srgbClr val="FFFFFF"/>
                          </a:solidFill>
                          <a:latin typeface="Aptos Bold"/>
                          <a:ea typeface="Aptos Bold"/>
                          <a:cs typeface="Aptos Bold"/>
                          <a:sym typeface="Aptos Bold"/>
                        </a:rPr>
                        <a:t> </a:t>
                      </a:r>
                      <a:r>
                        <a:rPr lang="en-US" sz="1649" b="1" dirty="0" err="1">
                          <a:solidFill>
                            <a:srgbClr val="FFFFFF"/>
                          </a:solidFill>
                          <a:latin typeface="Aptos Bold"/>
                          <a:ea typeface="Aptos Bold"/>
                          <a:cs typeface="Aptos Bold"/>
                          <a:sym typeface="Aptos Bold"/>
                        </a:rPr>
                        <a:t>școlarizați</a:t>
                      </a:r>
                      <a:r>
                        <a:rPr lang="en-US" sz="1649" b="1" dirty="0">
                          <a:solidFill>
                            <a:srgbClr val="FFFFFF"/>
                          </a:solidFill>
                          <a:latin typeface="Aptos Bold"/>
                          <a:ea typeface="Aptos Bold"/>
                          <a:cs typeface="Aptos Bold"/>
                          <a:sym typeface="Aptos Bold"/>
                        </a:rPr>
                        <a:t> </a:t>
                      </a:r>
                      <a:r>
                        <a:rPr lang="en-US" sz="1649" b="1" dirty="0" err="1">
                          <a:solidFill>
                            <a:srgbClr val="FFFFFF"/>
                          </a:solidFill>
                          <a:latin typeface="Aptos Bold"/>
                          <a:ea typeface="Aptos Bold"/>
                          <a:cs typeface="Aptos Bold"/>
                          <a:sym typeface="Aptos Bold"/>
                        </a:rPr>
                        <a:t>integrați</a:t>
                      </a:r>
                      <a:r>
                        <a:rPr lang="en-US" sz="1649" b="1" dirty="0">
                          <a:solidFill>
                            <a:srgbClr val="FFFFFF"/>
                          </a:solidFill>
                          <a:latin typeface="Aptos Bold"/>
                          <a:ea typeface="Aptos Bold"/>
                          <a:cs typeface="Aptos Bold"/>
                          <a:sym typeface="Aptos Bold"/>
                        </a:rPr>
                        <a:t> individual </a:t>
                      </a:r>
                      <a:r>
                        <a:rPr lang="en-US" sz="1649" b="1" dirty="0" err="1">
                          <a:solidFill>
                            <a:srgbClr val="FFFFFF"/>
                          </a:solidFill>
                          <a:latin typeface="Aptos Bold"/>
                          <a:ea typeface="Aptos Bold"/>
                          <a:cs typeface="Aptos Bold"/>
                          <a:sym typeface="Aptos Bold"/>
                        </a:rPr>
                        <a:t>în</a:t>
                      </a:r>
                      <a:r>
                        <a:rPr lang="en-US" sz="1649" b="1" dirty="0">
                          <a:solidFill>
                            <a:srgbClr val="FFFFFF"/>
                          </a:solidFill>
                          <a:latin typeface="Aptos Bold"/>
                          <a:ea typeface="Aptos Bold"/>
                          <a:cs typeface="Aptos Bold"/>
                          <a:sym typeface="Aptos Bold"/>
                        </a:rPr>
                        <a:t> </a:t>
                      </a:r>
                      <a:r>
                        <a:rPr lang="en-US" sz="1649" b="1" dirty="0" err="1">
                          <a:solidFill>
                            <a:srgbClr val="FFFFFF"/>
                          </a:solidFill>
                          <a:latin typeface="Aptos Bold"/>
                          <a:ea typeface="Aptos Bold"/>
                          <a:cs typeface="Aptos Bold"/>
                          <a:sym typeface="Aptos Bold"/>
                        </a:rPr>
                        <a:t>unități</a:t>
                      </a:r>
                      <a:r>
                        <a:rPr lang="en-US" sz="1649" b="1" dirty="0">
                          <a:solidFill>
                            <a:srgbClr val="FFFFFF"/>
                          </a:solidFill>
                          <a:latin typeface="Aptos Bold"/>
                          <a:ea typeface="Aptos Bold"/>
                          <a:cs typeface="Aptos Bold"/>
                          <a:sym typeface="Aptos Bold"/>
                        </a:rPr>
                        <a:t> de </a:t>
                      </a:r>
                      <a:r>
                        <a:rPr lang="en-US" sz="1649" b="1" dirty="0" err="1">
                          <a:solidFill>
                            <a:srgbClr val="FFFFFF"/>
                          </a:solidFill>
                          <a:latin typeface="Aptos Bold"/>
                          <a:ea typeface="Aptos Bold"/>
                          <a:cs typeface="Aptos Bold"/>
                          <a:sym typeface="Aptos Bold"/>
                        </a:rPr>
                        <a:t>învățământ</a:t>
                      </a:r>
                      <a:r>
                        <a:rPr lang="en-US" sz="1649" b="1" dirty="0">
                          <a:solidFill>
                            <a:srgbClr val="FFFFFF"/>
                          </a:solidFill>
                          <a:latin typeface="Aptos Bold"/>
                          <a:ea typeface="Aptos Bold"/>
                          <a:cs typeface="Aptos Bold"/>
                          <a:sym typeface="Aptos Bold"/>
                        </a:rPr>
                        <a:t> de </a:t>
                      </a:r>
                      <a:r>
                        <a:rPr lang="en-US" sz="1649" b="1" dirty="0" err="1">
                          <a:solidFill>
                            <a:srgbClr val="FFFFFF"/>
                          </a:solidFill>
                          <a:latin typeface="Aptos Bold"/>
                          <a:ea typeface="Aptos Bold"/>
                          <a:cs typeface="Aptos Bold"/>
                          <a:sym typeface="Aptos Bold"/>
                        </a:rPr>
                        <a:t>masă</a:t>
                      </a:r>
                      <a:endParaRPr lang="en-US" sz="1100" dirty="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26325" cap="flat" cmpd="sng" algn="ctr">
                      <a:solidFill>
                        <a:srgbClr val="FFFFFF"/>
                      </a:solidFill>
                      <a:prstDash val="solid"/>
                      <a:round/>
                      <a:headEnd type="none" w="med" len="med"/>
                      <a:tailEnd type="none" w="med" len="med"/>
                    </a:lnB>
                    <a:solidFill>
                      <a:srgbClr val="16324F"/>
                    </a:solidFill>
                  </a:tcPr>
                </a:tc>
                <a:tc>
                  <a:txBody>
                    <a:bodyPr/>
                    <a:lstStyle/>
                    <a:p>
                      <a:pPr algn="ctr">
                        <a:lnSpc>
                          <a:spcPts val="2276"/>
                        </a:lnSpc>
                        <a:defRPr/>
                      </a:pPr>
                      <a:r>
                        <a:rPr lang="en-US" sz="1649" b="1" dirty="0" err="1">
                          <a:solidFill>
                            <a:srgbClr val="FFFFFF"/>
                          </a:solidFill>
                          <a:latin typeface="Aptos Bold"/>
                          <a:ea typeface="Aptos Bold"/>
                          <a:cs typeface="Aptos Bold"/>
                          <a:sym typeface="Aptos Bold"/>
                        </a:rPr>
                        <a:t>Preșcolari</a:t>
                      </a:r>
                      <a:r>
                        <a:rPr lang="en-US" sz="1649" b="1" dirty="0">
                          <a:solidFill>
                            <a:srgbClr val="FFFFFF"/>
                          </a:solidFill>
                          <a:latin typeface="Aptos Bold"/>
                          <a:ea typeface="Aptos Bold"/>
                          <a:cs typeface="Aptos Bold"/>
                          <a:sym typeface="Aptos Bold"/>
                        </a:rPr>
                        <a:t>/</a:t>
                      </a:r>
                      <a:r>
                        <a:rPr lang="en-US" sz="1649" b="1" dirty="0" err="1">
                          <a:solidFill>
                            <a:srgbClr val="FFFFFF"/>
                          </a:solidFill>
                          <a:latin typeface="Aptos Bold"/>
                          <a:ea typeface="Aptos Bold"/>
                          <a:cs typeface="Aptos Bold"/>
                          <a:sym typeface="Aptos Bold"/>
                        </a:rPr>
                        <a:t>elevi</a:t>
                      </a:r>
                      <a:r>
                        <a:rPr lang="en-US" sz="1649" b="1" dirty="0">
                          <a:solidFill>
                            <a:srgbClr val="FFFFFF"/>
                          </a:solidFill>
                          <a:latin typeface="Aptos Bold"/>
                          <a:ea typeface="Aptos Bold"/>
                          <a:cs typeface="Aptos Bold"/>
                          <a:sym typeface="Aptos Bold"/>
                        </a:rPr>
                        <a:t> </a:t>
                      </a:r>
                      <a:r>
                        <a:rPr lang="en-US" sz="1649" b="1" dirty="0" err="1">
                          <a:solidFill>
                            <a:srgbClr val="FFFFFF"/>
                          </a:solidFill>
                          <a:latin typeface="Aptos Bold"/>
                          <a:ea typeface="Aptos Bold"/>
                          <a:cs typeface="Aptos Bold"/>
                          <a:sym typeface="Aptos Bold"/>
                        </a:rPr>
                        <a:t>școlarizați</a:t>
                      </a:r>
                      <a:r>
                        <a:rPr lang="en-US" sz="1649" b="1" dirty="0">
                          <a:solidFill>
                            <a:srgbClr val="FFFFFF"/>
                          </a:solidFill>
                          <a:latin typeface="Aptos Bold"/>
                          <a:ea typeface="Aptos Bold"/>
                          <a:cs typeface="Aptos Bold"/>
                          <a:sym typeface="Aptos Bold"/>
                        </a:rPr>
                        <a:t> </a:t>
                      </a:r>
                      <a:r>
                        <a:rPr lang="en-US" sz="1649" b="1" dirty="0" err="1">
                          <a:solidFill>
                            <a:srgbClr val="FFFFFF"/>
                          </a:solidFill>
                          <a:latin typeface="Aptos Bold"/>
                          <a:ea typeface="Aptos Bold"/>
                          <a:cs typeface="Aptos Bold"/>
                          <a:sym typeface="Aptos Bold"/>
                        </a:rPr>
                        <a:t>în</a:t>
                      </a:r>
                      <a:r>
                        <a:rPr lang="en-US" sz="1649" b="1" dirty="0">
                          <a:solidFill>
                            <a:srgbClr val="FFFFFF"/>
                          </a:solidFill>
                          <a:latin typeface="Aptos Bold"/>
                          <a:ea typeface="Aptos Bold"/>
                          <a:cs typeface="Aptos Bold"/>
                          <a:sym typeface="Aptos Bold"/>
                        </a:rPr>
                        <a:t> </a:t>
                      </a:r>
                      <a:r>
                        <a:rPr lang="en-US" sz="1649" b="1" dirty="0" err="1">
                          <a:solidFill>
                            <a:srgbClr val="FFFFFF"/>
                          </a:solidFill>
                          <a:latin typeface="Aptos Bold"/>
                          <a:ea typeface="Aptos Bold"/>
                          <a:cs typeface="Aptos Bold"/>
                          <a:sym typeface="Aptos Bold"/>
                        </a:rPr>
                        <a:t>unități</a:t>
                      </a:r>
                      <a:r>
                        <a:rPr lang="en-US" sz="1649" b="1" dirty="0">
                          <a:solidFill>
                            <a:srgbClr val="FFFFFF"/>
                          </a:solidFill>
                          <a:latin typeface="Aptos Bold"/>
                          <a:ea typeface="Aptos Bold"/>
                          <a:cs typeface="Aptos Bold"/>
                          <a:sym typeface="Aptos Bold"/>
                        </a:rPr>
                        <a:t> de </a:t>
                      </a:r>
                      <a:r>
                        <a:rPr lang="en-US" sz="1649" b="1" dirty="0" err="1">
                          <a:solidFill>
                            <a:srgbClr val="FFFFFF"/>
                          </a:solidFill>
                          <a:latin typeface="Aptos Bold"/>
                          <a:ea typeface="Aptos Bold"/>
                          <a:cs typeface="Aptos Bold"/>
                          <a:sym typeface="Aptos Bold"/>
                        </a:rPr>
                        <a:t>învățământ</a:t>
                      </a:r>
                      <a:r>
                        <a:rPr lang="en-US" sz="1649" b="1" dirty="0">
                          <a:solidFill>
                            <a:srgbClr val="FFFFFF"/>
                          </a:solidFill>
                          <a:latin typeface="Aptos Bold"/>
                          <a:ea typeface="Aptos Bold"/>
                          <a:cs typeface="Aptos Bold"/>
                          <a:sym typeface="Aptos Bold"/>
                        </a:rPr>
                        <a:t> special</a:t>
                      </a:r>
                      <a:endParaRPr lang="en-US" sz="1100" dirty="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26325" cap="flat" cmpd="sng" algn="ctr">
                      <a:solidFill>
                        <a:srgbClr val="FFFFFF"/>
                      </a:solidFill>
                      <a:prstDash val="solid"/>
                      <a:round/>
                      <a:headEnd type="none" w="med" len="med"/>
                      <a:tailEnd type="none" w="med" len="med"/>
                    </a:lnB>
                    <a:solidFill>
                      <a:srgbClr val="16324F"/>
                    </a:solidFill>
                  </a:tcPr>
                </a:tc>
                <a:tc>
                  <a:txBody>
                    <a:bodyPr/>
                    <a:lstStyle/>
                    <a:p>
                      <a:pPr algn="ctr">
                        <a:lnSpc>
                          <a:spcPts val="2276"/>
                        </a:lnSpc>
                        <a:defRPr/>
                      </a:pPr>
                      <a:r>
                        <a:rPr lang="en-US" sz="1649" b="1" dirty="0" err="1">
                          <a:solidFill>
                            <a:srgbClr val="FFFFFF"/>
                          </a:solidFill>
                          <a:latin typeface="Aptos Bold"/>
                          <a:ea typeface="Aptos Bold"/>
                          <a:cs typeface="Aptos Bold"/>
                          <a:sym typeface="Aptos Bold"/>
                        </a:rPr>
                        <a:t>Preșcolari</a:t>
                      </a:r>
                      <a:r>
                        <a:rPr lang="en-US" sz="1649" b="1" dirty="0">
                          <a:solidFill>
                            <a:srgbClr val="FFFFFF"/>
                          </a:solidFill>
                          <a:latin typeface="Aptos Bold"/>
                          <a:ea typeface="Aptos Bold"/>
                          <a:cs typeface="Aptos Bold"/>
                          <a:sym typeface="Aptos Bold"/>
                        </a:rPr>
                        <a:t>/</a:t>
                      </a:r>
                      <a:r>
                        <a:rPr lang="en-US" sz="1649" b="1" dirty="0" err="1">
                          <a:solidFill>
                            <a:srgbClr val="FFFFFF"/>
                          </a:solidFill>
                          <a:latin typeface="Aptos Bold"/>
                          <a:ea typeface="Aptos Bold"/>
                          <a:cs typeface="Aptos Bold"/>
                          <a:sym typeface="Aptos Bold"/>
                        </a:rPr>
                        <a:t>elevi</a:t>
                      </a:r>
                      <a:r>
                        <a:rPr lang="en-US" sz="1649" b="1" dirty="0">
                          <a:solidFill>
                            <a:srgbClr val="FFFFFF"/>
                          </a:solidFill>
                          <a:latin typeface="Aptos Bold"/>
                          <a:ea typeface="Aptos Bold"/>
                          <a:cs typeface="Aptos Bold"/>
                          <a:sym typeface="Aptos Bold"/>
                        </a:rPr>
                        <a:t> </a:t>
                      </a:r>
                      <a:r>
                        <a:rPr lang="en-US" sz="1649" b="1" dirty="0" err="1">
                          <a:solidFill>
                            <a:srgbClr val="FFFFFF"/>
                          </a:solidFill>
                          <a:latin typeface="Aptos Bold"/>
                          <a:ea typeface="Aptos Bold"/>
                          <a:cs typeface="Aptos Bold"/>
                          <a:sym typeface="Aptos Bold"/>
                        </a:rPr>
                        <a:t>școlarizați</a:t>
                      </a:r>
                      <a:r>
                        <a:rPr lang="en-US" sz="1649" b="1" dirty="0">
                          <a:solidFill>
                            <a:srgbClr val="FFFFFF"/>
                          </a:solidFill>
                          <a:latin typeface="Aptos Bold"/>
                          <a:ea typeface="Aptos Bold"/>
                          <a:cs typeface="Aptos Bold"/>
                          <a:sym typeface="Aptos Bold"/>
                        </a:rPr>
                        <a:t> </a:t>
                      </a:r>
                      <a:r>
                        <a:rPr lang="en-US" sz="1649" b="1" dirty="0" err="1">
                          <a:solidFill>
                            <a:srgbClr val="FFFFFF"/>
                          </a:solidFill>
                          <a:latin typeface="Aptos Bold"/>
                          <a:ea typeface="Aptos Bold"/>
                          <a:cs typeface="Aptos Bold"/>
                          <a:sym typeface="Aptos Bold"/>
                        </a:rPr>
                        <a:t>în</a:t>
                      </a:r>
                      <a:r>
                        <a:rPr lang="en-US" sz="1649" b="1" dirty="0">
                          <a:solidFill>
                            <a:srgbClr val="FFFFFF"/>
                          </a:solidFill>
                          <a:latin typeface="Aptos Bold"/>
                          <a:ea typeface="Aptos Bold"/>
                          <a:cs typeface="Aptos Bold"/>
                          <a:sym typeface="Aptos Bold"/>
                        </a:rPr>
                        <a:t> </a:t>
                      </a:r>
                      <a:r>
                        <a:rPr lang="en-US" sz="1649" b="1" dirty="0" err="1">
                          <a:solidFill>
                            <a:srgbClr val="FFFFFF"/>
                          </a:solidFill>
                          <a:latin typeface="Aptos Bold"/>
                          <a:ea typeface="Aptos Bold"/>
                          <a:cs typeface="Aptos Bold"/>
                          <a:sym typeface="Aptos Bold"/>
                        </a:rPr>
                        <a:t>clase</a:t>
                      </a:r>
                      <a:r>
                        <a:rPr lang="en-US" sz="1649" b="1" dirty="0">
                          <a:solidFill>
                            <a:srgbClr val="FFFFFF"/>
                          </a:solidFill>
                          <a:latin typeface="Aptos Bold"/>
                          <a:ea typeface="Aptos Bold"/>
                          <a:cs typeface="Aptos Bold"/>
                          <a:sym typeface="Aptos Bold"/>
                        </a:rPr>
                        <a:t> </a:t>
                      </a:r>
                      <a:r>
                        <a:rPr lang="en-US" sz="1649" b="1" dirty="0" err="1">
                          <a:solidFill>
                            <a:srgbClr val="FFFFFF"/>
                          </a:solidFill>
                          <a:latin typeface="Aptos Bold"/>
                          <a:ea typeface="Aptos Bold"/>
                          <a:cs typeface="Aptos Bold"/>
                          <a:sym typeface="Aptos Bold"/>
                        </a:rPr>
                        <a:t>speciale</a:t>
                      </a:r>
                      <a:r>
                        <a:rPr lang="en-US" sz="1649" b="1" dirty="0">
                          <a:solidFill>
                            <a:srgbClr val="FFFFFF"/>
                          </a:solidFill>
                          <a:latin typeface="Aptos Bold"/>
                          <a:ea typeface="Aptos Bold"/>
                          <a:cs typeface="Aptos Bold"/>
                          <a:sym typeface="Aptos Bold"/>
                        </a:rPr>
                        <a:t> din </a:t>
                      </a:r>
                      <a:r>
                        <a:rPr lang="en-US" sz="1649" b="1" dirty="0" err="1">
                          <a:solidFill>
                            <a:srgbClr val="FFFFFF"/>
                          </a:solidFill>
                          <a:latin typeface="Aptos Bold"/>
                          <a:ea typeface="Aptos Bold"/>
                          <a:cs typeface="Aptos Bold"/>
                          <a:sym typeface="Aptos Bold"/>
                        </a:rPr>
                        <a:t>unități</a:t>
                      </a:r>
                      <a:r>
                        <a:rPr lang="en-US" sz="1649" b="1" dirty="0">
                          <a:solidFill>
                            <a:srgbClr val="FFFFFF"/>
                          </a:solidFill>
                          <a:latin typeface="Aptos Bold"/>
                          <a:ea typeface="Aptos Bold"/>
                          <a:cs typeface="Aptos Bold"/>
                          <a:sym typeface="Aptos Bold"/>
                        </a:rPr>
                        <a:t> de </a:t>
                      </a:r>
                      <a:r>
                        <a:rPr lang="en-US" sz="1649" b="1" dirty="0" err="1">
                          <a:solidFill>
                            <a:srgbClr val="FFFFFF"/>
                          </a:solidFill>
                          <a:latin typeface="Aptos Bold"/>
                          <a:ea typeface="Aptos Bold"/>
                          <a:cs typeface="Aptos Bold"/>
                          <a:sym typeface="Aptos Bold"/>
                        </a:rPr>
                        <a:t>învățământ</a:t>
                      </a:r>
                      <a:r>
                        <a:rPr lang="en-US" sz="1649" b="1" dirty="0">
                          <a:solidFill>
                            <a:srgbClr val="FFFFFF"/>
                          </a:solidFill>
                          <a:latin typeface="Aptos Bold"/>
                          <a:ea typeface="Aptos Bold"/>
                          <a:cs typeface="Aptos Bold"/>
                          <a:sym typeface="Aptos Bold"/>
                        </a:rPr>
                        <a:t> de </a:t>
                      </a:r>
                      <a:r>
                        <a:rPr lang="en-US" sz="1649" b="1" dirty="0" err="1">
                          <a:solidFill>
                            <a:srgbClr val="FFFFFF"/>
                          </a:solidFill>
                          <a:latin typeface="Aptos Bold"/>
                          <a:ea typeface="Aptos Bold"/>
                          <a:cs typeface="Aptos Bold"/>
                          <a:sym typeface="Aptos Bold"/>
                        </a:rPr>
                        <a:t>masă</a:t>
                      </a:r>
                      <a:endParaRPr lang="en-US" sz="1100" dirty="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26325" cap="flat" cmpd="sng" algn="ctr">
                      <a:solidFill>
                        <a:srgbClr val="FFFFFF"/>
                      </a:solidFill>
                      <a:prstDash val="solid"/>
                      <a:round/>
                      <a:headEnd type="none" w="med" len="med"/>
                      <a:tailEnd type="none" w="med" len="med"/>
                    </a:lnB>
                    <a:solidFill>
                      <a:srgbClr val="16324F"/>
                    </a:solidFill>
                  </a:tcPr>
                </a:tc>
                <a:tc>
                  <a:txBody>
                    <a:bodyPr/>
                    <a:lstStyle/>
                    <a:p>
                      <a:pPr algn="ctr">
                        <a:lnSpc>
                          <a:spcPts val="2276"/>
                        </a:lnSpc>
                        <a:defRPr/>
                      </a:pPr>
                      <a:r>
                        <a:rPr lang="en-US" sz="1649" b="1" dirty="0" err="1">
                          <a:solidFill>
                            <a:srgbClr val="FFFFFF"/>
                          </a:solidFill>
                          <a:latin typeface="Aptos Bold"/>
                          <a:ea typeface="Aptos Bold"/>
                          <a:cs typeface="Aptos Bold"/>
                          <a:sym typeface="Aptos Bold"/>
                        </a:rPr>
                        <a:t>Preșcolari</a:t>
                      </a:r>
                      <a:r>
                        <a:rPr lang="en-US" sz="1649" b="1" dirty="0">
                          <a:solidFill>
                            <a:srgbClr val="FFFFFF"/>
                          </a:solidFill>
                          <a:latin typeface="Aptos Bold"/>
                          <a:ea typeface="Aptos Bold"/>
                          <a:cs typeface="Aptos Bold"/>
                          <a:sym typeface="Aptos Bold"/>
                        </a:rPr>
                        <a:t>/</a:t>
                      </a:r>
                      <a:r>
                        <a:rPr lang="en-US" sz="1649" b="1" dirty="0" err="1">
                          <a:solidFill>
                            <a:srgbClr val="FFFFFF"/>
                          </a:solidFill>
                          <a:latin typeface="Aptos Bold"/>
                          <a:ea typeface="Aptos Bold"/>
                          <a:cs typeface="Aptos Bold"/>
                          <a:sym typeface="Aptos Bold"/>
                        </a:rPr>
                        <a:t>elevi</a:t>
                      </a:r>
                      <a:r>
                        <a:rPr lang="en-US" sz="1649" b="1" dirty="0">
                          <a:solidFill>
                            <a:srgbClr val="FFFFFF"/>
                          </a:solidFill>
                          <a:latin typeface="Aptos Bold"/>
                          <a:ea typeface="Aptos Bold"/>
                          <a:cs typeface="Aptos Bold"/>
                          <a:sym typeface="Aptos Bold"/>
                        </a:rPr>
                        <a:t> </a:t>
                      </a:r>
                      <a:r>
                        <a:rPr lang="en-US" sz="1649" b="1" dirty="0" err="1">
                          <a:solidFill>
                            <a:srgbClr val="FFFFFF"/>
                          </a:solidFill>
                          <a:latin typeface="Aptos Bold"/>
                          <a:ea typeface="Aptos Bold"/>
                          <a:cs typeface="Aptos Bold"/>
                          <a:sym typeface="Aptos Bold"/>
                        </a:rPr>
                        <a:t>școlarizați</a:t>
                      </a:r>
                      <a:r>
                        <a:rPr lang="en-US" sz="1649" b="1" dirty="0">
                          <a:solidFill>
                            <a:srgbClr val="FFFFFF"/>
                          </a:solidFill>
                          <a:latin typeface="Aptos Bold"/>
                          <a:ea typeface="Aptos Bold"/>
                          <a:cs typeface="Aptos Bold"/>
                          <a:sym typeface="Aptos Bold"/>
                        </a:rPr>
                        <a:t> la </a:t>
                      </a:r>
                      <a:r>
                        <a:rPr lang="en-US" sz="1649" b="1" dirty="0" err="1">
                          <a:solidFill>
                            <a:srgbClr val="FFFFFF"/>
                          </a:solidFill>
                          <a:latin typeface="Aptos Bold"/>
                          <a:ea typeface="Aptos Bold"/>
                          <a:cs typeface="Aptos Bold"/>
                          <a:sym typeface="Aptos Bold"/>
                        </a:rPr>
                        <a:t>domiciliu</a:t>
                      </a:r>
                      <a:endParaRPr lang="en-US" sz="1100" dirty="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26325" cap="flat" cmpd="sng" algn="ctr">
                      <a:solidFill>
                        <a:srgbClr val="FFFFFF"/>
                      </a:solidFill>
                      <a:prstDash val="solid"/>
                      <a:round/>
                      <a:headEnd type="none" w="med" len="med"/>
                      <a:tailEnd type="none" w="med" len="med"/>
                    </a:lnB>
                    <a:solidFill>
                      <a:srgbClr val="16324F"/>
                    </a:solidFill>
                  </a:tcPr>
                </a:tc>
                <a:extLst>
                  <a:ext uri="{0D108BD9-81ED-4DB2-BD59-A6C34878D82A}">
                    <a16:rowId xmlns:a16="http://schemas.microsoft.com/office/drawing/2014/main" val="10000"/>
                  </a:ext>
                </a:extLst>
              </a:tr>
              <a:tr h="1486189">
                <a:tc>
                  <a:txBody>
                    <a:bodyPr/>
                    <a:lstStyle/>
                    <a:p>
                      <a:pPr algn="ctr">
                        <a:lnSpc>
                          <a:spcPts val="3312"/>
                        </a:lnSpc>
                        <a:defRPr/>
                      </a:pPr>
                      <a:r>
                        <a:rPr lang="en-US" sz="2400" b="1">
                          <a:solidFill>
                            <a:srgbClr val="283540"/>
                          </a:solidFill>
                          <a:latin typeface="Aptos Bold"/>
                          <a:ea typeface="Aptos Bold"/>
                          <a:cs typeface="Aptos Bold"/>
                          <a:sym typeface="Aptos Bold"/>
                        </a:rPr>
                        <a:t>2024-2025</a:t>
                      </a:r>
                      <a:endParaRPr lang="en-US" sz="110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26325"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FFFFFF"/>
                    </a:solidFill>
                  </a:tcPr>
                </a:tc>
                <a:tc>
                  <a:txBody>
                    <a:bodyPr/>
                    <a:lstStyle/>
                    <a:p>
                      <a:pPr algn="ctr">
                        <a:lnSpc>
                          <a:spcPts val="2897"/>
                        </a:lnSpc>
                        <a:defRPr/>
                      </a:pPr>
                      <a:r>
                        <a:rPr lang="en-US" sz="2100" b="1" dirty="0">
                          <a:solidFill>
                            <a:srgbClr val="283540"/>
                          </a:solidFill>
                          <a:latin typeface="Aptos Bold"/>
                          <a:ea typeface="Aptos Bold"/>
                          <a:cs typeface="Aptos Bold"/>
                          <a:sym typeface="Aptos Bold"/>
                        </a:rPr>
                        <a:t>1653</a:t>
                      </a:r>
                      <a:endParaRPr lang="en-US" sz="1100" dirty="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26325"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FFFFFF"/>
                    </a:solidFill>
                  </a:tcPr>
                </a:tc>
                <a:tc>
                  <a:txBody>
                    <a:bodyPr/>
                    <a:lstStyle/>
                    <a:p>
                      <a:pPr algn="ctr">
                        <a:lnSpc>
                          <a:spcPts val="2897"/>
                        </a:lnSpc>
                        <a:defRPr/>
                      </a:pPr>
                      <a:r>
                        <a:rPr lang="en-US" sz="2100" b="1" dirty="0">
                          <a:solidFill>
                            <a:srgbClr val="283540"/>
                          </a:solidFill>
                          <a:latin typeface="Aptos Bold"/>
                          <a:ea typeface="Aptos Bold"/>
                          <a:cs typeface="Aptos Bold"/>
                          <a:sym typeface="Aptos Bold"/>
                        </a:rPr>
                        <a:t>1090</a:t>
                      </a:r>
                      <a:endParaRPr lang="en-US" sz="1100" dirty="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26325"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FFFFFF"/>
                    </a:solidFill>
                  </a:tcPr>
                </a:tc>
                <a:tc>
                  <a:txBody>
                    <a:bodyPr/>
                    <a:lstStyle/>
                    <a:p>
                      <a:pPr algn="ctr">
                        <a:lnSpc>
                          <a:spcPts val="2897"/>
                        </a:lnSpc>
                        <a:defRPr/>
                      </a:pPr>
                      <a:r>
                        <a:rPr lang="en-US" sz="2100" b="1" dirty="0">
                          <a:solidFill>
                            <a:srgbClr val="283540"/>
                          </a:solidFill>
                          <a:latin typeface="Aptos Bold"/>
                          <a:ea typeface="Aptos Bold"/>
                          <a:cs typeface="Aptos Bold"/>
                          <a:sym typeface="Aptos Bold"/>
                        </a:rPr>
                        <a:t>278</a:t>
                      </a:r>
                      <a:endParaRPr lang="en-US" sz="1100" dirty="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26325"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FFFFFF"/>
                    </a:solidFill>
                  </a:tcPr>
                </a:tc>
                <a:tc>
                  <a:txBody>
                    <a:bodyPr/>
                    <a:lstStyle/>
                    <a:p>
                      <a:pPr algn="ctr">
                        <a:lnSpc>
                          <a:spcPts val="2897"/>
                        </a:lnSpc>
                        <a:defRPr/>
                      </a:pPr>
                      <a:r>
                        <a:rPr lang="en-US" sz="2100" b="1" dirty="0">
                          <a:solidFill>
                            <a:srgbClr val="283540"/>
                          </a:solidFill>
                          <a:latin typeface="Aptos Bold"/>
                          <a:ea typeface="Aptos Bold"/>
                          <a:cs typeface="Aptos Bold"/>
                          <a:sym typeface="Aptos Bold"/>
                        </a:rPr>
                        <a:t>204</a:t>
                      </a:r>
                      <a:endParaRPr lang="en-US" sz="1100" dirty="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26325"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FFFFFF"/>
                    </a:solidFill>
                  </a:tcPr>
                </a:tc>
                <a:tc>
                  <a:txBody>
                    <a:bodyPr/>
                    <a:lstStyle/>
                    <a:p>
                      <a:pPr algn="ctr">
                        <a:lnSpc>
                          <a:spcPts val="2897"/>
                        </a:lnSpc>
                        <a:defRPr/>
                      </a:pPr>
                      <a:r>
                        <a:rPr lang="en-US" sz="2100" b="1" dirty="0">
                          <a:solidFill>
                            <a:srgbClr val="283540"/>
                          </a:solidFill>
                          <a:latin typeface="Aptos Bold"/>
                          <a:ea typeface="Aptos Bold"/>
                          <a:cs typeface="Aptos Bold"/>
                          <a:sym typeface="Aptos Bold"/>
                        </a:rPr>
                        <a:t>81</a:t>
                      </a:r>
                      <a:endParaRPr lang="en-US" sz="1100" dirty="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26325"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1467678">
                <a:tc>
                  <a:txBody>
                    <a:bodyPr/>
                    <a:lstStyle/>
                    <a:p>
                      <a:pPr algn="ctr">
                        <a:lnSpc>
                          <a:spcPts val="3312"/>
                        </a:lnSpc>
                        <a:defRPr/>
                      </a:pPr>
                      <a:r>
                        <a:rPr lang="en-US" sz="2400" b="1">
                          <a:solidFill>
                            <a:srgbClr val="283540"/>
                          </a:solidFill>
                          <a:latin typeface="Aptos Bold"/>
                          <a:ea typeface="Aptos Bold"/>
                          <a:cs typeface="Aptos Bold"/>
                          <a:sym typeface="Aptos Bold"/>
                        </a:rPr>
                        <a:t>2025-2026</a:t>
                      </a:r>
                      <a:endParaRPr lang="en-US" sz="110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E7EDEE"/>
                    </a:solidFill>
                  </a:tcPr>
                </a:tc>
                <a:tc>
                  <a:txBody>
                    <a:bodyPr/>
                    <a:lstStyle/>
                    <a:p>
                      <a:pPr algn="ctr">
                        <a:lnSpc>
                          <a:spcPts val="2897"/>
                        </a:lnSpc>
                        <a:defRPr/>
                      </a:pPr>
                      <a:r>
                        <a:rPr lang="ro-RO" sz="2100" b="1" dirty="0">
                          <a:solidFill>
                            <a:srgbClr val="283540"/>
                          </a:solidFill>
                          <a:latin typeface="Aptos Bold"/>
                          <a:ea typeface="Aptos Bold"/>
                          <a:cs typeface="Aptos Bold"/>
                          <a:sym typeface="Aptos Bold"/>
                        </a:rPr>
                        <a:t>1982</a:t>
                      </a:r>
                      <a:endParaRPr lang="en-US" sz="1100" dirty="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E7EDEE"/>
                    </a:solidFill>
                  </a:tcPr>
                </a:tc>
                <a:tc>
                  <a:txBody>
                    <a:bodyPr/>
                    <a:lstStyle/>
                    <a:p>
                      <a:pPr algn="ctr">
                        <a:lnSpc>
                          <a:spcPts val="2897"/>
                        </a:lnSpc>
                        <a:defRPr/>
                      </a:pPr>
                      <a:r>
                        <a:rPr lang="en-US" sz="2100" b="1" dirty="0">
                          <a:solidFill>
                            <a:srgbClr val="283540"/>
                          </a:solidFill>
                          <a:latin typeface="Aptos Bold"/>
                          <a:ea typeface="Aptos Bold"/>
                          <a:cs typeface="Aptos Bold"/>
                          <a:sym typeface="Aptos Bold"/>
                        </a:rPr>
                        <a:t>1</a:t>
                      </a:r>
                      <a:r>
                        <a:rPr lang="ro-RO" sz="2100" b="1" dirty="0">
                          <a:solidFill>
                            <a:srgbClr val="283540"/>
                          </a:solidFill>
                          <a:latin typeface="Aptos Bold"/>
                          <a:ea typeface="Aptos Bold"/>
                          <a:cs typeface="Aptos Bold"/>
                          <a:sym typeface="Aptos Bold"/>
                        </a:rPr>
                        <a:t>514</a:t>
                      </a:r>
                      <a:endParaRPr lang="en-US" sz="1100" dirty="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E7EDEE"/>
                    </a:solidFill>
                  </a:tcPr>
                </a:tc>
                <a:tc>
                  <a:txBody>
                    <a:bodyPr/>
                    <a:lstStyle/>
                    <a:p>
                      <a:pPr algn="ctr">
                        <a:lnSpc>
                          <a:spcPts val="2897"/>
                        </a:lnSpc>
                        <a:defRPr/>
                      </a:pPr>
                      <a:r>
                        <a:rPr lang="en-US" sz="2100" b="1" dirty="0">
                          <a:solidFill>
                            <a:srgbClr val="283540"/>
                          </a:solidFill>
                          <a:latin typeface="Aptos Bold"/>
                          <a:ea typeface="Aptos Bold"/>
                          <a:cs typeface="Aptos Bold"/>
                          <a:sym typeface="Aptos Bold"/>
                        </a:rPr>
                        <a:t>2</a:t>
                      </a:r>
                      <a:r>
                        <a:rPr lang="ro-RO" sz="2100" b="1" dirty="0">
                          <a:solidFill>
                            <a:srgbClr val="283540"/>
                          </a:solidFill>
                          <a:latin typeface="Aptos Bold"/>
                          <a:ea typeface="Aptos Bold"/>
                          <a:cs typeface="Aptos Bold"/>
                          <a:sym typeface="Aptos Bold"/>
                        </a:rPr>
                        <a:t>48</a:t>
                      </a:r>
                      <a:endParaRPr lang="en-US" sz="1100" dirty="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E7EDEE"/>
                    </a:solidFill>
                  </a:tcPr>
                </a:tc>
                <a:tc>
                  <a:txBody>
                    <a:bodyPr/>
                    <a:lstStyle/>
                    <a:p>
                      <a:pPr algn="ctr">
                        <a:lnSpc>
                          <a:spcPts val="2897"/>
                        </a:lnSpc>
                        <a:defRPr/>
                      </a:pPr>
                      <a:r>
                        <a:rPr lang="ro-RO" sz="2100" b="1" dirty="0">
                          <a:solidFill>
                            <a:srgbClr val="283540"/>
                          </a:solidFill>
                          <a:latin typeface="Aptos Bold"/>
                          <a:ea typeface="Aptos Bold"/>
                          <a:cs typeface="Aptos Bold"/>
                          <a:sym typeface="Aptos Bold"/>
                        </a:rPr>
                        <a:t>156</a:t>
                      </a:r>
                      <a:endParaRPr lang="en-US" sz="1100" dirty="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E7EDEE"/>
                    </a:solidFill>
                  </a:tcPr>
                </a:tc>
                <a:tc>
                  <a:txBody>
                    <a:bodyPr/>
                    <a:lstStyle/>
                    <a:p>
                      <a:pPr algn="ctr">
                        <a:lnSpc>
                          <a:spcPts val="2897"/>
                        </a:lnSpc>
                        <a:defRPr/>
                      </a:pPr>
                      <a:r>
                        <a:rPr lang="ro-RO" sz="2100" b="1" dirty="0">
                          <a:solidFill>
                            <a:srgbClr val="283540"/>
                          </a:solidFill>
                          <a:latin typeface="Aptos Bold"/>
                          <a:ea typeface="Aptos Bold"/>
                          <a:cs typeface="Aptos Bold"/>
                          <a:sym typeface="Aptos Bold"/>
                        </a:rPr>
                        <a:t>68</a:t>
                      </a:r>
                      <a:endParaRPr lang="en-US" sz="1100" dirty="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E7EDEE"/>
                    </a:solidFill>
                  </a:tcPr>
                </a:tc>
                <a:extLst>
                  <a:ext uri="{0D108BD9-81ED-4DB2-BD59-A6C34878D82A}">
                    <a16:rowId xmlns:a16="http://schemas.microsoft.com/office/drawing/2014/main" val="10002"/>
                  </a:ext>
                </a:extLst>
              </a:tr>
            </a:tbl>
          </a:graphicData>
        </a:graphic>
      </p:graphicFrame>
      <p:grpSp>
        <p:nvGrpSpPr>
          <p:cNvPr id="11" name="Group 11"/>
          <p:cNvGrpSpPr/>
          <p:nvPr/>
        </p:nvGrpSpPr>
        <p:grpSpPr>
          <a:xfrm>
            <a:off x="2286000" y="0"/>
            <a:ext cx="13716000" cy="109728"/>
            <a:chOff x="0" y="0"/>
            <a:chExt cx="13004800" cy="104038"/>
          </a:xfrm>
        </p:grpSpPr>
        <p:sp>
          <p:nvSpPr>
            <p:cNvPr id="12" name="Freeform 12"/>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13" name="Group 13"/>
          <p:cNvGrpSpPr/>
          <p:nvPr/>
        </p:nvGrpSpPr>
        <p:grpSpPr>
          <a:xfrm>
            <a:off x="2286000" y="109728"/>
            <a:ext cx="13716000" cy="27432"/>
            <a:chOff x="0" y="0"/>
            <a:chExt cx="13004800" cy="26010"/>
          </a:xfrm>
        </p:grpSpPr>
        <p:sp>
          <p:nvSpPr>
            <p:cNvPr id="14" name="Freeform 14"/>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17" name="Group 17"/>
          <p:cNvGrpSpPr/>
          <p:nvPr/>
        </p:nvGrpSpPr>
        <p:grpSpPr>
          <a:xfrm>
            <a:off x="3040380" y="10012680"/>
            <a:ext cx="12207240" cy="13716"/>
            <a:chOff x="0" y="0"/>
            <a:chExt cx="11574272" cy="13005"/>
          </a:xfrm>
        </p:grpSpPr>
        <p:sp>
          <p:nvSpPr>
            <p:cNvPr id="18" name="Freeform 18"/>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19" name="TextBox 19"/>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04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286000" y="9601200"/>
            <a:ext cx="13716000" cy="685800"/>
            <a:chOff x="0" y="0"/>
            <a:chExt cx="13004800" cy="650240"/>
          </a:xfrm>
        </p:grpSpPr>
        <p:sp>
          <p:nvSpPr>
            <p:cNvPr id="3" name="Freeform 3"/>
            <p:cNvSpPr/>
            <p:nvPr/>
          </p:nvSpPr>
          <p:spPr>
            <a:xfrm>
              <a:off x="0" y="0"/>
              <a:ext cx="13004800" cy="650240"/>
            </a:xfrm>
            <a:custGeom>
              <a:avLst/>
              <a:gdLst/>
              <a:ahLst/>
              <a:cxnLst/>
              <a:rect l="l" t="t" r="r" b="b"/>
              <a:pathLst>
                <a:path w="13004800" h="650240">
                  <a:moveTo>
                    <a:pt x="0" y="0"/>
                  </a:moveTo>
                  <a:lnTo>
                    <a:pt x="13004800" y="0"/>
                  </a:lnTo>
                  <a:lnTo>
                    <a:pt x="13004800" y="650240"/>
                  </a:lnTo>
                  <a:lnTo>
                    <a:pt x="0" y="650240"/>
                  </a:lnTo>
                  <a:close/>
                </a:path>
              </a:pathLst>
            </a:custGeom>
            <a:solidFill>
              <a:srgbClr val="82847C"/>
            </a:solidFill>
          </p:spPr>
        </p:sp>
      </p:grpSp>
      <p:grpSp>
        <p:nvGrpSpPr>
          <p:cNvPr id="4" name="Group 4"/>
          <p:cNvGrpSpPr/>
          <p:nvPr/>
        </p:nvGrpSpPr>
        <p:grpSpPr>
          <a:xfrm>
            <a:off x="2286000" y="9501304"/>
            <a:ext cx="13716000" cy="99896"/>
            <a:chOff x="0" y="0"/>
            <a:chExt cx="13004800" cy="94717"/>
          </a:xfrm>
        </p:grpSpPr>
        <p:sp>
          <p:nvSpPr>
            <p:cNvPr id="5" name="Freeform 5"/>
            <p:cNvSpPr/>
            <p:nvPr/>
          </p:nvSpPr>
          <p:spPr>
            <a:xfrm>
              <a:off x="0" y="0"/>
              <a:ext cx="13004800" cy="94742"/>
            </a:xfrm>
            <a:custGeom>
              <a:avLst/>
              <a:gdLst/>
              <a:ahLst/>
              <a:cxnLst/>
              <a:rect l="l" t="t" r="r" b="b"/>
              <a:pathLst>
                <a:path w="13004800" h="94742">
                  <a:moveTo>
                    <a:pt x="0" y="0"/>
                  </a:moveTo>
                  <a:lnTo>
                    <a:pt x="13004800" y="0"/>
                  </a:lnTo>
                  <a:lnTo>
                    <a:pt x="13004800" y="94742"/>
                  </a:lnTo>
                  <a:lnTo>
                    <a:pt x="0" y="94742"/>
                  </a:lnTo>
                  <a:close/>
                </a:path>
              </a:pathLst>
            </a:custGeom>
            <a:solidFill>
              <a:srgbClr val="ACADA8"/>
            </a:solidFill>
          </p:spPr>
        </p:sp>
      </p:grpSp>
      <p:grpSp>
        <p:nvGrpSpPr>
          <p:cNvPr id="6" name="Group 6"/>
          <p:cNvGrpSpPr/>
          <p:nvPr/>
        </p:nvGrpSpPr>
        <p:grpSpPr>
          <a:xfrm>
            <a:off x="2809190" y="571317"/>
            <a:ext cx="11363827" cy="1252831"/>
            <a:chOff x="0" y="0"/>
            <a:chExt cx="10774591" cy="1187869"/>
          </a:xfrm>
        </p:grpSpPr>
        <p:sp>
          <p:nvSpPr>
            <p:cNvPr id="7" name="Freeform 7"/>
            <p:cNvSpPr/>
            <p:nvPr/>
          </p:nvSpPr>
          <p:spPr>
            <a:xfrm>
              <a:off x="0" y="0"/>
              <a:ext cx="10774597" cy="1187864"/>
            </a:xfrm>
            <a:custGeom>
              <a:avLst/>
              <a:gdLst/>
              <a:ahLst/>
              <a:cxnLst/>
              <a:rect l="l" t="t" r="r" b="b"/>
              <a:pathLst>
                <a:path w="10774597" h="1187864">
                  <a:moveTo>
                    <a:pt x="0" y="0"/>
                  </a:moveTo>
                  <a:lnTo>
                    <a:pt x="10774597" y="0"/>
                  </a:lnTo>
                  <a:lnTo>
                    <a:pt x="10774597" y="1187864"/>
                  </a:lnTo>
                  <a:lnTo>
                    <a:pt x="0" y="1187864"/>
                  </a:lnTo>
                  <a:close/>
                </a:path>
              </a:pathLst>
            </a:custGeom>
            <a:blipFill>
              <a:blip r:embed="rId2">
                <a:alphaModFix amt="0"/>
              </a:blip>
              <a:stretch>
                <a:fillRect t="-126739" b="-126740"/>
              </a:stretch>
            </a:blipFill>
          </p:spPr>
        </p:sp>
        <p:sp>
          <p:nvSpPr>
            <p:cNvPr id="8" name="TextBox 8"/>
            <p:cNvSpPr txBox="1"/>
            <p:nvPr/>
          </p:nvSpPr>
          <p:spPr>
            <a:xfrm>
              <a:off x="0" y="57150"/>
              <a:ext cx="10774591" cy="1130719"/>
            </a:xfrm>
            <a:prstGeom prst="rect">
              <a:avLst/>
            </a:prstGeom>
          </p:spPr>
          <p:txBody>
            <a:bodyPr lIns="0" tIns="0" rIns="0" bIns="0" rtlCol="0" anchor="b"/>
            <a:lstStyle/>
            <a:p>
              <a:pPr algn="l">
                <a:lnSpc>
                  <a:spcPts val="3059"/>
                </a:lnSpc>
              </a:pPr>
              <a:r>
                <a:rPr lang="en-US" sz="2999" b="1">
                  <a:solidFill>
                    <a:srgbClr val="16324F"/>
                  </a:solidFill>
                  <a:latin typeface="Aptos Bold"/>
                  <a:ea typeface="Aptos Bold"/>
                  <a:cs typeface="Aptos Bold"/>
                  <a:sym typeface="Aptos Bold"/>
                </a:rPr>
                <a:t>Rețeaua școlară din învățământul special și special integrat 2025-2026</a:t>
              </a:r>
            </a:p>
          </p:txBody>
        </p:sp>
      </p:grpSp>
      <p:graphicFrame>
        <p:nvGraphicFramePr>
          <p:cNvPr id="9" name="Table 9"/>
          <p:cNvGraphicFramePr>
            <a:graphicFrameLocks noGrp="1"/>
          </p:cNvGraphicFramePr>
          <p:nvPr>
            <p:extLst>
              <p:ext uri="{D42A27DB-BD31-4B8C-83A1-F6EECF244321}">
                <p14:modId xmlns:p14="http://schemas.microsoft.com/office/powerpoint/2010/main" val="2444366190"/>
              </p:ext>
            </p:extLst>
          </p:nvPr>
        </p:nvGraphicFramePr>
        <p:xfrm>
          <a:off x="2922309" y="3357072"/>
          <a:ext cx="12115800" cy="4850825"/>
        </p:xfrm>
        <a:graphic>
          <a:graphicData uri="http://schemas.openxmlformats.org/drawingml/2006/table">
            <a:tbl>
              <a:tblPr/>
              <a:tblGrid>
                <a:gridCol w="582891">
                  <a:extLst>
                    <a:ext uri="{9D8B030D-6E8A-4147-A177-3AD203B41FA5}">
                      <a16:colId xmlns:a16="http://schemas.microsoft.com/office/drawing/2014/main" val="20000"/>
                    </a:ext>
                  </a:extLst>
                </a:gridCol>
                <a:gridCol w="2196301">
                  <a:extLst>
                    <a:ext uri="{9D8B030D-6E8A-4147-A177-3AD203B41FA5}">
                      <a16:colId xmlns:a16="http://schemas.microsoft.com/office/drawing/2014/main" val="20001"/>
                    </a:ext>
                  </a:extLst>
                </a:gridCol>
                <a:gridCol w="1926880">
                  <a:extLst>
                    <a:ext uri="{9D8B030D-6E8A-4147-A177-3AD203B41FA5}">
                      <a16:colId xmlns:a16="http://schemas.microsoft.com/office/drawing/2014/main" val="20002"/>
                    </a:ext>
                  </a:extLst>
                </a:gridCol>
                <a:gridCol w="1833986">
                  <a:extLst>
                    <a:ext uri="{9D8B030D-6E8A-4147-A177-3AD203B41FA5}">
                      <a16:colId xmlns:a16="http://schemas.microsoft.com/office/drawing/2014/main" val="20003"/>
                    </a:ext>
                  </a:extLst>
                </a:gridCol>
                <a:gridCol w="1833986">
                  <a:extLst>
                    <a:ext uri="{9D8B030D-6E8A-4147-A177-3AD203B41FA5}">
                      <a16:colId xmlns:a16="http://schemas.microsoft.com/office/drawing/2014/main" val="20004"/>
                    </a:ext>
                  </a:extLst>
                </a:gridCol>
                <a:gridCol w="1926880">
                  <a:extLst>
                    <a:ext uri="{9D8B030D-6E8A-4147-A177-3AD203B41FA5}">
                      <a16:colId xmlns:a16="http://schemas.microsoft.com/office/drawing/2014/main" val="20005"/>
                    </a:ext>
                  </a:extLst>
                </a:gridCol>
                <a:gridCol w="1814876">
                  <a:extLst>
                    <a:ext uri="{9D8B030D-6E8A-4147-A177-3AD203B41FA5}">
                      <a16:colId xmlns:a16="http://schemas.microsoft.com/office/drawing/2014/main" val="20006"/>
                    </a:ext>
                  </a:extLst>
                </a:gridCol>
              </a:tblGrid>
              <a:tr h="440317">
                <a:tc rowSpan="2">
                  <a:txBody>
                    <a:bodyPr/>
                    <a:lstStyle/>
                    <a:p>
                      <a:pPr algn="ctr">
                        <a:lnSpc>
                          <a:spcPts val="2897"/>
                        </a:lnSpc>
                        <a:defRPr/>
                      </a:pPr>
                      <a:r>
                        <a:rPr lang="en-US" sz="2100" b="1">
                          <a:solidFill>
                            <a:srgbClr val="FFFFFF"/>
                          </a:solidFill>
                          <a:latin typeface="Aptos Bold"/>
                          <a:ea typeface="Aptos Bold"/>
                          <a:cs typeface="Aptos Bold"/>
                          <a:sym typeface="Aptos Bold"/>
                        </a:rPr>
                        <a:t>Nr. crt</a:t>
                      </a:r>
                      <a:endParaRPr lang="en-US" sz="1100"/>
                    </a:p>
                  </a:txBody>
                  <a:tcPr marL="54609" marR="54609" marT="54609" marB="54609"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26325" cap="flat" cmpd="sng" algn="ctr">
                      <a:solidFill>
                        <a:srgbClr val="FFFFFF"/>
                      </a:solidFill>
                      <a:prstDash val="solid"/>
                      <a:round/>
                      <a:headEnd type="none" w="med" len="med"/>
                      <a:tailEnd type="none" w="med" len="med"/>
                    </a:lnB>
                    <a:solidFill>
                      <a:srgbClr val="16324F"/>
                    </a:solidFill>
                  </a:tcPr>
                </a:tc>
                <a:tc rowSpan="2">
                  <a:txBody>
                    <a:bodyPr/>
                    <a:lstStyle/>
                    <a:p>
                      <a:pPr algn="ctr">
                        <a:lnSpc>
                          <a:spcPts val="2897"/>
                        </a:lnSpc>
                        <a:defRPr/>
                      </a:pPr>
                      <a:r>
                        <a:rPr lang="en-US" sz="2100" b="1">
                          <a:solidFill>
                            <a:srgbClr val="FFFFFF"/>
                          </a:solidFill>
                          <a:latin typeface="Aptos Bold"/>
                          <a:ea typeface="Aptos Bold"/>
                          <a:cs typeface="Aptos Bold"/>
                          <a:sym typeface="Aptos Bold"/>
                        </a:rPr>
                        <a:t>Unități de învățământ de masă pentru integrare individuală</a:t>
                      </a:r>
                      <a:endParaRPr lang="en-US" sz="1100"/>
                    </a:p>
                  </a:txBody>
                  <a:tcPr marL="54609" marR="54609" marT="54609" marB="54609"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26325" cap="flat" cmpd="sng" algn="ctr">
                      <a:solidFill>
                        <a:srgbClr val="FFFFFF"/>
                      </a:solidFill>
                      <a:prstDash val="solid"/>
                      <a:round/>
                      <a:headEnd type="none" w="med" len="med"/>
                      <a:tailEnd type="none" w="med" len="med"/>
                    </a:lnB>
                    <a:solidFill>
                      <a:srgbClr val="16324F"/>
                    </a:solidFill>
                  </a:tcPr>
                </a:tc>
                <a:tc rowSpan="2">
                  <a:txBody>
                    <a:bodyPr/>
                    <a:lstStyle/>
                    <a:p>
                      <a:pPr algn="ctr">
                        <a:lnSpc>
                          <a:spcPts val="2897"/>
                        </a:lnSpc>
                        <a:defRPr/>
                      </a:pPr>
                      <a:r>
                        <a:rPr lang="en-US" sz="2100" b="1">
                          <a:solidFill>
                            <a:srgbClr val="FFFFFF"/>
                          </a:solidFill>
                          <a:latin typeface="Aptos Bold"/>
                          <a:ea typeface="Aptos Bold"/>
                          <a:cs typeface="Aptos Bold"/>
                          <a:sym typeface="Aptos Bold"/>
                        </a:rPr>
                        <a:t>Unități de învățământ special</a:t>
                      </a:r>
                      <a:endParaRPr lang="en-US" sz="1100"/>
                    </a:p>
                  </a:txBody>
                  <a:tcPr marL="54609" marR="54609" marT="54609" marB="54609"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26325" cap="flat" cmpd="sng" algn="ctr">
                      <a:solidFill>
                        <a:srgbClr val="FFFFFF"/>
                      </a:solidFill>
                      <a:prstDash val="solid"/>
                      <a:round/>
                      <a:headEnd type="none" w="med" len="med"/>
                      <a:tailEnd type="none" w="med" len="med"/>
                    </a:lnB>
                    <a:solidFill>
                      <a:srgbClr val="16324F"/>
                    </a:solidFill>
                  </a:tcPr>
                </a:tc>
                <a:tc rowSpan="2">
                  <a:txBody>
                    <a:bodyPr/>
                    <a:lstStyle/>
                    <a:p>
                      <a:pPr algn="ctr">
                        <a:lnSpc>
                          <a:spcPts val="2897"/>
                        </a:lnSpc>
                        <a:defRPr/>
                      </a:pPr>
                      <a:r>
                        <a:rPr lang="en-US" sz="2100" b="1">
                          <a:solidFill>
                            <a:srgbClr val="FFFFFF"/>
                          </a:solidFill>
                          <a:latin typeface="Aptos Bold"/>
                          <a:ea typeface="Aptos Bold"/>
                          <a:cs typeface="Aptos Bold"/>
                          <a:sym typeface="Aptos Bold"/>
                        </a:rPr>
                        <a:t>Unități de învățământ de masă cu clase integrate de învățământ special</a:t>
                      </a:r>
                      <a:endParaRPr lang="en-US" sz="1100"/>
                    </a:p>
                  </a:txBody>
                  <a:tcPr marL="54609" marR="54609" marT="54609" marB="54609" anchor="ctr">
                    <a:lnL w="8100" cap="flat" cmpd="sng" algn="ctr">
                      <a:solidFill>
                        <a:srgbClr val="FFFFFF"/>
                      </a:solidFill>
                      <a:prstDash val="solid"/>
                      <a:round/>
                      <a:headEnd type="none" w="med" len="med"/>
                      <a:tailEnd type="none" w="med" len="med"/>
                    </a:lnL>
                    <a:lnR w="26325"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26325" cap="flat" cmpd="sng" algn="ctr">
                      <a:solidFill>
                        <a:srgbClr val="FFFFFF"/>
                      </a:solidFill>
                      <a:prstDash val="solid"/>
                      <a:round/>
                      <a:headEnd type="none" w="med" len="med"/>
                      <a:tailEnd type="none" w="med" len="med"/>
                    </a:lnB>
                    <a:solidFill>
                      <a:srgbClr val="16324F"/>
                    </a:solidFill>
                  </a:tcPr>
                </a:tc>
                <a:tc gridSpan="3">
                  <a:txBody>
                    <a:bodyPr/>
                    <a:lstStyle/>
                    <a:p>
                      <a:pPr algn="ctr">
                        <a:lnSpc>
                          <a:spcPts val="2897"/>
                        </a:lnSpc>
                        <a:defRPr/>
                      </a:pPr>
                      <a:r>
                        <a:rPr lang="en-US" sz="2100" b="1">
                          <a:solidFill>
                            <a:srgbClr val="FFFFFF"/>
                          </a:solidFill>
                          <a:latin typeface="Aptos Bold"/>
                          <a:ea typeface="Aptos Bold"/>
                          <a:cs typeface="Aptos Bold"/>
                          <a:sym typeface="Aptos Bold"/>
                        </a:rPr>
                        <a:t>CJRAE</a:t>
                      </a:r>
                      <a:endParaRPr lang="en-US" sz="1100"/>
                    </a:p>
                  </a:txBody>
                  <a:tcPr marL="54609" marR="54609" marT="54609" marB="54609" anchor="ctr">
                    <a:lnL w="26325"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8100" cap="flat" cmpd="sng" algn="ctr">
                      <a:solidFill>
                        <a:srgbClr val="000000"/>
                      </a:solidFill>
                      <a:prstDash val="solid"/>
                      <a:round/>
                      <a:headEnd type="none" w="med" len="med"/>
                      <a:tailEnd type="none" w="med" len="med"/>
                    </a:lnB>
                    <a:solidFill>
                      <a:srgbClr val="16324F"/>
                    </a:solidFill>
                  </a:tcPr>
                </a:tc>
                <a:tc hMerge="1">
                  <a:txBody>
                    <a:bodyPr/>
                    <a:lstStyle/>
                    <a:p>
                      <a:pPr algn="ctr">
                        <a:lnSpc>
                          <a:spcPts val="2897"/>
                        </a:lnSpc>
                        <a:defRPr/>
                      </a:pPr>
                      <a:r>
                        <a:rPr lang="en-US" sz="2100" b="1">
                          <a:solidFill>
                            <a:srgbClr val="FFFFFF"/>
                          </a:solidFill>
                          <a:latin typeface="Aptos Bold"/>
                          <a:ea typeface="Aptos Bold"/>
                          <a:cs typeface="Aptos Bold"/>
                          <a:sym typeface="Aptos Bold"/>
                        </a:rPr>
                        <a:t>CJRAE</a:t>
                      </a:r>
                      <a:endParaRPr lang="en-US" sz="1100"/>
                    </a:p>
                  </a:txBody>
                  <a:tcPr marL="54609" marR="54609" marT="54609" marB="54609" anchor="ctr">
                    <a:lnL w="26325"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8100" cap="flat" cmpd="sng" algn="ctr">
                      <a:solidFill>
                        <a:srgbClr val="000000"/>
                      </a:solidFill>
                      <a:prstDash val="solid"/>
                      <a:round/>
                      <a:headEnd type="none" w="med" len="med"/>
                      <a:tailEnd type="none" w="med" len="med"/>
                    </a:lnB>
                    <a:solidFill>
                      <a:srgbClr val="16324F"/>
                    </a:solidFill>
                  </a:tcPr>
                </a:tc>
                <a:tc hMerge="1">
                  <a:txBody>
                    <a:bodyPr/>
                    <a:lstStyle/>
                    <a:p>
                      <a:pPr algn="ctr">
                        <a:lnSpc>
                          <a:spcPts val="2897"/>
                        </a:lnSpc>
                        <a:defRPr/>
                      </a:pPr>
                      <a:r>
                        <a:rPr lang="en-US" sz="2100" b="1">
                          <a:solidFill>
                            <a:srgbClr val="FFFFFF"/>
                          </a:solidFill>
                          <a:latin typeface="Aptos Bold"/>
                          <a:ea typeface="Aptos Bold"/>
                          <a:cs typeface="Aptos Bold"/>
                          <a:sym typeface="Aptos Bold"/>
                        </a:rPr>
                        <a:t>CJRAE</a:t>
                      </a:r>
                      <a:endParaRPr lang="en-US" sz="1100"/>
                    </a:p>
                  </a:txBody>
                  <a:tcPr marL="54609" marR="54609" marT="54609" marB="54609" anchor="ctr">
                    <a:lnL w="26325"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8100" cap="flat" cmpd="sng" algn="ctr">
                      <a:solidFill>
                        <a:srgbClr val="000000"/>
                      </a:solidFill>
                      <a:prstDash val="solid"/>
                      <a:round/>
                      <a:headEnd type="none" w="med" len="med"/>
                      <a:tailEnd type="none" w="med" len="med"/>
                    </a:lnB>
                    <a:solidFill>
                      <a:srgbClr val="16324F"/>
                    </a:solidFill>
                  </a:tcPr>
                </a:tc>
                <a:extLst>
                  <a:ext uri="{0D108BD9-81ED-4DB2-BD59-A6C34878D82A}">
                    <a16:rowId xmlns:a16="http://schemas.microsoft.com/office/drawing/2014/main" val="10000"/>
                  </a:ext>
                </a:extLst>
              </a:tr>
              <a:tr h="2179576">
                <a:tc vMerge="1">
                  <a:txBody>
                    <a:bodyPr/>
                    <a:lstStyle/>
                    <a:p>
                      <a:pPr algn="ctr">
                        <a:lnSpc>
                          <a:spcPts val="2897"/>
                        </a:lnSpc>
                        <a:defRPr/>
                      </a:pPr>
                      <a:r>
                        <a:rPr lang="en-US" sz="2100" b="1">
                          <a:solidFill>
                            <a:srgbClr val="FFFFFF"/>
                          </a:solidFill>
                          <a:latin typeface="Aptos Bold"/>
                          <a:ea typeface="Aptos Bold"/>
                          <a:cs typeface="Aptos Bold"/>
                          <a:sym typeface="Aptos Bold"/>
                        </a:rPr>
                        <a:t>Nr. crt</a:t>
                      </a:r>
                      <a:endParaRPr lang="en-US" sz="1100"/>
                    </a:p>
                  </a:txBody>
                  <a:tcPr marL="54609" marR="54609" marT="54609" marB="54609"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26325" cap="flat" cmpd="sng" algn="ctr">
                      <a:solidFill>
                        <a:srgbClr val="FFFFFF"/>
                      </a:solidFill>
                      <a:prstDash val="solid"/>
                      <a:round/>
                      <a:headEnd type="none" w="med" len="med"/>
                      <a:tailEnd type="none" w="med" len="med"/>
                    </a:lnB>
                    <a:solidFill>
                      <a:srgbClr val="16324F"/>
                    </a:solidFill>
                  </a:tcPr>
                </a:tc>
                <a:tc vMerge="1">
                  <a:txBody>
                    <a:bodyPr/>
                    <a:lstStyle/>
                    <a:p>
                      <a:pPr algn="ctr">
                        <a:lnSpc>
                          <a:spcPts val="2897"/>
                        </a:lnSpc>
                        <a:defRPr/>
                      </a:pPr>
                      <a:r>
                        <a:rPr lang="en-US" sz="2100" b="1">
                          <a:solidFill>
                            <a:srgbClr val="FFFFFF"/>
                          </a:solidFill>
                          <a:latin typeface="Aptos Bold"/>
                          <a:ea typeface="Aptos Bold"/>
                          <a:cs typeface="Aptos Bold"/>
                          <a:sym typeface="Aptos Bold"/>
                        </a:rPr>
                        <a:t>Unități de învățământ de masă pentru integrare individuală</a:t>
                      </a:r>
                      <a:endParaRPr lang="en-US" sz="1100"/>
                    </a:p>
                  </a:txBody>
                  <a:tcPr marL="54609" marR="54609" marT="54609" marB="54609"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26325" cap="flat" cmpd="sng" algn="ctr">
                      <a:solidFill>
                        <a:srgbClr val="FFFFFF"/>
                      </a:solidFill>
                      <a:prstDash val="solid"/>
                      <a:round/>
                      <a:headEnd type="none" w="med" len="med"/>
                      <a:tailEnd type="none" w="med" len="med"/>
                    </a:lnB>
                    <a:solidFill>
                      <a:srgbClr val="16324F"/>
                    </a:solidFill>
                  </a:tcPr>
                </a:tc>
                <a:tc vMerge="1">
                  <a:txBody>
                    <a:bodyPr/>
                    <a:lstStyle/>
                    <a:p>
                      <a:pPr algn="ctr">
                        <a:lnSpc>
                          <a:spcPts val="2897"/>
                        </a:lnSpc>
                        <a:defRPr/>
                      </a:pPr>
                      <a:r>
                        <a:rPr lang="en-US" sz="2100" b="1">
                          <a:solidFill>
                            <a:srgbClr val="FFFFFF"/>
                          </a:solidFill>
                          <a:latin typeface="Aptos Bold"/>
                          <a:ea typeface="Aptos Bold"/>
                          <a:cs typeface="Aptos Bold"/>
                          <a:sym typeface="Aptos Bold"/>
                        </a:rPr>
                        <a:t>Unități de învățământ special</a:t>
                      </a:r>
                      <a:endParaRPr lang="en-US" sz="1100"/>
                    </a:p>
                  </a:txBody>
                  <a:tcPr marL="54609" marR="54609" marT="54609" marB="54609"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26325" cap="flat" cmpd="sng" algn="ctr">
                      <a:solidFill>
                        <a:srgbClr val="FFFFFF"/>
                      </a:solidFill>
                      <a:prstDash val="solid"/>
                      <a:round/>
                      <a:headEnd type="none" w="med" len="med"/>
                      <a:tailEnd type="none" w="med" len="med"/>
                    </a:lnB>
                    <a:solidFill>
                      <a:srgbClr val="16324F"/>
                    </a:solidFill>
                  </a:tcPr>
                </a:tc>
                <a:tc vMerge="1">
                  <a:txBody>
                    <a:bodyPr/>
                    <a:lstStyle/>
                    <a:p>
                      <a:pPr algn="ctr">
                        <a:lnSpc>
                          <a:spcPts val="2897"/>
                        </a:lnSpc>
                        <a:defRPr/>
                      </a:pPr>
                      <a:r>
                        <a:rPr lang="en-US" sz="2100" b="1">
                          <a:solidFill>
                            <a:srgbClr val="FFFFFF"/>
                          </a:solidFill>
                          <a:latin typeface="Aptos Bold"/>
                          <a:ea typeface="Aptos Bold"/>
                          <a:cs typeface="Aptos Bold"/>
                          <a:sym typeface="Aptos Bold"/>
                        </a:rPr>
                        <a:t>Unități de învățământ de masă cu clase integrate de învățământ special</a:t>
                      </a:r>
                      <a:endParaRPr lang="en-US" sz="1100"/>
                    </a:p>
                  </a:txBody>
                  <a:tcPr marL="54609" marR="54609" marT="54609" marB="54609" anchor="ctr">
                    <a:lnL w="8100" cap="flat" cmpd="sng" algn="ctr">
                      <a:solidFill>
                        <a:srgbClr val="FFFFFF"/>
                      </a:solidFill>
                      <a:prstDash val="solid"/>
                      <a:round/>
                      <a:headEnd type="none" w="med" len="med"/>
                      <a:tailEnd type="none" w="med" len="med"/>
                    </a:lnL>
                    <a:lnR w="26325"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26325" cap="flat" cmpd="sng" algn="ctr">
                      <a:solidFill>
                        <a:srgbClr val="FFFFFF"/>
                      </a:solidFill>
                      <a:prstDash val="solid"/>
                      <a:round/>
                      <a:headEnd type="none" w="med" len="med"/>
                      <a:tailEnd type="none" w="med" len="med"/>
                    </a:lnB>
                    <a:solidFill>
                      <a:srgbClr val="16324F"/>
                    </a:solidFill>
                  </a:tcPr>
                </a:tc>
                <a:tc gridSpan="3">
                  <a:txBody>
                    <a:bodyPr/>
                    <a:lstStyle/>
                    <a:p>
                      <a:pPr algn="ctr">
                        <a:lnSpc>
                          <a:spcPts val="2897"/>
                        </a:lnSpc>
                        <a:defRPr/>
                      </a:pPr>
                      <a:r>
                        <a:rPr lang="ro-RO" sz="2100" noProof="0" dirty="0">
                          <a:solidFill>
                            <a:srgbClr val="283540"/>
                          </a:solidFill>
                          <a:latin typeface="Aptos"/>
                          <a:ea typeface="Aptos"/>
                          <a:cs typeface="Aptos"/>
                          <a:sym typeface="Aptos"/>
                        </a:rPr>
                        <a:t>Serviciul CEOSP și Compartimentul SES</a:t>
                      </a:r>
                      <a:endParaRPr lang="ro-RO" sz="1100" noProof="0" dirty="0"/>
                    </a:p>
                  </a:txBody>
                  <a:tcPr marL="54609" marR="54609" marT="54609" marB="54609" anchor="ctr">
                    <a:lnL w="26325"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000000"/>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FFFFFF"/>
                    </a:solidFill>
                  </a:tcPr>
                </a:tc>
                <a:tc hMerge="1">
                  <a:txBody>
                    <a:bodyPr/>
                    <a:lstStyle/>
                    <a:p>
                      <a:pPr algn="ctr">
                        <a:lnSpc>
                          <a:spcPts val="2897"/>
                        </a:lnSpc>
                        <a:defRPr/>
                      </a:pPr>
                      <a:r>
                        <a:rPr lang="en-US" sz="2100">
                          <a:solidFill>
                            <a:srgbClr val="283540"/>
                          </a:solidFill>
                          <a:latin typeface="Aptos"/>
                          <a:ea typeface="Aptos"/>
                          <a:cs typeface="Aptos"/>
                          <a:sym typeface="Aptos"/>
                        </a:rPr>
                        <a:t>Serviciul CEOSP și Compartimentul SES</a:t>
                      </a:r>
                      <a:endParaRPr lang="en-US" sz="1100"/>
                    </a:p>
                  </a:txBody>
                  <a:tcPr marL="54609" marR="54609" marT="54609" marB="54609" anchor="ctr">
                    <a:lnL w="26325"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000000"/>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FFFFFF"/>
                    </a:solidFill>
                  </a:tcPr>
                </a:tc>
                <a:tc hMerge="1">
                  <a:txBody>
                    <a:bodyPr/>
                    <a:lstStyle/>
                    <a:p>
                      <a:pPr algn="ctr">
                        <a:lnSpc>
                          <a:spcPts val="2897"/>
                        </a:lnSpc>
                        <a:defRPr/>
                      </a:pPr>
                      <a:r>
                        <a:rPr lang="en-US" sz="2100">
                          <a:solidFill>
                            <a:srgbClr val="283540"/>
                          </a:solidFill>
                          <a:latin typeface="Aptos"/>
                          <a:ea typeface="Aptos"/>
                          <a:cs typeface="Aptos"/>
                          <a:sym typeface="Aptos"/>
                        </a:rPr>
                        <a:t>Serviciul CEOSP și Compartimentul SES</a:t>
                      </a:r>
                      <a:endParaRPr lang="en-US" sz="1100"/>
                    </a:p>
                  </a:txBody>
                  <a:tcPr marL="54609" marR="54609" marT="54609" marB="54609" anchor="ctr">
                    <a:lnL w="26325"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000000"/>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1894957">
                <a:tc>
                  <a:txBody>
                    <a:bodyPr/>
                    <a:lstStyle/>
                    <a:p>
                      <a:pPr algn="ctr">
                        <a:lnSpc>
                          <a:spcPts val="3312"/>
                        </a:lnSpc>
                        <a:defRPr/>
                      </a:pPr>
                      <a:r>
                        <a:rPr lang="en-US" sz="2400" b="1">
                          <a:solidFill>
                            <a:srgbClr val="283540"/>
                          </a:solidFill>
                          <a:latin typeface="Aptos Bold"/>
                          <a:ea typeface="Aptos Bold"/>
                          <a:cs typeface="Aptos Bold"/>
                          <a:sym typeface="Aptos Bold"/>
                        </a:rPr>
                        <a:t>1</a:t>
                      </a:r>
                      <a:endParaRPr lang="en-US" sz="1100"/>
                    </a:p>
                  </a:txBody>
                  <a:tcPr marL="54609" marR="54609" marT="54609" marB="54609"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26325"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E7EDEE"/>
                    </a:solidFill>
                  </a:tcPr>
                </a:tc>
                <a:tc>
                  <a:txBody>
                    <a:bodyPr/>
                    <a:lstStyle/>
                    <a:p>
                      <a:pPr algn="ctr">
                        <a:lnSpc>
                          <a:spcPts val="3312"/>
                        </a:lnSpc>
                        <a:defRPr/>
                      </a:pPr>
                      <a:r>
                        <a:rPr lang="ro-RO" sz="2400" dirty="0">
                          <a:solidFill>
                            <a:srgbClr val="283540"/>
                          </a:solidFill>
                          <a:latin typeface="Aptos"/>
                          <a:ea typeface="Aptos"/>
                          <a:cs typeface="Aptos"/>
                          <a:sym typeface="Aptos"/>
                        </a:rPr>
                        <a:t>89</a:t>
                      </a:r>
                      <a:endParaRPr lang="en-US" sz="1100" dirty="0"/>
                    </a:p>
                  </a:txBody>
                  <a:tcPr marL="54609" marR="54609" marT="54609" marB="54609"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26325"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E7EDEE"/>
                    </a:solidFill>
                  </a:tcPr>
                </a:tc>
                <a:tc>
                  <a:txBody>
                    <a:bodyPr/>
                    <a:lstStyle/>
                    <a:p>
                      <a:pPr algn="ctr">
                        <a:lnSpc>
                          <a:spcPts val="3312"/>
                        </a:lnSpc>
                        <a:defRPr/>
                      </a:pPr>
                      <a:r>
                        <a:rPr lang="en-US" sz="2400" dirty="0">
                          <a:solidFill>
                            <a:srgbClr val="283540"/>
                          </a:solidFill>
                          <a:latin typeface="Aptos"/>
                          <a:ea typeface="Aptos"/>
                          <a:cs typeface="Aptos"/>
                          <a:sym typeface="Aptos"/>
                        </a:rPr>
                        <a:t>2</a:t>
                      </a:r>
                      <a:endParaRPr lang="en-US" sz="1100" dirty="0"/>
                    </a:p>
                  </a:txBody>
                  <a:tcPr marL="54609" marR="54609" marT="54609" marB="54609"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26325"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E7EDEE"/>
                    </a:solidFill>
                  </a:tcPr>
                </a:tc>
                <a:tc>
                  <a:txBody>
                    <a:bodyPr/>
                    <a:lstStyle/>
                    <a:p>
                      <a:pPr algn="ctr">
                        <a:lnSpc>
                          <a:spcPts val="3312"/>
                        </a:lnSpc>
                        <a:defRPr/>
                      </a:pPr>
                      <a:r>
                        <a:rPr lang="en-US" sz="2400" dirty="0">
                          <a:solidFill>
                            <a:srgbClr val="283540"/>
                          </a:solidFill>
                          <a:latin typeface="Aptos"/>
                          <a:ea typeface="Aptos"/>
                          <a:cs typeface="Aptos"/>
                          <a:sym typeface="Aptos"/>
                        </a:rPr>
                        <a:t>4</a:t>
                      </a:r>
                      <a:endParaRPr lang="en-US" sz="1100" dirty="0"/>
                    </a:p>
                  </a:txBody>
                  <a:tcPr marL="54609" marR="54609" marT="54609" marB="54609"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26325"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E7EDEE"/>
                    </a:solidFill>
                  </a:tcPr>
                </a:tc>
                <a:tc>
                  <a:txBody>
                    <a:bodyPr/>
                    <a:lstStyle/>
                    <a:p>
                      <a:pPr algn="ctr">
                        <a:lnSpc>
                          <a:spcPts val="3312"/>
                        </a:lnSpc>
                        <a:defRPr/>
                      </a:pPr>
                      <a:r>
                        <a:rPr lang="ro-RO" sz="2400" noProof="0" dirty="0">
                          <a:solidFill>
                            <a:srgbClr val="283540"/>
                          </a:solidFill>
                          <a:latin typeface="Aptos"/>
                          <a:ea typeface="Aptos"/>
                          <a:cs typeface="Aptos"/>
                          <a:sym typeface="Aptos"/>
                        </a:rPr>
                        <a:t>66 de cabinete de asistență psihopedagogică</a:t>
                      </a:r>
                      <a:endParaRPr lang="ro-RO" sz="1100" noProof="0" dirty="0"/>
                    </a:p>
                  </a:txBody>
                  <a:tcPr marL="54609" marR="54609" marT="54609" marB="54609"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E7EDEE"/>
                    </a:solidFill>
                  </a:tcPr>
                </a:tc>
                <a:tc>
                  <a:txBody>
                    <a:bodyPr/>
                    <a:lstStyle/>
                    <a:p>
                      <a:pPr algn="ctr">
                        <a:lnSpc>
                          <a:spcPts val="3312"/>
                        </a:lnSpc>
                        <a:defRPr/>
                      </a:pPr>
                      <a:r>
                        <a:rPr lang="ro-RO" sz="2400" noProof="0" dirty="0">
                          <a:solidFill>
                            <a:srgbClr val="283540"/>
                          </a:solidFill>
                          <a:latin typeface="Aptos"/>
                          <a:ea typeface="Aptos"/>
                          <a:cs typeface="Aptos"/>
                          <a:sym typeface="Aptos"/>
                        </a:rPr>
                        <a:t>20 cabinete logopedice interșcolare</a:t>
                      </a:r>
                      <a:endParaRPr lang="ro-RO" sz="1100" noProof="0" dirty="0"/>
                    </a:p>
                  </a:txBody>
                  <a:tcPr marL="54609" marR="54609" marT="54609" marB="54609" anchor="ctr">
                    <a:lnL w="8100" cap="flat" cmpd="sng" algn="ctr">
                      <a:solidFill>
                        <a:srgbClr val="FFFFFF"/>
                      </a:solidFill>
                      <a:prstDash val="solid"/>
                      <a:round/>
                      <a:headEnd type="none" w="med" len="med"/>
                      <a:tailEnd type="none" w="med" len="med"/>
                    </a:lnL>
                    <a:lnR w="8100" cap="flat" cmpd="sng" algn="ctr">
                      <a:solidFill>
                        <a:srgbClr val="000000"/>
                      </a:solidFill>
                      <a:prstDash val="solid"/>
                      <a:round/>
                      <a:headEnd type="none" w="med" len="med"/>
                      <a:tailEnd type="none" w="med" len="med"/>
                    </a:lnR>
                    <a:lnT w="8100"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E7EDEE"/>
                    </a:solidFill>
                  </a:tcPr>
                </a:tc>
                <a:tc>
                  <a:txBody>
                    <a:bodyPr/>
                    <a:lstStyle/>
                    <a:p>
                      <a:pPr algn="ctr">
                        <a:lnSpc>
                          <a:spcPts val="3312"/>
                        </a:lnSpc>
                        <a:defRPr/>
                      </a:pPr>
                      <a:r>
                        <a:rPr lang="ro-RO" sz="2400" noProof="0" dirty="0">
                          <a:solidFill>
                            <a:srgbClr val="283540"/>
                          </a:solidFill>
                          <a:latin typeface="Aptos"/>
                          <a:ea typeface="Aptos"/>
                          <a:cs typeface="Aptos"/>
                          <a:sym typeface="Aptos"/>
                        </a:rPr>
                        <a:t>36 profesori itineranți/de sprijin</a:t>
                      </a:r>
                      <a:endParaRPr lang="ro-RO" sz="1100" noProof="0" dirty="0"/>
                    </a:p>
                  </a:txBody>
                  <a:tcPr marL="54609" marR="54609" marT="54609" marB="54609" anchor="ctr">
                    <a:lnL w="8100" cap="flat" cmpd="sng" algn="ctr">
                      <a:solidFill>
                        <a:srgbClr val="000000"/>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E7EDEE"/>
                    </a:solidFill>
                  </a:tcPr>
                </a:tc>
                <a:extLst>
                  <a:ext uri="{0D108BD9-81ED-4DB2-BD59-A6C34878D82A}">
                    <a16:rowId xmlns:a16="http://schemas.microsoft.com/office/drawing/2014/main" val="10002"/>
                  </a:ext>
                </a:extLst>
              </a:tr>
            </a:tbl>
          </a:graphicData>
        </a:graphic>
      </p:graphicFrame>
      <p:grpSp>
        <p:nvGrpSpPr>
          <p:cNvPr id="10" name="Group 10"/>
          <p:cNvGrpSpPr/>
          <p:nvPr/>
        </p:nvGrpSpPr>
        <p:grpSpPr>
          <a:xfrm>
            <a:off x="2286000" y="0"/>
            <a:ext cx="13716000" cy="109728"/>
            <a:chOff x="0" y="0"/>
            <a:chExt cx="13004800" cy="104038"/>
          </a:xfrm>
        </p:grpSpPr>
        <p:sp>
          <p:nvSpPr>
            <p:cNvPr id="11" name="Freeform 11"/>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12" name="Group 12"/>
          <p:cNvGrpSpPr/>
          <p:nvPr/>
        </p:nvGrpSpPr>
        <p:grpSpPr>
          <a:xfrm>
            <a:off x="2286000" y="109728"/>
            <a:ext cx="13716000" cy="27432"/>
            <a:chOff x="0" y="0"/>
            <a:chExt cx="13004800" cy="26010"/>
          </a:xfrm>
        </p:grpSpPr>
        <p:sp>
          <p:nvSpPr>
            <p:cNvPr id="13" name="Freeform 13"/>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16" name="Group 16"/>
          <p:cNvGrpSpPr/>
          <p:nvPr/>
        </p:nvGrpSpPr>
        <p:grpSpPr>
          <a:xfrm>
            <a:off x="3040380" y="10012680"/>
            <a:ext cx="12207240" cy="13716"/>
            <a:chOff x="0" y="0"/>
            <a:chExt cx="11574272" cy="13005"/>
          </a:xfrm>
        </p:grpSpPr>
        <p:sp>
          <p:nvSpPr>
            <p:cNvPr id="17" name="Freeform 17"/>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18" name="TextBox 18"/>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05</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286000" y="9601200"/>
            <a:ext cx="13716000" cy="685800"/>
            <a:chOff x="0" y="0"/>
            <a:chExt cx="13004800" cy="650240"/>
          </a:xfrm>
        </p:grpSpPr>
        <p:sp>
          <p:nvSpPr>
            <p:cNvPr id="3" name="Freeform 3"/>
            <p:cNvSpPr/>
            <p:nvPr/>
          </p:nvSpPr>
          <p:spPr>
            <a:xfrm>
              <a:off x="0" y="0"/>
              <a:ext cx="13004800" cy="650240"/>
            </a:xfrm>
            <a:custGeom>
              <a:avLst/>
              <a:gdLst/>
              <a:ahLst/>
              <a:cxnLst/>
              <a:rect l="l" t="t" r="r" b="b"/>
              <a:pathLst>
                <a:path w="13004800" h="650240">
                  <a:moveTo>
                    <a:pt x="0" y="0"/>
                  </a:moveTo>
                  <a:lnTo>
                    <a:pt x="13004800" y="0"/>
                  </a:lnTo>
                  <a:lnTo>
                    <a:pt x="13004800" y="650240"/>
                  </a:lnTo>
                  <a:lnTo>
                    <a:pt x="0" y="650240"/>
                  </a:lnTo>
                  <a:close/>
                </a:path>
              </a:pathLst>
            </a:custGeom>
            <a:solidFill>
              <a:srgbClr val="82847C"/>
            </a:solidFill>
          </p:spPr>
        </p:sp>
      </p:grpSp>
      <p:grpSp>
        <p:nvGrpSpPr>
          <p:cNvPr id="4" name="Group 4"/>
          <p:cNvGrpSpPr/>
          <p:nvPr/>
        </p:nvGrpSpPr>
        <p:grpSpPr>
          <a:xfrm>
            <a:off x="2286000" y="9501304"/>
            <a:ext cx="13716000" cy="99896"/>
            <a:chOff x="0" y="0"/>
            <a:chExt cx="13004800" cy="94717"/>
          </a:xfrm>
        </p:grpSpPr>
        <p:sp>
          <p:nvSpPr>
            <p:cNvPr id="5" name="Freeform 5"/>
            <p:cNvSpPr/>
            <p:nvPr/>
          </p:nvSpPr>
          <p:spPr>
            <a:xfrm>
              <a:off x="0" y="0"/>
              <a:ext cx="13004800" cy="94742"/>
            </a:xfrm>
            <a:custGeom>
              <a:avLst/>
              <a:gdLst/>
              <a:ahLst/>
              <a:cxnLst/>
              <a:rect l="l" t="t" r="r" b="b"/>
              <a:pathLst>
                <a:path w="13004800" h="94742">
                  <a:moveTo>
                    <a:pt x="0" y="0"/>
                  </a:moveTo>
                  <a:lnTo>
                    <a:pt x="13004800" y="0"/>
                  </a:lnTo>
                  <a:lnTo>
                    <a:pt x="13004800" y="94742"/>
                  </a:lnTo>
                  <a:lnTo>
                    <a:pt x="0" y="94742"/>
                  </a:lnTo>
                  <a:close/>
                </a:path>
              </a:pathLst>
            </a:custGeom>
            <a:solidFill>
              <a:srgbClr val="ACADA8"/>
            </a:solidFill>
          </p:spPr>
        </p:sp>
      </p:grpSp>
      <p:grpSp>
        <p:nvGrpSpPr>
          <p:cNvPr id="6" name="Group 6"/>
          <p:cNvGrpSpPr/>
          <p:nvPr/>
        </p:nvGrpSpPr>
        <p:grpSpPr>
          <a:xfrm>
            <a:off x="2743380" y="342364"/>
            <a:ext cx="11887019" cy="2552582"/>
            <a:chOff x="-1385158" y="0"/>
            <a:chExt cx="12006092" cy="2420226"/>
          </a:xfrm>
        </p:grpSpPr>
        <p:sp>
          <p:nvSpPr>
            <p:cNvPr id="7" name="Freeform 7"/>
            <p:cNvSpPr/>
            <p:nvPr/>
          </p:nvSpPr>
          <p:spPr>
            <a:xfrm>
              <a:off x="0" y="0"/>
              <a:ext cx="10620928" cy="2420224"/>
            </a:xfrm>
            <a:custGeom>
              <a:avLst/>
              <a:gdLst/>
              <a:ahLst/>
              <a:cxnLst/>
              <a:rect l="l" t="t" r="r" b="b"/>
              <a:pathLst>
                <a:path w="10620928" h="2420224">
                  <a:moveTo>
                    <a:pt x="0" y="0"/>
                  </a:moveTo>
                  <a:lnTo>
                    <a:pt x="10620928" y="0"/>
                  </a:lnTo>
                  <a:lnTo>
                    <a:pt x="10620928" y="2420224"/>
                  </a:lnTo>
                  <a:lnTo>
                    <a:pt x="0" y="2420224"/>
                  </a:lnTo>
                  <a:close/>
                </a:path>
              </a:pathLst>
            </a:custGeom>
            <a:blipFill>
              <a:blip r:embed="rId2">
                <a:alphaModFix amt="0"/>
              </a:blip>
              <a:stretch>
                <a:fillRect t="-35508" b="-35508"/>
              </a:stretch>
            </a:blipFill>
          </p:spPr>
        </p:sp>
        <p:sp>
          <p:nvSpPr>
            <p:cNvPr id="8" name="TextBox 8"/>
            <p:cNvSpPr txBox="1"/>
            <p:nvPr/>
          </p:nvSpPr>
          <p:spPr>
            <a:xfrm>
              <a:off x="-1385158" y="66675"/>
              <a:ext cx="12006092" cy="2353551"/>
            </a:xfrm>
            <a:prstGeom prst="rect">
              <a:avLst/>
            </a:prstGeom>
          </p:spPr>
          <p:txBody>
            <a:bodyPr lIns="0" tIns="0" rIns="0" bIns="0" rtlCol="0" anchor="b"/>
            <a:lstStyle/>
            <a:p>
              <a:pPr algn="l">
                <a:lnSpc>
                  <a:spcPts val="3672"/>
                </a:lnSpc>
              </a:pPr>
              <a:r>
                <a:rPr lang="ro-RO" sz="3600" b="1" dirty="0">
                  <a:solidFill>
                    <a:srgbClr val="16324F"/>
                  </a:solidFill>
                  <a:latin typeface="Aptos Bold"/>
                  <a:ea typeface="Aptos Bold"/>
                  <a:cs typeface="Aptos Bold"/>
                  <a:sym typeface="Aptos Bold"/>
                </a:rPr>
                <a:t>Evoluția posturilor finanțate de Consiliul județean pentru învățământul special și special integrat</a:t>
              </a:r>
            </a:p>
            <a:p>
              <a:pPr algn="l">
                <a:lnSpc>
                  <a:spcPts val="3672"/>
                </a:lnSpc>
              </a:pPr>
              <a:endParaRPr lang="en-US" sz="3600" b="1" dirty="0">
                <a:solidFill>
                  <a:srgbClr val="16324F"/>
                </a:solidFill>
                <a:latin typeface="Aptos Bold"/>
                <a:ea typeface="Aptos Bold"/>
                <a:cs typeface="Aptos Bold"/>
                <a:sym typeface="Aptos Bold"/>
              </a:endParaRPr>
            </a:p>
          </p:txBody>
        </p:sp>
      </p:grpSp>
      <p:graphicFrame>
        <p:nvGraphicFramePr>
          <p:cNvPr id="9" name="Table 9"/>
          <p:cNvGraphicFramePr>
            <a:graphicFrameLocks noGrp="1"/>
          </p:cNvGraphicFramePr>
          <p:nvPr>
            <p:extLst>
              <p:ext uri="{D42A27DB-BD31-4B8C-83A1-F6EECF244321}">
                <p14:modId xmlns:p14="http://schemas.microsoft.com/office/powerpoint/2010/main" val="253504336"/>
              </p:ext>
            </p:extLst>
          </p:nvPr>
        </p:nvGraphicFramePr>
        <p:xfrm>
          <a:off x="2743380" y="2895480"/>
          <a:ext cx="12363450" cy="3371850"/>
        </p:xfrm>
        <a:graphic>
          <a:graphicData uri="http://schemas.openxmlformats.org/drawingml/2006/table">
            <a:tbl>
              <a:tblPr/>
              <a:tblGrid>
                <a:gridCol w="2820687">
                  <a:extLst>
                    <a:ext uri="{9D8B030D-6E8A-4147-A177-3AD203B41FA5}">
                      <a16:colId xmlns:a16="http://schemas.microsoft.com/office/drawing/2014/main" val="20000"/>
                    </a:ext>
                  </a:extLst>
                </a:gridCol>
                <a:gridCol w="3099002">
                  <a:extLst>
                    <a:ext uri="{9D8B030D-6E8A-4147-A177-3AD203B41FA5}">
                      <a16:colId xmlns:a16="http://schemas.microsoft.com/office/drawing/2014/main" val="20001"/>
                    </a:ext>
                  </a:extLst>
                </a:gridCol>
                <a:gridCol w="3220923">
                  <a:extLst>
                    <a:ext uri="{9D8B030D-6E8A-4147-A177-3AD203B41FA5}">
                      <a16:colId xmlns:a16="http://schemas.microsoft.com/office/drawing/2014/main" val="20002"/>
                    </a:ext>
                  </a:extLst>
                </a:gridCol>
                <a:gridCol w="3222838">
                  <a:extLst>
                    <a:ext uri="{9D8B030D-6E8A-4147-A177-3AD203B41FA5}">
                      <a16:colId xmlns:a16="http://schemas.microsoft.com/office/drawing/2014/main" val="20003"/>
                    </a:ext>
                  </a:extLst>
                </a:gridCol>
              </a:tblGrid>
              <a:tr h="1110987">
                <a:tc>
                  <a:txBody>
                    <a:bodyPr/>
                    <a:lstStyle/>
                    <a:p>
                      <a:pPr algn="ctr">
                        <a:lnSpc>
                          <a:spcPts val="2897"/>
                        </a:lnSpc>
                        <a:defRPr/>
                      </a:pPr>
                      <a:r>
                        <a:rPr lang="en-US" sz="2100" b="1">
                          <a:solidFill>
                            <a:srgbClr val="FFFFFF"/>
                          </a:solidFill>
                          <a:latin typeface="Aptos Bold"/>
                          <a:ea typeface="Aptos Bold"/>
                          <a:cs typeface="Aptos Bold"/>
                          <a:sym typeface="Aptos Bold"/>
                        </a:rPr>
                        <a:t>An școlar</a:t>
                      </a:r>
                      <a:endParaRPr lang="en-US" sz="110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26325" cap="flat" cmpd="sng" algn="ctr">
                      <a:solidFill>
                        <a:srgbClr val="FFFFFF"/>
                      </a:solidFill>
                      <a:prstDash val="solid"/>
                      <a:round/>
                      <a:headEnd type="none" w="med" len="med"/>
                      <a:tailEnd type="none" w="med" len="med"/>
                    </a:lnB>
                    <a:solidFill>
                      <a:srgbClr val="16324F"/>
                    </a:solidFill>
                  </a:tcPr>
                </a:tc>
                <a:tc>
                  <a:txBody>
                    <a:bodyPr/>
                    <a:lstStyle/>
                    <a:p>
                      <a:pPr algn="ctr">
                        <a:lnSpc>
                          <a:spcPts val="2897"/>
                        </a:lnSpc>
                        <a:defRPr/>
                      </a:pPr>
                      <a:r>
                        <a:rPr lang="en-US" sz="2100" b="1" dirty="0">
                          <a:solidFill>
                            <a:srgbClr val="FFFFFF"/>
                          </a:solidFill>
                          <a:latin typeface="Aptos Bold"/>
                          <a:ea typeface="Aptos Bold"/>
                          <a:cs typeface="Aptos Bold"/>
                          <a:sym typeface="Aptos Bold"/>
                        </a:rPr>
                        <a:t>2024-2025</a:t>
                      </a:r>
                      <a:endParaRPr lang="en-US" sz="1100" dirty="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26325" cap="flat" cmpd="sng" algn="ctr">
                      <a:solidFill>
                        <a:srgbClr val="FFFFFF"/>
                      </a:solidFill>
                      <a:prstDash val="solid"/>
                      <a:round/>
                      <a:headEnd type="none" w="med" len="med"/>
                      <a:tailEnd type="none" w="med" len="med"/>
                    </a:lnB>
                    <a:solidFill>
                      <a:srgbClr val="16324F"/>
                    </a:solidFill>
                  </a:tcPr>
                </a:tc>
                <a:tc>
                  <a:txBody>
                    <a:bodyPr/>
                    <a:lstStyle/>
                    <a:p>
                      <a:pPr algn="ctr">
                        <a:lnSpc>
                          <a:spcPts val="2897"/>
                        </a:lnSpc>
                        <a:defRPr/>
                      </a:pPr>
                      <a:r>
                        <a:rPr lang="en-US" sz="2100" b="1">
                          <a:solidFill>
                            <a:srgbClr val="FFFFFF"/>
                          </a:solidFill>
                          <a:latin typeface="Aptos Bold"/>
                          <a:ea typeface="Aptos Bold"/>
                          <a:cs typeface="Aptos Bold"/>
                          <a:sym typeface="Aptos Bold"/>
                        </a:rPr>
                        <a:t>2025-2026</a:t>
                      </a:r>
                      <a:endParaRPr lang="en-US" sz="110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26325" cap="flat" cmpd="sng" algn="ctr">
                      <a:solidFill>
                        <a:srgbClr val="FFFFFF"/>
                      </a:solidFill>
                      <a:prstDash val="solid"/>
                      <a:round/>
                      <a:headEnd type="none" w="med" len="med"/>
                      <a:tailEnd type="none" w="med" len="med"/>
                    </a:lnB>
                    <a:solidFill>
                      <a:srgbClr val="16324F"/>
                    </a:solidFill>
                  </a:tcPr>
                </a:tc>
                <a:tc>
                  <a:txBody>
                    <a:bodyPr/>
                    <a:lstStyle/>
                    <a:p>
                      <a:pPr algn="ctr">
                        <a:lnSpc>
                          <a:spcPts val="2897"/>
                        </a:lnSpc>
                        <a:defRPr/>
                      </a:pPr>
                      <a:r>
                        <a:rPr lang="en-US" sz="2100" b="1" dirty="0">
                          <a:solidFill>
                            <a:srgbClr val="FFFFFF"/>
                          </a:solidFill>
                          <a:latin typeface="Aptos Bold"/>
                          <a:ea typeface="Aptos Bold"/>
                          <a:cs typeface="Aptos Bold"/>
                          <a:sym typeface="Aptos Bold"/>
                        </a:rPr>
                        <a:t>202</a:t>
                      </a:r>
                      <a:r>
                        <a:rPr lang="ro-RO" sz="2100" b="1" dirty="0">
                          <a:solidFill>
                            <a:srgbClr val="FFFFFF"/>
                          </a:solidFill>
                          <a:latin typeface="Aptos Bold"/>
                          <a:ea typeface="Aptos Bold"/>
                          <a:cs typeface="Aptos Bold"/>
                          <a:sym typeface="Aptos Bold"/>
                        </a:rPr>
                        <a:t>6</a:t>
                      </a:r>
                      <a:r>
                        <a:rPr lang="en-US" sz="2100" b="1" dirty="0">
                          <a:solidFill>
                            <a:srgbClr val="FFFFFF"/>
                          </a:solidFill>
                          <a:latin typeface="Aptos Bold"/>
                          <a:ea typeface="Aptos Bold"/>
                          <a:cs typeface="Aptos Bold"/>
                          <a:sym typeface="Aptos Bold"/>
                        </a:rPr>
                        <a:t>-202</a:t>
                      </a:r>
                      <a:r>
                        <a:rPr lang="ro-RO" sz="2100" b="1" dirty="0">
                          <a:solidFill>
                            <a:srgbClr val="FFFFFF"/>
                          </a:solidFill>
                          <a:latin typeface="Aptos Bold"/>
                          <a:ea typeface="Aptos Bold"/>
                          <a:cs typeface="Aptos Bold"/>
                          <a:sym typeface="Aptos Bold"/>
                        </a:rPr>
                        <a:t>7</a:t>
                      </a:r>
                      <a:endParaRPr lang="en-US" sz="1100" dirty="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8100" cap="flat" cmpd="sng" algn="ctr">
                      <a:solidFill>
                        <a:srgbClr val="FFFFFF"/>
                      </a:solidFill>
                      <a:prstDash val="solid"/>
                      <a:round/>
                      <a:headEnd type="none" w="med" len="med"/>
                      <a:tailEnd type="none" w="med" len="med"/>
                    </a:lnT>
                    <a:lnB w="26325" cap="flat" cmpd="sng" algn="ctr">
                      <a:solidFill>
                        <a:srgbClr val="FFFFFF"/>
                      </a:solidFill>
                      <a:prstDash val="solid"/>
                      <a:round/>
                      <a:headEnd type="none" w="med" len="med"/>
                      <a:tailEnd type="none" w="med" len="med"/>
                    </a:lnB>
                    <a:solidFill>
                      <a:srgbClr val="16324F"/>
                    </a:solidFill>
                  </a:tcPr>
                </a:tc>
                <a:extLst>
                  <a:ext uri="{0D108BD9-81ED-4DB2-BD59-A6C34878D82A}">
                    <a16:rowId xmlns:a16="http://schemas.microsoft.com/office/drawing/2014/main" val="10000"/>
                  </a:ext>
                </a:extLst>
              </a:tr>
              <a:tr h="2260863">
                <a:tc>
                  <a:txBody>
                    <a:bodyPr/>
                    <a:lstStyle/>
                    <a:p>
                      <a:pPr algn="ctr">
                        <a:lnSpc>
                          <a:spcPts val="2897"/>
                        </a:lnSpc>
                        <a:defRPr/>
                      </a:pPr>
                      <a:endParaRPr lang="en-US" sz="1100" dirty="0"/>
                    </a:p>
                    <a:p>
                      <a:pPr algn="ctr">
                        <a:lnSpc>
                          <a:spcPts val="2897"/>
                        </a:lnSpc>
                      </a:pPr>
                      <a:endParaRPr lang="en-US" sz="1100" dirty="0"/>
                    </a:p>
                    <a:p>
                      <a:pPr algn="ctr">
                        <a:lnSpc>
                          <a:spcPts val="2897"/>
                        </a:lnSpc>
                      </a:pPr>
                      <a:r>
                        <a:rPr lang="ro-RO" sz="2100" b="1" noProof="0" dirty="0">
                          <a:solidFill>
                            <a:srgbClr val="283540"/>
                          </a:solidFill>
                          <a:latin typeface="Aptos Bold"/>
                          <a:ea typeface="Aptos Bold"/>
                          <a:cs typeface="Aptos Bold"/>
                          <a:sym typeface="Aptos Bold"/>
                        </a:rPr>
                        <a:t>Număr posturi didactice</a:t>
                      </a:r>
                    </a:p>
                  </a:txBody>
                  <a:tcPr marL="68760" marR="68760" marT="68760" marB="68760">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26325"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FFFFFF"/>
                    </a:solidFill>
                  </a:tcPr>
                </a:tc>
                <a:tc>
                  <a:txBody>
                    <a:bodyPr/>
                    <a:lstStyle/>
                    <a:p>
                      <a:pPr algn="ctr">
                        <a:lnSpc>
                          <a:spcPts val="2897"/>
                        </a:lnSpc>
                        <a:defRPr/>
                      </a:pPr>
                      <a:r>
                        <a:rPr lang="en-US" sz="2100" dirty="0">
                          <a:solidFill>
                            <a:srgbClr val="283540"/>
                          </a:solidFill>
                          <a:latin typeface="Aptos"/>
                          <a:ea typeface="Aptos"/>
                          <a:cs typeface="Aptos"/>
                          <a:sym typeface="Aptos"/>
                        </a:rPr>
                        <a:t>32</a:t>
                      </a:r>
                      <a:r>
                        <a:rPr lang="ro-RO" sz="2100" dirty="0">
                          <a:solidFill>
                            <a:srgbClr val="283540"/>
                          </a:solidFill>
                          <a:latin typeface="Aptos"/>
                          <a:ea typeface="Aptos"/>
                          <a:cs typeface="Aptos"/>
                          <a:sym typeface="Aptos"/>
                        </a:rPr>
                        <a:t>0</a:t>
                      </a:r>
                      <a:endParaRPr lang="en-US" sz="1100" dirty="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26325"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FFFFFF"/>
                    </a:solidFill>
                  </a:tcPr>
                </a:tc>
                <a:tc>
                  <a:txBody>
                    <a:bodyPr/>
                    <a:lstStyle/>
                    <a:p>
                      <a:pPr algn="ctr">
                        <a:lnSpc>
                          <a:spcPts val="2897"/>
                        </a:lnSpc>
                        <a:defRPr/>
                      </a:pPr>
                      <a:r>
                        <a:rPr lang="en-US" sz="2100" dirty="0">
                          <a:solidFill>
                            <a:srgbClr val="283540"/>
                          </a:solidFill>
                          <a:latin typeface="Aptos"/>
                          <a:ea typeface="Aptos"/>
                          <a:cs typeface="Aptos"/>
                          <a:sym typeface="Aptos"/>
                        </a:rPr>
                        <a:t>325</a:t>
                      </a:r>
                      <a:endParaRPr lang="en-US" sz="1100" dirty="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26325"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FFFFFF"/>
                    </a:solidFill>
                  </a:tcPr>
                </a:tc>
                <a:tc>
                  <a:txBody>
                    <a:bodyPr/>
                    <a:lstStyle/>
                    <a:p>
                      <a:pPr algn="ctr">
                        <a:lnSpc>
                          <a:spcPts val="2897"/>
                        </a:lnSpc>
                        <a:defRPr/>
                      </a:pPr>
                      <a:r>
                        <a:rPr lang="ro-RO" sz="2100" dirty="0">
                          <a:solidFill>
                            <a:srgbClr val="283540"/>
                          </a:solidFill>
                          <a:latin typeface="Aptos"/>
                          <a:ea typeface="Aptos"/>
                          <a:cs typeface="Aptos"/>
                          <a:sym typeface="Aptos"/>
                        </a:rPr>
                        <a:t>332</a:t>
                      </a:r>
                      <a:endParaRPr lang="en-US" sz="1100" dirty="0"/>
                    </a:p>
                  </a:txBody>
                  <a:tcPr marL="68760" marR="68760" marT="68760" marB="68760" anchor="ctr">
                    <a:lnL w="8100" cap="flat" cmpd="sng" algn="ctr">
                      <a:solidFill>
                        <a:srgbClr val="FFFFFF"/>
                      </a:solidFill>
                      <a:prstDash val="solid"/>
                      <a:round/>
                      <a:headEnd type="none" w="med" len="med"/>
                      <a:tailEnd type="none" w="med" len="med"/>
                    </a:lnL>
                    <a:lnR w="8100" cap="flat" cmpd="sng" algn="ctr">
                      <a:solidFill>
                        <a:srgbClr val="FFFFFF"/>
                      </a:solidFill>
                      <a:prstDash val="solid"/>
                      <a:round/>
                      <a:headEnd type="none" w="med" len="med"/>
                      <a:tailEnd type="none" w="med" len="med"/>
                    </a:lnR>
                    <a:lnT w="26325" cap="flat" cmpd="sng" algn="ctr">
                      <a:solidFill>
                        <a:srgbClr val="FFFFFF"/>
                      </a:solidFill>
                      <a:prstDash val="solid"/>
                      <a:round/>
                      <a:headEnd type="none" w="med" len="med"/>
                      <a:tailEnd type="none" w="med" len="med"/>
                    </a:lnT>
                    <a:lnB w="8100"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bl>
          </a:graphicData>
        </a:graphic>
      </p:graphicFrame>
      <p:grpSp>
        <p:nvGrpSpPr>
          <p:cNvPr id="10" name="Group 10"/>
          <p:cNvGrpSpPr/>
          <p:nvPr/>
        </p:nvGrpSpPr>
        <p:grpSpPr>
          <a:xfrm>
            <a:off x="2286000" y="0"/>
            <a:ext cx="13716000" cy="109728"/>
            <a:chOff x="0" y="0"/>
            <a:chExt cx="13004800" cy="104038"/>
          </a:xfrm>
        </p:grpSpPr>
        <p:sp>
          <p:nvSpPr>
            <p:cNvPr id="11" name="Freeform 11"/>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12" name="Group 12"/>
          <p:cNvGrpSpPr/>
          <p:nvPr/>
        </p:nvGrpSpPr>
        <p:grpSpPr>
          <a:xfrm>
            <a:off x="2286000" y="109728"/>
            <a:ext cx="13716000" cy="27432"/>
            <a:chOff x="0" y="0"/>
            <a:chExt cx="13004800" cy="26010"/>
          </a:xfrm>
        </p:grpSpPr>
        <p:sp>
          <p:nvSpPr>
            <p:cNvPr id="13" name="Freeform 13"/>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16" name="Group 16"/>
          <p:cNvGrpSpPr/>
          <p:nvPr/>
        </p:nvGrpSpPr>
        <p:grpSpPr>
          <a:xfrm>
            <a:off x="3040380" y="10012680"/>
            <a:ext cx="12207240" cy="13716"/>
            <a:chOff x="0" y="0"/>
            <a:chExt cx="11574272" cy="13005"/>
          </a:xfrm>
        </p:grpSpPr>
        <p:sp>
          <p:nvSpPr>
            <p:cNvPr id="17" name="Freeform 17"/>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18" name="TextBox 18"/>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06</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286000" y="9601200"/>
            <a:ext cx="13716000" cy="685800"/>
            <a:chOff x="0" y="0"/>
            <a:chExt cx="13004800" cy="650240"/>
          </a:xfrm>
        </p:grpSpPr>
        <p:sp>
          <p:nvSpPr>
            <p:cNvPr id="3" name="Freeform 3"/>
            <p:cNvSpPr/>
            <p:nvPr/>
          </p:nvSpPr>
          <p:spPr>
            <a:xfrm>
              <a:off x="0" y="0"/>
              <a:ext cx="13004800" cy="650240"/>
            </a:xfrm>
            <a:custGeom>
              <a:avLst/>
              <a:gdLst/>
              <a:ahLst/>
              <a:cxnLst/>
              <a:rect l="l" t="t" r="r" b="b"/>
              <a:pathLst>
                <a:path w="13004800" h="650240">
                  <a:moveTo>
                    <a:pt x="0" y="0"/>
                  </a:moveTo>
                  <a:lnTo>
                    <a:pt x="13004800" y="0"/>
                  </a:lnTo>
                  <a:lnTo>
                    <a:pt x="13004800" y="650240"/>
                  </a:lnTo>
                  <a:lnTo>
                    <a:pt x="0" y="650240"/>
                  </a:lnTo>
                  <a:close/>
                </a:path>
              </a:pathLst>
            </a:custGeom>
            <a:solidFill>
              <a:srgbClr val="82847C"/>
            </a:solidFill>
          </p:spPr>
        </p:sp>
      </p:grpSp>
      <p:grpSp>
        <p:nvGrpSpPr>
          <p:cNvPr id="4" name="Group 4"/>
          <p:cNvGrpSpPr/>
          <p:nvPr/>
        </p:nvGrpSpPr>
        <p:grpSpPr>
          <a:xfrm>
            <a:off x="2286000" y="9501304"/>
            <a:ext cx="13716000" cy="99896"/>
            <a:chOff x="0" y="0"/>
            <a:chExt cx="13004800" cy="94717"/>
          </a:xfrm>
        </p:grpSpPr>
        <p:sp>
          <p:nvSpPr>
            <p:cNvPr id="5" name="Freeform 5"/>
            <p:cNvSpPr/>
            <p:nvPr/>
          </p:nvSpPr>
          <p:spPr>
            <a:xfrm>
              <a:off x="0" y="0"/>
              <a:ext cx="13004800" cy="94742"/>
            </a:xfrm>
            <a:custGeom>
              <a:avLst/>
              <a:gdLst/>
              <a:ahLst/>
              <a:cxnLst/>
              <a:rect l="l" t="t" r="r" b="b"/>
              <a:pathLst>
                <a:path w="13004800" h="94742">
                  <a:moveTo>
                    <a:pt x="0" y="0"/>
                  </a:moveTo>
                  <a:lnTo>
                    <a:pt x="13004800" y="0"/>
                  </a:lnTo>
                  <a:lnTo>
                    <a:pt x="13004800" y="94742"/>
                  </a:lnTo>
                  <a:lnTo>
                    <a:pt x="0" y="94742"/>
                  </a:lnTo>
                  <a:close/>
                </a:path>
              </a:pathLst>
            </a:custGeom>
            <a:solidFill>
              <a:srgbClr val="ACADA8"/>
            </a:solidFill>
          </p:spPr>
        </p:sp>
      </p:grpSp>
      <p:grpSp>
        <p:nvGrpSpPr>
          <p:cNvPr id="6" name="Group 6"/>
          <p:cNvGrpSpPr/>
          <p:nvPr/>
        </p:nvGrpSpPr>
        <p:grpSpPr>
          <a:xfrm>
            <a:off x="3040380" y="-583598"/>
            <a:ext cx="11153632" cy="2142902"/>
            <a:chOff x="0" y="0"/>
            <a:chExt cx="10728960" cy="2061312"/>
          </a:xfrm>
        </p:grpSpPr>
        <p:sp>
          <p:nvSpPr>
            <p:cNvPr id="7" name="Freeform 7"/>
            <p:cNvSpPr/>
            <p:nvPr/>
          </p:nvSpPr>
          <p:spPr>
            <a:xfrm>
              <a:off x="0" y="0"/>
              <a:ext cx="10728960" cy="2061312"/>
            </a:xfrm>
            <a:custGeom>
              <a:avLst/>
              <a:gdLst/>
              <a:ahLst/>
              <a:cxnLst/>
              <a:rect l="l" t="t" r="r" b="b"/>
              <a:pathLst>
                <a:path w="10728960" h="2061312">
                  <a:moveTo>
                    <a:pt x="0" y="0"/>
                  </a:moveTo>
                  <a:lnTo>
                    <a:pt x="10728960" y="0"/>
                  </a:lnTo>
                  <a:lnTo>
                    <a:pt x="10728960" y="2061312"/>
                  </a:lnTo>
                  <a:lnTo>
                    <a:pt x="0" y="2061312"/>
                  </a:lnTo>
                  <a:close/>
                </a:path>
              </a:pathLst>
            </a:custGeom>
            <a:blipFill>
              <a:blip r:embed="rId2">
                <a:alphaModFix amt="0"/>
              </a:blip>
              <a:stretch>
                <a:fillRect t="-51418" b="-51418"/>
              </a:stretch>
            </a:blipFill>
          </p:spPr>
        </p:sp>
        <p:sp>
          <p:nvSpPr>
            <p:cNvPr id="8" name="TextBox 8"/>
            <p:cNvSpPr txBox="1"/>
            <p:nvPr/>
          </p:nvSpPr>
          <p:spPr>
            <a:xfrm>
              <a:off x="0" y="123825"/>
              <a:ext cx="10728960" cy="1937487"/>
            </a:xfrm>
            <a:prstGeom prst="rect">
              <a:avLst/>
            </a:prstGeom>
          </p:spPr>
          <p:txBody>
            <a:bodyPr lIns="0" tIns="0" rIns="0" bIns="0" rtlCol="0" anchor="b"/>
            <a:lstStyle/>
            <a:p>
              <a:pPr algn="l">
                <a:lnSpc>
                  <a:spcPts val="7344"/>
                </a:lnSpc>
              </a:pPr>
              <a:r>
                <a:rPr lang="ro-RO" sz="7200" b="1" noProof="0" dirty="0">
                  <a:solidFill>
                    <a:srgbClr val="FF0000"/>
                  </a:solidFill>
                  <a:latin typeface="Aptos Bold"/>
                  <a:ea typeface="Aptos Bold"/>
                  <a:cs typeface="Aptos Bold"/>
                  <a:sym typeface="Aptos Bold"/>
                </a:rPr>
                <a:t>Probleme identificate</a:t>
              </a:r>
            </a:p>
          </p:txBody>
        </p:sp>
      </p:grpSp>
      <p:sp>
        <p:nvSpPr>
          <p:cNvPr id="9" name="TextBox 9"/>
          <p:cNvSpPr txBox="1"/>
          <p:nvPr/>
        </p:nvSpPr>
        <p:spPr>
          <a:xfrm>
            <a:off x="1371600" y="1453870"/>
            <a:ext cx="15697200" cy="7451207"/>
          </a:xfrm>
          <a:prstGeom prst="rect">
            <a:avLst/>
          </a:prstGeom>
        </p:spPr>
        <p:txBody>
          <a:bodyPr wrap="square" lIns="0" tIns="0" rIns="0" bIns="0" rtlCol="0" anchor="t">
            <a:spAutoFit/>
          </a:bodyPr>
          <a:lstStyle/>
          <a:p>
            <a:pPr marL="192582" lvl="1" algn="l">
              <a:lnSpc>
                <a:spcPts val="2909"/>
              </a:lnSpc>
            </a:pPr>
            <a:r>
              <a:rPr lang="ro-RO" sz="2992" dirty="0">
                <a:solidFill>
                  <a:srgbClr val="283540"/>
                </a:solidFill>
                <a:latin typeface="Aptos"/>
                <a:ea typeface="Aptos"/>
                <a:cs typeface="Aptos"/>
                <a:sym typeface="Aptos"/>
              </a:rPr>
              <a:t>Din analiza sesizărilor înregistrate la ISJ și MEC:</a:t>
            </a:r>
          </a:p>
          <a:p>
            <a:pPr marL="192582" lvl="1" algn="l">
              <a:lnSpc>
                <a:spcPts val="2909"/>
              </a:lnSpc>
            </a:pPr>
            <a:endParaRPr lang="ro-RO" sz="2992" dirty="0">
              <a:solidFill>
                <a:srgbClr val="283540"/>
              </a:solidFill>
              <a:latin typeface="Aptos"/>
              <a:ea typeface="Aptos"/>
              <a:cs typeface="Aptos"/>
              <a:sym typeface="Aptos"/>
            </a:endParaRPr>
          </a:p>
          <a:p>
            <a:pPr marL="192582" lvl="1" algn="l">
              <a:lnSpc>
                <a:spcPts val="2909"/>
              </a:lnSpc>
            </a:pPr>
            <a:r>
              <a:rPr lang="ro-RO" sz="2992" dirty="0">
                <a:solidFill>
                  <a:srgbClr val="283540"/>
                </a:solidFill>
                <a:latin typeface="Aptos"/>
                <a:ea typeface="Aptos"/>
                <a:cs typeface="Aptos"/>
                <a:sym typeface="Aptos"/>
              </a:rPr>
              <a:t>-discriminarea elevilor cu CES;</a:t>
            </a:r>
          </a:p>
          <a:p>
            <a:pPr marL="192582" lvl="1" algn="l">
              <a:lnSpc>
                <a:spcPts val="2909"/>
              </a:lnSpc>
            </a:pPr>
            <a:endParaRPr lang="ro-RO" sz="2992" dirty="0">
              <a:solidFill>
                <a:srgbClr val="283540"/>
              </a:solidFill>
              <a:latin typeface="Aptos"/>
              <a:ea typeface="Aptos"/>
              <a:cs typeface="Aptos"/>
              <a:sym typeface="Aptos"/>
            </a:endParaRPr>
          </a:p>
          <a:p>
            <a:pPr marL="192582" lvl="1" algn="l">
              <a:lnSpc>
                <a:spcPts val="2909"/>
              </a:lnSpc>
            </a:pPr>
            <a:r>
              <a:rPr lang="ro-RO" sz="2992" dirty="0">
                <a:solidFill>
                  <a:srgbClr val="283540"/>
                </a:solidFill>
                <a:latin typeface="Aptos"/>
                <a:ea typeface="Aptos"/>
                <a:cs typeface="Aptos"/>
                <a:sym typeface="Aptos"/>
              </a:rPr>
              <a:t>-necunoașterea/neaplicarea cadrului legislativ;</a:t>
            </a:r>
          </a:p>
          <a:p>
            <a:pPr marL="192582" lvl="1" algn="l">
              <a:lnSpc>
                <a:spcPts val="2909"/>
              </a:lnSpc>
            </a:pPr>
            <a:r>
              <a:rPr lang="ro-RO" sz="2992" dirty="0">
                <a:solidFill>
                  <a:srgbClr val="283540"/>
                </a:solidFill>
                <a:latin typeface="Aptos"/>
                <a:ea typeface="Aptos"/>
                <a:cs typeface="Aptos"/>
                <a:sym typeface="Aptos"/>
              </a:rPr>
              <a:t> </a:t>
            </a:r>
          </a:p>
          <a:p>
            <a:pPr marL="192582" lvl="1" algn="l">
              <a:lnSpc>
                <a:spcPts val="2909"/>
              </a:lnSpc>
            </a:pPr>
            <a:r>
              <a:rPr lang="ro-RO" sz="2992" dirty="0">
                <a:solidFill>
                  <a:srgbClr val="283540"/>
                </a:solidFill>
                <a:latin typeface="Aptos"/>
                <a:ea typeface="Aptos"/>
                <a:cs typeface="Aptos"/>
                <a:sym typeface="Aptos"/>
              </a:rPr>
              <a:t>-acordarea drepturilor cf. HG nr 564/2017;</a:t>
            </a:r>
          </a:p>
          <a:p>
            <a:pPr marL="192582" lvl="1" algn="l">
              <a:lnSpc>
                <a:spcPts val="2909"/>
              </a:lnSpc>
            </a:pPr>
            <a:endParaRPr lang="ro-RO" sz="2992" dirty="0">
              <a:solidFill>
                <a:srgbClr val="283540"/>
              </a:solidFill>
              <a:latin typeface="Aptos"/>
              <a:ea typeface="Aptos"/>
              <a:cs typeface="Aptos"/>
              <a:sym typeface="Aptos"/>
            </a:endParaRPr>
          </a:p>
          <a:p>
            <a:pPr marL="192582" lvl="1" algn="l">
              <a:lnSpc>
                <a:spcPts val="2909"/>
              </a:lnSpc>
            </a:pPr>
            <a:r>
              <a:rPr lang="ro-RO" sz="2992" dirty="0">
                <a:solidFill>
                  <a:srgbClr val="283540"/>
                </a:solidFill>
                <a:latin typeface="Aptos"/>
                <a:ea typeface="Aptos"/>
                <a:cs typeface="Aptos"/>
                <a:sym typeface="Aptos"/>
              </a:rPr>
              <a:t>-nerespectarea Procedurii privind managementul cazurilor de violență, implicarea elevilor cu CES în situații de bullying/violență școlară;</a:t>
            </a:r>
          </a:p>
          <a:p>
            <a:pPr marL="192582" lvl="1" algn="l">
              <a:lnSpc>
                <a:spcPts val="2909"/>
              </a:lnSpc>
            </a:pPr>
            <a:endParaRPr lang="ro-RO" sz="2992" dirty="0">
              <a:solidFill>
                <a:srgbClr val="283540"/>
              </a:solidFill>
              <a:latin typeface="Aptos"/>
              <a:ea typeface="Aptos"/>
              <a:cs typeface="Aptos"/>
              <a:sym typeface="Aptos"/>
            </a:endParaRPr>
          </a:p>
          <a:p>
            <a:pPr marL="192582" lvl="1" algn="l">
              <a:lnSpc>
                <a:spcPts val="2909"/>
              </a:lnSpc>
            </a:pPr>
            <a:r>
              <a:rPr lang="ro-RO" sz="2992" dirty="0">
                <a:solidFill>
                  <a:srgbClr val="283540"/>
                </a:solidFill>
                <a:latin typeface="Aptos"/>
                <a:ea typeface="Aptos"/>
                <a:cs typeface="Aptos"/>
                <a:sym typeface="Aptos"/>
              </a:rPr>
              <a:t>-disfuncții în acordarea serviciilor de sprijin educațional, întocmirea documentelor școlare;</a:t>
            </a:r>
          </a:p>
          <a:p>
            <a:pPr marL="192582" lvl="1" algn="l">
              <a:lnSpc>
                <a:spcPts val="2909"/>
              </a:lnSpc>
            </a:pPr>
            <a:endParaRPr lang="ro-RO" sz="2992" dirty="0">
              <a:solidFill>
                <a:srgbClr val="283540"/>
              </a:solidFill>
              <a:latin typeface="Aptos"/>
              <a:ea typeface="Aptos"/>
              <a:cs typeface="Aptos"/>
              <a:sym typeface="Aptos"/>
            </a:endParaRPr>
          </a:p>
          <a:p>
            <a:pPr marL="192582" lvl="1" algn="l">
              <a:lnSpc>
                <a:spcPts val="2909"/>
              </a:lnSpc>
            </a:pPr>
            <a:r>
              <a:rPr lang="ro-RO" sz="2992" dirty="0">
                <a:solidFill>
                  <a:srgbClr val="283540"/>
                </a:solidFill>
                <a:latin typeface="Aptos"/>
                <a:ea typeface="Aptos"/>
                <a:cs typeface="Aptos"/>
                <a:sym typeface="Aptos"/>
              </a:rPr>
              <a:t>-înscrierea elevilor cu CES, admiterea elevilor cu CES, transferul elevilor cu CES;</a:t>
            </a:r>
          </a:p>
          <a:p>
            <a:pPr marL="192582" lvl="1" algn="l">
              <a:lnSpc>
                <a:spcPts val="2909"/>
              </a:lnSpc>
            </a:pPr>
            <a:endParaRPr lang="ro-RO" sz="2992" dirty="0">
              <a:solidFill>
                <a:srgbClr val="283540"/>
              </a:solidFill>
              <a:latin typeface="Aptos"/>
              <a:ea typeface="Aptos"/>
              <a:cs typeface="Aptos"/>
              <a:sym typeface="Aptos"/>
            </a:endParaRPr>
          </a:p>
          <a:p>
            <a:pPr marL="192582" lvl="1" algn="l">
              <a:lnSpc>
                <a:spcPts val="2909"/>
              </a:lnSpc>
            </a:pPr>
            <a:r>
              <a:rPr lang="ro-RO" sz="2992" dirty="0">
                <a:solidFill>
                  <a:srgbClr val="283540"/>
                </a:solidFill>
                <a:latin typeface="Aptos"/>
                <a:ea typeface="Aptos"/>
                <a:cs typeface="Aptos"/>
                <a:sym typeface="Aptos"/>
              </a:rPr>
              <a:t>-individualizarea învățării/repetenția elevilor cu CES, adaptarea condițiilor de examen;</a:t>
            </a:r>
          </a:p>
          <a:p>
            <a:pPr marL="192582" lvl="1" algn="l">
              <a:lnSpc>
                <a:spcPts val="2909"/>
              </a:lnSpc>
            </a:pPr>
            <a:endParaRPr lang="ro-RO" sz="2992" dirty="0">
              <a:solidFill>
                <a:srgbClr val="283540"/>
              </a:solidFill>
              <a:latin typeface="Aptos"/>
              <a:ea typeface="Aptos"/>
              <a:cs typeface="Aptos"/>
              <a:sym typeface="Aptos"/>
            </a:endParaRPr>
          </a:p>
          <a:p>
            <a:pPr marL="192582" lvl="1" algn="l">
              <a:lnSpc>
                <a:spcPts val="2909"/>
              </a:lnSpc>
            </a:pPr>
            <a:r>
              <a:rPr lang="ro-RO" sz="2992" dirty="0">
                <a:solidFill>
                  <a:srgbClr val="283540"/>
                </a:solidFill>
                <a:latin typeface="Aptos"/>
                <a:ea typeface="Aptos"/>
                <a:cs typeface="Aptos"/>
                <a:sym typeface="Aptos"/>
              </a:rPr>
              <a:t>-refuzul prezenței facilitatorului în clasă;</a:t>
            </a:r>
          </a:p>
          <a:p>
            <a:pPr marL="192582" lvl="1" algn="l">
              <a:lnSpc>
                <a:spcPts val="2909"/>
              </a:lnSpc>
            </a:pPr>
            <a:endParaRPr lang="ro-RO" sz="2992" dirty="0">
              <a:solidFill>
                <a:srgbClr val="283540"/>
              </a:solidFill>
              <a:latin typeface="Aptos"/>
              <a:ea typeface="Aptos"/>
              <a:cs typeface="Aptos"/>
              <a:sym typeface="Aptos"/>
            </a:endParaRPr>
          </a:p>
          <a:p>
            <a:pPr marL="192582" lvl="1" algn="l">
              <a:lnSpc>
                <a:spcPts val="2909"/>
              </a:lnSpc>
            </a:pPr>
            <a:r>
              <a:rPr lang="ro-RO" sz="2992" dirty="0">
                <a:solidFill>
                  <a:srgbClr val="283540"/>
                </a:solidFill>
                <a:latin typeface="Aptos"/>
                <a:ea typeface="Aptos"/>
                <a:cs typeface="Aptos"/>
                <a:sym typeface="Aptos"/>
              </a:rPr>
              <a:t>-comunicare deficitară cadru didactic/personal de conducere-părinte.</a:t>
            </a:r>
          </a:p>
        </p:txBody>
      </p:sp>
      <p:grpSp>
        <p:nvGrpSpPr>
          <p:cNvPr id="10" name="Group 10"/>
          <p:cNvGrpSpPr/>
          <p:nvPr/>
        </p:nvGrpSpPr>
        <p:grpSpPr>
          <a:xfrm>
            <a:off x="2286000" y="0"/>
            <a:ext cx="13716000" cy="109728"/>
            <a:chOff x="0" y="0"/>
            <a:chExt cx="13004800" cy="104038"/>
          </a:xfrm>
        </p:grpSpPr>
        <p:sp>
          <p:nvSpPr>
            <p:cNvPr id="11" name="Freeform 11"/>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12" name="Group 12"/>
          <p:cNvGrpSpPr/>
          <p:nvPr/>
        </p:nvGrpSpPr>
        <p:grpSpPr>
          <a:xfrm>
            <a:off x="2286000" y="109728"/>
            <a:ext cx="13716000" cy="27432"/>
            <a:chOff x="0" y="0"/>
            <a:chExt cx="13004800" cy="26010"/>
          </a:xfrm>
        </p:grpSpPr>
        <p:sp>
          <p:nvSpPr>
            <p:cNvPr id="13" name="Freeform 13"/>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16" name="Group 16"/>
          <p:cNvGrpSpPr/>
          <p:nvPr/>
        </p:nvGrpSpPr>
        <p:grpSpPr>
          <a:xfrm>
            <a:off x="3040380" y="10012680"/>
            <a:ext cx="12207240" cy="13716"/>
            <a:chOff x="0" y="0"/>
            <a:chExt cx="11574272" cy="13005"/>
          </a:xfrm>
        </p:grpSpPr>
        <p:sp>
          <p:nvSpPr>
            <p:cNvPr id="17" name="Freeform 17"/>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18" name="TextBox 18"/>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07</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286000" y="9601200"/>
            <a:ext cx="13716000" cy="685800"/>
            <a:chOff x="0" y="0"/>
            <a:chExt cx="13004800" cy="650240"/>
          </a:xfrm>
        </p:grpSpPr>
        <p:sp>
          <p:nvSpPr>
            <p:cNvPr id="3" name="Freeform 3"/>
            <p:cNvSpPr/>
            <p:nvPr/>
          </p:nvSpPr>
          <p:spPr>
            <a:xfrm>
              <a:off x="0" y="0"/>
              <a:ext cx="13004800" cy="650240"/>
            </a:xfrm>
            <a:custGeom>
              <a:avLst/>
              <a:gdLst/>
              <a:ahLst/>
              <a:cxnLst/>
              <a:rect l="l" t="t" r="r" b="b"/>
              <a:pathLst>
                <a:path w="13004800" h="650240">
                  <a:moveTo>
                    <a:pt x="0" y="0"/>
                  </a:moveTo>
                  <a:lnTo>
                    <a:pt x="13004800" y="0"/>
                  </a:lnTo>
                  <a:lnTo>
                    <a:pt x="13004800" y="650240"/>
                  </a:lnTo>
                  <a:lnTo>
                    <a:pt x="0" y="650240"/>
                  </a:lnTo>
                  <a:close/>
                </a:path>
              </a:pathLst>
            </a:custGeom>
            <a:solidFill>
              <a:srgbClr val="82847C"/>
            </a:solidFill>
          </p:spPr>
        </p:sp>
      </p:grpSp>
      <p:grpSp>
        <p:nvGrpSpPr>
          <p:cNvPr id="4" name="Group 4"/>
          <p:cNvGrpSpPr/>
          <p:nvPr/>
        </p:nvGrpSpPr>
        <p:grpSpPr>
          <a:xfrm>
            <a:off x="2286000" y="9501304"/>
            <a:ext cx="13716000" cy="99896"/>
            <a:chOff x="0" y="0"/>
            <a:chExt cx="13004800" cy="94717"/>
          </a:xfrm>
        </p:grpSpPr>
        <p:sp>
          <p:nvSpPr>
            <p:cNvPr id="5" name="Freeform 5"/>
            <p:cNvSpPr/>
            <p:nvPr/>
          </p:nvSpPr>
          <p:spPr>
            <a:xfrm>
              <a:off x="0" y="0"/>
              <a:ext cx="13004800" cy="94742"/>
            </a:xfrm>
            <a:custGeom>
              <a:avLst/>
              <a:gdLst/>
              <a:ahLst/>
              <a:cxnLst/>
              <a:rect l="l" t="t" r="r" b="b"/>
              <a:pathLst>
                <a:path w="13004800" h="94742">
                  <a:moveTo>
                    <a:pt x="0" y="0"/>
                  </a:moveTo>
                  <a:lnTo>
                    <a:pt x="13004800" y="0"/>
                  </a:lnTo>
                  <a:lnTo>
                    <a:pt x="13004800" y="94742"/>
                  </a:lnTo>
                  <a:lnTo>
                    <a:pt x="0" y="94742"/>
                  </a:lnTo>
                  <a:close/>
                </a:path>
              </a:pathLst>
            </a:custGeom>
            <a:solidFill>
              <a:srgbClr val="ACADA8"/>
            </a:solidFill>
          </p:spPr>
        </p:sp>
      </p:grpSp>
      <p:grpSp>
        <p:nvGrpSpPr>
          <p:cNvPr id="6" name="Group 6"/>
          <p:cNvGrpSpPr/>
          <p:nvPr/>
        </p:nvGrpSpPr>
        <p:grpSpPr>
          <a:xfrm>
            <a:off x="2290862" y="9601200"/>
            <a:ext cx="13711138" cy="685800"/>
            <a:chOff x="0" y="0"/>
            <a:chExt cx="13000190" cy="650240"/>
          </a:xfrm>
        </p:grpSpPr>
        <p:sp>
          <p:nvSpPr>
            <p:cNvPr id="7" name="Freeform 7"/>
            <p:cNvSpPr/>
            <p:nvPr/>
          </p:nvSpPr>
          <p:spPr>
            <a:xfrm>
              <a:off x="0" y="0"/>
              <a:ext cx="13000228" cy="650240"/>
            </a:xfrm>
            <a:custGeom>
              <a:avLst/>
              <a:gdLst/>
              <a:ahLst/>
              <a:cxnLst/>
              <a:rect l="l" t="t" r="r" b="b"/>
              <a:pathLst>
                <a:path w="13000228" h="650240">
                  <a:moveTo>
                    <a:pt x="0" y="0"/>
                  </a:moveTo>
                  <a:lnTo>
                    <a:pt x="13000228" y="0"/>
                  </a:lnTo>
                  <a:lnTo>
                    <a:pt x="13000228" y="650240"/>
                  </a:lnTo>
                  <a:lnTo>
                    <a:pt x="0" y="650240"/>
                  </a:lnTo>
                  <a:close/>
                </a:path>
              </a:pathLst>
            </a:custGeom>
            <a:solidFill>
              <a:srgbClr val="82847C"/>
            </a:solidFill>
          </p:spPr>
        </p:sp>
      </p:grpSp>
      <p:grpSp>
        <p:nvGrpSpPr>
          <p:cNvPr id="8" name="Group 8"/>
          <p:cNvGrpSpPr/>
          <p:nvPr/>
        </p:nvGrpSpPr>
        <p:grpSpPr>
          <a:xfrm>
            <a:off x="2286000" y="9501304"/>
            <a:ext cx="13713843" cy="95034"/>
            <a:chOff x="0" y="0"/>
            <a:chExt cx="13002755" cy="90106"/>
          </a:xfrm>
        </p:grpSpPr>
        <p:sp>
          <p:nvSpPr>
            <p:cNvPr id="9" name="Freeform 9"/>
            <p:cNvSpPr/>
            <p:nvPr/>
          </p:nvSpPr>
          <p:spPr>
            <a:xfrm>
              <a:off x="0" y="0"/>
              <a:ext cx="13002768" cy="90170"/>
            </a:xfrm>
            <a:custGeom>
              <a:avLst/>
              <a:gdLst/>
              <a:ahLst/>
              <a:cxnLst/>
              <a:rect l="l" t="t" r="r" b="b"/>
              <a:pathLst>
                <a:path w="13002768" h="90170">
                  <a:moveTo>
                    <a:pt x="0" y="0"/>
                  </a:moveTo>
                  <a:lnTo>
                    <a:pt x="13002768" y="0"/>
                  </a:lnTo>
                  <a:lnTo>
                    <a:pt x="13002768" y="90170"/>
                  </a:lnTo>
                  <a:lnTo>
                    <a:pt x="0" y="90170"/>
                  </a:lnTo>
                  <a:close/>
                </a:path>
              </a:pathLst>
            </a:custGeom>
            <a:solidFill>
              <a:srgbClr val="ACADA8"/>
            </a:solidFill>
          </p:spPr>
        </p:sp>
      </p:grpSp>
      <p:sp>
        <p:nvSpPr>
          <p:cNvPr id="10" name="TextBox 10"/>
          <p:cNvSpPr txBox="1"/>
          <p:nvPr/>
        </p:nvSpPr>
        <p:spPr>
          <a:xfrm>
            <a:off x="1219200" y="598958"/>
            <a:ext cx="16306800" cy="8207375"/>
          </a:xfrm>
          <a:prstGeom prst="rect">
            <a:avLst/>
          </a:prstGeom>
        </p:spPr>
        <p:txBody>
          <a:bodyPr wrap="square" lIns="0" tIns="0" rIns="0" bIns="0" rtlCol="0" anchor="t">
            <a:spAutoFit/>
          </a:bodyPr>
          <a:lstStyle/>
          <a:p>
            <a:pPr algn="just">
              <a:lnSpc>
                <a:spcPts val="3240"/>
              </a:lnSpc>
            </a:pPr>
            <a:r>
              <a:rPr lang="en-US" sz="2700" b="1" dirty="0">
                <a:solidFill>
                  <a:srgbClr val="16324F"/>
                </a:solidFill>
                <a:latin typeface="Aptos Bold"/>
                <a:ea typeface="Aptos Bold"/>
                <a:cs typeface="Aptos Bold"/>
                <a:sym typeface="Aptos Bold"/>
              </a:rPr>
              <a:t> </a:t>
            </a:r>
            <a:r>
              <a:rPr lang="en-US" sz="2800" b="1" dirty="0">
                <a:solidFill>
                  <a:srgbClr val="16324F"/>
                </a:solidFill>
                <a:latin typeface="Aptos Bold"/>
                <a:ea typeface="Aptos Bold"/>
                <a:cs typeface="Aptos Bold"/>
                <a:sym typeface="Aptos Bold"/>
              </a:rPr>
              <a:t>Alte </a:t>
            </a:r>
            <a:r>
              <a:rPr lang="ro-RO" sz="2800" b="1" dirty="0">
                <a:solidFill>
                  <a:srgbClr val="16324F"/>
                </a:solidFill>
                <a:latin typeface="Aptos Bold"/>
                <a:ea typeface="Aptos Bold"/>
                <a:cs typeface="Aptos Bold"/>
                <a:sym typeface="Aptos Bold"/>
              </a:rPr>
              <a:t>situații problemă</a:t>
            </a:r>
            <a:r>
              <a:rPr lang="en-US" sz="2800" b="1" dirty="0">
                <a:solidFill>
                  <a:srgbClr val="16324F"/>
                </a:solidFill>
                <a:latin typeface="Aptos Bold"/>
                <a:ea typeface="Aptos Bold"/>
                <a:cs typeface="Aptos Bold"/>
                <a:sym typeface="Aptos Bold"/>
              </a:rPr>
              <a:t>:</a:t>
            </a:r>
            <a:endParaRPr lang="ro-RO" sz="2800" b="1" dirty="0">
              <a:solidFill>
                <a:srgbClr val="16324F"/>
              </a:solidFill>
              <a:latin typeface="Aptos Bold"/>
              <a:ea typeface="Aptos Bold"/>
              <a:cs typeface="Aptos Bold"/>
              <a:sym typeface="Aptos Bold"/>
            </a:endParaRPr>
          </a:p>
          <a:p>
            <a:pPr algn="just">
              <a:lnSpc>
                <a:spcPts val="3240"/>
              </a:lnSpc>
            </a:pPr>
            <a:endParaRPr lang="en-US" sz="2800" b="1" dirty="0">
              <a:solidFill>
                <a:srgbClr val="16324F"/>
              </a:solidFill>
              <a:latin typeface="Aptos Bold"/>
              <a:ea typeface="Aptos Bold"/>
              <a:cs typeface="Aptos Bold"/>
              <a:sym typeface="Aptos Bold"/>
            </a:endParaRPr>
          </a:p>
          <a:p>
            <a:pPr marL="457200" indent="-457200" algn="just">
              <a:lnSpc>
                <a:spcPts val="3240"/>
              </a:lnSpc>
              <a:buFontTx/>
              <a:buChar char="-"/>
            </a:pPr>
            <a:r>
              <a:rPr lang="en-US" sz="2800" dirty="0" err="1">
                <a:solidFill>
                  <a:srgbClr val="283540"/>
                </a:solidFill>
                <a:latin typeface="Aptos"/>
                <a:ea typeface="Aptos"/>
                <a:cs typeface="Aptos"/>
                <a:sym typeface="Aptos"/>
              </a:rPr>
              <a:t>în</a:t>
            </a:r>
            <a:r>
              <a:rPr lang="en-US" sz="2800" dirty="0">
                <a:solidFill>
                  <a:srgbClr val="283540"/>
                </a:solidFill>
                <a:latin typeface="Aptos"/>
                <a:ea typeface="Aptos"/>
                <a:cs typeface="Aptos"/>
                <a:sym typeface="Aptos"/>
              </a:rPr>
              <a:t> </a:t>
            </a:r>
            <a:r>
              <a:rPr lang="ro-RO" sz="2800" dirty="0">
                <a:solidFill>
                  <a:srgbClr val="283540"/>
                </a:solidFill>
                <a:latin typeface="Aptos"/>
                <a:ea typeface="Aptos"/>
                <a:cs typeface="Aptos"/>
                <a:sym typeface="Aptos"/>
              </a:rPr>
              <a:t>general, unitățile de învățământ cunosc și aplică principiul distribuției aleatorii a elevilor în formațiunile de studiu, în special la începutul ciclurilor de învățământ;</a:t>
            </a:r>
          </a:p>
          <a:p>
            <a:pPr marL="457200" indent="-457200" algn="just">
              <a:lnSpc>
                <a:spcPts val="3240"/>
              </a:lnSpc>
              <a:buFontTx/>
              <a:buChar char="-"/>
            </a:pPr>
            <a:endParaRPr lang="ro-RO" sz="2800" dirty="0">
              <a:solidFill>
                <a:srgbClr val="283540"/>
              </a:solidFill>
              <a:latin typeface="Aptos"/>
              <a:ea typeface="Aptos"/>
              <a:cs typeface="Aptos"/>
              <a:sym typeface="Aptos"/>
            </a:endParaRPr>
          </a:p>
          <a:p>
            <a:pPr marL="457200" indent="-457200" algn="just">
              <a:lnSpc>
                <a:spcPts val="3240"/>
              </a:lnSpc>
              <a:buFontTx/>
              <a:buChar char="-"/>
            </a:pPr>
            <a:r>
              <a:rPr lang="ro-RO" sz="2800" dirty="0">
                <a:solidFill>
                  <a:srgbClr val="283540"/>
                </a:solidFill>
                <a:latin typeface="Aptos"/>
                <a:ea typeface="Aptos"/>
                <a:cs typeface="Aptos"/>
                <a:sym typeface="Aptos"/>
              </a:rPr>
              <a:t>există formațiuni de studiu în care sunt integrați mai mult de 3 elevi cu CES;</a:t>
            </a:r>
          </a:p>
          <a:p>
            <a:pPr marL="457200" indent="-457200" algn="just">
              <a:lnSpc>
                <a:spcPts val="3240"/>
              </a:lnSpc>
              <a:buFontTx/>
              <a:buChar char="-"/>
            </a:pPr>
            <a:endParaRPr lang="ro-RO" sz="2800" dirty="0">
              <a:solidFill>
                <a:srgbClr val="283540"/>
              </a:solidFill>
              <a:latin typeface="Aptos"/>
              <a:ea typeface="Aptos"/>
              <a:cs typeface="Aptos"/>
              <a:sym typeface="Aptos"/>
            </a:endParaRPr>
          </a:p>
          <a:p>
            <a:pPr marL="457200" indent="-457200" algn="just">
              <a:lnSpc>
                <a:spcPts val="3240"/>
              </a:lnSpc>
              <a:buFontTx/>
              <a:buChar char="-"/>
            </a:pPr>
            <a:r>
              <a:rPr lang="ro-RO" sz="2800" dirty="0">
                <a:solidFill>
                  <a:srgbClr val="283540"/>
                </a:solidFill>
                <a:latin typeface="Aptos"/>
                <a:ea typeface="Aptos"/>
                <a:cs typeface="Aptos"/>
                <a:sym typeface="Aptos"/>
              </a:rPr>
              <a:t>posibile situații de segregare școlară pe criteriul dizabilității;</a:t>
            </a:r>
          </a:p>
          <a:p>
            <a:pPr marL="457200" indent="-457200" algn="just">
              <a:lnSpc>
                <a:spcPts val="3240"/>
              </a:lnSpc>
              <a:buFontTx/>
              <a:buChar char="-"/>
            </a:pPr>
            <a:endParaRPr lang="ro-RO" sz="2800" dirty="0">
              <a:solidFill>
                <a:srgbClr val="283540"/>
              </a:solidFill>
              <a:latin typeface="Aptos"/>
              <a:ea typeface="Aptos"/>
              <a:cs typeface="Aptos"/>
              <a:sym typeface="Aptos"/>
            </a:endParaRPr>
          </a:p>
          <a:p>
            <a:pPr marL="457200" indent="-457200" algn="just">
              <a:lnSpc>
                <a:spcPts val="3240"/>
              </a:lnSpc>
              <a:buFontTx/>
              <a:buChar char="-"/>
            </a:pPr>
            <a:r>
              <a:rPr lang="ro-RO" sz="2800" dirty="0">
                <a:solidFill>
                  <a:srgbClr val="283540"/>
                </a:solidFill>
                <a:latin typeface="Aptos"/>
                <a:ea typeface="Aptos"/>
                <a:cs typeface="Aptos"/>
                <a:sym typeface="Aptos"/>
              </a:rPr>
              <a:t>dificultăți în monitorizarea și revizuirea planurilor de servicii, în funcție de evoluția elevilor;</a:t>
            </a:r>
          </a:p>
          <a:p>
            <a:pPr marL="457200" indent="-457200" algn="just">
              <a:lnSpc>
                <a:spcPts val="3240"/>
              </a:lnSpc>
              <a:buFontTx/>
              <a:buChar char="-"/>
            </a:pPr>
            <a:endParaRPr lang="ro-RO" sz="2800" dirty="0">
              <a:solidFill>
                <a:srgbClr val="283540"/>
              </a:solidFill>
              <a:latin typeface="Aptos"/>
              <a:ea typeface="Aptos"/>
              <a:cs typeface="Aptos"/>
              <a:sym typeface="Aptos"/>
            </a:endParaRPr>
          </a:p>
          <a:p>
            <a:pPr marL="457200" indent="-457200" algn="just">
              <a:lnSpc>
                <a:spcPts val="3240"/>
              </a:lnSpc>
              <a:buFontTx/>
              <a:buChar char="-"/>
            </a:pPr>
            <a:r>
              <a:rPr lang="ro-RO" sz="2800" dirty="0">
                <a:solidFill>
                  <a:srgbClr val="283540"/>
                </a:solidFill>
                <a:latin typeface="Aptos"/>
                <a:ea typeface="Aptos"/>
                <a:cs typeface="Aptos"/>
                <a:sym typeface="Aptos"/>
              </a:rPr>
              <a:t>există unități de învățământ în care nu este reglementat accesul și rolul facilitatorului prin ROF și proceduri interne;</a:t>
            </a:r>
          </a:p>
          <a:p>
            <a:pPr marL="457200" indent="-457200" algn="just">
              <a:lnSpc>
                <a:spcPts val="3240"/>
              </a:lnSpc>
              <a:buFontTx/>
              <a:buChar char="-"/>
            </a:pPr>
            <a:endParaRPr lang="ro-RO" sz="2800" dirty="0">
              <a:solidFill>
                <a:srgbClr val="283540"/>
              </a:solidFill>
              <a:latin typeface="Aptos"/>
              <a:ea typeface="Aptos"/>
              <a:cs typeface="Aptos"/>
              <a:sym typeface="Aptos"/>
            </a:endParaRPr>
          </a:p>
          <a:p>
            <a:pPr marL="457200" indent="-457200" algn="just">
              <a:lnSpc>
                <a:spcPts val="3240"/>
              </a:lnSpc>
              <a:buFontTx/>
              <a:buChar char="-"/>
            </a:pPr>
            <a:r>
              <a:rPr lang="ro-RO" sz="2800" dirty="0">
                <a:solidFill>
                  <a:srgbClr val="283540"/>
                </a:solidFill>
                <a:latin typeface="Aptos"/>
                <a:ea typeface="Aptos"/>
                <a:cs typeface="Aptos"/>
                <a:sym typeface="Aptos"/>
              </a:rPr>
              <a:t>existența documentelor obligatorii nu este însoțită întotdeauna de o utilizare integrată a acestora;</a:t>
            </a:r>
          </a:p>
          <a:p>
            <a:pPr marL="457200" indent="-457200" algn="just">
              <a:lnSpc>
                <a:spcPts val="3240"/>
              </a:lnSpc>
              <a:buFontTx/>
              <a:buChar char="-"/>
            </a:pPr>
            <a:r>
              <a:rPr lang="ro-RO" sz="2800" dirty="0">
                <a:solidFill>
                  <a:srgbClr val="283540"/>
                </a:solidFill>
                <a:latin typeface="Aptos"/>
                <a:ea typeface="Aptos"/>
                <a:cs typeface="Aptos"/>
                <a:sym typeface="Aptos"/>
              </a:rPr>
              <a:t>inegalități în accesul la servicii al elevilor cu CES;</a:t>
            </a:r>
          </a:p>
          <a:p>
            <a:pPr marL="457200" indent="-457200" algn="just">
              <a:lnSpc>
                <a:spcPts val="3240"/>
              </a:lnSpc>
              <a:buFontTx/>
              <a:buChar char="-"/>
            </a:pPr>
            <a:endParaRPr lang="ro-RO" sz="2800" dirty="0">
              <a:solidFill>
                <a:srgbClr val="283540"/>
              </a:solidFill>
              <a:latin typeface="Aptos"/>
              <a:ea typeface="Aptos"/>
              <a:cs typeface="Aptos"/>
              <a:sym typeface="Aptos"/>
            </a:endParaRPr>
          </a:p>
          <a:p>
            <a:pPr marL="457200" indent="-457200" algn="just">
              <a:lnSpc>
                <a:spcPts val="3240"/>
              </a:lnSpc>
              <a:buFontTx/>
              <a:buChar char="-"/>
            </a:pPr>
            <a:r>
              <a:rPr lang="ro-RO" sz="2800" dirty="0">
                <a:solidFill>
                  <a:srgbClr val="283540"/>
                </a:solidFill>
                <a:latin typeface="Aptos"/>
                <a:ea typeface="Aptos"/>
                <a:cs typeface="Aptos"/>
                <a:sym typeface="Aptos"/>
              </a:rPr>
              <a:t>resurse umane insuficiente;</a:t>
            </a:r>
          </a:p>
          <a:p>
            <a:pPr marL="457200" indent="-457200" algn="just">
              <a:lnSpc>
                <a:spcPts val="3240"/>
              </a:lnSpc>
              <a:buFontTx/>
              <a:buChar char="-"/>
            </a:pPr>
            <a:endParaRPr lang="ro-RO" sz="2800" dirty="0">
              <a:solidFill>
                <a:srgbClr val="283540"/>
              </a:solidFill>
              <a:latin typeface="Aptos"/>
              <a:ea typeface="Aptos"/>
              <a:cs typeface="Aptos"/>
              <a:sym typeface="Aptos"/>
            </a:endParaRPr>
          </a:p>
          <a:p>
            <a:pPr marL="457200" indent="-457200" algn="just">
              <a:lnSpc>
                <a:spcPts val="3240"/>
              </a:lnSpc>
              <a:buFontTx/>
              <a:buChar char="-"/>
            </a:pPr>
            <a:r>
              <a:rPr lang="ro-RO" sz="2800" dirty="0">
                <a:solidFill>
                  <a:srgbClr val="283540"/>
                </a:solidFill>
                <a:latin typeface="Aptos"/>
                <a:ea typeface="Aptos"/>
                <a:cs typeface="Aptos"/>
                <a:sym typeface="Aptos"/>
              </a:rPr>
              <a:t>inexistența manualelor școlare pentru învățământul special</a:t>
            </a:r>
          </a:p>
        </p:txBody>
      </p:sp>
      <p:grpSp>
        <p:nvGrpSpPr>
          <p:cNvPr id="11" name="Group 11"/>
          <p:cNvGrpSpPr/>
          <p:nvPr/>
        </p:nvGrpSpPr>
        <p:grpSpPr>
          <a:xfrm>
            <a:off x="2286000" y="0"/>
            <a:ext cx="13716000" cy="109728"/>
            <a:chOff x="0" y="0"/>
            <a:chExt cx="13004800" cy="104038"/>
          </a:xfrm>
        </p:grpSpPr>
        <p:sp>
          <p:nvSpPr>
            <p:cNvPr id="12" name="Freeform 12"/>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13" name="Group 13"/>
          <p:cNvGrpSpPr/>
          <p:nvPr/>
        </p:nvGrpSpPr>
        <p:grpSpPr>
          <a:xfrm>
            <a:off x="2286000" y="109728"/>
            <a:ext cx="13716000" cy="27432"/>
            <a:chOff x="0" y="0"/>
            <a:chExt cx="13004800" cy="26010"/>
          </a:xfrm>
        </p:grpSpPr>
        <p:sp>
          <p:nvSpPr>
            <p:cNvPr id="14" name="Freeform 14"/>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17" name="Group 17"/>
          <p:cNvGrpSpPr/>
          <p:nvPr/>
        </p:nvGrpSpPr>
        <p:grpSpPr>
          <a:xfrm>
            <a:off x="3040380" y="10012680"/>
            <a:ext cx="12207240" cy="13716"/>
            <a:chOff x="0" y="0"/>
            <a:chExt cx="11574272" cy="13005"/>
          </a:xfrm>
        </p:grpSpPr>
        <p:sp>
          <p:nvSpPr>
            <p:cNvPr id="18" name="Freeform 18"/>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19" name="TextBox 19"/>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08</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286000" y="9601200"/>
            <a:ext cx="13716000" cy="685800"/>
            <a:chOff x="0" y="0"/>
            <a:chExt cx="13004800" cy="650240"/>
          </a:xfrm>
        </p:grpSpPr>
        <p:sp>
          <p:nvSpPr>
            <p:cNvPr id="3" name="Freeform 3"/>
            <p:cNvSpPr/>
            <p:nvPr/>
          </p:nvSpPr>
          <p:spPr>
            <a:xfrm>
              <a:off x="0" y="0"/>
              <a:ext cx="13004800" cy="650240"/>
            </a:xfrm>
            <a:custGeom>
              <a:avLst/>
              <a:gdLst/>
              <a:ahLst/>
              <a:cxnLst/>
              <a:rect l="l" t="t" r="r" b="b"/>
              <a:pathLst>
                <a:path w="13004800" h="650240">
                  <a:moveTo>
                    <a:pt x="0" y="0"/>
                  </a:moveTo>
                  <a:lnTo>
                    <a:pt x="13004800" y="0"/>
                  </a:lnTo>
                  <a:lnTo>
                    <a:pt x="13004800" y="650240"/>
                  </a:lnTo>
                  <a:lnTo>
                    <a:pt x="0" y="650240"/>
                  </a:lnTo>
                  <a:close/>
                </a:path>
              </a:pathLst>
            </a:custGeom>
            <a:solidFill>
              <a:srgbClr val="82847C"/>
            </a:solidFill>
          </p:spPr>
        </p:sp>
      </p:grpSp>
      <p:grpSp>
        <p:nvGrpSpPr>
          <p:cNvPr id="4" name="Group 4"/>
          <p:cNvGrpSpPr/>
          <p:nvPr/>
        </p:nvGrpSpPr>
        <p:grpSpPr>
          <a:xfrm>
            <a:off x="2286000" y="9501304"/>
            <a:ext cx="13716000" cy="99896"/>
            <a:chOff x="0" y="0"/>
            <a:chExt cx="13004800" cy="94717"/>
          </a:xfrm>
        </p:grpSpPr>
        <p:sp>
          <p:nvSpPr>
            <p:cNvPr id="5" name="Freeform 5"/>
            <p:cNvSpPr/>
            <p:nvPr/>
          </p:nvSpPr>
          <p:spPr>
            <a:xfrm>
              <a:off x="0" y="0"/>
              <a:ext cx="13004800" cy="94742"/>
            </a:xfrm>
            <a:custGeom>
              <a:avLst/>
              <a:gdLst/>
              <a:ahLst/>
              <a:cxnLst/>
              <a:rect l="l" t="t" r="r" b="b"/>
              <a:pathLst>
                <a:path w="13004800" h="94742">
                  <a:moveTo>
                    <a:pt x="0" y="0"/>
                  </a:moveTo>
                  <a:lnTo>
                    <a:pt x="13004800" y="0"/>
                  </a:lnTo>
                  <a:lnTo>
                    <a:pt x="13004800" y="94742"/>
                  </a:lnTo>
                  <a:lnTo>
                    <a:pt x="0" y="94742"/>
                  </a:lnTo>
                  <a:close/>
                </a:path>
              </a:pathLst>
            </a:custGeom>
            <a:solidFill>
              <a:srgbClr val="ACADA8"/>
            </a:solidFill>
          </p:spPr>
        </p:sp>
      </p:grpSp>
      <p:grpSp>
        <p:nvGrpSpPr>
          <p:cNvPr id="6" name="Group 6"/>
          <p:cNvGrpSpPr/>
          <p:nvPr/>
        </p:nvGrpSpPr>
        <p:grpSpPr>
          <a:xfrm>
            <a:off x="2290862" y="9601200"/>
            <a:ext cx="13711138" cy="685800"/>
            <a:chOff x="0" y="0"/>
            <a:chExt cx="13000190" cy="650240"/>
          </a:xfrm>
        </p:grpSpPr>
        <p:sp>
          <p:nvSpPr>
            <p:cNvPr id="7" name="Freeform 7"/>
            <p:cNvSpPr/>
            <p:nvPr/>
          </p:nvSpPr>
          <p:spPr>
            <a:xfrm>
              <a:off x="0" y="0"/>
              <a:ext cx="13000228" cy="650240"/>
            </a:xfrm>
            <a:custGeom>
              <a:avLst/>
              <a:gdLst/>
              <a:ahLst/>
              <a:cxnLst/>
              <a:rect l="l" t="t" r="r" b="b"/>
              <a:pathLst>
                <a:path w="13000228" h="650240">
                  <a:moveTo>
                    <a:pt x="0" y="0"/>
                  </a:moveTo>
                  <a:lnTo>
                    <a:pt x="13000228" y="0"/>
                  </a:lnTo>
                  <a:lnTo>
                    <a:pt x="13000228" y="650240"/>
                  </a:lnTo>
                  <a:lnTo>
                    <a:pt x="0" y="650240"/>
                  </a:lnTo>
                  <a:close/>
                </a:path>
              </a:pathLst>
            </a:custGeom>
            <a:solidFill>
              <a:srgbClr val="82847C"/>
            </a:solidFill>
          </p:spPr>
        </p:sp>
      </p:grpSp>
      <p:grpSp>
        <p:nvGrpSpPr>
          <p:cNvPr id="8" name="Group 8"/>
          <p:cNvGrpSpPr/>
          <p:nvPr/>
        </p:nvGrpSpPr>
        <p:grpSpPr>
          <a:xfrm>
            <a:off x="2286000" y="9501304"/>
            <a:ext cx="13713843" cy="95034"/>
            <a:chOff x="0" y="0"/>
            <a:chExt cx="13002755" cy="90106"/>
          </a:xfrm>
        </p:grpSpPr>
        <p:sp>
          <p:nvSpPr>
            <p:cNvPr id="9" name="Freeform 9"/>
            <p:cNvSpPr/>
            <p:nvPr/>
          </p:nvSpPr>
          <p:spPr>
            <a:xfrm>
              <a:off x="0" y="0"/>
              <a:ext cx="13002768" cy="90170"/>
            </a:xfrm>
            <a:custGeom>
              <a:avLst/>
              <a:gdLst/>
              <a:ahLst/>
              <a:cxnLst/>
              <a:rect l="l" t="t" r="r" b="b"/>
              <a:pathLst>
                <a:path w="13002768" h="90170">
                  <a:moveTo>
                    <a:pt x="0" y="0"/>
                  </a:moveTo>
                  <a:lnTo>
                    <a:pt x="13002768" y="0"/>
                  </a:lnTo>
                  <a:lnTo>
                    <a:pt x="13002768" y="90170"/>
                  </a:lnTo>
                  <a:lnTo>
                    <a:pt x="0" y="90170"/>
                  </a:lnTo>
                  <a:close/>
                </a:path>
              </a:pathLst>
            </a:custGeom>
            <a:solidFill>
              <a:srgbClr val="ACADA8"/>
            </a:solidFill>
          </p:spPr>
        </p:sp>
      </p:grpSp>
      <p:sp>
        <p:nvSpPr>
          <p:cNvPr id="10" name="TextBox 10"/>
          <p:cNvSpPr txBox="1"/>
          <p:nvPr/>
        </p:nvSpPr>
        <p:spPr>
          <a:xfrm>
            <a:off x="2755465" y="418232"/>
            <a:ext cx="11062570" cy="1371933"/>
          </a:xfrm>
          <a:prstGeom prst="rect">
            <a:avLst/>
          </a:prstGeom>
        </p:spPr>
        <p:txBody>
          <a:bodyPr lIns="0" tIns="0" rIns="0" bIns="0" rtlCol="0" anchor="t">
            <a:spAutoFit/>
          </a:bodyPr>
          <a:lstStyle/>
          <a:p>
            <a:pPr algn="just">
              <a:lnSpc>
                <a:spcPts val="3599"/>
              </a:lnSpc>
            </a:pPr>
            <a:endParaRPr dirty="0"/>
          </a:p>
          <a:p>
            <a:pPr algn="just">
              <a:lnSpc>
                <a:spcPts val="3599"/>
              </a:lnSpc>
            </a:pPr>
            <a:r>
              <a:rPr lang="en-US" sz="2999" b="1" dirty="0">
                <a:solidFill>
                  <a:srgbClr val="283540"/>
                </a:solidFill>
                <a:latin typeface="Aptos Bold"/>
                <a:ea typeface="Aptos Bold"/>
                <a:cs typeface="Aptos Bold"/>
                <a:sym typeface="Aptos Bold"/>
              </a:rPr>
              <a:t>CADRUL LEGISLATIV PENTRU ANUL ȘCOLAR 2026-2027</a:t>
            </a:r>
          </a:p>
          <a:p>
            <a:pPr algn="just">
              <a:lnSpc>
                <a:spcPts val="3599"/>
              </a:lnSpc>
            </a:pPr>
            <a:endParaRPr lang="en-US" sz="2999" b="1" dirty="0">
              <a:solidFill>
                <a:srgbClr val="283540"/>
              </a:solidFill>
              <a:latin typeface="Aptos Bold"/>
              <a:ea typeface="Aptos Bold"/>
              <a:cs typeface="Aptos Bold"/>
              <a:sym typeface="Aptos Bold"/>
            </a:endParaRPr>
          </a:p>
        </p:txBody>
      </p:sp>
      <p:sp>
        <p:nvSpPr>
          <p:cNvPr id="11" name="TextBox 11"/>
          <p:cNvSpPr txBox="1"/>
          <p:nvPr/>
        </p:nvSpPr>
        <p:spPr>
          <a:xfrm>
            <a:off x="1371600" y="1780641"/>
            <a:ext cx="16154400" cy="8066311"/>
          </a:xfrm>
          <a:prstGeom prst="rect">
            <a:avLst/>
          </a:prstGeom>
        </p:spPr>
        <p:txBody>
          <a:bodyPr wrap="square" lIns="0" tIns="0" rIns="0" bIns="0" rtlCol="0" anchor="t">
            <a:spAutoFit/>
          </a:bodyPr>
          <a:lstStyle/>
          <a:p>
            <a:pPr algn="just">
              <a:lnSpc>
                <a:spcPts val="3703"/>
              </a:lnSpc>
            </a:pPr>
            <a:r>
              <a:rPr lang="ro-RO" sz="3085" dirty="0">
                <a:solidFill>
                  <a:srgbClr val="283540"/>
                </a:solidFill>
                <a:latin typeface="Times New Roman" panose="02020603050405020304" pitchFamily="18" charset="0"/>
                <a:ea typeface="Aptos Bold"/>
                <a:cs typeface="Times New Roman" panose="02020603050405020304" pitchFamily="18" charset="0"/>
                <a:sym typeface="Aptos Bold"/>
              </a:rPr>
              <a:t>OMEC nr. 3194/2026 privind structura anului școlar 2026 -2027; </a:t>
            </a:r>
          </a:p>
          <a:p>
            <a:pPr algn="just">
              <a:lnSpc>
                <a:spcPts val="3703"/>
              </a:lnSpc>
            </a:pPr>
            <a:endParaRPr lang="ro-RO" sz="3085" dirty="0">
              <a:solidFill>
                <a:srgbClr val="283540"/>
              </a:solidFill>
              <a:latin typeface="Times New Roman" panose="02020603050405020304" pitchFamily="18" charset="0"/>
              <a:ea typeface="Aptos Bold"/>
              <a:cs typeface="Times New Roman" panose="02020603050405020304" pitchFamily="18" charset="0"/>
              <a:sym typeface="Aptos Bold"/>
            </a:endParaRPr>
          </a:p>
          <a:p>
            <a:pPr algn="just">
              <a:lnSpc>
                <a:spcPts val="3703"/>
              </a:lnSpc>
            </a:pPr>
            <a:r>
              <a:rPr lang="ro-RO" sz="3085" dirty="0">
                <a:solidFill>
                  <a:srgbClr val="283540"/>
                </a:solidFill>
                <a:latin typeface="Times New Roman" panose="02020603050405020304" pitchFamily="18" charset="0"/>
                <a:ea typeface="Aptos Bold"/>
                <a:cs typeface="Times New Roman" panose="02020603050405020304" pitchFamily="18" charset="0"/>
                <a:sym typeface="Aptos Bold"/>
              </a:rPr>
              <a:t>Legea nr. 198/2023 Legea învățământului preuniversitar, cu completările și modificările ulterioare;</a:t>
            </a:r>
          </a:p>
          <a:p>
            <a:pPr algn="just">
              <a:lnSpc>
                <a:spcPts val="3703"/>
              </a:lnSpc>
            </a:pPr>
            <a:endParaRPr lang="ro-RO" sz="3085" dirty="0">
              <a:solidFill>
                <a:srgbClr val="283540"/>
              </a:solidFill>
              <a:latin typeface="Times New Roman" panose="02020603050405020304" pitchFamily="18" charset="0"/>
              <a:ea typeface="Aptos Bold"/>
              <a:cs typeface="Times New Roman" panose="02020603050405020304" pitchFamily="18" charset="0"/>
              <a:sym typeface="Aptos Bold"/>
            </a:endParaRPr>
          </a:p>
          <a:p>
            <a:pPr algn="just">
              <a:lnSpc>
                <a:spcPts val="3703"/>
              </a:lnSpc>
            </a:pPr>
            <a:r>
              <a:rPr lang="ro-RO" sz="3085" dirty="0">
                <a:solidFill>
                  <a:srgbClr val="283540"/>
                </a:solidFill>
                <a:latin typeface="Times New Roman" panose="02020603050405020304" pitchFamily="18" charset="0"/>
                <a:ea typeface="Aptos Bold"/>
                <a:cs typeface="Times New Roman" panose="02020603050405020304" pitchFamily="18" charset="0"/>
                <a:sym typeface="Aptos Bold"/>
              </a:rPr>
              <a:t>OME  nr. 5726/2024 privind aprobarea Regulamentului-cadru de organizare și funcționare a unităților de învățământ preuniversitar, cu modificările și completările ulterioare;</a:t>
            </a:r>
          </a:p>
          <a:p>
            <a:pPr algn="just">
              <a:lnSpc>
                <a:spcPts val="3703"/>
              </a:lnSpc>
            </a:pPr>
            <a:endParaRPr lang="ro-RO" sz="3085" dirty="0">
              <a:solidFill>
                <a:srgbClr val="283540"/>
              </a:solidFill>
              <a:latin typeface="Times New Roman" panose="02020603050405020304" pitchFamily="18" charset="0"/>
              <a:ea typeface="Aptos Bold"/>
              <a:cs typeface="Times New Roman" panose="02020603050405020304" pitchFamily="18" charset="0"/>
              <a:sym typeface="Aptos Bold"/>
            </a:endParaRPr>
          </a:p>
          <a:p>
            <a:pPr algn="just">
              <a:lnSpc>
                <a:spcPts val="3703"/>
              </a:lnSpc>
            </a:pPr>
            <a:r>
              <a:rPr lang="ro-RO" sz="3085" dirty="0">
                <a:solidFill>
                  <a:srgbClr val="283540"/>
                </a:solidFill>
                <a:latin typeface="Times New Roman" panose="02020603050405020304" pitchFamily="18" charset="0"/>
                <a:ea typeface="Aptos Bold"/>
                <a:cs typeface="Times New Roman" panose="02020603050405020304" pitchFamily="18" charset="0"/>
                <a:sym typeface="Aptos Bold"/>
              </a:rPr>
              <a:t>OMECTS nr. 5573/2011 pentru aprobarea Regulamentului de organizare și funcționare a învățământului special și special integrat;</a:t>
            </a:r>
          </a:p>
          <a:p>
            <a:pPr algn="just">
              <a:lnSpc>
                <a:spcPts val="3703"/>
              </a:lnSpc>
            </a:pPr>
            <a:endParaRPr lang="ro-RO" sz="3085" dirty="0">
              <a:solidFill>
                <a:srgbClr val="283540"/>
              </a:solidFill>
              <a:latin typeface="Times New Roman" panose="02020603050405020304" pitchFamily="18" charset="0"/>
              <a:ea typeface="Aptos Bold"/>
              <a:cs typeface="Times New Roman" panose="02020603050405020304" pitchFamily="18" charset="0"/>
              <a:sym typeface="Aptos Bold"/>
            </a:endParaRPr>
          </a:p>
          <a:p>
            <a:pPr algn="just">
              <a:lnSpc>
                <a:spcPts val="3703"/>
              </a:lnSpc>
            </a:pPr>
            <a:r>
              <a:rPr lang="ro-RO" sz="3085" dirty="0">
                <a:solidFill>
                  <a:srgbClr val="283540"/>
                </a:solidFill>
                <a:latin typeface="Times New Roman" panose="02020603050405020304" pitchFamily="18" charset="0"/>
                <a:ea typeface="Aptos Bold"/>
                <a:cs typeface="Times New Roman" panose="02020603050405020304" pitchFamily="18" charset="0"/>
                <a:sym typeface="Aptos Bold"/>
              </a:rPr>
              <a:t>OME nr. 5701/2024 pentru aprobarea Regulamentului-cadru de organizare și funcționare a centrelor județene/al municipiului București de resurse și asistență educațională, cu modificările și completările ulterioare;</a:t>
            </a:r>
          </a:p>
          <a:p>
            <a:pPr algn="just">
              <a:lnSpc>
                <a:spcPts val="3703"/>
              </a:lnSpc>
            </a:pPr>
            <a:endParaRPr lang="ro-RO" sz="3085" dirty="0">
              <a:solidFill>
                <a:srgbClr val="283540"/>
              </a:solidFill>
              <a:latin typeface="Times New Roman" panose="02020603050405020304" pitchFamily="18" charset="0"/>
              <a:ea typeface="Aptos Bold"/>
              <a:cs typeface="Times New Roman" panose="02020603050405020304" pitchFamily="18" charset="0"/>
              <a:sym typeface="Aptos Bold"/>
            </a:endParaRPr>
          </a:p>
          <a:p>
            <a:pPr algn="just">
              <a:lnSpc>
                <a:spcPts val="3703"/>
              </a:lnSpc>
            </a:pPr>
            <a:r>
              <a:rPr lang="ro-RO" sz="3085" dirty="0">
                <a:solidFill>
                  <a:srgbClr val="283540"/>
                </a:solidFill>
                <a:latin typeface="Times New Roman" panose="02020603050405020304" pitchFamily="18" charset="0"/>
                <a:ea typeface="Aptos Bold"/>
                <a:cs typeface="Times New Roman" panose="02020603050405020304" pitchFamily="18" charset="0"/>
                <a:sym typeface="Aptos Bold"/>
              </a:rPr>
              <a:t>OME nr. 5707/2024 privind aprobarea Statutului elevului;</a:t>
            </a:r>
          </a:p>
          <a:p>
            <a:pPr algn="just">
              <a:lnSpc>
                <a:spcPts val="3703"/>
              </a:lnSpc>
            </a:pPr>
            <a:endParaRPr lang="en-US" sz="3085" b="1" dirty="0">
              <a:solidFill>
                <a:srgbClr val="283540"/>
              </a:solidFill>
              <a:latin typeface="Aptos Bold"/>
              <a:ea typeface="Aptos Bold"/>
              <a:cs typeface="Aptos Bold"/>
              <a:sym typeface="Aptos Bold"/>
            </a:endParaRPr>
          </a:p>
          <a:p>
            <a:pPr algn="l">
              <a:lnSpc>
                <a:spcPts val="3703"/>
              </a:lnSpc>
            </a:pPr>
            <a:endParaRPr lang="en-US" sz="3085" b="1" dirty="0">
              <a:solidFill>
                <a:srgbClr val="283540"/>
              </a:solidFill>
              <a:latin typeface="Aptos Bold"/>
              <a:ea typeface="Aptos Bold"/>
              <a:cs typeface="Aptos Bold"/>
              <a:sym typeface="Aptos Bold"/>
            </a:endParaRPr>
          </a:p>
        </p:txBody>
      </p:sp>
      <p:grpSp>
        <p:nvGrpSpPr>
          <p:cNvPr id="12" name="Group 12"/>
          <p:cNvGrpSpPr/>
          <p:nvPr/>
        </p:nvGrpSpPr>
        <p:grpSpPr>
          <a:xfrm>
            <a:off x="2286000" y="0"/>
            <a:ext cx="13716000" cy="109728"/>
            <a:chOff x="0" y="0"/>
            <a:chExt cx="13004800" cy="104038"/>
          </a:xfrm>
        </p:grpSpPr>
        <p:sp>
          <p:nvSpPr>
            <p:cNvPr id="13" name="Freeform 13"/>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14" name="Group 14"/>
          <p:cNvGrpSpPr/>
          <p:nvPr/>
        </p:nvGrpSpPr>
        <p:grpSpPr>
          <a:xfrm>
            <a:off x="2286000" y="109728"/>
            <a:ext cx="13716000" cy="27432"/>
            <a:chOff x="0" y="0"/>
            <a:chExt cx="13004800" cy="26010"/>
          </a:xfrm>
        </p:grpSpPr>
        <p:sp>
          <p:nvSpPr>
            <p:cNvPr id="15" name="Freeform 15"/>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18" name="Group 18"/>
          <p:cNvGrpSpPr/>
          <p:nvPr/>
        </p:nvGrpSpPr>
        <p:grpSpPr>
          <a:xfrm>
            <a:off x="3040380" y="10012680"/>
            <a:ext cx="12207240" cy="13716"/>
            <a:chOff x="0" y="0"/>
            <a:chExt cx="11574272" cy="13005"/>
          </a:xfrm>
        </p:grpSpPr>
        <p:sp>
          <p:nvSpPr>
            <p:cNvPr id="19" name="Freeform 19"/>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20" name="TextBox 20"/>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09</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286000" y="9601200"/>
            <a:ext cx="13716000" cy="685800"/>
            <a:chOff x="0" y="0"/>
            <a:chExt cx="13004800" cy="650240"/>
          </a:xfrm>
        </p:grpSpPr>
        <p:sp>
          <p:nvSpPr>
            <p:cNvPr id="3" name="Freeform 3"/>
            <p:cNvSpPr/>
            <p:nvPr/>
          </p:nvSpPr>
          <p:spPr>
            <a:xfrm>
              <a:off x="0" y="0"/>
              <a:ext cx="13004800" cy="650240"/>
            </a:xfrm>
            <a:custGeom>
              <a:avLst/>
              <a:gdLst/>
              <a:ahLst/>
              <a:cxnLst/>
              <a:rect l="l" t="t" r="r" b="b"/>
              <a:pathLst>
                <a:path w="13004800" h="650240">
                  <a:moveTo>
                    <a:pt x="0" y="0"/>
                  </a:moveTo>
                  <a:lnTo>
                    <a:pt x="13004800" y="0"/>
                  </a:lnTo>
                  <a:lnTo>
                    <a:pt x="13004800" y="650240"/>
                  </a:lnTo>
                  <a:lnTo>
                    <a:pt x="0" y="650240"/>
                  </a:lnTo>
                  <a:close/>
                </a:path>
              </a:pathLst>
            </a:custGeom>
            <a:solidFill>
              <a:srgbClr val="82847C"/>
            </a:solidFill>
          </p:spPr>
        </p:sp>
      </p:grpSp>
      <p:grpSp>
        <p:nvGrpSpPr>
          <p:cNvPr id="4" name="Group 4"/>
          <p:cNvGrpSpPr/>
          <p:nvPr/>
        </p:nvGrpSpPr>
        <p:grpSpPr>
          <a:xfrm>
            <a:off x="2286000" y="9501304"/>
            <a:ext cx="13716000" cy="99896"/>
            <a:chOff x="0" y="0"/>
            <a:chExt cx="13004800" cy="94717"/>
          </a:xfrm>
        </p:grpSpPr>
        <p:sp>
          <p:nvSpPr>
            <p:cNvPr id="5" name="Freeform 5"/>
            <p:cNvSpPr/>
            <p:nvPr/>
          </p:nvSpPr>
          <p:spPr>
            <a:xfrm>
              <a:off x="0" y="0"/>
              <a:ext cx="13004800" cy="94742"/>
            </a:xfrm>
            <a:custGeom>
              <a:avLst/>
              <a:gdLst/>
              <a:ahLst/>
              <a:cxnLst/>
              <a:rect l="l" t="t" r="r" b="b"/>
              <a:pathLst>
                <a:path w="13004800" h="94742">
                  <a:moveTo>
                    <a:pt x="0" y="0"/>
                  </a:moveTo>
                  <a:lnTo>
                    <a:pt x="13004800" y="0"/>
                  </a:lnTo>
                  <a:lnTo>
                    <a:pt x="13004800" y="94742"/>
                  </a:lnTo>
                  <a:lnTo>
                    <a:pt x="0" y="94742"/>
                  </a:lnTo>
                  <a:close/>
                </a:path>
              </a:pathLst>
            </a:custGeom>
            <a:solidFill>
              <a:srgbClr val="ACADA8"/>
            </a:solidFill>
          </p:spPr>
        </p:sp>
      </p:grpSp>
      <p:grpSp>
        <p:nvGrpSpPr>
          <p:cNvPr id="6" name="Group 6"/>
          <p:cNvGrpSpPr/>
          <p:nvPr/>
        </p:nvGrpSpPr>
        <p:grpSpPr>
          <a:xfrm>
            <a:off x="2290862" y="9601200"/>
            <a:ext cx="13711138" cy="685800"/>
            <a:chOff x="0" y="0"/>
            <a:chExt cx="13000190" cy="650240"/>
          </a:xfrm>
        </p:grpSpPr>
        <p:sp>
          <p:nvSpPr>
            <p:cNvPr id="7" name="Freeform 7"/>
            <p:cNvSpPr/>
            <p:nvPr/>
          </p:nvSpPr>
          <p:spPr>
            <a:xfrm>
              <a:off x="0" y="0"/>
              <a:ext cx="13000228" cy="650240"/>
            </a:xfrm>
            <a:custGeom>
              <a:avLst/>
              <a:gdLst/>
              <a:ahLst/>
              <a:cxnLst/>
              <a:rect l="l" t="t" r="r" b="b"/>
              <a:pathLst>
                <a:path w="13000228" h="650240">
                  <a:moveTo>
                    <a:pt x="0" y="0"/>
                  </a:moveTo>
                  <a:lnTo>
                    <a:pt x="13000228" y="0"/>
                  </a:lnTo>
                  <a:lnTo>
                    <a:pt x="13000228" y="650240"/>
                  </a:lnTo>
                  <a:lnTo>
                    <a:pt x="0" y="650240"/>
                  </a:lnTo>
                  <a:close/>
                </a:path>
              </a:pathLst>
            </a:custGeom>
            <a:solidFill>
              <a:srgbClr val="82847C"/>
            </a:solidFill>
          </p:spPr>
        </p:sp>
      </p:grpSp>
      <p:grpSp>
        <p:nvGrpSpPr>
          <p:cNvPr id="8" name="Group 8"/>
          <p:cNvGrpSpPr/>
          <p:nvPr/>
        </p:nvGrpSpPr>
        <p:grpSpPr>
          <a:xfrm>
            <a:off x="2286000" y="9501304"/>
            <a:ext cx="13713843" cy="95034"/>
            <a:chOff x="0" y="0"/>
            <a:chExt cx="13002755" cy="90106"/>
          </a:xfrm>
        </p:grpSpPr>
        <p:sp>
          <p:nvSpPr>
            <p:cNvPr id="9" name="Freeform 9"/>
            <p:cNvSpPr/>
            <p:nvPr/>
          </p:nvSpPr>
          <p:spPr>
            <a:xfrm>
              <a:off x="0" y="0"/>
              <a:ext cx="13002768" cy="90170"/>
            </a:xfrm>
            <a:custGeom>
              <a:avLst/>
              <a:gdLst/>
              <a:ahLst/>
              <a:cxnLst/>
              <a:rect l="l" t="t" r="r" b="b"/>
              <a:pathLst>
                <a:path w="13002768" h="90170">
                  <a:moveTo>
                    <a:pt x="0" y="0"/>
                  </a:moveTo>
                  <a:lnTo>
                    <a:pt x="13002768" y="0"/>
                  </a:lnTo>
                  <a:lnTo>
                    <a:pt x="13002768" y="90170"/>
                  </a:lnTo>
                  <a:lnTo>
                    <a:pt x="0" y="90170"/>
                  </a:lnTo>
                  <a:close/>
                </a:path>
              </a:pathLst>
            </a:custGeom>
            <a:solidFill>
              <a:srgbClr val="ACADA8"/>
            </a:solidFill>
          </p:spPr>
        </p:sp>
      </p:grpSp>
      <p:sp>
        <p:nvSpPr>
          <p:cNvPr id="10" name="TextBox 10"/>
          <p:cNvSpPr txBox="1"/>
          <p:nvPr/>
        </p:nvSpPr>
        <p:spPr>
          <a:xfrm>
            <a:off x="1143001" y="214298"/>
            <a:ext cx="15620999" cy="9541073"/>
          </a:xfrm>
          <a:prstGeom prst="rect">
            <a:avLst/>
          </a:prstGeom>
        </p:spPr>
        <p:txBody>
          <a:bodyPr wrap="square" lIns="0" tIns="0" rIns="0" bIns="0" rtlCol="0" anchor="t">
            <a:spAutoFit/>
          </a:bodyPr>
          <a:lstStyle/>
          <a:p>
            <a:pPr algn="just">
              <a:lnSpc>
                <a:spcPts val="3136"/>
              </a:lnSpc>
            </a:pPr>
            <a:endParaRPr dirty="0"/>
          </a:p>
          <a:p>
            <a:pPr algn="just">
              <a:lnSpc>
                <a:spcPts val="3136"/>
              </a:lnSpc>
            </a:pPr>
            <a:endParaRPr dirty="0"/>
          </a:p>
          <a:p>
            <a:pPr algn="just">
              <a:lnSpc>
                <a:spcPts val="3136"/>
              </a:lnSpc>
            </a:pPr>
            <a:endParaRPr dirty="0"/>
          </a:p>
          <a:p>
            <a:pPr marL="625359" lvl="1" indent="-457200" algn="just">
              <a:lnSpc>
                <a:spcPts val="3136"/>
              </a:lnSpc>
              <a:buFontTx/>
              <a:buChar char="-"/>
            </a:pPr>
            <a:r>
              <a:rPr lang="en-US" sz="2613" dirty="0">
                <a:solidFill>
                  <a:srgbClr val="16324F"/>
                </a:solidFill>
                <a:latin typeface="Times New Roman" panose="02020603050405020304" pitchFamily="18" charset="0"/>
                <a:ea typeface="Aptos Bold"/>
                <a:cs typeface="Times New Roman" panose="02020603050405020304" pitchFamily="18" charset="0"/>
                <a:sym typeface="Aptos Bold"/>
              </a:rPr>
              <a:t>OMEC  nr. 4.026/</a:t>
            </a:r>
            <a:r>
              <a:rPr lang="ro-RO" sz="2613" dirty="0">
                <a:solidFill>
                  <a:srgbClr val="16324F"/>
                </a:solidFill>
                <a:latin typeface="Times New Roman" panose="02020603050405020304" pitchFamily="18" charset="0"/>
                <a:ea typeface="Aptos Bold"/>
                <a:cs typeface="Times New Roman" panose="02020603050405020304" pitchFamily="18" charset="0"/>
                <a:sym typeface="Aptos Bold"/>
              </a:rPr>
              <a:t>2025 pentru aprobarea Metodologiei-cadru  privind înfiinţarea „Şcolii din spital", precum şi a Metodologiei-cadru  privind organizarea şi funcţionarea „Şcolii din spital”;</a:t>
            </a:r>
          </a:p>
          <a:p>
            <a:pPr marL="625359" lvl="1" indent="-457200" algn="just">
              <a:lnSpc>
                <a:spcPts val="3136"/>
              </a:lnSpc>
              <a:buFontTx/>
              <a:buChar char="-"/>
            </a:pPr>
            <a:endParaRPr lang="ro-RO" sz="2613" dirty="0">
              <a:solidFill>
                <a:srgbClr val="16324F"/>
              </a:solidFill>
              <a:latin typeface="Times New Roman" panose="02020603050405020304" pitchFamily="18" charset="0"/>
              <a:ea typeface="Aptos Bold"/>
              <a:cs typeface="Times New Roman" panose="02020603050405020304" pitchFamily="18" charset="0"/>
              <a:sym typeface="Aptos Bold"/>
            </a:endParaRPr>
          </a:p>
          <a:p>
            <a:pPr marL="625359" lvl="1" indent="-457200" algn="just">
              <a:lnSpc>
                <a:spcPts val="3136"/>
              </a:lnSpc>
              <a:buFontTx/>
              <a:buChar char="-"/>
            </a:pPr>
            <a:r>
              <a:rPr lang="ro-RO" sz="2613" dirty="0">
                <a:solidFill>
                  <a:srgbClr val="283540"/>
                </a:solidFill>
                <a:latin typeface="Times New Roman" panose="02020603050405020304" pitchFamily="18" charset="0"/>
                <a:ea typeface="Aptos Bold"/>
                <a:cs typeface="Times New Roman" panose="02020603050405020304" pitchFamily="18" charset="0"/>
                <a:sym typeface="Aptos Bold"/>
              </a:rPr>
              <a:t>Ordinul comun nr. 1985/1305/5805/2016 privind aprobarea Metodologiei pentru evaluarea și intervenția integrată în vederea încadrării copiilor cu dizabilități în grad de handicap, a orientării școlare și profesionale a copiilor cu cerințe educaționale speciale;</a:t>
            </a:r>
          </a:p>
          <a:p>
            <a:pPr marL="625359" lvl="1" indent="-457200" algn="just">
              <a:lnSpc>
                <a:spcPts val="3136"/>
              </a:lnSpc>
              <a:buFontTx/>
              <a:buChar char="-"/>
            </a:pPr>
            <a:endParaRPr lang="ro-RO" sz="2613" dirty="0">
              <a:solidFill>
                <a:srgbClr val="283540"/>
              </a:solidFill>
              <a:latin typeface="Times New Roman" panose="02020603050405020304" pitchFamily="18" charset="0"/>
              <a:ea typeface="Aptos Bold"/>
              <a:cs typeface="Times New Roman" panose="02020603050405020304" pitchFamily="18" charset="0"/>
              <a:sym typeface="Aptos Bold"/>
            </a:endParaRPr>
          </a:p>
          <a:p>
            <a:pPr marL="625359" lvl="1" indent="-457200" algn="just">
              <a:lnSpc>
                <a:spcPts val="3136"/>
              </a:lnSpc>
              <a:buFontTx/>
              <a:buChar char="-"/>
            </a:pPr>
            <a:r>
              <a:rPr lang="ro-RO" sz="2613" dirty="0">
                <a:solidFill>
                  <a:srgbClr val="283540"/>
                </a:solidFill>
                <a:latin typeface="Times New Roman" panose="02020603050405020304" pitchFamily="18" charset="0"/>
                <a:ea typeface="Aptos Bold"/>
                <a:cs typeface="Times New Roman" panose="02020603050405020304" pitchFamily="18" charset="0"/>
                <a:sym typeface="Aptos Bold"/>
              </a:rPr>
              <a:t>OMEN nr. 3124/2017 privind aprobarea Metodologiei pentru asigurarea suportului necesar elevilor cu tulburări de învăţare;</a:t>
            </a:r>
          </a:p>
          <a:p>
            <a:pPr marL="625359" lvl="1" indent="-457200" algn="just">
              <a:lnSpc>
                <a:spcPts val="3136"/>
              </a:lnSpc>
              <a:buFontTx/>
              <a:buChar char="-"/>
            </a:pPr>
            <a:endParaRPr lang="ro-RO" sz="2613" dirty="0">
              <a:solidFill>
                <a:srgbClr val="283540"/>
              </a:solidFill>
              <a:latin typeface="Times New Roman" panose="02020603050405020304" pitchFamily="18" charset="0"/>
              <a:ea typeface="Aptos Bold"/>
              <a:cs typeface="Times New Roman" panose="02020603050405020304" pitchFamily="18" charset="0"/>
              <a:sym typeface="Aptos Bold"/>
            </a:endParaRPr>
          </a:p>
          <a:p>
            <a:pPr marL="625359" lvl="1" indent="-457200" algn="just">
              <a:lnSpc>
                <a:spcPts val="3136"/>
              </a:lnSpc>
              <a:buFontTx/>
              <a:buChar char="-"/>
            </a:pPr>
            <a:r>
              <a:rPr lang="ro-RO" sz="2613" dirty="0">
                <a:solidFill>
                  <a:srgbClr val="283540"/>
                </a:solidFill>
                <a:latin typeface="Times New Roman" panose="02020603050405020304" pitchFamily="18" charset="0"/>
                <a:ea typeface="Aptos Bold"/>
                <a:cs typeface="Times New Roman" panose="02020603050405020304" pitchFamily="18" charset="0"/>
                <a:sym typeface="Aptos Bold"/>
              </a:rPr>
              <a:t>OME nr. 7.701/2024 privind aprobarea Metodologiei pentru monitorizarea, evaluarea, identificarea, prevenirea și combaterea segregării școlare în învățământul preuniversitar;</a:t>
            </a:r>
          </a:p>
          <a:p>
            <a:pPr marL="625359" lvl="1" indent="-457200" algn="just">
              <a:lnSpc>
                <a:spcPts val="3136"/>
              </a:lnSpc>
              <a:buFontTx/>
              <a:buChar char="-"/>
            </a:pPr>
            <a:endParaRPr lang="ro-RO" sz="2613" dirty="0">
              <a:solidFill>
                <a:srgbClr val="283540"/>
              </a:solidFill>
              <a:latin typeface="Times New Roman" panose="02020603050405020304" pitchFamily="18" charset="0"/>
              <a:ea typeface="Aptos Bold"/>
              <a:cs typeface="Times New Roman" panose="02020603050405020304" pitchFamily="18" charset="0"/>
              <a:sym typeface="Aptos Bold"/>
            </a:endParaRPr>
          </a:p>
          <a:p>
            <a:pPr marL="625359" lvl="1" indent="-457200" algn="just">
              <a:lnSpc>
                <a:spcPts val="3136"/>
              </a:lnSpc>
              <a:buFontTx/>
              <a:buChar char="-"/>
            </a:pPr>
            <a:r>
              <a:rPr lang="ro-RO" sz="2613" dirty="0">
                <a:solidFill>
                  <a:srgbClr val="283540"/>
                </a:solidFill>
                <a:latin typeface="Times New Roman" panose="02020603050405020304" pitchFamily="18" charset="0"/>
                <a:ea typeface="Aptos Bold"/>
                <a:cs typeface="Times New Roman" panose="02020603050405020304" pitchFamily="18" charset="0"/>
                <a:sym typeface="Aptos Bold"/>
              </a:rPr>
              <a:t>HG nr. 564/2017 privind modalitatea de acordare a drepturilor copiilor cu cerințe educaționale speciale școlarizați în sistemul de învățământ preuniversitar;</a:t>
            </a:r>
          </a:p>
          <a:p>
            <a:pPr marL="625359" lvl="1" indent="-457200" algn="just">
              <a:lnSpc>
                <a:spcPts val="3136"/>
              </a:lnSpc>
              <a:buFontTx/>
              <a:buChar char="-"/>
            </a:pPr>
            <a:endParaRPr lang="ro-RO" sz="2613" dirty="0">
              <a:solidFill>
                <a:srgbClr val="283540"/>
              </a:solidFill>
              <a:latin typeface="Times New Roman" panose="02020603050405020304" pitchFamily="18" charset="0"/>
              <a:ea typeface="Aptos Bold"/>
              <a:cs typeface="Times New Roman" panose="02020603050405020304" pitchFamily="18" charset="0"/>
              <a:sym typeface="Aptos Bold"/>
            </a:endParaRPr>
          </a:p>
          <a:p>
            <a:pPr marL="625359" lvl="1" indent="-457200" algn="just">
              <a:lnSpc>
                <a:spcPts val="3136"/>
              </a:lnSpc>
              <a:buFontTx/>
              <a:buChar char="-"/>
            </a:pPr>
            <a:r>
              <a:rPr lang="ro-RO" sz="2613" dirty="0">
                <a:solidFill>
                  <a:srgbClr val="283540"/>
                </a:solidFill>
                <a:latin typeface="Times New Roman" panose="02020603050405020304" pitchFamily="18" charset="0"/>
                <a:ea typeface="Aptos Bold"/>
                <a:cs typeface="Times New Roman" panose="02020603050405020304" pitchFamily="18" charset="0"/>
                <a:sym typeface="Aptos Bold"/>
              </a:rPr>
              <a:t>HG nr. 732/2025 privind aprobarea Metodologiei-cadru de acordare a burselor și cuantumul acestora – valabilă și în anul școlar 2026 – 2027;</a:t>
            </a:r>
          </a:p>
          <a:p>
            <a:pPr marL="168159" lvl="1" algn="just">
              <a:lnSpc>
                <a:spcPts val="3136"/>
              </a:lnSpc>
            </a:pPr>
            <a:endParaRPr lang="ro-RO" sz="2613" dirty="0">
              <a:solidFill>
                <a:srgbClr val="283540"/>
              </a:solidFill>
              <a:latin typeface="Times New Roman" panose="02020603050405020304" pitchFamily="18" charset="0"/>
              <a:ea typeface="Aptos Bold"/>
              <a:cs typeface="Times New Roman" panose="02020603050405020304" pitchFamily="18" charset="0"/>
              <a:sym typeface="Aptos Bold"/>
            </a:endParaRPr>
          </a:p>
          <a:p>
            <a:pPr marL="336318" lvl="1" indent="-168159" algn="just">
              <a:lnSpc>
                <a:spcPts val="3136"/>
              </a:lnSpc>
            </a:pPr>
            <a:endParaRPr lang="en-US" sz="2613" b="1" dirty="0">
              <a:solidFill>
                <a:srgbClr val="283540"/>
              </a:solidFill>
              <a:latin typeface="Aptos Bold"/>
              <a:ea typeface="Aptos Bold"/>
              <a:cs typeface="Aptos Bold"/>
              <a:sym typeface="Aptos Bold"/>
            </a:endParaRPr>
          </a:p>
          <a:p>
            <a:pPr marL="336318" lvl="1" indent="-168159" algn="just">
              <a:lnSpc>
                <a:spcPts val="3136"/>
              </a:lnSpc>
            </a:pPr>
            <a:endParaRPr lang="en-US" sz="2613" b="1" dirty="0">
              <a:solidFill>
                <a:srgbClr val="283540"/>
              </a:solidFill>
              <a:latin typeface="Aptos Bold"/>
              <a:ea typeface="Aptos Bold"/>
              <a:cs typeface="Aptos Bold"/>
              <a:sym typeface="Aptos Bold"/>
            </a:endParaRPr>
          </a:p>
        </p:txBody>
      </p:sp>
      <p:grpSp>
        <p:nvGrpSpPr>
          <p:cNvPr id="11" name="Group 11"/>
          <p:cNvGrpSpPr/>
          <p:nvPr/>
        </p:nvGrpSpPr>
        <p:grpSpPr>
          <a:xfrm>
            <a:off x="2286000" y="0"/>
            <a:ext cx="13716000" cy="109728"/>
            <a:chOff x="0" y="0"/>
            <a:chExt cx="13004800" cy="104038"/>
          </a:xfrm>
        </p:grpSpPr>
        <p:sp>
          <p:nvSpPr>
            <p:cNvPr id="12" name="Freeform 12"/>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13" name="Group 13"/>
          <p:cNvGrpSpPr/>
          <p:nvPr/>
        </p:nvGrpSpPr>
        <p:grpSpPr>
          <a:xfrm>
            <a:off x="2286000" y="109728"/>
            <a:ext cx="13716000" cy="27432"/>
            <a:chOff x="0" y="0"/>
            <a:chExt cx="13004800" cy="26010"/>
          </a:xfrm>
        </p:grpSpPr>
        <p:sp>
          <p:nvSpPr>
            <p:cNvPr id="14" name="Freeform 14"/>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17" name="Group 17"/>
          <p:cNvGrpSpPr/>
          <p:nvPr/>
        </p:nvGrpSpPr>
        <p:grpSpPr>
          <a:xfrm>
            <a:off x="3040380" y="10012680"/>
            <a:ext cx="12207240" cy="13716"/>
            <a:chOff x="0" y="0"/>
            <a:chExt cx="11574272" cy="13005"/>
          </a:xfrm>
        </p:grpSpPr>
        <p:sp>
          <p:nvSpPr>
            <p:cNvPr id="18" name="Freeform 18"/>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19" name="TextBox 19"/>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10</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286000" y="9601200"/>
            <a:ext cx="13716000" cy="685800"/>
            <a:chOff x="0" y="0"/>
            <a:chExt cx="13004800" cy="650240"/>
          </a:xfrm>
        </p:grpSpPr>
        <p:sp>
          <p:nvSpPr>
            <p:cNvPr id="3" name="Freeform 3"/>
            <p:cNvSpPr/>
            <p:nvPr/>
          </p:nvSpPr>
          <p:spPr>
            <a:xfrm>
              <a:off x="0" y="0"/>
              <a:ext cx="13004800" cy="650240"/>
            </a:xfrm>
            <a:custGeom>
              <a:avLst/>
              <a:gdLst/>
              <a:ahLst/>
              <a:cxnLst/>
              <a:rect l="l" t="t" r="r" b="b"/>
              <a:pathLst>
                <a:path w="13004800" h="650240">
                  <a:moveTo>
                    <a:pt x="0" y="0"/>
                  </a:moveTo>
                  <a:lnTo>
                    <a:pt x="13004800" y="0"/>
                  </a:lnTo>
                  <a:lnTo>
                    <a:pt x="13004800" y="650240"/>
                  </a:lnTo>
                  <a:lnTo>
                    <a:pt x="0" y="650240"/>
                  </a:lnTo>
                  <a:close/>
                </a:path>
              </a:pathLst>
            </a:custGeom>
            <a:solidFill>
              <a:srgbClr val="82847C"/>
            </a:solidFill>
          </p:spPr>
        </p:sp>
      </p:grpSp>
      <p:grpSp>
        <p:nvGrpSpPr>
          <p:cNvPr id="4" name="Group 4"/>
          <p:cNvGrpSpPr/>
          <p:nvPr/>
        </p:nvGrpSpPr>
        <p:grpSpPr>
          <a:xfrm>
            <a:off x="2286000" y="9501304"/>
            <a:ext cx="13716000" cy="99896"/>
            <a:chOff x="0" y="0"/>
            <a:chExt cx="13004800" cy="94717"/>
          </a:xfrm>
        </p:grpSpPr>
        <p:sp>
          <p:nvSpPr>
            <p:cNvPr id="5" name="Freeform 5"/>
            <p:cNvSpPr/>
            <p:nvPr/>
          </p:nvSpPr>
          <p:spPr>
            <a:xfrm>
              <a:off x="0" y="0"/>
              <a:ext cx="13004800" cy="94742"/>
            </a:xfrm>
            <a:custGeom>
              <a:avLst/>
              <a:gdLst/>
              <a:ahLst/>
              <a:cxnLst/>
              <a:rect l="l" t="t" r="r" b="b"/>
              <a:pathLst>
                <a:path w="13004800" h="94742">
                  <a:moveTo>
                    <a:pt x="0" y="0"/>
                  </a:moveTo>
                  <a:lnTo>
                    <a:pt x="13004800" y="0"/>
                  </a:lnTo>
                  <a:lnTo>
                    <a:pt x="13004800" y="94742"/>
                  </a:lnTo>
                  <a:lnTo>
                    <a:pt x="0" y="94742"/>
                  </a:lnTo>
                  <a:close/>
                </a:path>
              </a:pathLst>
            </a:custGeom>
            <a:solidFill>
              <a:srgbClr val="ACADA8"/>
            </a:solidFill>
          </p:spPr>
        </p:sp>
      </p:grpSp>
      <p:grpSp>
        <p:nvGrpSpPr>
          <p:cNvPr id="6" name="Group 6"/>
          <p:cNvGrpSpPr/>
          <p:nvPr/>
        </p:nvGrpSpPr>
        <p:grpSpPr>
          <a:xfrm>
            <a:off x="2290862" y="9601200"/>
            <a:ext cx="13711138" cy="685800"/>
            <a:chOff x="0" y="0"/>
            <a:chExt cx="13000190" cy="650240"/>
          </a:xfrm>
        </p:grpSpPr>
        <p:sp>
          <p:nvSpPr>
            <p:cNvPr id="7" name="Freeform 7"/>
            <p:cNvSpPr/>
            <p:nvPr/>
          </p:nvSpPr>
          <p:spPr>
            <a:xfrm>
              <a:off x="0" y="0"/>
              <a:ext cx="13000228" cy="650240"/>
            </a:xfrm>
            <a:custGeom>
              <a:avLst/>
              <a:gdLst/>
              <a:ahLst/>
              <a:cxnLst/>
              <a:rect l="l" t="t" r="r" b="b"/>
              <a:pathLst>
                <a:path w="13000228" h="650240">
                  <a:moveTo>
                    <a:pt x="0" y="0"/>
                  </a:moveTo>
                  <a:lnTo>
                    <a:pt x="13000228" y="0"/>
                  </a:lnTo>
                  <a:lnTo>
                    <a:pt x="13000228" y="650240"/>
                  </a:lnTo>
                  <a:lnTo>
                    <a:pt x="0" y="650240"/>
                  </a:lnTo>
                  <a:close/>
                </a:path>
              </a:pathLst>
            </a:custGeom>
            <a:solidFill>
              <a:srgbClr val="82847C"/>
            </a:solidFill>
          </p:spPr>
        </p:sp>
      </p:grpSp>
      <p:grpSp>
        <p:nvGrpSpPr>
          <p:cNvPr id="8" name="Group 8"/>
          <p:cNvGrpSpPr/>
          <p:nvPr/>
        </p:nvGrpSpPr>
        <p:grpSpPr>
          <a:xfrm>
            <a:off x="2286000" y="9501304"/>
            <a:ext cx="13713843" cy="95034"/>
            <a:chOff x="0" y="0"/>
            <a:chExt cx="13002755" cy="90106"/>
          </a:xfrm>
        </p:grpSpPr>
        <p:sp>
          <p:nvSpPr>
            <p:cNvPr id="9" name="Freeform 9"/>
            <p:cNvSpPr/>
            <p:nvPr/>
          </p:nvSpPr>
          <p:spPr>
            <a:xfrm>
              <a:off x="0" y="0"/>
              <a:ext cx="13002768" cy="90170"/>
            </a:xfrm>
            <a:custGeom>
              <a:avLst/>
              <a:gdLst/>
              <a:ahLst/>
              <a:cxnLst/>
              <a:rect l="l" t="t" r="r" b="b"/>
              <a:pathLst>
                <a:path w="13002768" h="90170">
                  <a:moveTo>
                    <a:pt x="0" y="0"/>
                  </a:moveTo>
                  <a:lnTo>
                    <a:pt x="13002768" y="0"/>
                  </a:lnTo>
                  <a:lnTo>
                    <a:pt x="13002768" y="90170"/>
                  </a:lnTo>
                  <a:lnTo>
                    <a:pt x="0" y="90170"/>
                  </a:lnTo>
                  <a:close/>
                </a:path>
              </a:pathLst>
            </a:custGeom>
            <a:solidFill>
              <a:srgbClr val="ACADA8"/>
            </a:solidFill>
          </p:spPr>
        </p:sp>
      </p:grpSp>
      <p:sp>
        <p:nvSpPr>
          <p:cNvPr id="10" name="TextBox 10"/>
          <p:cNvSpPr txBox="1"/>
          <p:nvPr/>
        </p:nvSpPr>
        <p:spPr>
          <a:xfrm>
            <a:off x="609600" y="407246"/>
            <a:ext cx="17449800" cy="9438481"/>
          </a:xfrm>
          <a:prstGeom prst="rect">
            <a:avLst/>
          </a:prstGeom>
        </p:spPr>
        <p:txBody>
          <a:bodyPr wrap="square" lIns="0" tIns="0" rIns="0" bIns="0" rtlCol="0" anchor="t">
            <a:spAutoFit/>
          </a:bodyPr>
          <a:lstStyle/>
          <a:p>
            <a:pPr marL="457200" indent="-457200" algn="just">
              <a:lnSpc>
                <a:spcPts val="3240"/>
              </a:lnSpc>
              <a:buFontTx/>
              <a:buChar char="-"/>
            </a:pPr>
            <a:r>
              <a:rPr lang="en-US" sz="2700" dirty="0">
                <a:solidFill>
                  <a:srgbClr val="16324F"/>
                </a:solidFill>
                <a:latin typeface="Times New Roman" panose="02020603050405020304" pitchFamily="18" charset="0"/>
                <a:ea typeface="Aptos Bold"/>
                <a:cs typeface="Times New Roman" panose="02020603050405020304" pitchFamily="18" charset="0"/>
                <a:sym typeface="Aptos Bold"/>
              </a:rPr>
              <a:t>OMEC nr. </a:t>
            </a:r>
            <a:r>
              <a:rPr lang="ro-RO" sz="2700" dirty="0">
                <a:solidFill>
                  <a:srgbClr val="16324F"/>
                </a:solidFill>
                <a:latin typeface="Times New Roman" panose="02020603050405020304" pitchFamily="18" charset="0"/>
                <a:ea typeface="Aptos Bold"/>
                <a:cs typeface="Times New Roman" panose="02020603050405020304" pitchFamily="18" charset="0"/>
                <a:sym typeface="Aptos Bold"/>
              </a:rPr>
              <a:t>5211/2026 privind organizarea și desfășurarea examenului național de bacalaureat — 2027;</a:t>
            </a:r>
          </a:p>
          <a:p>
            <a:pPr marL="457200" indent="-457200" algn="just">
              <a:lnSpc>
                <a:spcPts val="3240"/>
              </a:lnSpc>
              <a:buFontTx/>
              <a:buChar char="-"/>
            </a:pPr>
            <a:endParaRPr lang="ro-RO" sz="2700" dirty="0">
              <a:solidFill>
                <a:srgbClr val="16324F"/>
              </a:solidFill>
              <a:latin typeface="Times New Roman" panose="02020603050405020304" pitchFamily="18" charset="0"/>
              <a:ea typeface="Aptos Bold"/>
              <a:cs typeface="Times New Roman" panose="02020603050405020304" pitchFamily="18" charset="0"/>
              <a:sym typeface="Aptos Bold"/>
            </a:endParaRPr>
          </a:p>
          <a:p>
            <a:pPr marL="457200" indent="-457200" algn="just">
              <a:lnSpc>
                <a:spcPts val="3240"/>
              </a:lnSpc>
              <a:buFontTx/>
              <a:buChar char="-"/>
            </a:pPr>
            <a:r>
              <a:rPr lang="ro-RO" sz="2700" dirty="0">
                <a:solidFill>
                  <a:srgbClr val="283540"/>
                </a:solidFill>
                <a:latin typeface="Times New Roman" panose="02020603050405020304" pitchFamily="18" charset="0"/>
                <a:ea typeface="Aptos Bold"/>
                <a:cs typeface="Times New Roman" panose="02020603050405020304" pitchFamily="18" charset="0"/>
                <a:sym typeface="Aptos Bold"/>
              </a:rPr>
              <a:t>OMEC nr. 4138/2026 privind aprobarea probelor și disciplinelor examenului național de bacalaureat – 2030;</a:t>
            </a:r>
          </a:p>
          <a:p>
            <a:pPr marL="457200" indent="-457200" algn="just">
              <a:lnSpc>
                <a:spcPts val="3240"/>
              </a:lnSpc>
              <a:buFontTx/>
              <a:buChar char="-"/>
            </a:pPr>
            <a:endParaRPr lang="ro-RO" sz="2700" dirty="0">
              <a:solidFill>
                <a:srgbClr val="283540"/>
              </a:solidFill>
              <a:latin typeface="Times New Roman" panose="02020603050405020304" pitchFamily="18" charset="0"/>
              <a:ea typeface="Aptos Bold"/>
              <a:cs typeface="Times New Roman" panose="02020603050405020304" pitchFamily="18" charset="0"/>
              <a:sym typeface="Aptos Bold"/>
            </a:endParaRPr>
          </a:p>
          <a:p>
            <a:pPr marL="457200" indent="-457200" algn="just">
              <a:lnSpc>
                <a:spcPts val="3240"/>
              </a:lnSpc>
              <a:buFontTx/>
              <a:buChar char="-"/>
            </a:pPr>
            <a:r>
              <a:rPr lang="ro-RO" sz="2700" dirty="0">
                <a:solidFill>
                  <a:srgbClr val="283540"/>
                </a:solidFill>
                <a:latin typeface="Times New Roman" panose="02020603050405020304" pitchFamily="18" charset="0"/>
                <a:ea typeface="Aptos Bold"/>
                <a:cs typeface="Times New Roman" panose="02020603050405020304" pitchFamily="18" charset="0"/>
                <a:sym typeface="Aptos Bold"/>
              </a:rPr>
              <a:t>OMEC nr. 5077/25.08.2026 privind aprobarea programelor de examen pentru disciplinele/modulele de pregătire corespunzătoare probelor examenului național de bacalaureat — 2030,</a:t>
            </a:r>
          </a:p>
          <a:p>
            <a:pPr marL="457200" indent="-457200" algn="just">
              <a:lnSpc>
                <a:spcPts val="3240"/>
              </a:lnSpc>
              <a:buFontTx/>
              <a:buChar char="-"/>
            </a:pPr>
            <a:endParaRPr lang="ro-RO" sz="2700" dirty="0">
              <a:solidFill>
                <a:srgbClr val="283540"/>
              </a:solidFill>
              <a:latin typeface="Times New Roman" panose="02020603050405020304" pitchFamily="18" charset="0"/>
              <a:ea typeface="Aptos Bold"/>
              <a:cs typeface="Times New Roman" panose="02020603050405020304" pitchFamily="18" charset="0"/>
              <a:sym typeface="Aptos Bold"/>
            </a:endParaRPr>
          </a:p>
          <a:p>
            <a:pPr marL="457200" indent="-457200" algn="just">
              <a:lnSpc>
                <a:spcPts val="3240"/>
              </a:lnSpc>
              <a:buFontTx/>
              <a:buChar char="-"/>
            </a:pPr>
            <a:r>
              <a:rPr lang="ro-RO" sz="2700" dirty="0">
                <a:solidFill>
                  <a:srgbClr val="283540"/>
                </a:solidFill>
                <a:latin typeface="Times New Roman" panose="02020603050405020304" pitchFamily="18" charset="0"/>
                <a:ea typeface="Aptos Bold"/>
                <a:cs typeface="Times New Roman" panose="02020603050405020304" pitchFamily="18" charset="0"/>
                <a:sym typeface="Aptos Bold"/>
              </a:rPr>
              <a:t>OMEC nr. 5214/27.08.2026 privind aprobarea graficului de desfășurare a examenelor de certificare a calificării profesionale a absolvenților din învățământul profesional și tehnic preuniversitar în anul școlar 2026-2027;</a:t>
            </a:r>
          </a:p>
          <a:p>
            <a:pPr marL="457200" indent="-457200" algn="just">
              <a:lnSpc>
                <a:spcPts val="3240"/>
              </a:lnSpc>
              <a:buFontTx/>
              <a:buChar char="-"/>
            </a:pPr>
            <a:endParaRPr lang="ro-RO" sz="2700" dirty="0">
              <a:solidFill>
                <a:srgbClr val="283540"/>
              </a:solidFill>
              <a:latin typeface="Times New Roman" panose="02020603050405020304" pitchFamily="18" charset="0"/>
              <a:ea typeface="Aptos Bold"/>
              <a:cs typeface="Times New Roman" panose="02020603050405020304" pitchFamily="18" charset="0"/>
              <a:sym typeface="Aptos Bold"/>
            </a:endParaRPr>
          </a:p>
          <a:p>
            <a:pPr marL="457200" indent="-457200" algn="just">
              <a:lnSpc>
                <a:spcPts val="3240"/>
              </a:lnSpc>
              <a:buFontTx/>
              <a:buChar char="-"/>
            </a:pPr>
            <a:r>
              <a:rPr lang="ro-RO" sz="2700" dirty="0">
                <a:solidFill>
                  <a:srgbClr val="283540"/>
                </a:solidFill>
                <a:latin typeface="Times New Roman" panose="02020603050405020304" pitchFamily="18" charset="0"/>
                <a:ea typeface="Aptos Bold"/>
                <a:cs typeface="Times New Roman" panose="02020603050405020304" pitchFamily="18" charset="0"/>
                <a:sym typeface="Aptos Bold"/>
              </a:rPr>
              <a:t>OME nr. 6235/2023 din 6 septembrie 2023 pentru aprobarea Procedurii privind managementul cazurilor de violenţă asupra antepreşcolarilor/preşcolarilor/elevilor şi personalului unităţii de învăţământ, precum şi al altor situaţii corelate în mediul şcolar şi al suspiciunii de violenţă asupra copiilor în afara mediului şcolar;</a:t>
            </a:r>
          </a:p>
          <a:p>
            <a:pPr marL="457200" indent="-457200" algn="just">
              <a:lnSpc>
                <a:spcPts val="3240"/>
              </a:lnSpc>
              <a:buFontTx/>
              <a:buChar char="-"/>
            </a:pPr>
            <a:endParaRPr lang="ro-RO" sz="2700" dirty="0">
              <a:solidFill>
                <a:srgbClr val="283540"/>
              </a:solidFill>
              <a:latin typeface="Times New Roman" panose="02020603050405020304" pitchFamily="18" charset="0"/>
              <a:ea typeface="Aptos Bold"/>
              <a:cs typeface="Times New Roman" panose="02020603050405020304" pitchFamily="18" charset="0"/>
              <a:sym typeface="Aptos Bold"/>
            </a:endParaRPr>
          </a:p>
          <a:p>
            <a:pPr marL="457200" indent="-457200" algn="just">
              <a:lnSpc>
                <a:spcPts val="3240"/>
              </a:lnSpc>
              <a:buFontTx/>
              <a:buChar char="-"/>
            </a:pPr>
            <a:r>
              <a:rPr lang="ro-RO" sz="2700" dirty="0">
                <a:solidFill>
                  <a:srgbClr val="283540"/>
                </a:solidFill>
                <a:latin typeface="Times New Roman" panose="02020603050405020304" pitchFamily="18" charset="0"/>
                <a:ea typeface="Aptos Bold"/>
                <a:cs typeface="Times New Roman" panose="02020603050405020304" pitchFamily="18" charset="0"/>
                <a:sym typeface="Aptos Bold"/>
              </a:rPr>
              <a:t>Planul Național de Combatere a Violenței Școlare ( HG nr. 1065/2024);</a:t>
            </a:r>
          </a:p>
          <a:p>
            <a:pPr algn="just">
              <a:lnSpc>
                <a:spcPts val="3240"/>
              </a:lnSpc>
            </a:pPr>
            <a:endParaRPr lang="ro-RO" sz="2700" dirty="0">
              <a:solidFill>
                <a:srgbClr val="283540"/>
              </a:solidFill>
              <a:latin typeface="Times New Roman" panose="02020603050405020304" pitchFamily="18" charset="0"/>
              <a:ea typeface="Aptos Bold"/>
              <a:cs typeface="Times New Roman" panose="02020603050405020304" pitchFamily="18" charset="0"/>
              <a:sym typeface="Aptos Bold"/>
            </a:endParaRPr>
          </a:p>
          <a:p>
            <a:pPr marL="457200" indent="-457200" algn="just">
              <a:lnSpc>
                <a:spcPts val="3240"/>
              </a:lnSpc>
              <a:buFontTx/>
              <a:buChar char="-"/>
            </a:pPr>
            <a:r>
              <a:rPr lang="ro-RO" sz="2700" dirty="0">
                <a:solidFill>
                  <a:srgbClr val="283540"/>
                </a:solidFill>
                <a:latin typeface="Times New Roman" panose="02020603050405020304" pitchFamily="18" charset="0"/>
                <a:ea typeface="Aptos Bold"/>
                <a:cs typeface="Times New Roman" panose="02020603050405020304" pitchFamily="18" charset="0"/>
                <a:sym typeface="Aptos Bold"/>
              </a:rPr>
              <a:t>OMEC nr. 3781/2025-Procedura privind monitorizarea audio-video în cadrul unităţilor de învăţământ preuniversitar,</a:t>
            </a:r>
          </a:p>
          <a:p>
            <a:pPr marL="457200" indent="-457200" algn="just">
              <a:lnSpc>
                <a:spcPts val="3240"/>
              </a:lnSpc>
              <a:buFontTx/>
              <a:buChar char="-"/>
            </a:pPr>
            <a:endParaRPr lang="ro-RO" sz="2700" dirty="0">
              <a:solidFill>
                <a:srgbClr val="283540"/>
              </a:solidFill>
              <a:latin typeface="Times New Roman" panose="02020603050405020304" pitchFamily="18" charset="0"/>
              <a:ea typeface="Aptos Bold"/>
              <a:cs typeface="Times New Roman" panose="02020603050405020304" pitchFamily="18" charset="0"/>
              <a:sym typeface="Aptos Bold"/>
            </a:endParaRPr>
          </a:p>
          <a:p>
            <a:pPr marL="457200" indent="-457200" algn="just">
              <a:lnSpc>
                <a:spcPts val="3240"/>
              </a:lnSpc>
              <a:buFontTx/>
              <a:buChar char="-"/>
            </a:pPr>
            <a:r>
              <a:rPr lang="ro-RO" sz="2700" dirty="0">
                <a:solidFill>
                  <a:srgbClr val="283540"/>
                </a:solidFill>
                <a:latin typeface="Times New Roman" panose="02020603050405020304" pitchFamily="18" charset="0"/>
                <a:ea typeface="Aptos Bold"/>
                <a:cs typeface="Times New Roman" panose="02020603050405020304" pitchFamily="18" charset="0"/>
                <a:sym typeface="Aptos Bold"/>
              </a:rPr>
              <a:t>OMEC nr. 4.200/2025 pentru aprobarea Procedurii privind mecanismul de semnalare anonimă a faptelor de violență și a suspiciunilor privind consumul de droguri și alte abateri de la normele de bună conduită în unitățile de învățământ preuniversitar;</a:t>
            </a:r>
          </a:p>
          <a:p>
            <a:pPr marL="457200" indent="-457200" algn="just">
              <a:lnSpc>
                <a:spcPts val="3240"/>
              </a:lnSpc>
              <a:buFontTx/>
              <a:buChar char="-"/>
            </a:pPr>
            <a:endParaRPr lang="ro-RO" sz="2700" dirty="0">
              <a:solidFill>
                <a:srgbClr val="283540"/>
              </a:solidFill>
              <a:latin typeface="Times New Roman" panose="02020603050405020304" pitchFamily="18" charset="0"/>
              <a:ea typeface="Aptos Bold"/>
              <a:cs typeface="Times New Roman" panose="02020603050405020304" pitchFamily="18" charset="0"/>
              <a:sym typeface="Aptos Bold"/>
            </a:endParaRPr>
          </a:p>
          <a:p>
            <a:pPr algn="just">
              <a:lnSpc>
                <a:spcPts val="3240"/>
              </a:lnSpc>
            </a:pPr>
            <a:endParaRPr lang="en-US" sz="2700" b="1" dirty="0">
              <a:solidFill>
                <a:srgbClr val="283540"/>
              </a:solidFill>
              <a:latin typeface="Aptos Bold"/>
              <a:ea typeface="Aptos Bold"/>
              <a:cs typeface="Aptos Bold"/>
              <a:sym typeface="Aptos Bold"/>
            </a:endParaRPr>
          </a:p>
        </p:txBody>
      </p:sp>
      <p:grpSp>
        <p:nvGrpSpPr>
          <p:cNvPr id="11" name="Group 11"/>
          <p:cNvGrpSpPr/>
          <p:nvPr/>
        </p:nvGrpSpPr>
        <p:grpSpPr>
          <a:xfrm>
            <a:off x="2286000" y="0"/>
            <a:ext cx="13716000" cy="109728"/>
            <a:chOff x="0" y="0"/>
            <a:chExt cx="13004800" cy="104038"/>
          </a:xfrm>
        </p:grpSpPr>
        <p:sp>
          <p:nvSpPr>
            <p:cNvPr id="12" name="Freeform 12"/>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13" name="Group 13"/>
          <p:cNvGrpSpPr/>
          <p:nvPr/>
        </p:nvGrpSpPr>
        <p:grpSpPr>
          <a:xfrm>
            <a:off x="2286000" y="109728"/>
            <a:ext cx="13716000" cy="27432"/>
            <a:chOff x="0" y="0"/>
            <a:chExt cx="13004800" cy="26010"/>
          </a:xfrm>
        </p:grpSpPr>
        <p:sp>
          <p:nvSpPr>
            <p:cNvPr id="14" name="Freeform 14"/>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17" name="Group 17"/>
          <p:cNvGrpSpPr/>
          <p:nvPr/>
        </p:nvGrpSpPr>
        <p:grpSpPr>
          <a:xfrm>
            <a:off x="3040380" y="10012680"/>
            <a:ext cx="12207240" cy="13716"/>
            <a:chOff x="0" y="0"/>
            <a:chExt cx="11574272" cy="13005"/>
          </a:xfrm>
        </p:grpSpPr>
        <p:sp>
          <p:nvSpPr>
            <p:cNvPr id="18" name="Freeform 18"/>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19" name="TextBox 19"/>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11</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286000" y="9601200"/>
            <a:ext cx="13716000" cy="685800"/>
            <a:chOff x="0" y="0"/>
            <a:chExt cx="13004800" cy="650240"/>
          </a:xfrm>
        </p:grpSpPr>
        <p:sp>
          <p:nvSpPr>
            <p:cNvPr id="3" name="Freeform 3"/>
            <p:cNvSpPr/>
            <p:nvPr/>
          </p:nvSpPr>
          <p:spPr>
            <a:xfrm>
              <a:off x="0" y="0"/>
              <a:ext cx="13004800" cy="650240"/>
            </a:xfrm>
            <a:custGeom>
              <a:avLst/>
              <a:gdLst/>
              <a:ahLst/>
              <a:cxnLst/>
              <a:rect l="l" t="t" r="r" b="b"/>
              <a:pathLst>
                <a:path w="13004800" h="650240">
                  <a:moveTo>
                    <a:pt x="0" y="0"/>
                  </a:moveTo>
                  <a:lnTo>
                    <a:pt x="13004800" y="0"/>
                  </a:lnTo>
                  <a:lnTo>
                    <a:pt x="13004800" y="650240"/>
                  </a:lnTo>
                  <a:lnTo>
                    <a:pt x="0" y="650240"/>
                  </a:lnTo>
                  <a:close/>
                </a:path>
              </a:pathLst>
            </a:custGeom>
            <a:solidFill>
              <a:srgbClr val="82847C"/>
            </a:solidFill>
          </p:spPr>
        </p:sp>
      </p:grpSp>
      <p:grpSp>
        <p:nvGrpSpPr>
          <p:cNvPr id="4" name="Group 4"/>
          <p:cNvGrpSpPr/>
          <p:nvPr/>
        </p:nvGrpSpPr>
        <p:grpSpPr>
          <a:xfrm>
            <a:off x="2286000" y="9501304"/>
            <a:ext cx="13716000" cy="99896"/>
            <a:chOff x="0" y="0"/>
            <a:chExt cx="13004800" cy="94717"/>
          </a:xfrm>
        </p:grpSpPr>
        <p:sp>
          <p:nvSpPr>
            <p:cNvPr id="5" name="Freeform 5"/>
            <p:cNvSpPr/>
            <p:nvPr/>
          </p:nvSpPr>
          <p:spPr>
            <a:xfrm>
              <a:off x="0" y="0"/>
              <a:ext cx="13004800" cy="94742"/>
            </a:xfrm>
            <a:custGeom>
              <a:avLst/>
              <a:gdLst/>
              <a:ahLst/>
              <a:cxnLst/>
              <a:rect l="l" t="t" r="r" b="b"/>
              <a:pathLst>
                <a:path w="13004800" h="94742">
                  <a:moveTo>
                    <a:pt x="0" y="0"/>
                  </a:moveTo>
                  <a:lnTo>
                    <a:pt x="13004800" y="0"/>
                  </a:lnTo>
                  <a:lnTo>
                    <a:pt x="13004800" y="94742"/>
                  </a:lnTo>
                  <a:lnTo>
                    <a:pt x="0" y="94742"/>
                  </a:lnTo>
                  <a:close/>
                </a:path>
              </a:pathLst>
            </a:custGeom>
            <a:solidFill>
              <a:srgbClr val="ACADA8"/>
            </a:solidFill>
          </p:spPr>
        </p:sp>
      </p:grpSp>
      <p:grpSp>
        <p:nvGrpSpPr>
          <p:cNvPr id="6" name="Group 6"/>
          <p:cNvGrpSpPr/>
          <p:nvPr/>
        </p:nvGrpSpPr>
        <p:grpSpPr>
          <a:xfrm>
            <a:off x="2290862" y="9601200"/>
            <a:ext cx="13711138" cy="685800"/>
            <a:chOff x="0" y="0"/>
            <a:chExt cx="13000190" cy="650240"/>
          </a:xfrm>
        </p:grpSpPr>
        <p:sp>
          <p:nvSpPr>
            <p:cNvPr id="7" name="Freeform 7"/>
            <p:cNvSpPr/>
            <p:nvPr/>
          </p:nvSpPr>
          <p:spPr>
            <a:xfrm>
              <a:off x="0" y="0"/>
              <a:ext cx="13000228" cy="650240"/>
            </a:xfrm>
            <a:custGeom>
              <a:avLst/>
              <a:gdLst/>
              <a:ahLst/>
              <a:cxnLst/>
              <a:rect l="l" t="t" r="r" b="b"/>
              <a:pathLst>
                <a:path w="13000228" h="650240">
                  <a:moveTo>
                    <a:pt x="0" y="0"/>
                  </a:moveTo>
                  <a:lnTo>
                    <a:pt x="13000228" y="0"/>
                  </a:lnTo>
                  <a:lnTo>
                    <a:pt x="13000228" y="650240"/>
                  </a:lnTo>
                  <a:lnTo>
                    <a:pt x="0" y="650240"/>
                  </a:lnTo>
                  <a:close/>
                </a:path>
              </a:pathLst>
            </a:custGeom>
            <a:solidFill>
              <a:srgbClr val="82847C"/>
            </a:solidFill>
          </p:spPr>
        </p:sp>
      </p:grpSp>
      <p:grpSp>
        <p:nvGrpSpPr>
          <p:cNvPr id="8" name="Group 8"/>
          <p:cNvGrpSpPr/>
          <p:nvPr/>
        </p:nvGrpSpPr>
        <p:grpSpPr>
          <a:xfrm>
            <a:off x="2286000" y="9501304"/>
            <a:ext cx="13713843" cy="95034"/>
            <a:chOff x="0" y="0"/>
            <a:chExt cx="13002755" cy="90106"/>
          </a:xfrm>
        </p:grpSpPr>
        <p:sp>
          <p:nvSpPr>
            <p:cNvPr id="9" name="Freeform 9"/>
            <p:cNvSpPr/>
            <p:nvPr/>
          </p:nvSpPr>
          <p:spPr>
            <a:xfrm>
              <a:off x="0" y="0"/>
              <a:ext cx="13002768" cy="90170"/>
            </a:xfrm>
            <a:custGeom>
              <a:avLst/>
              <a:gdLst/>
              <a:ahLst/>
              <a:cxnLst/>
              <a:rect l="l" t="t" r="r" b="b"/>
              <a:pathLst>
                <a:path w="13002768" h="90170">
                  <a:moveTo>
                    <a:pt x="0" y="0"/>
                  </a:moveTo>
                  <a:lnTo>
                    <a:pt x="13002768" y="0"/>
                  </a:lnTo>
                  <a:lnTo>
                    <a:pt x="13002768" y="90170"/>
                  </a:lnTo>
                  <a:lnTo>
                    <a:pt x="0" y="90170"/>
                  </a:lnTo>
                  <a:close/>
                </a:path>
              </a:pathLst>
            </a:custGeom>
            <a:solidFill>
              <a:srgbClr val="ACADA8"/>
            </a:solidFill>
          </p:spPr>
        </p:sp>
      </p:grpSp>
      <p:sp>
        <p:nvSpPr>
          <p:cNvPr id="10" name="TextBox 10"/>
          <p:cNvSpPr txBox="1"/>
          <p:nvPr/>
        </p:nvSpPr>
        <p:spPr>
          <a:xfrm>
            <a:off x="685800" y="906595"/>
            <a:ext cx="16840200" cy="9028113"/>
          </a:xfrm>
          <a:prstGeom prst="rect">
            <a:avLst/>
          </a:prstGeom>
        </p:spPr>
        <p:txBody>
          <a:bodyPr wrap="square" lIns="0" tIns="0" rIns="0" bIns="0" rtlCol="0" anchor="t">
            <a:spAutoFit/>
          </a:bodyPr>
          <a:lstStyle/>
          <a:p>
            <a:pPr algn="just">
              <a:lnSpc>
                <a:spcPts val="3240"/>
              </a:lnSpc>
            </a:pPr>
            <a:r>
              <a:rPr lang="en-US" sz="2700" b="1" dirty="0">
                <a:solidFill>
                  <a:srgbClr val="16324F"/>
                </a:solidFill>
                <a:latin typeface="Aptos Bold"/>
                <a:ea typeface="Aptos Bold"/>
                <a:cs typeface="Aptos Bold"/>
                <a:sym typeface="Aptos Bold"/>
              </a:rPr>
              <a:t>-</a:t>
            </a:r>
            <a:r>
              <a:rPr lang="ro-RO" sz="2700" dirty="0">
                <a:solidFill>
                  <a:srgbClr val="16324F"/>
                </a:solidFill>
                <a:latin typeface="Times New Roman" panose="02020603050405020304" pitchFamily="18" charset="0"/>
                <a:ea typeface="Aptos Bold"/>
                <a:cs typeface="Times New Roman" panose="02020603050405020304" pitchFamily="18" charset="0"/>
                <a:sym typeface="Aptos Bold"/>
              </a:rPr>
              <a:t>Strategia națională privind drepturile persoanelor cu dizabilități „O Românie echitabilă”, 2022-2027;</a:t>
            </a:r>
          </a:p>
          <a:p>
            <a:pPr algn="just">
              <a:lnSpc>
                <a:spcPts val="3240"/>
              </a:lnSpc>
            </a:pPr>
            <a:endParaRPr lang="ro-RO" sz="2700" dirty="0">
              <a:solidFill>
                <a:srgbClr val="16324F"/>
              </a:solidFill>
              <a:latin typeface="Times New Roman" panose="02020603050405020304" pitchFamily="18" charset="0"/>
              <a:ea typeface="Aptos Bold"/>
              <a:cs typeface="Times New Roman" panose="02020603050405020304" pitchFamily="18" charset="0"/>
              <a:sym typeface="Aptos Bold"/>
            </a:endParaRPr>
          </a:p>
          <a:p>
            <a:pPr algn="just">
              <a:lnSpc>
                <a:spcPts val="3240"/>
              </a:lnSpc>
            </a:pPr>
            <a:r>
              <a:rPr lang="ro-RO" sz="2700" dirty="0">
                <a:solidFill>
                  <a:srgbClr val="283540"/>
                </a:solidFill>
                <a:latin typeface="Times New Roman" panose="02020603050405020304" pitchFamily="18" charset="0"/>
                <a:ea typeface="Aptos Bold"/>
                <a:cs typeface="Times New Roman" panose="02020603050405020304" pitchFamily="18" charset="0"/>
                <a:sym typeface="Aptos Bold"/>
              </a:rPr>
              <a:t>-Strategia Națională pentru susținerea părinților 2024-2030 (HG nr. 1353/2024;</a:t>
            </a:r>
          </a:p>
          <a:p>
            <a:pPr algn="just">
              <a:lnSpc>
                <a:spcPts val="3240"/>
              </a:lnSpc>
            </a:pPr>
            <a:endParaRPr lang="ro-RO" sz="2700" dirty="0">
              <a:solidFill>
                <a:srgbClr val="283540"/>
              </a:solidFill>
              <a:latin typeface="Times New Roman" panose="02020603050405020304" pitchFamily="18" charset="0"/>
              <a:ea typeface="Aptos Bold"/>
              <a:cs typeface="Times New Roman" panose="02020603050405020304" pitchFamily="18" charset="0"/>
              <a:sym typeface="Aptos Bold"/>
            </a:endParaRPr>
          </a:p>
          <a:p>
            <a:pPr algn="just">
              <a:lnSpc>
                <a:spcPts val="3240"/>
              </a:lnSpc>
            </a:pPr>
            <a:r>
              <a:rPr lang="ro-RO" sz="2700" dirty="0">
                <a:solidFill>
                  <a:srgbClr val="283540"/>
                </a:solidFill>
                <a:latin typeface="Times New Roman" panose="02020603050405020304" pitchFamily="18" charset="0"/>
                <a:ea typeface="Aptos Bold"/>
                <a:cs typeface="Times New Roman" panose="02020603050405020304" pitchFamily="18" charset="0"/>
                <a:sym typeface="Aptos Bold"/>
              </a:rPr>
              <a:t>-OMEN nr. 3622/27.04.2018 privind aprobarea planurilor-cadru pentru învăţământul special preşcolar, primar şi gimnazial;</a:t>
            </a:r>
          </a:p>
          <a:p>
            <a:pPr algn="just">
              <a:lnSpc>
                <a:spcPts val="3240"/>
              </a:lnSpc>
            </a:pPr>
            <a:endParaRPr lang="ro-RO" sz="2700" dirty="0">
              <a:solidFill>
                <a:srgbClr val="283540"/>
              </a:solidFill>
              <a:latin typeface="Times New Roman" panose="02020603050405020304" pitchFamily="18" charset="0"/>
              <a:ea typeface="Aptos Bold"/>
              <a:cs typeface="Times New Roman" panose="02020603050405020304" pitchFamily="18" charset="0"/>
              <a:sym typeface="Aptos Bold"/>
            </a:endParaRPr>
          </a:p>
          <a:p>
            <a:pPr algn="just">
              <a:lnSpc>
                <a:spcPts val="3240"/>
              </a:lnSpc>
            </a:pPr>
            <a:r>
              <a:rPr lang="ro-RO" sz="2700" dirty="0">
                <a:solidFill>
                  <a:srgbClr val="283540"/>
                </a:solidFill>
                <a:latin typeface="Times New Roman" panose="02020603050405020304" pitchFamily="18" charset="0"/>
                <a:ea typeface="Aptos Bold"/>
                <a:cs typeface="Times New Roman" panose="02020603050405020304" pitchFamily="18" charset="0"/>
                <a:sym typeface="Aptos Bold"/>
              </a:rPr>
              <a:t>-OME nr. 3702/2021 privind aprobarea programelor școlare pentru învățământul special preșcolar, primar și gimnazial;</a:t>
            </a:r>
          </a:p>
          <a:p>
            <a:pPr algn="just">
              <a:lnSpc>
                <a:spcPts val="3240"/>
              </a:lnSpc>
            </a:pPr>
            <a:endParaRPr lang="ro-RO" sz="2700" dirty="0">
              <a:solidFill>
                <a:srgbClr val="283540"/>
              </a:solidFill>
              <a:latin typeface="Times New Roman" panose="02020603050405020304" pitchFamily="18" charset="0"/>
              <a:ea typeface="Aptos Bold"/>
              <a:cs typeface="Times New Roman" panose="02020603050405020304" pitchFamily="18" charset="0"/>
              <a:sym typeface="Aptos Bold"/>
            </a:endParaRPr>
          </a:p>
          <a:p>
            <a:pPr algn="just">
              <a:lnSpc>
                <a:spcPts val="3240"/>
              </a:lnSpc>
            </a:pPr>
            <a:r>
              <a:rPr lang="ro-RO" sz="2700" dirty="0">
                <a:solidFill>
                  <a:srgbClr val="283540"/>
                </a:solidFill>
                <a:latin typeface="Times New Roman" panose="02020603050405020304" pitchFamily="18" charset="0"/>
                <a:ea typeface="Aptos Bold"/>
                <a:cs typeface="Times New Roman" panose="02020603050405020304" pitchFamily="18" charset="0"/>
                <a:sym typeface="Aptos Bold"/>
              </a:rPr>
              <a:t>-OME nr. 3.975/2022 privind aprobarea Planului-cadru de învățământ pentru grupele de intervenție timpurie organizate pentru copiii cu dizabilități senzoriale/dizabilități senzoriale multiple și a Metodologiei privind acordarea serviciilor de intervenție timpurie pentru grupele de copii cu dizabilități senzoriale/dizabilități senzoriale multiple;</a:t>
            </a:r>
          </a:p>
          <a:p>
            <a:pPr algn="just">
              <a:lnSpc>
                <a:spcPts val="3240"/>
              </a:lnSpc>
            </a:pPr>
            <a:endParaRPr lang="ro-RO" sz="2700" dirty="0">
              <a:solidFill>
                <a:srgbClr val="283540"/>
              </a:solidFill>
              <a:latin typeface="Times New Roman" panose="02020603050405020304" pitchFamily="18" charset="0"/>
              <a:ea typeface="Aptos Bold"/>
              <a:cs typeface="Times New Roman" panose="02020603050405020304" pitchFamily="18" charset="0"/>
              <a:sym typeface="Aptos Bold"/>
            </a:endParaRPr>
          </a:p>
          <a:p>
            <a:pPr algn="just">
              <a:lnSpc>
                <a:spcPts val="3240"/>
              </a:lnSpc>
            </a:pPr>
            <a:r>
              <a:rPr lang="ro-RO" sz="2700" dirty="0">
                <a:solidFill>
                  <a:srgbClr val="283540"/>
                </a:solidFill>
                <a:latin typeface="Times New Roman" panose="02020603050405020304" pitchFamily="18" charset="0"/>
                <a:ea typeface="Aptos Bold"/>
                <a:cs typeface="Times New Roman" panose="02020603050405020304" pitchFamily="18" charset="0"/>
                <a:sym typeface="Aptos Bold"/>
              </a:rPr>
              <a:t>-OME nr. 6478/2024 pentru aprobarea Metodologiei privind portofoliul educațional al preșcolarului și al elevului din învățământul preuniversitar;</a:t>
            </a:r>
          </a:p>
          <a:p>
            <a:pPr algn="just">
              <a:lnSpc>
                <a:spcPts val="3240"/>
              </a:lnSpc>
            </a:pPr>
            <a:endParaRPr lang="ro-RO" sz="2700" dirty="0">
              <a:solidFill>
                <a:srgbClr val="283540"/>
              </a:solidFill>
              <a:latin typeface="Times New Roman" panose="02020603050405020304" pitchFamily="18" charset="0"/>
              <a:ea typeface="Aptos Bold"/>
              <a:cs typeface="Times New Roman" panose="02020603050405020304" pitchFamily="18" charset="0"/>
              <a:sym typeface="Aptos Bold"/>
            </a:endParaRPr>
          </a:p>
          <a:p>
            <a:pPr algn="just">
              <a:lnSpc>
                <a:spcPts val="3240"/>
              </a:lnSpc>
            </a:pPr>
            <a:r>
              <a:rPr lang="ro-RO" sz="2700" dirty="0">
                <a:solidFill>
                  <a:srgbClr val="283540"/>
                </a:solidFill>
                <a:latin typeface="Times New Roman" panose="02020603050405020304" pitchFamily="18" charset="0"/>
                <a:ea typeface="Aptos Bold"/>
                <a:cs typeface="Times New Roman" panose="02020603050405020304" pitchFamily="18" charset="0"/>
                <a:sym typeface="Aptos Bold"/>
              </a:rPr>
              <a:t>-Ordinul nr. 4481/2024 pentru aprobarea Normelor privind accesibilizarea învăţământului superior pentru persoanele cu dizabilităţi,</a:t>
            </a:r>
          </a:p>
          <a:p>
            <a:pPr algn="just">
              <a:lnSpc>
                <a:spcPts val="3240"/>
              </a:lnSpc>
            </a:pPr>
            <a:endParaRPr lang="ro-RO" sz="2700" dirty="0">
              <a:solidFill>
                <a:srgbClr val="283540"/>
              </a:solidFill>
              <a:latin typeface="Times New Roman" panose="02020603050405020304" pitchFamily="18" charset="0"/>
              <a:ea typeface="Aptos Bold"/>
              <a:cs typeface="Times New Roman" panose="02020603050405020304" pitchFamily="18" charset="0"/>
              <a:sym typeface="Aptos Bold"/>
            </a:endParaRPr>
          </a:p>
          <a:p>
            <a:pPr algn="just">
              <a:lnSpc>
                <a:spcPts val="3240"/>
              </a:lnSpc>
            </a:pPr>
            <a:r>
              <a:rPr lang="ro-RO" sz="2700" dirty="0">
                <a:solidFill>
                  <a:srgbClr val="283540"/>
                </a:solidFill>
                <a:latin typeface="Times New Roman" panose="02020603050405020304" pitchFamily="18" charset="0"/>
                <a:ea typeface="Aptos Bold"/>
                <a:cs typeface="Times New Roman" panose="02020603050405020304" pitchFamily="18" charset="0"/>
                <a:sym typeface="Aptos Bold"/>
              </a:rPr>
              <a:t>Ordinele, notele, notificările şi precizările Ministerului Educaţiei și Cercetării.</a:t>
            </a:r>
          </a:p>
          <a:p>
            <a:pPr algn="just">
              <a:lnSpc>
                <a:spcPts val="3240"/>
              </a:lnSpc>
            </a:pPr>
            <a:endParaRPr lang="ro-RO" sz="2700" dirty="0">
              <a:solidFill>
                <a:srgbClr val="283540"/>
              </a:solidFill>
              <a:latin typeface="Aptos Bold"/>
              <a:ea typeface="Aptos Bold"/>
              <a:cs typeface="Aptos Bold"/>
              <a:sym typeface="Aptos Bold"/>
            </a:endParaRPr>
          </a:p>
          <a:p>
            <a:pPr algn="just">
              <a:lnSpc>
                <a:spcPts val="3240"/>
              </a:lnSpc>
            </a:pPr>
            <a:endParaRPr lang="en-US" sz="2700" b="1" dirty="0">
              <a:solidFill>
                <a:srgbClr val="283540"/>
              </a:solidFill>
              <a:latin typeface="Aptos Bold"/>
              <a:ea typeface="Aptos Bold"/>
              <a:cs typeface="Aptos Bold"/>
              <a:sym typeface="Aptos Bold"/>
            </a:endParaRPr>
          </a:p>
        </p:txBody>
      </p:sp>
      <p:grpSp>
        <p:nvGrpSpPr>
          <p:cNvPr id="11" name="Group 11"/>
          <p:cNvGrpSpPr/>
          <p:nvPr/>
        </p:nvGrpSpPr>
        <p:grpSpPr>
          <a:xfrm>
            <a:off x="2286000" y="0"/>
            <a:ext cx="13716000" cy="109728"/>
            <a:chOff x="0" y="0"/>
            <a:chExt cx="13004800" cy="104038"/>
          </a:xfrm>
        </p:grpSpPr>
        <p:sp>
          <p:nvSpPr>
            <p:cNvPr id="12" name="Freeform 12"/>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13" name="Group 13"/>
          <p:cNvGrpSpPr/>
          <p:nvPr/>
        </p:nvGrpSpPr>
        <p:grpSpPr>
          <a:xfrm>
            <a:off x="2286000" y="109728"/>
            <a:ext cx="13716000" cy="27432"/>
            <a:chOff x="0" y="0"/>
            <a:chExt cx="13004800" cy="26010"/>
          </a:xfrm>
        </p:grpSpPr>
        <p:sp>
          <p:nvSpPr>
            <p:cNvPr id="14" name="Freeform 14"/>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17" name="Group 17"/>
          <p:cNvGrpSpPr/>
          <p:nvPr/>
        </p:nvGrpSpPr>
        <p:grpSpPr>
          <a:xfrm>
            <a:off x="3040380" y="10012680"/>
            <a:ext cx="12207240" cy="13716"/>
            <a:chOff x="0" y="0"/>
            <a:chExt cx="11574272" cy="13005"/>
          </a:xfrm>
        </p:grpSpPr>
        <p:sp>
          <p:nvSpPr>
            <p:cNvPr id="18" name="Freeform 18"/>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19" name="TextBox 19"/>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12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286000" y="9601200"/>
            <a:ext cx="13716000" cy="685800"/>
            <a:chOff x="0" y="0"/>
            <a:chExt cx="13004800" cy="650240"/>
          </a:xfrm>
        </p:grpSpPr>
        <p:sp>
          <p:nvSpPr>
            <p:cNvPr id="3" name="Freeform 3"/>
            <p:cNvSpPr/>
            <p:nvPr/>
          </p:nvSpPr>
          <p:spPr>
            <a:xfrm>
              <a:off x="0" y="0"/>
              <a:ext cx="13004800" cy="650240"/>
            </a:xfrm>
            <a:custGeom>
              <a:avLst/>
              <a:gdLst/>
              <a:ahLst/>
              <a:cxnLst/>
              <a:rect l="l" t="t" r="r" b="b"/>
              <a:pathLst>
                <a:path w="13004800" h="650240">
                  <a:moveTo>
                    <a:pt x="0" y="0"/>
                  </a:moveTo>
                  <a:lnTo>
                    <a:pt x="13004800" y="0"/>
                  </a:lnTo>
                  <a:lnTo>
                    <a:pt x="13004800" y="650240"/>
                  </a:lnTo>
                  <a:lnTo>
                    <a:pt x="0" y="650240"/>
                  </a:lnTo>
                  <a:close/>
                </a:path>
              </a:pathLst>
            </a:custGeom>
            <a:solidFill>
              <a:srgbClr val="82847C"/>
            </a:solidFill>
          </p:spPr>
        </p:sp>
      </p:grpSp>
      <p:grpSp>
        <p:nvGrpSpPr>
          <p:cNvPr id="4" name="Group 4"/>
          <p:cNvGrpSpPr/>
          <p:nvPr/>
        </p:nvGrpSpPr>
        <p:grpSpPr>
          <a:xfrm>
            <a:off x="2286000" y="9501304"/>
            <a:ext cx="13716000" cy="99896"/>
            <a:chOff x="0" y="0"/>
            <a:chExt cx="13004800" cy="94717"/>
          </a:xfrm>
        </p:grpSpPr>
        <p:sp>
          <p:nvSpPr>
            <p:cNvPr id="5" name="Freeform 5"/>
            <p:cNvSpPr/>
            <p:nvPr/>
          </p:nvSpPr>
          <p:spPr>
            <a:xfrm>
              <a:off x="0" y="0"/>
              <a:ext cx="13004800" cy="94742"/>
            </a:xfrm>
            <a:custGeom>
              <a:avLst/>
              <a:gdLst/>
              <a:ahLst/>
              <a:cxnLst/>
              <a:rect l="l" t="t" r="r" b="b"/>
              <a:pathLst>
                <a:path w="13004800" h="94742">
                  <a:moveTo>
                    <a:pt x="0" y="0"/>
                  </a:moveTo>
                  <a:lnTo>
                    <a:pt x="13004800" y="0"/>
                  </a:lnTo>
                  <a:lnTo>
                    <a:pt x="13004800" y="94742"/>
                  </a:lnTo>
                  <a:lnTo>
                    <a:pt x="0" y="94742"/>
                  </a:lnTo>
                  <a:close/>
                </a:path>
              </a:pathLst>
            </a:custGeom>
            <a:solidFill>
              <a:srgbClr val="ACADA8"/>
            </a:solidFill>
          </p:spPr>
        </p:sp>
      </p:grpSp>
      <p:grpSp>
        <p:nvGrpSpPr>
          <p:cNvPr id="6" name="Group 6"/>
          <p:cNvGrpSpPr/>
          <p:nvPr/>
        </p:nvGrpSpPr>
        <p:grpSpPr>
          <a:xfrm>
            <a:off x="2857317" y="638276"/>
            <a:ext cx="10515966" cy="1409399"/>
            <a:chOff x="0" y="0"/>
            <a:chExt cx="9970694" cy="1336319"/>
          </a:xfrm>
        </p:grpSpPr>
        <p:sp>
          <p:nvSpPr>
            <p:cNvPr id="7" name="Freeform 7"/>
            <p:cNvSpPr/>
            <p:nvPr/>
          </p:nvSpPr>
          <p:spPr>
            <a:xfrm>
              <a:off x="0" y="0"/>
              <a:ext cx="9970688" cy="1336320"/>
            </a:xfrm>
            <a:custGeom>
              <a:avLst/>
              <a:gdLst/>
              <a:ahLst/>
              <a:cxnLst/>
              <a:rect l="l" t="t" r="r" b="b"/>
              <a:pathLst>
                <a:path w="9970688" h="1336320">
                  <a:moveTo>
                    <a:pt x="0" y="0"/>
                  </a:moveTo>
                  <a:lnTo>
                    <a:pt x="9970688" y="0"/>
                  </a:lnTo>
                  <a:lnTo>
                    <a:pt x="9970688" y="1336320"/>
                  </a:lnTo>
                  <a:lnTo>
                    <a:pt x="0" y="1336320"/>
                  </a:lnTo>
                  <a:close/>
                </a:path>
              </a:pathLst>
            </a:custGeom>
            <a:blipFill>
              <a:blip r:embed="rId2">
                <a:alphaModFix amt="0"/>
              </a:blip>
              <a:stretch>
                <a:fillRect t="-95383" b="-95383"/>
              </a:stretch>
            </a:blipFill>
          </p:spPr>
        </p:sp>
        <p:sp>
          <p:nvSpPr>
            <p:cNvPr id="8" name="TextBox 8"/>
            <p:cNvSpPr txBox="1"/>
            <p:nvPr/>
          </p:nvSpPr>
          <p:spPr>
            <a:xfrm>
              <a:off x="0" y="0"/>
              <a:ext cx="9970694" cy="1336319"/>
            </a:xfrm>
            <a:prstGeom prst="rect">
              <a:avLst/>
            </a:prstGeom>
          </p:spPr>
          <p:txBody>
            <a:bodyPr lIns="0" tIns="0" rIns="0" bIns="0" rtlCol="0" anchor="ctr"/>
            <a:lstStyle/>
            <a:p>
              <a:pPr algn="ctr">
                <a:lnSpc>
                  <a:spcPts val="4320"/>
                </a:lnSpc>
              </a:pPr>
              <a:r>
                <a:rPr lang="en-US" sz="3600" b="1" dirty="0">
                  <a:solidFill>
                    <a:srgbClr val="16324F"/>
                  </a:solidFill>
                  <a:latin typeface="Times New Roman" panose="02020603050405020304" pitchFamily="18" charset="0"/>
                  <a:ea typeface="Aptos Bold"/>
                  <a:cs typeface="Times New Roman" panose="02020603050405020304" pitchFamily="18" charset="0"/>
                  <a:sym typeface="Aptos Bold"/>
                </a:rPr>
                <a:t>OMEC NR. 3463/2025 — STRUCTURA ANULUI ȘCOLAR</a:t>
              </a:r>
            </a:p>
          </p:txBody>
        </p:sp>
      </p:grpSp>
      <p:grpSp>
        <p:nvGrpSpPr>
          <p:cNvPr id="9" name="Group 9"/>
          <p:cNvGrpSpPr/>
          <p:nvPr/>
        </p:nvGrpSpPr>
        <p:grpSpPr>
          <a:xfrm>
            <a:off x="3995638" y="1964426"/>
            <a:ext cx="9199980" cy="578063"/>
            <a:chOff x="0" y="0"/>
            <a:chExt cx="11636223" cy="731139"/>
          </a:xfrm>
        </p:grpSpPr>
        <p:sp>
          <p:nvSpPr>
            <p:cNvPr id="10" name="Freeform 10"/>
            <p:cNvSpPr/>
            <p:nvPr/>
          </p:nvSpPr>
          <p:spPr>
            <a:xfrm>
              <a:off x="0" y="0"/>
              <a:ext cx="11636224" cy="731136"/>
            </a:xfrm>
            <a:custGeom>
              <a:avLst/>
              <a:gdLst/>
              <a:ahLst/>
              <a:cxnLst/>
              <a:rect l="l" t="t" r="r" b="b"/>
              <a:pathLst>
                <a:path w="11636224" h="731136">
                  <a:moveTo>
                    <a:pt x="0" y="0"/>
                  </a:moveTo>
                  <a:lnTo>
                    <a:pt x="11636224" y="0"/>
                  </a:lnTo>
                  <a:lnTo>
                    <a:pt x="11636224" y="731136"/>
                  </a:lnTo>
                  <a:lnTo>
                    <a:pt x="0" y="731136"/>
                  </a:lnTo>
                  <a:close/>
                </a:path>
              </a:pathLst>
            </a:custGeom>
            <a:blipFill>
              <a:blip r:embed="rId2">
                <a:alphaModFix amt="0"/>
              </a:blip>
              <a:stretch>
                <a:fillRect t="-260109" b="-260109"/>
              </a:stretch>
            </a:blipFill>
          </p:spPr>
        </p:sp>
        <p:sp>
          <p:nvSpPr>
            <p:cNvPr id="11" name="TextBox 11"/>
            <p:cNvSpPr txBox="1"/>
            <p:nvPr/>
          </p:nvSpPr>
          <p:spPr>
            <a:xfrm>
              <a:off x="0" y="0"/>
              <a:ext cx="11636223" cy="731139"/>
            </a:xfrm>
            <a:prstGeom prst="rect">
              <a:avLst/>
            </a:prstGeom>
          </p:spPr>
          <p:txBody>
            <a:bodyPr lIns="0" tIns="0" rIns="0" bIns="0" rtlCol="0" anchor="ctr"/>
            <a:lstStyle/>
            <a:p>
              <a:pPr algn="l">
                <a:lnSpc>
                  <a:spcPts val="3240"/>
                </a:lnSpc>
              </a:pPr>
              <a:r>
                <a:rPr lang="en-US" sz="2700" b="1">
                  <a:solidFill>
                    <a:srgbClr val="283540"/>
                  </a:solidFill>
                  <a:latin typeface="Aptos Bold"/>
                  <a:ea typeface="Aptos Bold"/>
                  <a:cs typeface="Aptos Bold"/>
                  <a:sym typeface="Aptos Bold"/>
                </a:rPr>
                <a:t>„Școala altfel” și „Săptămâna verde”</a:t>
              </a:r>
            </a:p>
          </p:txBody>
        </p:sp>
      </p:grpSp>
      <p:grpSp>
        <p:nvGrpSpPr>
          <p:cNvPr id="12" name="Group 12"/>
          <p:cNvGrpSpPr/>
          <p:nvPr/>
        </p:nvGrpSpPr>
        <p:grpSpPr>
          <a:xfrm>
            <a:off x="3005286" y="3290755"/>
            <a:ext cx="3190859" cy="1750143"/>
            <a:chOff x="0" y="0"/>
            <a:chExt cx="3025407" cy="1659395"/>
          </a:xfrm>
        </p:grpSpPr>
        <p:sp>
          <p:nvSpPr>
            <p:cNvPr id="13" name="Freeform 13"/>
            <p:cNvSpPr/>
            <p:nvPr/>
          </p:nvSpPr>
          <p:spPr>
            <a:xfrm>
              <a:off x="0" y="0"/>
              <a:ext cx="3025394" cy="1659382"/>
            </a:xfrm>
            <a:custGeom>
              <a:avLst/>
              <a:gdLst/>
              <a:ahLst/>
              <a:cxnLst/>
              <a:rect l="l" t="t" r="r" b="b"/>
              <a:pathLst>
                <a:path w="3025394" h="1659382">
                  <a:moveTo>
                    <a:pt x="0" y="87884"/>
                  </a:moveTo>
                  <a:cubicBezTo>
                    <a:pt x="0" y="39370"/>
                    <a:pt x="39370" y="0"/>
                    <a:pt x="87884" y="0"/>
                  </a:cubicBezTo>
                  <a:lnTo>
                    <a:pt x="2937510" y="0"/>
                  </a:lnTo>
                  <a:cubicBezTo>
                    <a:pt x="2986024" y="0"/>
                    <a:pt x="3025394" y="39370"/>
                    <a:pt x="3025394" y="87884"/>
                  </a:cubicBezTo>
                  <a:lnTo>
                    <a:pt x="3025394" y="1571498"/>
                  </a:lnTo>
                  <a:cubicBezTo>
                    <a:pt x="3025394" y="1620012"/>
                    <a:pt x="2986024" y="1659382"/>
                    <a:pt x="2937510" y="1659382"/>
                  </a:cubicBezTo>
                  <a:lnTo>
                    <a:pt x="87884" y="1659382"/>
                  </a:lnTo>
                  <a:cubicBezTo>
                    <a:pt x="39370" y="1659382"/>
                    <a:pt x="0" y="1620012"/>
                    <a:pt x="0" y="1571498"/>
                  </a:cubicBezTo>
                  <a:close/>
                </a:path>
              </a:pathLst>
            </a:custGeom>
            <a:solidFill>
              <a:srgbClr val="EAF2FB"/>
            </a:solidFill>
          </p:spPr>
        </p:sp>
      </p:grpSp>
      <p:grpSp>
        <p:nvGrpSpPr>
          <p:cNvPr id="14" name="Group 14"/>
          <p:cNvGrpSpPr/>
          <p:nvPr/>
        </p:nvGrpSpPr>
        <p:grpSpPr>
          <a:xfrm>
            <a:off x="3314700" y="3600718"/>
            <a:ext cx="597785" cy="597235"/>
            <a:chOff x="0" y="0"/>
            <a:chExt cx="566788" cy="566268"/>
          </a:xfrm>
        </p:grpSpPr>
        <p:sp>
          <p:nvSpPr>
            <p:cNvPr id="15" name="Freeform 15"/>
            <p:cNvSpPr/>
            <p:nvPr/>
          </p:nvSpPr>
          <p:spPr>
            <a:xfrm>
              <a:off x="0" y="0"/>
              <a:ext cx="566801" cy="566293"/>
            </a:xfrm>
            <a:custGeom>
              <a:avLst/>
              <a:gdLst/>
              <a:ahLst/>
              <a:cxnLst/>
              <a:rect l="l" t="t" r="r" b="b"/>
              <a:pathLst>
                <a:path w="566801" h="566293">
                  <a:moveTo>
                    <a:pt x="0" y="283083"/>
                  </a:moveTo>
                  <a:cubicBezTo>
                    <a:pt x="0" y="126746"/>
                    <a:pt x="126873" y="0"/>
                    <a:pt x="283337" y="0"/>
                  </a:cubicBezTo>
                  <a:cubicBezTo>
                    <a:pt x="439801" y="0"/>
                    <a:pt x="566801" y="126746"/>
                    <a:pt x="566801" y="283083"/>
                  </a:cubicBezTo>
                  <a:cubicBezTo>
                    <a:pt x="566801" y="439420"/>
                    <a:pt x="439928" y="566293"/>
                    <a:pt x="283337" y="566293"/>
                  </a:cubicBezTo>
                  <a:cubicBezTo>
                    <a:pt x="126746" y="566293"/>
                    <a:pt x="0" y="439547"/>
                    <a:pt x="0" y="283083"/>
                  </a:cubicBezTo>
                  <a:close/>
                </a:path>
              </a:pathLst>
            </a:custGeom>
            <a:solidFill>
              <a:srgbClr val="5B9BD5"/>
            </a:solidFill>
          </p:spPr>
        </p:sp>
      </p:grpSp>
      <p:grpSp>
        <p:nvGrpSpPr>
          <p:cNvPr id="16" name="Group 16"/>
          <p:cNvGrpSpPr/>
          <p:nvPr/>
        </p:nvGrpSpPr>
        <p:grpSpPr>
          <a:xfrm>
            <a:off x="3481556" y="3767038"/>
            <a:ext cx="261903" cy="261903"/>
            <a:chOff x="0" y="0"/>
            <a:chExt cx="248323" cy="248323"/>
          </a:xfrm>
        </p:grpSpPr>
        <p:sp>
          <p:nvSpPr>
            <p:cNvPr id="17" name="Freeform 17" descr="preencoded.png"/>
            <p:cNvSpPr/>
            <p:nvPr/>
          </p:nvSpPr>
          <p:spPr>
            <a:xfrm>
              <a:off x="0" y="0"/>
              <a:ext cx="248285" cy="248285"/>
            </a:xfrm>
            <a:custGeom>
              <a:avLst/>
              <a:gdLst/>
              <a:ahLst/>
              <a:cxnLst/>
              <a:rect l="l" t="t" r="r" b="b"/>
              <a:pathLst>
                <a:path w="248285" h="248285">
                  <a:moveTo>
                    <a:pt x="0" y="0"/>
                  </a:moveTo>
                  <a:lnTo>
                    <a:pt x="248285" y="0"/>
                  </a:lnTo>
                  <a:lnTo>
                    <a:pt x="248285" y="248285"/>
                  </a:lnTo>
                  <a:lnTo>
                    <a:pt x="0" y="248285"/>
                  </a:lnTo>
                  <a:lnTo>
                    <a:pt x="0" y="0"/>
                  </a:lnTo>
                  <a:close/>
                </a:path>
              </a:pathLst>
            </a:custGeom>
            <a:blipFill>
              <a:blip r:embed="rId3"/>
              <a:stretch>
                <a:fillRect r="-15" b="-15"/>
              </a:stretch>
            </a:blipFill>
          </p:spPr>
        </p:sp>
      </p:grpSp>
      <p:grpSp>
        <p:nvGrpSpPr>
          <p:cNvPr id="18" name="Group 18"/>
          <p:cNvGrpSpPr/>
          <p:nvPr/>
        </p:nvGrpSpPr>
        <p:grpSpPr>
          <a:xfrm>
            <a:off x="3995638" y="3560226"/>
            <a:ext cx="2007720" cy="1130766"/>
            <a:chOff x="0" y="0"/>
            <a:chExt cx="1903616" cy="1072134"/>
          </a:xfrm>
        </p:grpSpPr>
        <p:sp>
          <p:nvSpPr>
            <p:cNvPr id="19" name="Freeform 19"/>
            <p:cNvSpPr/>
            <p:nvPr/>
          </p:nvSpPr>
          <p:spPr>
            <a:xfrm>
              <a:off x="0" y="0"/>
              <a:ext cx="1903616" cy="1072128"/>
            </a:xfrm>
            <a:custGeom>
              <a:avLst/>
              <a:gdLst/>
              <a:ahLst/>
              <a:cxnLst/>
              <a:rect l="l" t="t" r="r" b="b"/>
              <a:pathLst>
                <a:path w="1903616" h="1072128">
                  <a:moveTo>
                    <a:pt x="0" y="0"/>
                  </a:moveTo>
                  <a:lnTo>
                    <a:pt x="1903616" y="0"/>
                  </a:lnTo>
                  <a:lnTo>
                    <a:pt x="1903616" y="1072128"/>
                  </a:lnTo>
                  <a:lnTo>
                    <a:pt x="0" y="1072128"/>
                  </a:lnTo>
                  <a:close/>
                </a:path>
              </a:pathLst>
            </a:custGeom>
            <a:blipFill>
              <a:blip r:embed="rId2">
                <a:alphaModFix amt="0"/>
              </a:blip>
              <a:stretch>
                <a:fillRect l="-22261" r="-22261"/>
              </a:stretch>
            </a:blipFill>
          </p:spPr>
        </p:sp>
        <p:sp>
          <p:nvSpPr>
            <p:cNvPr id="20" name="TextBox 20"/>
            <p:cNvSpPr txBox="1"/>
            <p:nvPr/>
          </p:nvSpPr>
          <p:spPr>
            <a:xfrm>
              <a:off x="0" y="0"/>
              <a:ext cx="1903616" cy="1072134"/>
            </a:xfrm>
            <a:prstGeom prst="rect">
              <a:avLst/>
            </a:prstGeom>
          </p:spPr>
          <p:txBody>
            <a:bodyPr lIns="0" tIns="0" rIns="0" bIns="0" rtlCol="0" anchor="ctr"/>
            <a:lstStyle/>
            <a:p>
              <a:pPr algn="l">
                <a:lnSpc>
                  <a:spcPts val="3240"/>
                </a:lnSpc>
              </a:pPr>
              <a:r>
                <a:rPr lang="en-US" sz="2700" b="1" dirty="0" err="1">
                  <a:solidFill>
                    <a:srgbClr val="283540"/>
                  </a:solidFill>
                  <a:latin typeface="Aptos Bold"/>
                  <a:ea typeface="Aptos Bold"/>
                  <a:cs typeface="Aptos Bold"/>
                  <a:sym typeface="Aptos Bold"/>
                </a:rPr>
                <a:t>Școala</a:t>
              </a:r>
              <a:r>
                <a:rPr lang="en-US" sz="2700" b="1" dirty="0">
                  <a:solidFill>
                    <a:srgbClr val="283540"/>
                  </a:solidFill>
                  <a:latin typeface="Aptos Bold"/>
                  <a:ea typeface="Aptos Bold"/>
                  <a:cs typeface="Aptos Bold"/>
                  <a:sym typeface="Aptos Bold"/>
                </a:rPr>
                <a:t> </a:t>
              </a:r>
              <a:r>
                <a:rPr lang="ro-RO" sz="2700" b="1" dirty="0">
                  <a:solidFill>
                    <a:srgbClr val="283540"/>
                  </a:solidFill>
                  <a:latin typeface="Aptos Bold"/>
                  <a:ea typeface="Aptos Bold"/>
                  <a:cs typeface="Aptos Bold"/>
                  <a:sym typeface="Aptos Bold"/>
                </a:rPr>
                <a:t>altfel</a:t>
              </a:r>
            </a:p>
          </p:txBody>
        </p:sp>
      </p:grpSp>
      <p:grpSp>
        <p:nvGrpSpPr>
          <p:cNvPr id="21" name="Group 21"/>
          <p:cNvGrpSpPr/>
          <p:nvPr/>
        </p:nvGrpSpPr>
        <p:grpSpPr>
          <a:xfrm>
            <a:off x="6453186" y="3290755"/>
            <a:ext cx="3188702" cy="1750143"/>
            <a:chOff x="0" y="0"/>
            <a:chExt cx="3023362" cy="1659395"/>
          </a:xfrm>
        </p:grpSpPr>
        <p:sp>
          <p:nvSpPr>
            <p:cNvPr id="22" name="Freeform 22"/>
            <p:cNvSpPr/>
            <p:nvPr/>
          </p:nvSpPr>
          <p:spPr>
            <a:xfrm>
              <a:off x="0" y="0"/>
              <a:ext cx="3023362" cy="1659382"/>
            </a:xfrm>
            <a:custGeom>
              <a:avLst/>
              <a:gdLst/>
              <a:ahLst/>
              <a:cxnLst/>
              <a:rect l="l" t="t" r="r" b="b"/>
              <a:pathLst>
                <a:path w="3023362" h="1659382">
                  <a:moveTo>
                    <a:pt x="0" y="87884"/>
                  </a:moveTo>
                  <a:cubicBezTo>
                    <a:pt x="0" y="39370"/>
                    <a:pt x="39370" y="0"/>
                    <a:pt x="87884" y="0"/>
                  </a:cubicBezTo>
                  <a:lnTo>
                    <a:pt x="2935478" y="0"/>
                  </a:lnTo>
                  <a:cubicBezTo>
                    <a:pt x="2983992" y="0"/>
                    <a:pt x="3023362" y="39370"/>
                    <a:pt x="3023362" y="87884"/>
                  </a:cubicBezTo>
                  <a:lnTo>
                    <a:pt x="3023362" y="1571498"/>
                  </a:lnTo>
                  <a:cubicBezTo>
                    <a:pt x="3023362" y="1620012"/>
                    <a:pt x="2983992" y="1659382"/>
                    <a:pt x="2935478" y="1659382"/>
                  </a:cubicBezTo>
                  <a:lnTo>
                    <a:pt x="87884" y="1659382"/>
                  </a:lnTo>
                  <a:cubicBezTo>
                    <a:pt x="39370" y="1659382"/>
                    <a:pt x="0" y="1620012"/>
                    <a:pt x="0" y="1571498"/>
                  </a:cubicBezTo>
                  <a:close/>
                </a:path>
              </a:pathLst>
            </a:custGeom>
            <a:solidFill>
              <a:srgbClr val="EAF2FB"/>
            </a:solidFill>
          </p:spPr>
        </p:sp>
      </p:grpSp>
      <p:grpSp>
        <p:nvGrpSpPr>
          <p:cNvPr id="23" name="Group 23"/>
          <p:cNvGrpSpPr/>
          <p:nvPr/>
        </p:nvGrpSpPr>
        <p:grpSpPr>
          <a:xfrm>
            <a:off x="6760443" y="3600718"/>
            <a:ext cx="597785" cy="597235"/>
            <a:chOff x="0" y="0"/>
            <a:chExt cx="566788" cy="566268"/>
          </a:xfrm>
        </p:grpSpPr>
        <p:sp>
          <p:nvSpPr>
            <p:cNvPr id="24" name="Freeform 24"/>
            <p:cNvSpPr/>
            <p:nvPr/>
          </p:nvSpPr>
          <p:spPr>
            <a:xfrm>
              <a:off x="0" y="0"/>
              <a:ext cx="566801" cy="566293"/>
            </a:xfrm>
            <a:custGeom>
              <a:avLst/>
              <a:gdLst/>
              <a:ahLst/>
              <a:cxnLst/>
              <a:rect l="l" t="t" r="r" b="b"/>
              <a:pathLst>
                <a:path w="566801" h="566293">
                  <a:moveTo>
                    <a:pt x="0" y="283083"/>
                  </a:moveTo>
                  <a:cubicBezTo>
                    <a:pt x="0" y="126746"/>
                    <a:pt x="126873" y="0"/>
                    <a:pt x="283337" y="0"/>
                  </a:cubicBezTo>
                  <a:cubicBezTo>
                    <a:pt x="439801" y="0"/>
                    <a:pt x="566801" y="126746"/>
                    <a:pt x="566801" y="283083"/>
                  </a:cubicBezTo>
                  <a:cubicBezTo>
                    <a:pt x="566801" y="439420"/>
                    <a:pt x="439928" y="566293"/>
                    <a:pt x="283337" y="566293"/>
                  </a:cubicBezTo>
                  <a:cubicBezTo>
                    <a:pt x="126746" y="566293"/>
                    <a:pt x="0" y="439547"/>
                    <a:pt x="0" y="283083"/>
                  </a:cubicBezTo>
                  <a:close/>
                </a:path>
              </a:pathLst>
            </a:custGeom>
            <a:solidFill>
              <a:srgbClr val="5B9BD5"/>
            </a:solidFill>
          </p:spPr>
        </p:sp>
      </p:grpSp>
      <p:grpSp>
        <p:nvGrpSpPr>
          <p:cNvPr id="25" name="Group 25"/>
          <p:cNvGrpSpPr/>
          <p:nvPr/>
        </p:nvGrpSpPr>
        <p:grpSpPr>
          <a:xfrm>
            <a:off x="6927299" y="3767038"/>
            <a:ext cx="264060" cy="261903"/>
            <a:chOff x="0" y="0"/>
            <a:chExt cx="250368" cy="248323"/>
          </a:xfrm>
        </p:grpSpPr>
        <p:sp>
          <p:nvSpPr>
            <p:cNvPr id="26" name="Freeform 26" descr="preencoded.png"/>
            <p:cNvSpPr/>
            <p:nvPr/>
          </p:nvSpPr>
          <p:spPr>
            <a:xfrm>
              <a:off x="0" y="0"/>
              <a:ext cx="250317" cy="248285"/>
            </a:xfrm>
            <a:custGeom>
              <a:avLst/>
              <a:gdLst/>
              <a:ahLst/>
              <a:cxnLst/>
              <a:rect l="l" t="t" r="r" b="b"/>
              <a:pathLst>
                <a:path w="250317" h="248285">
                  <a:moveTo>
                    <a:pt x="0" y="0"/>
                  </a:moveTo>
                  <a:lnTo>
                    <a:pt x="250317" y="0"/>
                  </a:lnTo>
                  <a:lnTo>
                    <a:pt x="250317" y="248285"/>
                  </a:lnTo>
                  <a:lnTo>
                    <a:pt x="0" y="248285"/>
                  </a:lnTo>
                  <a:lnTo>
                    <a:pt x="0" y="0"/>
                  </a:lnTo>
                  <a:close/>
                </a:path>
              </a:pathLst>
            </a:custGeom>
            <a:blipFill>
              <a:blip r:embed="rId4"/>
              <a:stretch>
                <a:fillRect t="-414" r="-20" b="-424"/>
              </a:stretch>
            </a:blipFill>
          </p:spPr>
        </p:sp>
      </p:grpSp>
      <p:grpSp>
        <p:nvGrpSpPr>
          <p:cNvPr id="27" name="Group 27"/>
          <p:cNvGrpSpPr/>
          <p:nvPr/>
        </p:nvGrpSpPr>
        <p:grpSpPr>
          <a:xfrm>
            <a:off x="7532102" y="3621774"/>
            <a:ext cx="2057400" cy="1131302"/>
            <a:chOff x="0" y="0"/>
            <a:chExt cx="1950720" cy="1072642"/>
          </a:xfrm>
        </p:grpSpPr>
        <p:sp>
          <p:nvSpPr>
            <p:cNvPr id="28" name="Freeform 28"/>
            <p:cNvSpPr/>
            <p:nvPr/>
          </p:nvSpPr>
          <p:spPr>
            <a:xfrm>
              <a:off x="0" y="0"/>
              <a:ext cx="1950720" cy="1072640"/>
            </a:xfrm>
            <a:custGeom>
              <a:avLst/>
              <a:gdLst/>
              <a:ahLst/>
              <a:cxnLst/>
              <a:rect l="l" t="t" r="r" b="b"/>
              <a:pathLst>
                <a:path w="1950720" h="1072640">
                  <a:moveTo>
                    <a:pt x="0" y="0"/>
                  </a:moveTo>
                  <a:lnTo>
                    <a:pt x="1950720" y="0"/>
                  </a:lnTo>
                  <a:lnTo>
                    <a:pt x="1950720" y="1072640"/>
                  </a:lnTo>
                  <a:lnTo>
                    <a:pt x="0" y="1072640"/>
                  </a:lnTo>
                  <a:close/>
                </a:path>
              </a:pathLst>
            </a:custGeom>
            <a:blipFill>
              <a:blip r:embed="rId2">
                <a:alphaModFix amt="0"/>
              </a:blip>
              <a:stretch>
                <a:fillRect l="-20550" r="-20550"/>
              </a:stretch>
            </a:blipFill>
          </p:spPr>
        </p:sp>
        <p:sp>
          <p:nvSpPr>
            <p:cNvPr id="29" name="TextBox 29"/>
            <p:cNvSpPr txBox="1"/>
            <p:nvPr/>
          </p:nvSpPr>
          <p:spPr>
            <a:xfrm>
              <a:off x="0" y="0"/>
              <a:ext cx="1950720" cy="1072642"/>
            </a:xfrm>
            <a:prstGeom prst="rect">
              <a:avLst/>
            </a:prstGeom>
          </p:spPr>
          <p:txBody>
            <a:bodyPr lIns="0" tIns="0" rIns="0" bIns="0" rtlCol="0" anchor="ctr"/>
            <a:lstStyle/>
            <a:p>
              <a:pPr algn="l">
                <a:lnSpc>
                  <a:spcPts val="3240"/>
                </a:lnSpc>
              </a:pPr>
              <a:r>
                <a:rPr lang="en-US" sz="2700" b="1">
                  <a:solidFill>
                    <a:srgbClr val="283540"/>
                  </a:solidFill>
                  <a:latin typeface="Aptos Bold"/>
                  <a:ea typeface="Aptos Bold"/>
                  <a:cs typeface="Aptos Bold"/>
                  <a:sym typeface="Aptos Bold"/>
                </a:rPr>
                <a:t>Săptămâna verde</a:t>
              </a:r>
            </a:p>
          </p:txBody>
        </p:sp>
      </p:grpSp>
      <p:grpSp>
        <p:nvGrpSpPr>
          <p:cNvPr id="30" name="Group 30"/>
          <p:cNvGrpSpPr/>
          <p:nvPr/>
        </p:nvGrpSpPr>
        <p:grpSpPr>
          <a:xfrm>
            <a:off x="3088440" y="5555516"/>
            <a:ext cx="164163" cy="164163"/>
            <a:chOff x="0" y="0"/>
            <a:chExt cx="155651" cy="155651"/>
          </a:xfrm>
        </p:grpSpPr>
        <p:sp>
          <p:nvSpPr>
            <p:cNvPr id="31" name="Freeform 31"/>
            <p:cNvSpPr/>
            <p:nvPr/>
          </p:nvSpPr>
          <p:spPr>
            <a:xfrm>
              <a:off x="0" y="0"/>
              <a:ext cx="155702" cy="155702"/>
            </a:xfrm>
            <a:custGeom>
              <a:avLst/>
              <a:gdLst/>
              <a:ahLst/>
              <a:cxnLst/>
              <a:rect l="l" t="t" r="r" b="b"/>
              <a:pathLst>
                <a:path w="155702" h="155702">
                  <a:moveTo>
                    <a:pt x="0" y="77851"/>
                  </a:moveTo>
                  <a:cubicBezTo>
                    <a:pt x="0" y="34798"/>
                    <a:pt x="34798" y="0"/>
                    <a:pt x="77851" y="0"/>
                  </a:cubicBezTo>
                  <a:cubicBezTo>
                    <a:pt x="120904" y="0"/>
                    <a:pt x="155702" y="34798"/>
                    <a:pt x="155702" y="77851"/>
                  </a:cubicBezTo>
                  <a:cubicBezTo>
                    <a:pt x="155702" y="120904"/>
                    <a:pt x="120904" y="155702"/>
                    <a:pt x="77851" y="155702"/>
                  </a:cubicBezTo>
                  <a:cubicBezTo>
                    <a:pt x="34798" y="155702"/>
                    <a:pt x="0" y="120777"/>
                    <a:pt x="0" y="77851"/>
                  </a:cubicBezTo>
                  <a:close/>
                </a:path>
              </a:pathLst>
            </a:custGeom>
            <a:solidFill>
              <a:srgbClr val="A8D1FF"/>
            </a:solidFill>
          </p:spPr>
        </p:sp>
      </p:grpSp>
      <p:grpSp>
        <p:nvGrpSpPr>
          <p:cNvPr id="32" name="Group 32"/>
          <p:cNvGrpSpPr/>
          <p:nvPr/>
        </p:nvGrpSpPr>
        <p:grpSpPr>
          <a:xfrm>
            <a:off x="3417302" y="5452914"/>
            <a:ext cx="6172200" cy="771659"/>
            <a:chOff x="0" y="0"/>
            <a:chExt cx="5852160" cy="731647"/>
          </a:xfrm>
        </p:grpSpPr>
        <p:sp>
          <p:nvSpPr>
            <p:cNvPr id="33" name="Freeform 33"/>
            <p:cNvSpPr/>
            <p:nvPr/>
          </p:nvSpPr>
          <p:spPr>
            <a:xfrm>
              <a:off x="0" y="0"/>
              <a:ext cx="5852160" cy="731648"/>
            </a:xfrm>
            <a:custGeom>
              <a:avLst/>
              <a:gdLst/>
              <a:ahLst/>
              <a:cxnLst/>
              <a:rect l="l" t="t" r="r" b="b"/>
              <a:pathLst>
                <a:path w="5852160" h="731648">
                  <a:moveTo>
                    <a:pt x="0" y="0"/>
                  </a:moveTo>
                  <a:lnTo>
                    <a:pt x="5852160" y="0"/>
                  </a:lnTo>
                  <a:lnTo>
                    <a:pt x="5852160" y="731648"/>
                  </a:lnTo>
                  <a:lnTo>
                    <a:pt x="0" y="731648"/>
                  </a:lnTo>
                  <a:close/>
                </a:path>
              </a:pathLst>
            </a:custGeom>
            <a:blipFill>
              <a:blip r:embed="rId2">
                <a:alphaModFix amt="0"/>
              </a:blip>
              <a:stretch>
                <a:fillRect t="-105853" b="-105852"/>
              </a:stretch>
            </a:blipFill>
          </p:spPr>
        </p:sp>
        <p:sp>
          <p:nvSpPr>
            <p:cNvPr id="34" name="TextBox 34"/>
            <p:cNvSpPr txBox="1"/>
            <p:nvPr/>
          </p:nvSpPr>
          <p:spPr>
            <a:xfrm>
              <a:off x="0" y="0"/>
              <a:ext cx="5852160" cy="731647"/>
            </a:xfrm>
            <a:prstGeom prst="rect">
              <a:avLst/>
            </a:prstGeom>
          </p:spPr>
          <p:txBody>
            <a:bodyPr lIns="0" tIns="0" rIns="0" bIns="0" rtlCol="0" anchor="ctr"/>
            <a:lstStyle/>
            <a:p>
              <a:pPr algn="just">
                <a:lnSpc>
                  <a:spcPts val="3240"/>
                </a:lnSpc>
              </a:pPr>
              <a:r>
                <a:rPr lang="en-US" sz="2700" b="1">
                  <a:solidFill>
                    <a:srgbClr val="283540"/>
                  </a:solidFill>
                  <a:latin typeface="Aptos Bold"/>
                  <a:ea typeface="Aptos Bold"/>
                  <a:cs typeface="Aptos Bold"/>
                  <a:sym typeface="Aptos Bold"/>
                </a:rPr>
                <a:t>7 septembrie 2026-23 aprilie 2027—  </a:t>
              </a:r>
              <a:r>
                <a:rPr lang="en-US" sz="2700">
                  <a:solidFill>
                    <a:srgbClr val="283540"/>
                  </a:solidFill>
                  <a:latin typeface="Aptos"/>
                  <a:ea typeface="Aptos"/>
                  <a:cs typeface="Aptos"/>
                  <a:sym typeface="Aptos"/>
                </a:rPr>
                <a:t>perioada în care se desfășoară ambele programe naționale</a:t>
              </a:r>
            </a:p>
          </p:txBody>
        </p:sp>
      </p:grpSp>
      <p:grpSp>
        <p:nvGrpSpPr>
          <p:cNvPr id="35" name="Group 35"/>
          <p:cNvGrpSpPr/>
          <p:nvPr/>
        </p:nvGrpSpPr>
        <p:grpSpPr>
          <a:xfrm>
            <a:off x="3128945" y="6934135"/>
            <a:ext cx="164163" cy="164163"/>
            <a:chOff x="0" y="0"/>
            <a:chExt cx="155651" cy="155651"/>
          </a:xfrm>
        </p:grpSpPr>
        <p:sp>
          <p:nvSpPr>
            <p:cNvPr id="36" name="Freeform 36"/>
            <p:cNvSpPr/>
            <p:nvPr/>
          </p:nvSpPr>
          <p:spPr>
            <a:xfrm>
              <a:off x="0" y="0"/>
              <a:ext cx="155702" cy="155702"/>
            </a:xfrm>
            <a:custGeom>
              <a:avLst/>
              <a:gdLst/>
              <a:ahLst/>
              <a:cxnLst/>
              <a:rect l="l" t="t" r="r" b="b"/>
              <a:pathLst>
                <a:path w="155702" h="155702">
                  <a:moveTo>
                    <a:pt x="0" y="77851"/>
                  </a:moveTo>
                  <a:cubicBezTo>
                    <a:pt x="0" y="34798"/>
                    <a:pt x="34798" y="0"/>
                    <a:pt x="77851" y="0"/>
                  </a:cubicBezTo>
                  <a:cubicBezTo>
                    <a:pt x="120904" y="0"/>
                    <a:pt x="155702" y="34798"/>
                    <a:pt x="155702" y="77851"/>
                  </a:cubicBezTo>
                  <a:cubicBezTo>
                    <a:pt x="155702" y="120904"/>
                    <a:pt x="120904" y="155702"/>
                    <a:pt x="77851" y="155702"/>
                  </a:cubicBezTo>
                  <a:cubicBezTo>
                    <a:pt x="34798" y="155702"/>
                    <a:pt x="0" y="120777"/>
                    <a:pt x="0" y="77851"/>
                  </a:cubicBezTo>
                  <a:close/>
                </a:path>
              </a:pathLst>
            </a:custGeom>
            <a:solidFill>
              <a:srgbClr val="A8D1FF"/>
            </a:solidFill>
          </p:spPr>
        </p:sp>
      </p:grpSp>
      <p:grpSp>
        <p:nvGrpSpPr>
          <p:cNvPr id="37" name="Group 37"/>
          <p:cNvGrpSpPr/>
          <p:nvPr/>
        </p:nvGrpSpPr>
        <p:grpSpPr>
          <a:xfrm>
            <a:off x="3417302" y="6429241"/>
            <a:ext cx="6172200" cy="771659"/>
            <a:chOff x="0" y="0"/>
            <a:chExt cx="5852160" cy="731647"/>
          </a:xfrm>
        </p:grpSpPr>
        <p:sp>
          <p:nvSpPr>
            <p:cNvPr id="38" name="Freeform 38"/>
            <p:cNvSpPr/>
            <p:nvPr/>
          </p:nvSpPr>
          <p:spPr>
            <a:xfrm>
              <a:off x="0" y="0"/>
              <a:ext cx="5852160" cy="731648"/>
            </a:xfrm>
            <a:custGeom>
              <a:avLst/>
              <a:gdLst/>
              <a:ahLst/>
              <a:cxnLst/>
              <a:rect l="l" t="t" r="r" b="b"/>
              <a:pathLst>
                <a:path w="5852160" h="731648">
                  <a:moveTo>
                    <a:pt x="0" y="0"/>
                  </a:moveTo>
                  <a:lnTo>
                    <a:pt x="5852160" y="0"/>
                  </a:lnTo>
                  <a:lnTo>
                    <a:pt x="5852160" y="731648"/>
                  </a:lnTo>
                  <a:lnTo>
                    <a:pt x="0" y="731648"/>
                  </a:lnTo>
                  <a:close/>
                </a:path>
              </a:pathLst>
            </a:custGeom>
            <a:blipFill>
              <a:blip r:embed="rId2">
                <a:alphaModFix amt="0"/>
              </a:blip>
              <a:stretch>
                <a:fillRect t="-105853" b="-105852"/>
              </a:stretch>
            </a:blipFill>
          </p:spPr>
        </p:sp>
        <p:sp>
          <p:nvSpPr>
            <p:cNvPr id="39" name="TextBox 39"/>
            <p:cNvSpPr txBox="1"/>
            <p:nvPr/>
          </p:nvSpPr>
          <p:spPr>
            <a:xfrm>
              <a:off x="0" y="-28575"/>
              <a:ext cx="5852160" cy="760222"/>
            </a:xfrm>
            <a:prstGeom prst="rect">
              <a:avLst/>
            </a:prstGeom>
          </p:spPr>
          <p:txBody>
            <a:bodyPr lIns="0" tIns="0" rIns="0" bIns="0" rtlCol="0" anchor="ctr"/>
            <a:lstStyle/>
            <a:p>
              <a:pPr algn="l">
                <a:lnSpc>
                  <a:spcPts val="3564"/>
                </a:lnSpc>
              </a:pPr>
              <a:endParaRPr/>
            </a:p>
            <a:p>
              <a:pPr algn="l">
                <a:lnSpc>
                  <a:spcPts val="3564"/>
                </a:lnSpc>
              </a:pPr>
              <a:endParaRPr/>
            </a:p>
            <a:p>
              <a:pPr algn="l">
                <a:lnSpc>
                  <a:spcPts val="3564"/>
                </a:lnSpc>
              </a:pPr>
              <a:r>
                <a:rPr lang="en-US" sz="2700" b="1">
                  <a:solidFill>
                    <a:srgbClr val="283540"/>
                  </a:solidFill>
                  <a:latin typeface="Aptos Bold"/>
                  <a:ea typeface="Aptos Bold"/>
                  <a:cs typeface="Aptos Bold"/>
                  <a:sym typeface="Aptos Bold"/>
                </a:rPr>
                <a:t>5 zile consecutive lucrătoare  —  </a:t>
              </a:r>
              <a:r>
                <a:rPr lang="en-US" sz="2700">
                  <a:solidFill>
                    <a:srgbClr val="283540"/>
                  </a:solidFill>
                  <a:latin typeface="Aptos"/>
                  <a:ea typeface="Aptos"/>
                  <a:cs typeface="Aptos"/>
                  <a:sym typeface="Aptos"/>
                </a:rPr>
                <a:t>fiecare program se derulează într-un singur interval compact</a:t>
              </a:r>
            </a:p>
          </p:txBody>
        </p:sp>
      </p:grpSp>
      <p:grpSp>
        <p:nvGrpSpPr>
          <p:cNvPr id="40" name="Group 40"/>
          <p:cNvGrpSpPr/>
          <p:nvPr/>
        </p:nvGrpSpPr>
        <p:grpSpPr>
          <a:xfrm>
            <a:off x="3036054" y="8384575"/>
            <a:ext cx="166856" cy="164163"/>
            <a:chOff x="0" y="0"/>
            <a:chExt cx="158204" cy="155651"/>
          </a:xfrm>
        </p:grpSpPr>
        <p:sp>
          <p:nvSpPr>
            <p:cNvPr id="41" name="Freeform 41"/>
            <p:cNvSpPr/>
            <p:nvPr/>
          </p:nvSpPr>
          <p:spPr>
            <a:xfrm>
              <a:off x="0" y="0"/>
              <a:ext cx="158242" cy="155702"/>
            </a:xfrm>
            <a:custGeom>
              <a:avLst/>
              <a:gdLst/>
              <a:ahLst/>
              <a:cxnLst/>
              <a:rect l="l" t="t" r="r" b="b"/>
              <a:pathLst>
                <a:path w="158242" h="155702">
                  <a:moveTo>
                    <a:pt x="0" y="77851"/>
                  </a:moveTo>
                  <a:cubicBezTo>
                    <a:pt x="0" y="34798"/>
                    <a:pt x="35433" y="0"/>
                    <a:pt x="79121" y="0"/>
                  </a:cubicBezTo>
                  <a:cubicBezTo>
                    <a:pt x="122809" y="0"/>
                    <a:pt x="158242" y="34798"/>
                    <a:pt x="158242" y="77851"/>
                  </a:cubicBezTo>
                  <a:cubicBezTo>
                    <a:pt x="158242" y="120904"/>
                    <a:pt x="122809" y="155702"/>
                    <a:pt x="79121" y="155702"/>
                  </a:cubicBezTo>
                  <a:cubicBezTo>
                    <a:pt x="35433" y="155702"/>
                    <a:pt x="0" y="120777"/>
                    <a:pt x="0" y="77851"/>
                  </a:cubicBezTo>
                  <a:close/>
                </a:path>
              </a:pathLst>
            </a:custGeom>
            <a:solidFill>
              <a:srgbClr val="A8D1FF"/>
            </a:solidFill>
          </p:spPr>
        </p:sp>
      </p:grpSp>
      <p:grpSp>
        <p:nvGrpSpPr>
          <p:cNvPr id="42" name="Group 42"/>
          <p:cNvGrpSpPr/>
          <p:nvPr/>
        </p:nvGrpSpPr>
        <p:grpSpPr>
          <a:xfrm>
            <a:off x="2857317" y="8153412"/>
            <a:ext cx="7605897" cy="1087234"/>
            <a:chOff x="0" y="-28575"/>
            <a:chExt cx="5754880" cy="175519"/>
          </a:xfrm>
        </p:grpSpPr>
        <p:sp>
          <p:nvSpPr>
            <p:cNvPr id="43" name="Freeform 43"/>
            <p:cNvSpPr/>
            <p:nvPr/>
          </p:nvSpPr>
          <p:spPr>
            <a:xfrm>
              <a:off x="0" y="0"/>
              <a:ext cx="5754880" cy="146944"/>
            </a:xfrm>
            <a:custGeom>
              <a:avLst/>
              <a:gdLst/>
              <a:ahLst/>
              <a:cxnLst/>
              <a:rect l="l" t="t" r="r" b="b"/>
              <a:pathLst>
                <a:path w="5754880" h="146944">
                  <a:moveTo>
                    <a:pt x="0" y="0"/>
                  </a:moveTo>
                  <a:lnTo>
                    <a:pt x="5754880" y="0"/>
                  </a:lnTo>
                  <a:lnTo>
                    <a:pt x="5754880" y="146944"/>
                  </a:lnTo>
                  <a:lnTo>
                    <a:pt x="0" y="146944"/>
                  </a:lnTo>
                  <a:close/>
                </a:path>
              </a:pathLst>
            </a:custGeom>
            <a:blipFill>
              <a:blip r:embed="rId2">
                <a:alphaModFix amt="0"/>
              </a:blip>
              <a:stretch>
                <a:fillRect t="-713108" b="-713105"/>
              </a:stretch>
            </a:blipFill>
          </p:spPr>
        </p:sp>
        <p:sp>
          <p:nvSpPr>
            <p:cNvPr id="44" name="TextBox 44"/>
            <p:cNvSpPr txBox="1"/>
            <p:nvPr/>
          </p:nvSpPr>
          <p:spPr>
            <a:xfrm>
              <a:off x="0" y="-28575"/>
              <a:ext cx="5754878" cy="175514"/>
            </a:xfrm>
            <a:prstGeom prst="rect">
              <a:avLst/>
            </a:prstGeom>
          </p:spPr>
          <p:txBody>
            <a:bodyPr lIns="0" tIns="0" rIns="0" bIns="0" rtlCol="0" anchor="ctr"/>
            <a:lstStyle/>
            <a:p>
              <a:pPr algn="l">
                <a:lnSpc>
                  <a:spcPts val="3564"/>
                </a:lnSpc>
              </a:pPr>
              <a:endParaRPr dirty="0"/>
            </a:p>
            <a:p>
              <a:pPr algn="l">
                <a:lnSpc>
                  <a:spcPts val="3564"/>
                </a:lnSpc>
              </a:pPr>
              <a:r>
                <a:rPr lang="ro-RO" sz="2700" b="1" dirty="0">
                  <a:solidFill>
                    <a:srgbClr val="283540"/>
                  </a:solidFill>
                  <a:latin typeface="Aptos Bold"/>
                  <a:ea typeface="Aptos Bold"/>
                  <a:cs typeface="Aptos Bold"/>
                  <a:sym typeface="Aptos Bold"/>
                </a:rPr>
                <a:t>Planificare la decizia unității de învățământ  —  </a:t>
              </a:r>
              <a:r>
                <a:rPr lang="ro-RO" sz="2700" dirty="0">
                  <a:solidFill>
                    <a:srgbClr val="283540"/>
                  </a:solidFill>
                  <a:latin typeface="Aptos"/>
                  <a:ea typeface="Aptos"/>
                  <a:cs typeface="Aptos"/>
                  <a:sym typeface="Aptos"/>
                </a:rPr>
                <a:t>cele două programe se planifică în intervale de cursuri diferite</a:t>
              </a:r>
            </a:p>
          </p:txBody>
        </p:sp>
      </p:grpSp>
      <p:grpSp>
        <p:nvGrpSpPr>
          <p:cNvPr id="45" name="Group 45"/>
          <p:cNvGrpSpPr/>
          <p:nvPr/>
        </p:nvGrpSpPr>
        <p:grpSpPr>
          <a:xfrm>
            <a:off x="10053904" y="3290755"/>
            <a:ext cx="5643296" cy="4836243"/>
            <a:chOff x="0" y="0"/>
            <a:chExt cx="4973574" cy="4585475"/>
          </a:xfrm>
        </p:grpSpPr>
        <p:sp>
          <p:nvSpPr>
            <p:cNvPr id="46" name="Freeform 46"/>
            <p:cNvSpPr/>
            <p:nvPr/>
          </p:nvSpPr>
          <p:spPr>
            <a:xfrm>
              <a:off x="0" y="0"/>
              <a:ext cx="4973574" cy="4585462"/>
            </a:xfrm>
            <a:custGeom>
              <a:avLst/>
              <a:gdLst/>
              <a:ahLst/>
              <a:cxnLst/>
              <a:rect l="l" t="t" r="r" b="b"/>
              <a:pathLst>
                <a:path w="4973574" h="4585462">
                  <a:moveTo>
                    <a:pt x="0" y="97663"/>
                  </a:moveTo>
                  <a:cubicBezTo>
                    <a:pt x="0" y="43688"/>
                    <a:pt x="43688" y="0"/>
                    <a:pt x="97663" y="0"/>
                  </a:cubicBezTo>
                  <a:lnTo>
                    <a:pt x="4875911" y="0"/>
                  </a:lnTo>
                  <a:cubicBezTo>
                    <a:pt x="4929886" y="0"/>
                    <a:pt x="4973574" y="43688"/>
                    <a:pt x="4973574" y="97663"/>
                  </a:cubicBezTo>
                  <a:lnTo>
                    <a:pt x="4973574" y="4487799"/>
                  </a:lnTo>
                  <a:cubicBezTo>
                    <a:pt x="4973574" y="4541774"/>
                    <a:pt x="4929886" y="4585462"/>
                    <a:pt x="4875911" y="4585462"/>
                  </a:cubicBezTo>
                  <a:lnTo>
                    <a:pt x="97663" y="4585462"/>
                  </a:lnTo>
                  <a:cubicBezTo>
                    <a:pt x="43688" y="4585462"/>
                    <a:pt x="0" y="4541774"/>
                    <a:pt x="0" y="4487799"/>
                  </a:cubicBezTo>
                  <a:close/>
                </a:path>
              </a:pathLst>
            </a:custGeom>
            <a:solidFill>
              <a:srgbClr val="EAF2FB"/>
            </a:solidFill>
          </p:spPr>
        </p:sp>
      </p:grpSp>
      <p:grpSp>
        <p:nvGrpSpPr>
          <p:cNvPr id="47" name="Group 47"/>
          <p:cNvGrpSpPr/>
          <p:nvPr/>
        </p:nvGrpSpPr>
        <p:grpSpPr>
          <a:xfrm>
            <a:off x="10463214" y="3702784"/>
            <a:ext cx="721443" cy="721443"/>
            <a:chOff x="0" y="0"/>
            <a:chExt cx="684035" cy="684035"/>
          </a:xfrm>
        </p:grpSpPr>
        <p:sp>
          <p:nvSpPr>
            <p:cNvPr id="48" name="Freeform 48"/>
            <p:cNvSpPr/>
            <p:nvPr/>
          </p:nvSpPr>
          <p:spPr>
            <a:xfrm>
              <a:off x="0" y="0"/>
              <a:ext cx="684022" cy="684022"/>
            </a:xfrm>
            <a:custGeom>
              <a:avLst/>
              <a:gdLst/>
              <a:ahLst/>
              <a:cxnLst/>
              <a:rect l="l" t="t" r="r" b="b"/>
              <a:pathLst>
                <a:path w="684022" h="684022">
                  <a:moveTo>
                    <a:pt x="0" y="342011"/>
                  </a:moveTo>
                  <a:cubicBezTo>
                    <a:pt x="0" y="153162"/>
                    <a:pt x="153162" y="0"/>
                    <a:pt x="342011" y="0"/>
                  </a:cubicBezTo>
                  <a:cubicBezTo>
                    <a:pt x="530860" y="0"/>
                    <a:pt x="684022" y="153162"/>
                    <a:pt x="684022" y="342011"/>
                  </a:cubicBezTo>
                  <a:cubicBezTo>
                    <a:pt x="684022" y="530860"/>
                    <a:pt x="530860" y="684022"/>
                    <a:pt x="342011" y="684022"/>
                  </a:cubicBezTo>
                  <a:cubicBezTo>
                    <a:pt x="153162" y="684022"/>
                    <a:pt x="0" y="530860"/>
                    <a:pt x="0" y="342011"/>
                  </a:cubicBezTo>
                  <a:close/>
                </a:path>
              </a:pathLst>
            </a:custGeom>
            <a:solidFill>
              <a:srgbClr val="2069C4"/>
            </a:solidFill>
          </p:spPr>
        </p:sp>
      </p:grpSp>
      <p:grpSp>
        <p:nvGrpSpPr>
          <p:cNvPr id="49" name="Group 49"/>
          <p:cNvGrpSpPr/>
          <p:nvPr/>
        </p:nvGrpSpPr>
        <p:grpSpPr>
          <a:xfrm>
            <a:off x="10665726" y="3905283"/>
            <a:ext cx="316446" cy="316446"/>
            <a:chOff x="0" y="0"/>
            <a:chExt cx="300038" cy="300038"/>
          </a:xfrm>
        </p:grpSpPr>
        <p:sp>
          <p:nvSpPr>
            <p:cNvPr id="50" name="Freeform 50" descr="preencoded.png"/>
            <p:cNvSpPr/>
            <p:nvPr/>
          </p:nvSpPr>
          <p:spPr>
            <a:xfrm>
              <a:off x="0" y="0"/>
              <a:ext cx="299974" cy="299974"/>
            </a:xfrm>
            <a:custGeom>
              <a:avLst/>
              <a:gdLst/>
              <a:ahLst/>
              <a:cxnLst/>
              <a:rect l="l" t="t" r="r" b="b"/>
              <a:pathLst>
                <a:path w="299974" h="299974">
                  <a:moveTo>
                    <a:pt x="0" y="0"/>
                  </a:moveTo>
                  <a:lnTo>
                    <a:pt x="299974" y="0"/>
                  </a:lnTo>
                  <a:lnTo>
                    <a:pt x="299974" y="299974"/>
                  </a:lnTo>
                  <a:lnTo>
                    <a:pt x="0" y="299974"/>
                  </a:lnTo>
                  <a:lnTo>
                    <a:pt x="0" y="0"/>
                  </a:lnTo>
                  <a:close/>
                </a:path>
              </a:pathLst>
            </a:custGeom>
            <a:blipFill>
              <a:blip r:embed="rId5"/>
              <a:stretch>
                <a:fillRect r="-21" b="-21"/>
              </a:stretch>
            </a:blipFill>
          </p:spPr>
        </p:sp>
      </p:grpSp>
      <p:grpSp>
        <p:nvGrpSpPr>
          <p:cNvPr id="51" name="Group 51"/>
          <p:cNvGrpSpPr/>
          <p:nvPr/>
        </p:nvGrpSpPr>
        <p:grpSpPr>
          <a:xfrm>
            <a:off x="10463214" y="4681804"/>
            <a:ext cx="4424214" cy="409323"/>
            <a:chOff x="0" y="0"/>
            <a:chExt cx="4194810" cy="388099"/>
          </a:xfrm>
        </p:grpSpPr>
        <p:sp>
          <p:nvSpPr>
            <p:cNvPr id="52" name="Freeform 52"/>
            <p:cNvSpPr/>
            <p:nvPr/>
          </p:nvSpPr>
          <p:spPr>
            <a:xfrm>
              <a:off x="0" y="0"/>
              <a:ext cx="4194816" cy="388096"/>
            </a:xfrm>
            <a:custGeom>
              <a:avLst/>
              <a:gdLst/>
              <a:ahLst/>
              <a:cxnLst/>
              <a:rect l="l" t="t" r="r" b="b"/>
              <a:pathLst>
                <a:path w="4194816" h="388096">
                  <a:moveTo>
                    <a:pt x="0" y="0"/>
                  </a:moveTo>
                  <a:lnTo>
                    <a:pt x="4194816" y="0"/>
                  </a:lnTo>
                  <a:lnTo>
                    <a:pt x="4194816" y="388096"/>
                  </a:lnTo>
                  <a:lnTo>
                    <a:pt x="0" y="388096"/>
                  </a:lnTo>
                  <a:close/>
                </a:path>
              </a:pathLst>
            </a:custGeom>
            <a:blipFill>
              <a:blip r:embed="rId2">
                <a:alphaModFix amt="0"/>
              </a:blip>
              <a:stretch>
                <a:fillRect t="-160607" b="-160608"/>
              </a:stretch>
            </a:blipFill>
          </p:spPr>
        </p:sp>
        <p:sp>
          <p:nvSpPr>
            <p:cNvPr id="53" name="TextBox 53"/>
            <p:cNvSpPr txBox="1"/>
            <p:nvPr/>
          </p:nvSpPr>
          <p:spPr>
            <a:xfrm>
              <a:off x="0" y="0"/>
              <a:ext cx="4194810" cy="388099"/>
            </a:xfrm>
            <a:prstGeom prst="rect">
              <a:avLst/>
            </a:prstGeom>
          </p:spPr>
          <p:txBody>
            <a:bodyPr lIns="0" tIns="0" rIns="0" bIns="0" rtlCol="0" anchor="ctr"/>
            <a:lstStyle/>
            <a:p>
              <a:pPr algn="l">
                <a:lnSpc>
                  <a:spcPts val="3240"/>
                </a:lnSpc>
              </a:pPr>
              <a:r>
                <a:rPr lang="en-US" sz="2700" b="1">
                  <a:solidFill>
                    <a:srgbClr val="283540"/>
                  </a:solidFill>
                  <a:latin typeface="Aptos Bold"/>
                  <a:ea typeface="Aptos Bold"/>
                  <a:cs typeface="Aptos Bold"/>
                  <a:sym typeface="Aptos Bold"/>
                </a:rPr>
                <a:t>Art. 4 alin. (1)</a:t>
              </a:r>
            </a:p>
          </p:txBody>
        </p:sp>
      </p:grpSp>
      <p:grpSp>
        <p:nvGrpSpPr>
          <p:cNvPr id="54" name="Group 54"/>
          <p:cNvGrpSpPr/>
          <p:nvPr/>
        </p:nvGrpSpPr>
        <p:grpSpPr>
          <a:xfrm>
            <a:off x="10463214" y="5143500"/>
            <a:ext cx="4424214" cy="1645384"/>
            <a:chOff x="0" y="0"/>
            <a:chExt cx="4194810" cy="1560068"/>
          </a:xfrm>
        </p:grpSpPr>
        <p:sp>
          <p:nvSpPr>
            <p:cNvPr id="55" name="Freeform 55"/>
            <p:cNvSpPr/>
            <p:nvPr/>
          </p:nvSpPr>
          <p:spPr>
            <a:xfrm>
              <a:off x="0" y="0"/>
              <a:ext cx="4194816" cy="1560064"/>
            </a:xfrm>
            <a:custGeom>
              <a:avLst/>
              <a:gdLst/>
              <a:ahLst/>
              <a:cxnLst/>
              <a:rect l="l" t="t" r="r" b="b"/>
              <a:pathLst>
                <a:path w="4194816" h="1560064">
                  <a:moveTo>
                    <a:pt x="0" y="0"/>
                  </a:moveTo>
                  <a:lnTo>
                    <a:pt x="4194816" y="0"/>
                  </a:lnTo>
                  <a:lnTo>
                    <a:pt x="4194816" y="1560064"/>
                  </a:lnTo>
                  <a:lnTo>
                    <a:pt x="0" y="1560064"/>
                  </a:lnTo>
                  <a:close/>
                </a:path>
              </a:pathLst>
            </a:custGeom>
            <a:blipFill>
              <a:blip r:embed="rId2">
                <a:alphaModFix amt="0"/>
              </a:blip>
              <a:stretch>
                <a:fillRect t="-2392" b="-2392"/>
              </a:stretch>
            </a:blipFill>
          </p:spPr>
        </p:sp>
        <p:sp>
          <p:nvSpPr>
            <p:cNvPr id="56" name="TextBox 56"/>
            <p:cNvSpPr txBox="1"/>
            <p:nvPr/>
          </p:nvSpPr>
          <p:spPr>
            <a:xfrm>
              <a:off x="0" y="-76200"/>
              <a:ext cx="4194810" cy="1636268"/>
            </a:xfrm>
            <a:prstGeom prst="rect">
              <a:avLst/>
            </a:prstGeom>
          </p:spPr>
          <p:txBody>
            <a:bodyPr lIns="0" tIns="0" rIns="0" bIns="0" rtlCol="0" anchor="ctr"/>
            <a:lstStyle/>
            <a:p>
              <a:pPr algn="l">
                <a:lnSpc>
                  <a:spcPts val="4050"/>
                </a:lnSpc>
              </a:pPr>
              <a:r>
                <a:rPr lang="en-US" sz="2700" i="1" dirty="0">
                  <a:solidFill>
                    <a:srgbClr val="283540"/>
                  </a:solidFill>
                  <a:latin typeface="Aptos Italics"/>
                  <a:ea typeface="Aptos Italics"/>
                  <a:cs typeface="Aptos Italics"/>
                  <a:sym typeface="Aptos Italics"/>
                </a:rPr>
                <a:t>„</a:t>
              </a:r>
              <a:r>
                <a:rPr lang="ro-RO" sz="2700" i="1" dirty="0">
                  <a:solidFill>
                    <a:srgbClr val="283540"/>
                  </a:solidFill>
                  <a:latin typeface="Aptos Italics"/>
                  <a:ea typeface="Aptos Italics"/>
                  <a:cs typeface="Aptos Italics"/>
                  <a:sym typeface="Aptos Italics"/>
                </a:rPr>
                <a:t>Derularea celor două programe se planifică în intervale de cursuri diferite</a:t>
              </a:r>
              <a:r>
                <a:rPr lang="en-US" sz="2700" i="1" dirty="0">
                  <a:solidFill>
                    <a:srgbClr val="283540"/>
                  </a:solidFill>
                  <a:latin typeface="Aptos Italics"/>
                  <a:ea typeface="Aptos Italics"/>
                  <a:cs typeface="Aptos Italics"/>
                  <a:sym typeface="Aptos Italics"/>
                </a:rPr>
                <a:t>.”</a:t>
              </a:r>
            </a:p>
          </p:txBody>
        </p:sp>
      </p:grpSp>
      <p:grpSp>
        <p:nvGrpSpPr>
          <p:cNvPr id="57" name="Group 57"/>
          <p:cNvGrpSpPr/>
          <p:nvPr/>
        </p:nvGrpSpPr>
        <p:grpSpPr>
          <a:xfrm>
            <a:off x="10463214" y="7098298"/>
            <a:ext cx="4424214" cy="719286"/>
            <a:chOff x="0" y="0"/>
            <a:chExt cx="4194810" cy="681990"/>
          </a:xfrm>
        </p:grpSpPr>
        <p:sp>
          <p:nvSpPr>
            <p:cNvPr id="58" name="Freeform 58"/>
            <p:cNvSpPr/>
            <p:nvPr/>
          </p:nvSpPr>
          <p:spPr>
            <a:xfrm>
              <a:off x="0" y="0"/>
              <a:ext cx="4194816" cy="681984"/>
            </a:xfrm>
            <a:custGeom>
              <a:avLst/>
              <a:gdLst/>
              <a:ahLst/>
              <a:cxnLst/>
              <a:rect l="l" t="t" r="r" b="b"/>
              <a:pathLst>
                <a:path w="4194816" h="681984">
                  <a:moveTo>
                    <a:pt x="0" y="0"/>
                  </a:moveTo>
                  <a:lnTo>
                    <a:pt x="4194816" y="0"/>
                  </a:lnTo>
                  <a:lnTo>
                    <a:pt x="4194816" y="681984"/>
                  </a:lnTo>
                  <a:lnTo>
                    <a:pt x="0" y="681984"/>
                  </a:lnTo>
                  <a:close/>
                </a:path>
              </a:pathLst>
            </a:custGeom>
            <a:blipFill>
              <a:blip r:embed="rId2">
                <a:alphaModFix amt="0"/>
              </a:blip>
              <a:stretch>
                <a:fillRect t="-69849" b="-69850"/>
              </a:stretch>
            </a:blipFill>
          </p:spPr>
        </p:sp>
        <p:sp>
          <p:nvSpPr>
            <p:cNvPr id="59" name="TextBox 59"/>
            <p:cNvSpPr txBox="1"/>
            <p:nvPr/>
          </p:nvSpPr>
          <p:spPr>
            <a:xfrm>
              <a:off x="0" y="0"/>
              <a:ext cx="4194810" cy="681990"/>
            </a:xfrm>
            <a:prstGeom prst="rect">
              <a:avLst/>
            </a:prstGeom>
          </p:spPr>
          <p:txBody>
            <a:bodyPr lIns="0" tIns="0" rIns="0" bIns="0" rtlCol="0" anchor="ctr"/>
            <a:lstStyle/>
            <a:p>
              <a:pPr algn="l">
                <a:lnSpc>
                  <a:spcPts val="3240"/>
                </a:lnSpc>
              </a:pPr>
              <a:r>
                <a:rPr lang="en-US" sz="2700">
                  <a:solidFill>
                    <a:srgbClr val="283540"/>
                  </a:solidFill>
                  <a:latin typeface="Aptos"/>
                  <a:ea typeface="Aptos"/>
                  <a:cs typeface="Aptos"/>
                  <a:sym typeface="Aptos"/>
                </a:rPr>
                <a:t>Nu pot fi programate în același modul de cursuri.</a:t>
              </a:r>
            </a:p>
          </p:txBody>
        </p:sp>
      </p:grpSp>
      <p:grpSp>
        <p:nvGrpSpPr>
          <p:cNvPr id="60" name="Group 60"/>
          <p:cNvGrpSpPr/>
          <p:nvPr/>
        </p:nvGrpSpPr>
        <p:grpSpPr>
          <a:xfrm>
            <a:off x="14971143" y="8465585"/>
            <a:ext cx="514082" cy="309414"/>
            <a:chOff x="0" y="0"/>
            <a:chExt cx="487426" cy="293370"/>
          </a:xfrm>
        </p:grpSpPr>
        <p:sp>
          <p:nvSpPr>
            <p:cNvPr id="61" name="Freeform 61"/>
            <p:cNvSpPr/>
            <p:nvPr/>
          </p:nvSpPr>
          <p:spPr>
            <a:xfrm>
              <a:off x="0" y="0"/>
              <a:ext cx="487424" cy="293376"/>
            </a:xfrm>
            <a:custGeom>
              <a:avLst/>
              <a:gdLst/>
              <a:ahLst/>
              <a:cxnLst/>
              <a:rect l="l" t="t" r="r" b="b"/>
              <a:pathLst>
                <a:path w="487424" h="293376">
                  <a:moveTo>
                    <a:pt x="0" y="0"/>
                  </a:moveTo>
                  <a:lnTo>
                    <a:pt x="487424" y="0"/>
                  </a:lnTo>
                  <a:lnTo>
                    <a:pt x="487424" y="293376"/>
                  </a:lnTo>
                  <a:lnTo>
                    <a:pt x="0" y="293376"/>
                  </a:lnTo>
                  <a:close/>
                </a:path>
              </a:pathLst>
            </a:custGeom>
            <a:blipFill>
              <a:blip r:embed="rId2">
                <a:alphaModFix amt="0"/>
              </a:blip>
              <a:stretch>
                <a:fillRect l="-27222" r="-27223" b="2"/>
              </a:stretch>
            </a:blipFill>
          </p:spPr>
        </p:sp>
        <p:sp>
          <p:nvSpPr>
            <p:cNvPr id="62" name="TextBox 62"/>
            <p:cNvSpPr txBox="1"/>
            <p:nvPr/>
          </p:nvSpPr>
          <p:spPr>
            <a:xfrm>
              <a:off x="0" y="0"/>
              <a:ext cx="487426" cy="293370"/>
            </a:xfrm>
            <a:prstGeom prst="rect">
              <a:avLst/>
            </a:prstGeom>
          </p:spPr>
          <p:txBody>
            <a:bodyPr lIns="0" tIns="0" rIns="0" bIns="0" rtlCol="0" anchor="ctr"/>
            <a:lstStyle/>
            <a:p>
              <a:pPr algn="r">
                <a:lnSpc>
                  <a:spcPts val="3240"/>
                </a:lnSpc>
              </a:pPr>
              <a:r>
                <a:rPr lang="en-US" sz="2700">
                  <a:solidFill>
                    <a:srgbClr val="283540"/>
                  </a:solidFill>
                  <a:latin typeface="Aptos"/>
                  <a:ea typeface="Aptos"/>
                  <a:cs typeface="Aptos"/>
                  <a:sym typeface="Aptos"/>
                </a:rPr>
                <a:t>5</a:t>
              </a:r>
            </a:p>
          </p:txBody>
        </p:sp>
      </p:grpSp>
      <p:grpSp>
        <p:nvGrpSpPr>
          <p:cNvPr id="63" name="Group 63"/>
          <p:cNvGrpSpPr/>
          <p:nvPr/>
        </p:nvGrpSpPr>
        <p:grpSpPr>
          <a:xfrm>
            <a:off x="2286000" y="0"/>
            <a:ext cx="13716000" cy="109728"/>
            <a:chOff x="0" y="0"/>
            <a:chExt cx="13004800" cy="104038"/>
          </a:xfrm>
        </p:grpSpPr>
        <p:sp>
          <p:nvSpPr>
            <p:cNvPr id="64" name="Freeform 64"/>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65" name="Group 65"/>
          <p:cNvGrpSpPr/>
          <p:nvPr/>
        </p:nvGrpSpPr>
        <p:grpSpPr>
          <a:xfrm>
            <a:off x="2286000" y="109728"/>
            <a:ext cx="13716000" cy="27432"/>
            <a:chOff x="0" y="0"/>
            <a:chExt cx="13004800" cy="26010"/>
          </a:xfrm>
        </p:grpSpPr>
        <p:sp>
          <p:nvSpPr>
            <p:cNvPr id="66" name="Freeform 66"/>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69" name="Group 69"/>
          <p:cNvGrpSpPr/>
          <p:nvPr/>
        </p:nvGrpSpPr>
        <p:grpSpPr>
          <a:xfrm>
            <a:off x="3040380" y="10012680"/>
            <a:ext cx="12207240" cy="13716"/>
            <a:chOff x="0" y="0"/>
            <a:chExt cx="11574272" cy="13005"/>
          </a:xfrm>
        </p:grpSpPr>
        <p:sp>
          <p:nvSpPr>
            <p:cNvPr id="70" name="Freeform 70"/>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71" name="TextBox 71"/>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13</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990600" y="-109728"/>
            <a:ext cx="16675919" cy="10287000"/>
            <a:chOff x="0" y="0"/>
            <a:chExt cx="12982270" cy="9753600"/>
          </a:xfrm>
        </p:grpSpPr>
        <p:sp>
          <p:nvSpPr>
            <p:cNvPr id="3" name="Freeform 3"/>
            <p:cNvSpPr/>
            <p:nvPr/>
          </p:nvSpPr>
          <p:spPr>
            <a:xfrm>
              <a:off x="0" y="0"/>
              <a:ext cx="12982321" cy="9753600"/>
            </a:xfrm>
            <a:custGeom>
              <a:avLst/>
              <a:gdLst/>
              <a:ahLst/>
              <a:cxnLst/>
              <a:rect l="l" t="t" r="r" b="b"/>
              <a:pathLst>
                <a:path w="12982321" h="9753600">
                  <a:moveTo>
                    <a:pt x="0" y="0"/>
                  </a:moveTo>
                  <a:lnTo>
                    <a:pt x="12982321" y="0"/>
                  </a:lnTo>
                  <a:lnTo>
                    <a:pt x="12982321" y="9753600"/>
                  </a:lnTo>
                  <a:lnTo>
                    <a:pt x="0" y="9753600"/>
                  </a:lnTo>
                  <a:lnTo>
                    <a:pt x="0" y="0"/>
                  </a:lnTo>
                  <a:close/>
                </a:path>
              </a:pathLst>
            </a:custGeom>
            <a:blipFill>
              <a:blip r:embed="rId2"/>
              <a:stretch>
                <a:fillRect l="-16666" r="-16666"/>
              </a:stretch>
            </a:blipFill>
          </p:spPr>
        </p:sp>
      </p:grpSp>
      <p:sp>
        <p:nvSpPr>
          <p:cNvPr id="22" name="TextBox 22"/>
          <p:cNvSpPr txBox="1"/>
          <p:nvPr/>
        </p:nvSpPr>
        <p:spPr>
          <a:xfrm>
            <a:off x="9144000" y="2237690"/>
            <a:ext cx="6103620" cy="3033651"/>
          </a:xfrm>
          <a:prstGeom prst="rect">
            <a:avLst/>
          </a:prstGeom>
        </p:spPr>
        <p:txBody>
          <a:bodyPr lIns="0" tIns="0" rIns="0" bIns="0" rtlCol="0" anchor="t">
            <a:spAutoFit/>
          </a:bodyPr>
          <a:lstStyle/>
          <a:p>
            <a:pPr algn="just">
              <a:lnSpc>
                <a:spcPts val="4038"/>
              </a:lnSpc>
            </a:pPr>
            <a:r>
              <a:rPr lang="ro-RO" sz="2800" dirty="0">
                <a:solidFill>
                  <a:srgbClr val="16324F"/>
                </a:solidFill>
                <a:latin typeface="Times New Roman" panose="02020603050405020304" pitchFamily="18" charset="0"/>
                <a:ea typeface="Aptos Bold"/>
                <a:cs typeface="Times New Roman" panose="02020603050405020304" pitchFamily="18" charset="0"/>
                <a:sym typeface="Aptos Bold"/>
              </a:rPr>
              <a:t>Elevii din clasele IX-XII, școlarizați în forma de școlarizare din spital, pot solicita transferul în timpul anului școlar și în vacanțele școlare, fără îndeplinirea condiției de medie menționate la art. 141, alin. (1) lit. a)-d) și </a:t>
            </a:r>
            <a:r>
              <a:rPr lang="en-US" sz="2800" dirty="0">
                <a:solidFill>
                  <a:srgbClr val="16324F"/>
                </a:solidFill>
                <a:latin typeface="Times New Roman" panose="02020603050405020304" pitchFamily="18" charset="0"/>
                <a:ea typeface="Aptos Bold"/>
                <a:cs typeface="Times New Roman" panose="02020603050405020304" pitchFamily="18" charset="0"/>
                <a:sym typeface="Aptos Bold"/>
              </a:rPr>
              <a:t>f)</a:t>
            </a:r>
          </a:p>
        </p:txBody>
      </p:sp>
      <p:sp>
        <p:nvSpPr>
          <p:cNvPr id="23" name="TextBox 23"/>
          <p:cNvSpPr txBox="1"/>
          <p:nvPr/>
        </p:nvSpPr>
        <p:spPr>
          <a:xfrm>
            <a:off x="3212848" y="3082592"/>
            <a:ext cx="5449820" cy="3658835"/>
          </a:xfrm>
          <a:prstGeom prst="rect">
            <a:avLst/>
          </a:prstGeom>
        </p:spPr>
        <p:txBody>
          <a:bodyPr lIns="0" tIns="0" rIns="0" bIns="0" rtlCol="0" anchor="t">
            <a:spAutoFit/>
          </a:bodyPr>
          <a:lstStyle/>
          <a:p>
            <a:pPr algn="just">
              <a:lnSpc>
                <a:spcPts val="3599"/>
              </a:lnSpc>
            </a:pPr>
            <a:r>
              <a:rPr lang="ro-RO" sz="2999" noProof="0" dirty="0">
                <a:solidFill>
                  <a:srgbClr val="283540"/>
                </a:solidFill>
                <a:latin typeface="Aptos"/>
                <a:ea typeface="Aptos"/>
                <a:cs typeface="Aptos"/>
                <a:sym typeface="Aptos"/>
              </a:rPr>
              <a:t>OMEC nr. 4261/03.06.2026 pentru modificarea și completarea </a:t>
            </a:r>
            <a:r>
              <a:rPr lang="ro-RO" sz="2999" i="1" noProof="0" dirty="0">
                <a:solidFill>
                  <a:srgbClr val="283540"/>
                </a:solidFill>
                <a:latin typeface="Aptos Italics"/>
                <a:ea typeface="Aptos Italics"/>
                <a:cs typeface="Aptos Italics"/>
                <a:sym typeface="Aptos Italics"/>
              </a:rPr>
              <a:t>Regulamentului-cadru de organizare și funcționare a unităților de învățământ preuniversitar</a:t>
            </a:r>
            <a:r>
              <a:rPr lang="ro-RO" sz="2999" noProof="0" dirty="0">
                <a:solidFill>
                  <a:srgbClr val="283540"/>
                </a:solidFill>
                <a:latin typeface="Aptos"/>
                <a:ea typeface="Aptos"/>
                <a:cs typeface="Aptos"/>
                <a:sym typeface="Aptos"/>
              </a:rPr>
              <a:t>, aprobat prin Ordinul ministrului educației nr. 5.726/2024</a:t>
            </a:r>
          </a:p>
        </p:txBody>
      </p:sp>
      <p:grpSp>
        <p:nvGrpSpPr>
          <p:cNvPr id="24" name="Group 24"/>
          <p:cNvGrpSpPr/>
          <p:nvPr/>
        </p:nvGrpSpPr>
        <p:grpSpPr>
          <a:xfrm>
            <a:off x="2286000" y="0"/>
            <a:ext cx="13716000" cy="109728"/>
            <a:chOff x="0" y="0"/>
            <a:chExt cx="13004800" cy="104038"/>
          </a:xfrm>
        </p:grpSpPr>
        <p:sp>
          <p:nvSpPr>
            <p:cNvPr id="25" name="Freeform 25"/>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26" name="Group 26"/>
          <p:cNvGrpSpPr/>
          <p:nvPr/>
        </p:nvGrpSpPr>
        <p:grpSpPr>
          <a:xfrm>
            <a:off x="2286000" y="109728"/>
            <a:ext cx="13716000" cy="27432"/>
            <a:chOff x="0" y="0"/>
            <a:chExt cx="13004800" cy="26010"/>
          </a:xfrm>
        </p:grpSpPr>
        <p:sp>
          <p:nvSpPr>
            <p:cNvPr id="27" name="Freeform 27"/>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30" name="Group 30"/>
          <p:cNvGrpSpPr/>
          <p:nvPr/>
        </p:nvGrpSpPr>
        <p:grpSpPr>
          <a:xfrm>
            <a:off x="3040380" y="10012680"/>
            <a:ext cx="12207240" cy="13716"/>
            <a:chOff x="0" y="0"/>
            <a:chExt cx="11574272" cy="13005"/>
          </a:xfrm>
        </p:grpSpPr>
        <p:sp>
          <p:nvSpPr>
            <p:cNvPr id="31" name="Freeform 31"/>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297881" y="0"/>
            <a:ext cx="13692238" cy="10287000"/>
            <a:chOff x="0" y="0"/>
            <a:chExt cx="12982270" cy="9753600"/>
          </a:xfrm>
        </p:grpSpPr>
        <p:sp>
          <p:nvSpPr>
            <p:cNvPr id="3" name="Freeform 3"/>
            <p:cNvSpPr/>
            <p:nvPr/>
          </p:nvSpPr>
          <p:spPr>
            <a:xfrm>
              <a:off x="0" y="0"/>
              <a:ext cx="12982321" cy="9753600"/>
            </a:xfrm>
            <a:custGeom>
              <a:avLst/>
              <a:gdLst/>
              <a:ahLst/>
              <a:cxnLst/>
              <a:rect l="l" t="t" r="r" b="b"/>
              <a:pathLst>
                <a:path w="12982321" h="9753600">
                  <a:moveTo>
                    <a:pt x="0" y="0"/>
                  </a:moveTo>
                  <a:lnTo>
                    <a:pt x="12982321" y="0"/>
                  </a:lnTo>
                  <a:lnTo>
                    <a:pt x="12982321" y="9753600"/>
                  </a:lnTo>
                  <a:lnTo>
                    <a:pt x="0" y="9753600"/>
                  </a:lnTo>
                  <a:lnTo>
                    <a:pt x="0" y="0"/>
                  </a:lnTo>
                  <a:close/>
                </a:path>
              </a:pathLst>
            </a:custGeom>
            <a:blipFill>
              <a:blip r:embed="rId2"/>
              <a:stretch>
                <a:fillRect l="-16666" r="-16666"/>
              </a:stretch>
            </a:blipFill>
          </p:spPr>
        </p:sp>
      </p:grpSp>
      <p:sp>
        <p:nvSpPr>
          <p:cNvPr id="6" name="TextBox 6"/>
          <p:cNvSpPr txBox="1"/>
          <p:nvPr/>
        </p:nvSpPr>
        <p:spPr>
          <a:xfrm>
            <a:off x="6300421" y="1843088"/>
            <a:ext cx="4657359" cy="7058279"/>
          </a:xfrm>
          <a:prstGeom prst="rect">
            <a:avLst/>
          </a:prstGeom>
        </p:spPr>
        <p:txBody>
          <a:bodyPr lIns="0" tIns="0" rIns="0" bIns="0" rtlCol="0" anchor="t">
            <a:spAutoFit/>
          </a:bodyPr>
          <a:lstStyle/>
          <a:p>
            <a:pPr marL="537285" lvl="1" indent="-268642" algn="just">
              <a:lnSpc>
                <a:spcPts val="2880"/>
              </a:lnSpc>
              <a:buFont typeface="Arial"/>
              <a:buChar char="•"/>
            </a:pPr>
            <a:r>
              <a:rPr lang="en-US" sz="2400" b="1" dirty="0">
                <a:solidFill>
                  <a:srgbClr val="16324F"/>
                </a:solidFill>
                <a:latin typeface="Aptos Bold"/>
                <a:ea typeface="Aptos Bold"/>
                <a:cs typeface="Aptos Bold"/>
                <a:sym typeface="Aptos Bold"/>
              </a:rPr>
              <a:t>       </a:t>
            </a:r>
            <a:r>
              <a:rPr lang="ro-RO" sz="2400" noProof="0" dirty="0">
                <a:solidFill>
                  <a:srgbClr val="16324F"/>
                </a:solidFill>
                <a:latin typeface="Times New Roman" panose="02020603050405020304" pitchFamily="18" charset="0"/>
                <a:ea typeface="Aptos Bold"/>
                <a:cs typeface="Times New Roman" panose="02020603050405020304" pitchFamily="18" charset="0"/>
                <a:sym typeface="Aptos Bold"/>
              </a:rPr>
              <a:t>art. 66 alin. (2) din LIP nr. 198/2023-În situaţii excepţionale, atunci când există un risc crescut de violenţă în spaţiul şcolar, fiind înregistrat un număr semnificativ de sesizări privind săvârşirea unor acte de violenţă fizică şi/sau psihică, în vederea asigurării pazei şi protecţiei persoanelor, bunurilor şi valorilor, precum şi în scopul prevenirii actelor de violenţă fizică şi/sau psihică, decizia privind instalarea unui sistem de supraveghere poate fi efectuată doar cu informarea persoanelor vizate” potrivit prevedrilor, cu modificările și completările ulterioare</a:t>
            </a:r>
          </a:p>
          <a:p>
            <a:pPr marL="537285" lvl="1" indent="-268642" algn="just">
              <a:lnSpc>
                <a:spcPts val="2880"/>
              </a:lnSpc>
            </a:pPr>
            <a:endParaRPr lang="en-US" sz="2400" b="1" dirty="0">
              <a:solidFill>
                <a:srgbClr val="16324F"/>
              </a:solidFill>
              <a:latin typeface="Aptos Bold"/>
              <a:ea typeface="Aptos Bold"/>
              <a:cs typeface="Aptos Bold"/>
              <a:sym typeface="Aptos Bold"/>
            </a:endParaRPr>
          </a:p>
        </p:txBody>
      </p:sp>
      <p:sp>
        <p:nvSpPr>
          <p:cNvPr id="7" name="TextBox 7"/>
          <p:cNvSpPr txBox="1"/>
          <p:nvPr/>
        </p:nvSpPr>
        <p:spPr>
          <a:xfrm>
            <a:off x="2755465" y="2580590"/>
            <a:ext cx="3290353" cy="4073231"/>
          </a:xfrm>
          <a:prstGeom prst="rect">
            <a:avLst/>
          </a:prstGeom>
        </p:spPr>
        <p:txBody>
          <a:bodyPr lIns="0" tIns="0" rIns="0" bIns="0" rtlCol="0" anchor="t">
            <a:spAutoFit/>
          </a:bodyPr>
          <a:lstStyle/>
          <a:p>
            <a:pPr algn="just">
              <a:lnSpc>
                <a:spcPts val="3240"/>
              </a:lnSpc>
            </a:pPr>
            <a:r>
              <a:rPr lang="ro-RO" sz="2400" noProof="0" dirty="0">
                <a:solidFill>
                  <a:srgbClr val="283540"/>
                </a:solidFill>
                <a:latin typeface="Times New Roman" panose="02020603050405020304" pitchFamily="18" charset="0"/>
                <a:ea typeface="Aptos"/>
                <a:cs typeface="Times New Roman" panose="02020603050405020304" pitchFamily="18" charset="0"/>
                <a:sym typeface="Aptos"/>
              </a:rPr>
              <a:t>art. 66 alin.(1) din LIP nr. 198/2023, unitățile de învățământ preuniversitar</a:t>
            </a:r>
            <a:r>
              <a:rPr lang="ro-RO" sz="2400" b="1" noProof="0" dirty="0">
                <a:solidFill>
                  <a:srgbClr val="283540"/>
                </a:solidFill>
                <a:latin typeface="Times New Roman" panose="02020603050405020304" pitchFamily="18" charset="0"/>
                <a:ea typeface="Aptos Bold"/>
                <a:cs typeface="Times New Roman" panose="02020603050405020304" pitchFamily="18" charset="0"/>
                <a:sym typeface="Aptos Bold"/>
              </a:rPr>
              <a:t>-inclusiv unitățile de învățământ special </a:t>
            </a:r>
            <a:r>
              <a:rPr lang="ro-RO" sz="2400" noProof="0" dirty="0">
                <a:solidFill>
                  <a:srgbClr val="283540"/>
                </a:solidFill>
                <a:latin typeface="Times New Roman" panose="02020603050405020304" pitchFamily="18" charset="0"/>
                <a:ea typeface="Aptos"/>
                <a:cs typeface="Times New Roman" panose="02020603050405020304" pitchFamily="18" charset="0"/>
                <a:sym typeface="Aptos"/>
              </a:rPr>
              <a:t>au posibilitatea de a decide instalarea sistemelor de supraveghere audio-video, cu respectarea condițiilor prevăzute de lege</a:t>
            </a:r>
          </a:p>
        </p:txBody>
      </p:sp>
      <p:sp>
        <p:nvSpPr>
          <p:cNvPr id="8" name="TextBox 8"/>
          <p:cNvSpPr txBox="1"/>
          <p:nvPr/>
        </p:nvSpPr>
        <p:spPr>
          <a:xfrm>
            <a:off x="11442448" y="2008738"/>
            <a:ext cx="3747200" cy="5557612"/>
          </a:xfrm>
          <a:prstGeom prst="rect">
            <a:avLst/>
          </a:prstGeom>
        </p:spPr>
        <p:txBody>
          <a:bodyPr lIns="0" tIns="0" rIns="0" bIns="0" rtlCol="0" anchor="t">
            <a:spAutoFit/>
          </a:bodyPr>
          <a:lstStyle/>
          <a:p>
            <a:pPr algn="just">
              <a:lnSpc>
                <a:spcPts val="2880"/>
              </a:lnSpc>
            </a:pPr>
            <a:r>
              <a:rPr lang="ro-RO" sz="2400" noProof="0" dirty="0">
                <a:solidFill>
                  <a:srgbClr val="283540"/>
                </a:solidFill>
                <a:latin typeface="Times New Roman" panose="02020603050405020304" pitchFamily="18" charset="0"/>
                <a:ea typeface="Aptos"/>
                <a:cs typeface="Times New Roman" panose="02020603050405020304" pitchFamily="18" charset="0"/>
                <a:sym typeface="Aptos"/>
              </a:rPr>
              <a:t>Procedura privind monitorizarea audio-video în cadrul unităţilor de învăţământ preuniversitar, cuprinde  instrucțiuni și un  set unitar de reguli care vizează implementarea şi utilizarea sistemului de supraveghere audio-video în scopul asigurării pazei şi protecţiei persoanelor, bunurilor şi valorilor, precum şi în scopul prevenirii actelor de violenţă fizică şi/sau psihică care pot apărea în spaţiul şcolar. </a:t>
            </a:r>
          </a:p>
        </p:txBody>
      </p:sp>
      <p:grpSp>
        <p:nvGrpSpPr>
          <p:cNvPr id="9" name="Group 9"/>
          <p:cNvGrpSpPr/>
          <p:nvPr/>
        </p:nvGrpSpPr>
        <p:grpSpPr>
          <a:xfrm>
            <a:off x="2286000" y="0"/>
            <a:ext cx="13716000" cy="109728"/>
            <a:chOff x="0" y="0"/>
            <a:chExt cx="13004800" cy="104038"/>
          </a:xfrm>
        </p:grpSpPr>
        <p:sp>
          <p:nvSpPr>
            <p:cNvPr id="10" name="Freeform 10"/>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11" name="Group 11"/>
          <p:cNvGrpSpPr/>
          <p:nvPr/>
        </p:nvGrpSpPr>
        <p:grpSpPr>
          <a:xfrm>
            <a:off x="2286000" y="109728"/>
            <a:ext cx="13716000" cy="27432"/>
            <a:chOff x="0" y="0"/>
            <a:chExt cx="13004800" cy="26010"/>
          </a:xfrm>
        </p:grpSpPr>
        <p:sp>
          <p:nvSpPr>
            <p:cNvPr id="12" name="Freeform 12"/>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15" name="Group 15"/>
          <p:cNvGrpSpPr/>
          <p:nvPr/>
        </p:nvGrpSpPr>
        <p:grpSpPr>
          <a:xfrm>
            <a:off x="3040380" y="10012680"/>
            <a:ext cx="12207240" cy="13716"/>
            <a:chOff x="0" y="0"/>
            <a:chExt cx="11574272" cy="13005"/>
          </a:xfrm>
        </p:grpSpPr>
        <p:sp>
          <p:nvSpPr>
            <p:cNvPr id="16" name="Freeform 16"/>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17" name="TextBox 17"/>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16</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utoShape 19"/>
          <p:cNvSpPr/>
          <p:nvPr/>
        </p:nvSpPr>
        <p:spPr>
          <a:xfrm rot="5387220">
            <a:off x="1158462" y="5707852"/>
            <a:ext cx="4206084" cy="0"/>
          </a:xfrm>
          <a:prstGeom prst="line">
            <a:avLst/>
          </a:prstGeom>
          <a:ln w="9525" cap="rnd">
            <a:solidFill>
              <a:srgbClr val="63DBF5"/>
            </a:solidFill>
            <a:prstDash val="solid"/>
            <a:headEnd type="none" w="sm" len="sm"/>
            <a:tailEnd type="none" w="sm" len="sm"/>
          </a:ln>
        </p:spPr>
      </p:sp>
      <p:sp>
        <p:nvSpPr>
          <p:cNvPr id="20" name="AutoShape 20"/>
          <p:cNvSpPr/>
          <p:nvPr/>
        </p:nvSpPr>
        <p:spPr>
          <a:xfrm rot="5387220">
            <a:off x="1271860" y="5707852"/>
            <a:ext cx="4206084" cy="0"/>
          </a:xfrm>
          <a:prstGeom prst="line">
            <a:avLst/>
          </a:prstGeom>
          <a:ln w="9525" cap="rnd">
            <a:solidFill>
              <a:srgbClr val="63DBF5"/>
            </a:solidFill>
            <a:prstDash val="solid"/>
            <a:headEnd type="none" w="sm" len="sm"/>
            <a:tailEnd type="none" w="sm" len="sm"/>
          </a:ln>
        </p:spPr>
      </p:sp>
      <p:grpSp>
        <p:nvGrpSpPr>
          <p:cNvPr id="24" name="Group 24"/>
          <p:cNvGrpSpPr/>
          <p:nvPr/>
        </p:nvGrpSpPr>
        <p:grpSpPr>
          <a:xfrm>
            <a:off x="1600200" y="647701"/>
            <a:ext cx="7900451" cy="8229599"/>
            <a:chOff x="-1488432" y="-1542285"/>
            <a:chExt cx="6429411" cy="6305421"/>
          </a:xfrm>
        </p:grpSpPr>
        <p:sp>
          <p:nvSpPr>
            <p:cNvPr id="25" name="Freeform 25"/>
            <p:cNvSpPr/>
            <p:nvPr/>
          </p:nvSpPr>
          <p:spPr>
            <a:xfrm>
              <a:off x="-1488432" y="-1110990"/>
              <a:ext cx="6429411" cy="5465126"/>
            </a:xfrm>
            <a:custGeom>
              <a:avLst/>
              <a:gdLst/>
              <a:ahLst/>
              <a:cxnLst/>
              <a:rect l="l" t="t" r="r" b="b"/>
              <a:pathLst>
                <a:path w="4754880" h="4763135">
                  <a:moveTo>
                    <a:pt x="0" y="0"/>
                  </a:moveTo>
                  <a:lnTo>
                    <a:pt x="0" y="1476629"/>
                  </a:lnTo>
                  <a:lnTo>
                    <a:pt x="0" y="3500882"/>
                  </a:lnTo>
                  <a:lnTo>
                    <a:pt x="0" y="4763135"/>
                  </a:lnTo>
                  <a:lnTo>
                    <a:pt x="4754880" y="4763135"/>
                  </a:lnTo>
                  <a:lnTo>
                    <a:pt x="4754880" y="949706"/>
                  </a:lnTo>
                  <a:lnTo>
                    <a:pt x="4754880" y="0"/>
                  </a:lnTo>
                  <a:lnTo>
                    <a:pt x="0" y="0"/>
                  </a:lnTo>
                  <a:close/>
                </a:path>
              </a:pathLst>
            </a:custGeom>
            <a:solidFill>
              <a:srgbClr val="C2C2DF"/>
            </a:solidFill>
          </p:spPr>
        </p:sp>
        <p:sp>
          <p:nvSpPr>
            <p:cNvPr id="26" name="TextBox 26"/>
            <p:cNvSpPr txBox="1"/>
            <p:nvPr/>
          </p:nvSpPr>
          <p:spPr>
            <a:xfrm>
              <a:off x="-1178372" y="-1542285"/>
              <a:ext cx="5933317" cy="6305421"/>
            </a:xfrm>
            <a:prstGeom prst="rect">
              <a:avLst/>
            </a:prstGeom>
          </p:spPr>
          <p:txBody>
            <a:bodyPr lIns="50800" tIns="50800" rIns="50800" bIns="50800" rtlCol="0" anchor="ctr"/>
            <a:lstStyle/>
            <a:p>
              <a:pPr algn="just">
                <a:lnSpc>
                  <a:spcPts val="2160"/>
                </a:lnSpc>
              </a:pPr>
              <a:r>
                <a:rPr lang="en-US" sz="2800" dirty="0">
                  <a:solidFill>
                    <a:srgbClr val="00094A"/>
                  </a:solidFill>
                  <a:latin typeface="Calibri (MS)"/>
                  <a:ea typeface="Calibri (MS)"/>
                  <a:cs typeface="Calibri (MS)"/>
                  <a:sym typeface="Calibri (MS)"/>
                </a:rPr>
                <a:t>a) </a:t>
              </a:r>
              <a:r>
                <a:rPr lang="ro-RO" sz="2800" dirty="0">
                  <a:solidFill>
                    <a:srgbClr val="00094A"/>
                  </a:solidFill>
                  <a:latin typeface="Calibri (MS)"/>
                  <a:ea typeface="Calibri (MS)"/>
                  <a:cs typeface="Calibri (MS)"/>
                  <a:sym typeface="Calibri (MS)"/>
                </a:rPr>
                <a:t>portofoliul individual - instrument folosit în activitatea de documentare a progresului individual şi, implicit, în activitatea de concepere a măsurilor din planul individualizat de învăţare sau din planul educaţional personalizat (după caz);</a:t>
              </a:r>
            </a:p>
            <a:p>
              <a:pPr algn="just">
                <a:lnSpc>
                  <a:spcPts val="2160"/>
                </a:lnSpc>
              </a:pPr>
              <a:r>
                <a:rPr lang="ro-RO" sz="2800" dirty="0">
                  <a:solidFill>
                    <a:srgbClr val="00094A"/>
                  </a:solidFill>
                  <a:latin typeface="Calibri (MS)"/>
                  <a:ea typeface="Calibri (MS)"/>
                  <a:cs typeface="Calibri (MS)"/>
                  <a:sym typeface="Calibri (MS)"/>
                </a:rPr>
                <a:t> b) portofoliul educaţional - instrument folosit în activitatea de documentare a traseului educaţional al preşcolarului/elevului, cu influenţe clare asupra orientării şcolare/profesionale a acestuia</a:t>
              </a:r>
            </a:p>
          </p:txBody>
        </p:sp>
      </p:grpSp>
      <p:sp>
        <p:nvSpPr>
          <p:cNvPr id="27" name="TextBox 27"/>
          <p:cNvSpPr txBox="1"/>
          <p:nvPr/>
        </p:nvSpPr>
        <p:spPr>
          <a:xfrm>
            <a:off x="10388124" y="2200624"/>
            <a:ext cx="6299676" cy="1914948"/>
          </a:xfrm>
          <a:prstGeom prst="rect">
            <a:avLst/>
          </a:prstGeom>
        </p:spPr>
        <p:txBody>
          <a:bodyPr wrap="square" lIns="0" tIns="0" rIns="0" bIns="0" rtlCol="0" anchor="t">
            <a:spAutoFit/>
          </a:bodyPr>
          <a:lstStyle/>
          <a:p>
            <a:pPr marL="551881" lvl="1" indent="-275940" algn="just">
              <a:lnSpc>
                <a:spcPts val="2958"/>
              </a:lnSpc>
              <a:buFont typeface="Arial"/>
              <a:buChar char="•"/>
            </a:pPr>
            <a:r>
              <a:rPr lang="ro-RO" sz="2465" b="1" dirty="0">
                <a:solidFill>
                  <a:srgbClr val="16324F"/>
                </a:solidFill>
                <a:latin typeface="Aptos Bold"/>
                <a:ea typeface="Aptos Bold"/>
                <a:cs typeface="Aptos Bold"/>
                <a:sym typeface="Aptos Bold"/>
              </a:rPr>
              <a:t>Ordin nr. 6478/2024 pentru aprobarea Metodologiei privind portofoliul educational al preșcolarului și al elevului din învățământul preuniversitar</a:t>
            </a:r>
          </a:p>
          <a:p>
            <a:pPr marL="551881" lvl="1" indent="-275940" algn="l">
              <a:lnSpc>
                <a:spcPts val="2958"/>
              </a:lnSpc>
            </a:pPr>
            <a:endParaRPr lang="en-US" sz="2465" b="1" dirty="0">
              <a:solidFill>
                <a:srgbClr val="16324F"/>
              </a:solidFill>
              <a:latin typeface="Aptos Bold"/>
              <a:ea typeface="Aptos Bold"/>
              <a:cs typeface="Aptos Bold"/>
              <a:sym typeface="Aptos Bold"/>
            </a:endParaRPr>
          </a:p>
        </p:txBody>
      </p:sp>
      <p:grpSp>
        <p:nvGrpSpPr>
          <p:cNvPr id="28" name="Group 28"/>
          <p:cNvGrpSpPr/>
          <p:nvPr/>
        </p:nvGrpSpPr>
        <p:grpSpPr>
          <a:xfrm>
            <a:off x="2286000" y="0"/>
            <a:ext cx="13716000" cy="109728"/>
            <a:chOff x="0" y="0"/>
            <a:chExt cx="13004800" cy="104038"/>
          </a:xfrm>
        </p:grpSpPr>
        <p:sp>
          <p:nvSpPr>
            <p:cNvPr id="29" name="Freeform 29"/>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30" name="Group 30"/>
          <p:cNvGrpSpPr/>
          <p:nvPr/>
        </p:nvGrpSpPr>
        <p:grpSpPr>
          <a:xfrm>
            <a:off x="2286000" y="109728"/>
            <a:ext cx="13716000" cy="27432"/>
            <a:chOff x="0" y="0"/>
            <a:chExt cx="13004800" cy="26010"/>
          </a:xfrm>
        </p:grpSpPr>
        <p:sp>
          <p:nvSpPr>
            <p:cNvPr id="31" name="Freeform 31"/>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34" name="Group 34"/>
          <p:cNvGrpSpPr/>
          <p:nvPr/>
        </p:nvGrpSpPr>
        <p:grpSpPr>
          <a:xfrm>
            <a:off x="3040380" y="10012680"/>
            <a:ext cx="12207240" cy="13716"/>
            <a:chOff x="0" y="0"/>
            <a:chExt cx="11574272" cy="13005"/>
          </a:xfrm>
        </p:grpSpPr>
        <p:sp>
          <p:nvSpPr>
            <p:cNvPr id="35" name="Freeform 35"/>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36" name="TextBox 36"/>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17</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11"/>
          <p:cNvSpPr/>
          <p:nvPr/>
        </p:nvSpPr>
        <p:spPr>
          <a:xfrm rot="5387220">
            <a:off x="361420" y="5707852"/>
            <a:ext cx="4206084" cy="0"/>
          </a:xfrm>
          <a:prstGeom prst="line">
            <a:avLst/>
          </a:prstGeom>
          <a:ln w="9525" cap="rnd">
            <a:solidFill>
              <a:srgbClr val="63DBF5"/>
            </a:solidFill>
            <a:prstDash val="solid"/>
            <a:headEnd type="none" w="sm" len="sm"/>
            <a:tailEnd type="none" w="sm" len="sm"/>
          </a:ln>
        </p:spPr>
      </p:sp>
      <p:sp>
        <p:nvSpPr>
          <p:cNvPr id="12" name="AutoShape 12"/>
          <p:cNvSpPr/>
          <p:nvPr/>
        </p:nvSpPr>
        <p:spPr>
          <a:xfrm rot="5387220">
            <a:off x="589301" y="5707852"/>
            <a:ext cx="4206084" cy="0"/>
          </a:xfrm>
          <a:prstGeom prst="line">
            <a:avLst/>
          </a:prstGeom>
          <a:ln w="9525" cap="rnd">
            <a:solidFill>
              <a:srgbClr val="63DBF5"/>
            </a:solidFill>
            <a:prstDash val="solid"/>
            <a:headEnd type="none" w="sm" len="sm"/>
            <a:tailEnd type="none" w="sm" len="sm"/>
          </a:ln>
        </p:spPr>
      </p:sp>
      <p:sp>
        <p:nvSpPr>
          <p:cNvPr id="13" name="AutoShape 13"/>
          <p:cNvSpPr/>
          <p:nvPr/>
        </p:nvSpPr>
        <p:spPr>
          <a:xfrm rot="5387220">
            <a:off x="816647" y="5707852"/>
            <a:ext cx="4206084" cy="0"/>
          </a:xfrm>
          <a:prstGeom prst="line">
            <a:avLst/>
          </a:prstGeom>
          <a:ln w="9525" cap="rnd">
            <a:solidFill>
              <a:srgbClr val="63DBF5"/>
            </a:solidFill>
            <a:prstDash val="solid"/>
            <a:headEnd type="none" w="sm" len="sm"/>
            <a:tailEnd type="none" w="sm" len="sm"/>
          </a:ln>
        </p:spPr>
      </p:sp>
      <p:sp>
        <p:nvSpPr>
          <p:cNvPr id="14" name="AutoShape 14"/>
          <p:cNvSpPr/>
          <p:nvPr/>
        </p:nvSpPr>
        <p:spPr>
          <a:xfrm rot="5387220">
            <a:off x="248022" y="5707852"/>
            <a:ext cx="4206084" cy="0"/>
          </a:xfrm>
          <a:prstGeom prst="line">
            <a:avLst/>
          </a:prstGeom>
          <a:ln w="9525" cap="rnd">
            <a:solidFill>
              <a:srgbClr val="63DBF5"/>
            </a:solidFill>
            <a:prstDash val="solid"/>
            <a:headEnd type="none" w="sm" len="sm"/>
            <a:tailEnd type="none" w="sm" len="sm"/>
          </a:ln>
        </p:spPr>
      </p:sp>
      <p:sp>
        <p:nvSpPr>
          <p:cNvPr id="15" name="AutoShape 15"/>
          <p:cNvSpPr/>
          <p:nvPr/>
        </p:nvSpPr>
        <p:spPr>
          <a:xfrm rot="5387220">
            <a:off x="475367" y="5707852"/>
            <a:ext cx="4206084" cy="0"/>
          </a:xfrm>
          <a:prstGeom prst="line">
            <a:avLst/>
          </a:prstGeom>
          <a:ln w="9525" cap="rnd">
            <a:solidFill>
              <a:srgbClr val="63DBF5"/>
            </a:solidFill>
            <a:prstDash val="solid"/>
            <a:headEnd type="none" w="sm" len="sm"/>
            <a:tailEnd type="none" w="sm" len="sm"/>
          </a:ln>
        </p:spPr>
      </p:sp>
      <p:sp>
        <p:nvSpPr>
          <p:cNvPr id="16" name="AutoShape 16"/>
          <p:cNvSpPr/>
          <p:nvPr/>
        </p:nvSpPr>
        <p:spPr>
          <a:xfrm rot="5387220">
            <a:off x="703249" y="5707852"/>
            <a:ext cx="4206084" cy="0"/>
          </a:xfrm>
          <a:prstGeom prst="line">
            <a:avLst/>
          </a:prstGeom>
          <a:ln w="9525" cap="rnd">
            <a:solidFill>
              <a:srgbClr val="63DBF5"/>
            </a:solidFill>
            <a:prstDash val="solid"/>
            <a:headEnd type="none" w="sm" len="sm"/>
            <a:tailEnd type="none" w="sm" len="sm"/>
          </a:ln>
        </p:spPr>
      </p:sp>
      <p:sp>
        <p:nvSpPr>
          <p:cNvPr id="17" name="AutoShape 17"/>
          <p:cNvSpPr/>
          <p:nvPr/>
        </p:nvSpPr>
        <p:spPr>
          <a:xfrm rot="5387220">
            <a:off x="930581" y="5707852"/>
            <a:ext cx="4206084" cy="0"/>
          </a:xfrm>
          <a:prstGeom prst="line">
            <a:avLst/>
          </a:prstGeom>
          <a:ln w="9525" cap="rnd">
            <a:solidFill>
              <a:srgbClr val="63DBF5"/>
            </a:solidFill>
            <a:prstDash val="solid"/>
            <a:headEnd type="none" w="sm" len="sm"/>
            <a:tailEnd type="none" w="sm" len="sm"/>
          </a:ln>
        </p:spPr>
      </p:sp>
      <p:sp>
        <p:nvSpPr>
          <p:cNvPr id="18" name="AutoShape 18"/>
          <p:cNvSpPr/>
          <p:nvPr/>
        </p:nvSpPr>
        <p:spPr>
          <a:xfrm rot="5387220">
            <a:off x="1044528" y="5707852"/>
            <a:ext cx="4206084" cy="0"/>
          </a:xfrm>
          <a:prstGeom prst="line">
            <a:avLst/>
          </a:prstGeom>
          <a:ln w="9525" cap="rnd">
            <a:solidFill>
              <a:srgbClr val="63DBF5"/>
            </a:solidFill>
            <a:prstDash val="solid"/>
            <a:headEnd type="none" w="sm" len="sm"/>
            <a:tailEnd type="none" w="sm" len="sm"/>
          </a:ln>
        </p:spPr>
      </p:sp>
      <p:sp>
        <p:nvSpPr>
          <p:cNvPr id="19" name="AutoShape 19"/>
          <p:cNvSpPr/>
          <p:nvPr/>
        </p:nvSpPr>
        <p:spPr>
          <a:xfrm rot="5387220">
            <a:off x="1158462" y="5707852"/>
            <a:ext cx="4206084" cy="0"/>
          </a:xfrm>
          <a:prstGeom prst="line">
            <a:avLst/>
          </a:prstGeom>
          <a:ln w="9525" cap="rnd">
            <a:solidFill>
              <a:srgbClr val="63DBF5"/>
            </a:solidFill>
            <a:prstDash val="solid"/>
            <a:headEnd type="none" w="sm" len="sm"/>
            <a:tailEnd type="none" w="sm" len="sm"/>
          </a:ln>
        </p:spPr>
      </p:sp>
      <p:sp>
        <p:nvSpPr>
          <p:cNvPr id="20" name="AutoShape 20"/>
          <p:cNvSpPr/>
          <p:nvPr/>
        </p:nvSpPr>
        <p:spPr>
          <a:xfrm rot="5387220">
            <a:off x="1271860" y="5707852"/>
            <a:ext cx="4206084" cy="0"/>
          </a:xfrm>
          <a:prstGeom prst="line">
            <a:avLst/>
          </a:prstGeom>
          <a:ln w="9525" cap="rnd">
            <a:solidFill>
              <a:srgbClr val="63DBF5"/>
            </a:solidFill>
            <a:prstDash val="solid"/>
            <a:headEnd type="none" w="sm" len="sm"/>
            <a:tailEnd type="none" w="sm" len="sm"/>
          </a:ln>
        </p:spPr>
      </p:sp>
      <p:grpSp>
        <p:nvGrpSpPr>
          <p:cNvPr id="22" name="Group 22"/>
          <p:cNvGrpSpPr/>
          <p:nvPr/>
        </p:nvGrpSpPr>
        <p:grpSpPr>
          <a:xfrm>
            <a:off x="2286000" y="1600017"/>
            <a:ext cx="8800917" cy="8216353"/>
            <a:chOff x="0" y="0"/>
            <a:chExt cx="8344573" cy="8453120"/>
          </a:xfrm>
        </p:grpSpPr>
        <p:sp>
          <p:nvSpPr>
            <p:cNvPr id="23" name="Freeform 23"/>
            <p:cNvSpPr/>
            <p:nvPr/>
          </p:nvSpPr>
          <p:spPr>
            <a:xfrm>
              <a:off x="0" y="0"/>
              <a:ext cx="8344535" cy="8453120"/>
            </a:xfrm>
            <a:custGeom>
              <a:avLst/>
              <a:gdLst/>
              <a:ahLst/>
              <a:cxnLst/>
              <a:rect l="l" t="t" r="r" b="b"/>
              <a:pathLst>
                <a:path w="8344535" h="8453120">
                  <a:moveTo>
                    <a:pt x="169926" y="0"/>
                  </a:moveTo>
                  <a:cubicBezTo>
                    <a:pt x="74676" y="0"/>
                    <a:pt x="0" y="56896"/>
                    <a:pt x="0" y="129413"/>
                  </a:cubicBezTo>
                  <a:lnTo>
                    <a:pt x="0" y="8323707"/>
                  </a:lnTo>
                  <a:cubicBezTo>
                    <a:pt x="0" y="8394192"/>
                    <a:pt x="74676" y="8453120"/>
                    <a:pt x="169926" y="8453120"/>
                  </a:cubicBezTo>
                  <a:lnTo>
                    <a:pt x="8174609" y="8453120"/>
                  </a:lnTo>
                  <a:cubicBezTo>
                    <a:pt x="8267319" y="8453120"/>
                    <a:pt x="8344535" y="8394319"/>
                    <a:pt x="8344535" y="8323707"/>
                  </a:cubicBezTo>
                  <a:lnTo>
                    <a:pt x="8344535" y="129413"/>
                  </a:lnTo>
                  <a:cubicBezTo>
                    <a:pt x="8344535" y="56896"/>
                    <a:pt x="8267319" y="0"/>
                    <a:pt x="8174609" y="0"/>
                  </a:cubicBezTo>
                  <a:lnTo>
                    <a:pt x="169926" y="0"/>
                  </a:lnTo>
                  <a:close/>
                </a:path>
              </a:pathLst>
            </a:custGeom>
            <a:solidFill>
              <a:srgbClr val="00649F"/>
            </a:solidFill>
          </p:spPr>
        </p:sp>
      </p:grpSp>
      <p:grpSp>
        <p:nvGrpSpPr>
          <p:cNvPr id="24" name="Group 24"/>
          <p:cNvGrpSpPr/>
          <p:nvPr/>
        </p:nvGrpSpPr>
        <p:grpSpPr>
          <a:xfrm>
            <a:off x="2256282" y="1799810"/>
            <a:ext cx="8682364" cy="7295892"/>
            <a:chOff x="-292883" y="-47625"/>
            <a:chExt cx="8232167" cy="7794811"/>
          </a:xfrm>
        </p:grpSpPr>
        <p:sp>
          <p:nvSpPr>
            <p:cNvPr id="25" name="Freeform 25"/>
            <p:cNvSpPr/>
            <p:nvPr/>
          </p:nvSpPr>
          <p:spPr>
            <a:xfrm>
              <a:off x="-210429" y="40572"/>
              <a:ext cx="8149713" cy="7706614"/>
            </a:xfrm>
            <a:custGeom>
              <a:avLst/>
              <a:gdLst/>
              <a:ahLst/>
              <a:cxnLst/>
              <a:rect l="l" t="t" r="r" b="b"/>
              <a:pathLst>
                <a:path w="7814564" h="7706614">
                  <a:moveTo>
                    <a:pt x="0" y="0"/>
                  </a:moveTo>
                  <a:lnTo>
                    <a:pt x="0" y="2389251"/>
                  </a:lnTo>
                  <a:lnTo>
                    <a:pt x="0" y="5664327"/>
                  </a:lnTo>
                  <a:lnTo>
                    <a:pt x="0" y="7706614"/>
                  </a:lnTo>
                  <a:lnTo>
                    <a:pt x="7814564" y="7706614"/>
                  </a:lnTo>
                  <a:lnTo>
                    <a:pt x="7814564" y="1536573"/>
                  </a:lnTo>
                  <a:lnTo>
                    <a:pt x="7814564" y="0"/>
                  </a:lnTo>
                  <a:lnTo>
                    <a:pt x="0" y="0"/>
                  </a:lnTo>
                  <a:close/>
                </a:path>
              </a:pathLst>
            </a:custGeom>
            <a:solidFill>
              <a:srgbClr val="C2C2DF"/>
            </a:solidFill>
          </p:spPr>
        </p:sp>
        <p:sp>
          <p:nvSpPr>
            <p:cNvPr id="26" name="TextBox 26"/>
            <p:cNvSpPr txBox="1"/>
            <p:nvPr/>
          </p:nvSpPr>
          <p:spPr>
            <a:xfrm>
              <a:off x="-292883" y="-47625"/>
              <a:ext cx="8232167" cy="7754252"/>
            </a:xfrm>
            <a:prstGeom prst="rect">
              <a:avLst/>
            </a:prstGeom>
          </p:spPr>
          <p:txBody>
            <a:bodyPr lIns="50800" tIns="50800" rIns="50800" bIns="50800" rtlCol="0" anchor="ctr"/>
            <a:lstStyle/>
            <a:p>
              <a:pPr algn="just">
                <a:lnSpc>
                  <a:spcPts val="2520"/>
                </a:lnSpc>
              </a:pPr>
              <a:r>
                <a:rPr lang="ro-RO" sz="2100" dirty="0">
                  <a:solidFill>
                    <a:srgbClr val="00094A"/>
                  </a:solidFill>
                  <a:latin typeface="Calibri (MS)"/>
                  <a:ea typeface="Calibri (MS)"/>
                  <a:cs typeface="Calibri (MS)"/>
                  <a:sym typeface="Calibri (MS)"/>
                </a:rPr>
                <a:t>Raportul descriptiv de evaluare referitor la dezvoltarea fizică şi la formarea competenţelor cognitive şi socio-emoţionale ale copilului, la finalul grupei mari a grădiniţei face trimiteri către Curriculumul pentru educația timpurie, aprobat prin O.M.E.N.  nr.  4694/2019, respectiv Reperele fundamentale în învățarea și dezvoltarea timpurie a copilului de la naștere la 7 ani, aprobate prin O.M.E. nr. 4628/2024, iar </a:t>
              </a:r>
              <a:r>
                <a:rPr lang="ro-RO" sz="2100" b="1" dirty="0">
                  <a:solidFill>
                    <a:srgbClr val="00094A"/>
                  </a:solidFill>
                  <a:latin typeface="Calibri (MS) Bold"/>
                  <a:ea typeface="Calibri (MS) Bold"/>
                  <a:cs typeface="Calibri (MS) Bold"/>
                  <a:sym typeface="Calibri (MS) Bold"/>
                </a:rPr>
                <a:t>învățământul preșcolar special se raportează la programa școlară aprobată prin O.M.E.N. nr. 3702/21.04.2021. </a:t>
              </a:r>
            </a:p>
            <a:p>
              <a:pPr algn="just">
                <a:lnSpc>
                  <a:spcPts val="2520"/>
                </a:lnSpc>
              </a:pPr>
              <a:endParaRPr lang="ro-RO" sz="2100" b="1" dirty="0">
                <a:solidFill>
                  <a:srgbClr val="00094A"/>
                </a:solidFill>
                <a:latin typeface="Calibri (MS) Bold"/>
                <a:ea typeface="Calibri (MS) Bold"/>
                <a:cs typeface="Calibri (MS) Bold"/>
                <a:sym typeface="Calibri (MS) Bold"/>
              </a:endParaRPr>
            </a:p>
            <a:p>
              <a:pPr algn="just">
                <a:lnSpc>
                  <a:spcPts val="2520"/>
                </a:lnSpc>
              </a:pPr>
              <a:r>
                <a:rPr lang="ro-RO" sz="2100" b="1" dirty="0">
                  <a:solidFill>
                    <a:srgbClr val="00094A"/>
                  </a:solidFill>
                  <a:latin typeface="Calibri (MS) Bold"/>
                  <a:ea typeface="Calibri (MS) Bold"/>
                  <a:cs typeface="Calibri (MS) Bold"/>
                  <a:sym typeface="Calibri (MS) Bold"/>
                </a:rPr>
                <a:t>!!! Pentru elevii cu CES integrați în învâțământul de masă se completează Raportul descriptiv de evaluare (se va evidenția progresul, diagnosticul se trece doar cu acordul părinților, se completează cu sprijinul profesorului consilier școlar)</a:t>
              </a:r>
            </a:p>
            <a:p>
              <a:pPr algn="just">
                <a:lnSpc>
                  <a:spcPts val="2520"/>
                </a:lnSpc>
              </a:pPr>
              <a:r>
                <a:rPr lang="ro-RO" sz="2100" b="1" dirty="0">
                  <a:solidFill>
                    <a:srgbClr val="00094A"/>
                  </a:solidFill>
                  <a:latin typeface="Calibri (MS) Bold"/>
                  <a:ea typeface="Calibri (MS) Bold"/>
                  <a:cs typeface="Calibri (MS) Bold"/>
                  <a:sym typeface="Calibri (MS) Bold"/>
                </a:rPr>
                <a:t>Raportul descriptiv trebuie să devină un instrument de intervenție educațională și monitorizare, nu doar o procedură de completare.</a:t>
              </a:r>
            </a:p>
            <a:p>
              <a:pPr algn="just">
                <a:lnSpc>
                  <a:spcPts val="2520"/>
                </a:lnSpc>
              </a:pPr>
              <a:r>
                <a:rPr lang="ro-RO" sz="2100" b="1" dirty="0">
                  <a:solidFill>
                    <a:srgbClr val="00094A"/>
                  </a:solidFill>
                  <a:latin typeface="Calibri (MS) Bold"/>
                  <a:ea typeface="Calibri (MS) Bold"/>
                  <a:cs typeface="Calibri (MS) Bold"/>
                  <a:sym typeface="Calibri (MS) Bold"/>
                </a:rPr>
                <a:t>Nu este un scor de pregătire pentru școală, este un profil de nevoi pentru proiectarea sprijinului.</a:t>
              </a:r>
            </a:p>
            <a:p>
              <a:pPr algn="just">
                <a:lnSpc>
                  <a:spcPts val="2520"/>
                </a:lnSpc>
              </a:pPr>
              <a:r>
                <a:rPr lang="ro-RO" sz="2100" b="1" dirty="0">
                  <a:solidFill>
                    <a:srgbClr val="00094A"/>
                  </a:solidFill>
                  <a:latin typeface="Calibri (MS) Bold"/>
                  <a:ea typeface="Calibri (MS) Bold"/>
                  <a:cs typeface="Calibri (MS) Bold"/>
                  <a:sym typeface="Calibri (MS) Bold"/>
                </a:rPr>
                <a:t>Tranziția spre clasa pregătitoare trebuie să includă explicit limbaj, autonomie și organizarea sarcinii</a:t>
              </a:r>
              <a:r>
                <a:rPr lang="en-US" sz="2100" b="1" dirty="0">
                  <a:solidFill>
                    <a:srgbClr val="00094A"/>
                  </a:solidFill>
                  <a:latin typeface="Calibri (MS) Bold"/>
                  <a:ea typeface="Calibri (MS) Bold"/>
                  <a:cs typeface="Calibri (MS) Bold"/>
                  <a:sym typeface="Calibri (MS) Bold"/>
                </a:rPr>
                <a:t>.</a:t>
              </a:r>
            </a:p>
          </p:txBody>
        </p:sp>
      </p:grpSp>
      <p:sp>
        <p:nvSpPr>
          <p:cNvPr id="27" name="TextBox 27"/>
          <p:cNvSpPr txBox="1"/>
          <p:nvPr/>
        </p:nvSpPr>
        <p:spPr>
          <a:xfrm>
            <a:off x="11658600" y="3045126"/>
            <a:ext cx="5410200" cy="2595519"/>
          </a:xfrm>
          <a:prstGeom prst="rect">
            <a:avLst/>
          </a:prstGeom>
        </p:spPr>
        <p:txBody>
          <a:bodyPr wrap="square" lIns="0" tIns="0" rIns="0" bIns="0" rtlCol="0" anchor="t">
            <a:spAutoFit/>
          </a:bodyPr>
          <a:lstStyle/>
          <a:p>
            <a:pPr marL="537285" lvl="1" indent="-268642" algn="just">
              <a:lnSpc>
                <a:spcPts val="2880"/>
              </a:lnSpc>
              <a:buFont typeface="Arial"/>
              <a:buChar char="•"/>
            </a:pPr>
            <a:r>
              <a:rPr lang="ro-RO" sz="2400" b="1" dirty="0">
                <a:solidFill>
                  <a:srgbClr val="16324F"/>
                </a:solidFill>
                <a:latin typeface="Aptos Bold"/>
                <a:ea typeface="Aptos Bold"/>
                <a:cs typeface="Aptos Bold"/>
                <a:sym typeface="Aptos Bold"/>
              </a:rPr>
              <a:t>OME nr. 6584/2024 - Metodologia privind întocmirea Raportului descriptiv de evaluare referitor la dezvoltarea fizică şi la formarea competenţelor cognitive şi socio-emoţionale ale copilului, la finalul grupei mari a grădiniţei</a:t>
            </a:r>
          </a:p>
        </p:txBody>
      </p:sp>
      <p:grpSp>
        <p:nvGrpSpPr>
          <p:cNvPr id="28" name="Group 28"/>
          <p:cNvGrpSpPr/>
          <p:nvPr/>
        </p:nvGrpSpPr>
        <p:grpSpPr>
          <a:xfrm>
            <a:off x="2286000" y="0"/>
            <a:ext cx="13716000" cy="109728"/>
            <a:chOff x="0" y="0"/>
            <a:chExt cx="13004800" cy="104038"/>
          </a:xfrm>
        </p:grpSpPr>
        <p:sp>
          <p:nvSpPr>
            <p:cNvPr id="29" name="Freeform 29"/>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30" name="Group 30"/>
          <p:cNvGrpSpPr/>
          <p:nvPr/>
        </p:nvGrpSpPr>
        <p:grpSpPr>
          <a:xfrm>
            <a:off x="2286000" y="109728"/>
            <a:ext cx="13716000" cy="27432"/>
            <a:chOff x="0" y="0"/>
            <a:chExt cx="13004800" cy="26010"/>
          </a:xfrm>
        </p:grpSpPr>
        <p:sp>
          <p:nvSpPr>
            <p:cNvPr id="31" name="Freeform 31"/>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34" name="Group 34"/>
          <p:cNvGrpSpPr/>
          <p:nvPr/>
        </p:nvGrpSpPr>
        <p:grpSpPr>
          <a:xfrm>
            <a:off x="3040380" y="10012680"/>
            <a:ext cx="12207240" cy="13716"/>
            <a:chOff x="0" y="0"/>
            <a:chExt cx="11574272" cy="13005"/>
          </a:xfrm>
        </p:grpSpPr>
        <p:sp>
          <p:nvSpPr>
            <p:cNvPr id="35" name="Freeform 35"/>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36" name="TextBox 36"/>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18</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297881" y="0"/>
            <a:ext cx="13692238" cy="10287000"/>
            <a:chOff x="0" y="0"/>
            <a:chExt cx="12982270" cy="9753600"/>
          </a:xfrm>
        </p:grpSpPr>
        <p:sp>
          <p:nvSpPr>
            <p:cNvPr id="3" name="Freeform 3"/>
            <p:cNvSpPr/>
            <p:nvPr/>
          </p:nvSpPr>
          <p:spPr>
            <a:xfrm>
              <a:off x="0" y="0"/>
              <a:ext cx="12982321" cy="9753600"/>
            </a:xfrm>
            <a:custGeom>
              <a:avLst/>
              <a:gdLst/>
              <a:ahLst/>
              <a:cxnLst/>
              <a:rect l="l" t="t" r="r" b="b"/>
              <a:pathLst>
                <a:path w="12982321" h="9753600">
                  <a:moveTo>
                    <a:pt x="0" y="0"/>
                  </a:moveTo>
                  <a:lnTo>
                    <a:pt x="12982321" y="0"/>
                  </a:lnTo>
                  <a:lnTo>
                    <a:pt x="12982321" y="9753600"/>
                  </a:lnTo>
                  <a:lnTo>
                    <a:pt x="0" y="9753600"/>
                  </a:lnTo>
                  <a:lnTo>
                    <a:pt x="0" y="0"/>
                  </a:lnTo>
                  <a:close/>
                </a:path>
              </a:pathLst>
            </a:custGeom>
            <a:blipFill>
              <a:blip r:embed="rId2"/>
              <a:stretch>
                <a:fillRect l="-16666" r="-16666"/>
              </a:stretch>
            </a:blipFill>
          </p:spPr>
        </p:sp>
      </p:grpSp>
      <p:sp>
        <p:nvSpPr>
          <p:cNvPr id="12" name="AutoShape 12"/>
          <p:cNvSpPr/>
          <p:nvPr/>
        </p:nvSpPr>
        <p:spPr>
          <a:xfrm rot="5387220">
            <a:off x="589301" y="5707852"/>
            <a:ext cx="4206084" cy="0"/>
          </a:xfrm>
          <a:prstGeom prst="line">
            <a:avLst/>
          </a:prstGeom>
          <a:ln w="9525" cap="rnd">
            <a:solidFill>
              <a:srgbClr val="63DBF5"/>
            </a:solidFill>
            <a:prstDash val="solid"/>
            <a:headEnd type="none" w="sm" len="sm"/>
            <a:tailEnd type="none" w="sm" len="sm"/>
          </a:ln>
        </p:spPr>
      </p:sp>
      <p:sp>
        <p:nvSpPr>
          <p:cNvPr id="13" name="AutoShape 13"/>
          <p:cNvSpPr/>
          <p:nvPr/>
        </p:nvSpPr>
        <p:spPr>
          <a:xfrm rot="5387220">
            <a:off x="816647" y="5707852"/>
            <a:ext cx="4206084" cy="0"/>
          </a:xfrm>
          <a:prstGeom prst="line">
            <a:avLst/>
          </a:prstGeom>
          <a:ln w="9525" cap="rnd">
            <a:solidFill>
              <a:srgbClr val="63DBF5"/>
            </a:solidFill>
            <a:prstDash val="solid"/>
            <a:headEnd type="none" w="sm" len="sm"/>
            <a:tailEnd type="none" w="sm" len="sm"/>
          </a:ln>
        </p:spPr>
      </p:sp>
      <p:sp>
        <p:nvSpPr>
          <p:cNvPr id="16" name="AutoShape 16"/>
          <p:cNvSpPr/>
          <p:nvPr/>
        </p:nvSpPr>
        <p:spPr>
          <a:xfrm rot="5387220">
            <a:off x="703249" y="5707852"/>
            <a:ext cx="4206084" cy="0"/>
          </a:xfrm>
          <a:prstGeom prst="line">
            <a:avLst/>
          </a:prstGeom>
          <a:ln w="9525" cap="rnd">
            <a:solidFill>
              <a:srgbClr val="63DBF5"/>
            </a:solidFill>
            <a:prstDash val="solid"/>
            <a:headEnd type="none" w="sm" len="sm"/>
            <a:tailEnd type="none" w="sm" len="sm"/>
          </a:ln>
        </p:spPr>
      </p:sp>
      <p:sp>
        <p:nvSpPr>
          <p:cNvPr id="17" name="AutoShape 17"/>
          <p:cNvSpPr/>
          <p:nvPr/>
        </p:nvSpPr>
        <p:spPr>
          <a:xfrm rot="5387220">
            <a:off x="930581" y="5707852"/>
            <a:ext cx="4206084" cy="0"/>
          </a:xfrm>
          <a:prstGeom prst="line">
            <a:avLst/>
          </a:prstGeom>
          <a:ln w="9525" cap="rnd">
            <a:solidFill>
              <a:srgbClr val="63DBF5"/>
            </a:solidFill>
            <a:prstDash val="solid"/>
            <a:headEnd type="none" w="sm" len="sm"/>
            <a:tailEnd type="none" w="sm" len="sm"/>
          </a:ln>
        </p:spPr>
      </p:sp>
      <p:sp>
        <p:nvSpPr>
          <p:cNvPr id="18" name="AutoShape 18"/>
          <p:cNvSpPr/>
          <p:nvPr/>
        </p:nvSpPr>
        <p:spPr>
          <a:xfrm rot="5387220">
            <a:off x="1044528" y="5707852"/>
            <a:ext cx="4206084" cy="0"/>
          </a:xfrm>
          <a:prstGeom prst="line">
            <a:avLst/>
          </a:prstGeom>
          <a:ln w="9525" cap="rnd">
            <a:solidFill>
              <a:srgbClr val="63DBF5"/>
            </a:solidFill>
            <a:prstDash val="solid"/>
            <a:headEnd type="none" w="sm" len="sm"/>
            <a:tailEnd type="none" w="sm" len="sm"/>
          </a:ln>
        </p:spPr>
      </p:sp>
      <p:sp>
        <p:nvSpPr>
          <p:cNvPr id="19" name="AutoShape 19"/>
          <p:cNvSpPr/>
          <p:nvPr/>
        </p:nvSpPr>
        <p:spPr>
          <a:xfrm rot="5387220">
            <a:off x="1158462" y="5707852"/>
            <a:ext cx="4206084" cy="0"/>
          </a:xfrm>
          <a:prstGeom prst="line">
            <a:avLst/>
          </a:prstGeom>
          <a:ln w="9525" cap="rnd">
            <a:solidFill>
              <a:srgbClr val="63DBF5"/>
            </a:solidFill>
            <a:prstDash val="solid"/>
            <a:headEnd type="none" w="sm" len="sm"/>
            <a:tailEnd type="none" w="sm" len="sm"/>
          </a:ln>
        </p:spPr>
      </p:sp>
      <p:sp>
        <p:nvSpPr>
          <p:cNvPr id="20" name="AutoShape 20"/>
          <p:cNvSpPr/>
          <p:nvPr/>
        </p:nvSpPr>
        <p:spPr>
          <a:xfrm rot="5387220">
            <a:off x="1271860" y="5707852"/>
            <a:ext cx="4206084" cy="0"/>
          </a:xfrm>
          <a:prstGeom prst="line">
            <a:avLst/>
          </a:prstGeom>
          <a:ln w="9525" cap="rnd">
            <a:solidFill>
              <a:srgbClr val="63DBF5"/>
            </a:solidFill>
            <a:prstDash val="solid"/>
            <a:headEnd type="none" w="sm" len="sm"/>
            <a:tailEnd type="none" w="sm" len="sm"/>
          </a:ln>
        </p:spPr>
      </p:sp>
      <p:grpSp>
        <p:nvGrpSpPr>
          <p:cNvPr id="22" name="Group 22"/>
          <p:cNvGrpSpPr/>
          <p:nvPr/>
        </p:nvGrpSpPr>
        <p:grpSpPr>
          <a:xfrm>
            <a:off x="2879994" y="3331796"/>
            <a:ext cx="5742356" cy="6924423"/>
            <a:chOff x="0" y="0"/>
            <a:chExt cx="5444604" cy="6565379"/>
          </a:xfrm>
        </p:grpSpPr>
        <p:sp>
          <p:nvSpPr>
            <p:cNvPr id="23" name="Freeform 23"/>
            <p:cNvSpPr/>
            <p:nvPr/>
          </p:nvSpPr>
          <p:spPr>
            <a:xfrm>
              <a:off x="0" y="0"/>
              <a:ext cx="5444617" cy="6565392"/>
            </a:xfrm>
            <a:custGeom>
              <a:avLst/>
              <a:gdLst/>
              <a:ahLst/>
              <a:cxnLst/>
              <a:rect l="l" t="t" r="r" b="b"/>
              <a:pathLst>
                <a:path w="5444617" h="6565392">
                  <a:moveTo>
                    <a:pt x="110871" y="0"/>
                  </a:moveTo>
                  <a:cubicBezTo>
                    <a:pt x="48641" y="0"/>
                    <a:pt x="0" y="44196"/>
                    <a:pt x="0" y="100457"/>
                  </a:cubicBezTo>
                  <a:lnTo>
                    <a:pt x="0" y="6464935"/>
                  </a:lnTo>
                  <a:cubicBezTo>
                    <a:pt x="0" y="6519672"/>
                    <a:pt x="48641" y="6565392"/>
                    <a:pt x="110871" y="6565392"/>
                  </a:cubicBezTo>
                  <a:lnTo>
                    <a:pt x="5333746" y="6565392"/>
                  </a:lnTo>
                  <a:cubicBezTo>
                    <a:pt x="5394198" y="6565392"/>
                    <a:pt x="5444617" y="6519672"/>
                    <a:pt x="5444617" y="6464935"/>
                  </a:cubicBezTo>
                  <a:lnTo>
                    <a:pt x="5444617" y="100457"/>
                  </a:lnTo>
                  <a:cubicBezTo>
                    <a:pt x="5444617" y="44196"/>
                    <a:pt x="5394198" y="0"/>
                    <a:pt x="5333746" y="0"/>
                  </a:cubicBezTo>
                  <a:lnTo>
                    <a:pt x="110871" y="0"/>
                  </a:lnTo>
                  <a:close/>
                </a:path>
              </a:pathLst>
            </a:custGeom>
            <a:solidFill>
              <a:srgbClr val="00649F"/>
            </a:solidFill>
          </p:spPr>
        </p:sp>
      </p:grpSp>
      <p:grpSp>
        <p:nvGrpSpPr>
          <p:cNvPr id="24" name="Group 24"/>
          <p:cNvGrpSpPr/>
          <p:nvPr/>
        </p:nvGrpSpPr>
        <p:grpSpPr>
          <a:xfrm>
            <a:off x="2698016" y="2128686"/>
            <a:ext cx="5742356" cy="7710120"/>
            <a:chOff x="0" y="0"/>
            <a:chExt cx="5444604" cy="7310336"/>
          </a:xfrm>
        </p:grpSpPr>
        <p:sp>
          <p:nvSpPr>
            <p:cNvPr id="25" name="Freeform 25"/>
            <p:cNvSpPr/>
            <p:nvPr/>
          </p:nvSpPr>
          <p:spPr>
            <a:xfrm>
              <a:off x="0" y="0"/>
              <a:ext cx="5444490" cy="7310374"/>
            </a:xfrm>
            <a:custGeom>
              <a:avLst/>
              <a:gdLst/>
              <a:ahLst/>
              <a:cxnLst/>
              <a:rect l="l" t="t" r="r" b="b"/>
              <a:pathLst>
                <a:path w="5444490" h="7310374">
                  <a:moveTo>
                    <a:pt x="0" y="0"/>
                  </a:moveTo>
                  <a:lnTo>
                    <a:pt x="0" y="2266315"/>
                  </a:lnTo>
                  <a:lnTo>
                    <a:pt x="0" y="5373116"/>
                  </a:lnTo>
                  <a:lnTo>
                    <a:pt x="0" y="7310374"/>
                  </a:lnTo>
                  <a:lnTo>
                    <a:pt x="5444490" y="7310374"/>
                  </a:lnTo>
                  <a:lnTo>
                    <a:pt x="5444490" y="1457579"/>
                  </a:lnTo>
                  <a:lnTo>
                    <a:pt x="5444490" y="0"/>
                  </a:lnTo>
                  <a:lnTo>
                    <a:pt x="0" y="0"/>
                  </a:lnTo>
                  <a:close/>
                </a:path>
              </a:pathLst>
            </a:custGeom>
            <a:solidFill>
              <a:srgbClr val="C2C2DF"/>
            </a:solidFill>
          </p:spPr>
        </p:sp>
        <p:sp>
          <p:nvSpPr>
            <p:cNvPr id="26" name="TextBox 26"/>
            <p:cNvSpPr txBox="1"/>
            <p:nvPr/>
          </p:nvSpPr>
          <p:spPr>
            <a:xfrm>
              <a:off x="0" y="-9525"/>
              <a:ext cx="5444604" cy="7319861"/>
            </a:xfrm>
            <a:prstGeom prst="rect">
              <a:avLst/>
            </a:prstGeom>
          </p:spPr>
          <p:txBody>
            <a:bodyPr lIns="50800" tIns="50800" rIns="50800" bIns="50800" rtlCol="0" anchor="ctr"/>
            <a:lstStyle/>
            <a:p>
              <a:pPr algn="l">
                <a:lnSpc>
                  <a:spcPts val="3240"/>
                </a:lnSpc>
              </a:pPr>
              <a:r>
                <a:rPr lang="ro-RO" sz="2700" dirty="0">
                  <a:solidFill>
                    <a:srgbClr val="00094A"/>
                  </a:solidFill>
                  <a:latin typeface="Trebuchet MS"/>
                  <a:ea typeface="Trebuchet MS"/>
                  <a:cs typeface="Trebuchet MS"/>
                  <a:sym typeface="Trebuchet MS"/>
                </a:rPr>
                <a:t>Unitățile de învățământ special, unitățile de educație extrașcolară, casele corpului didactic, centrele de resurse și asistență educațională pot adapta la specificul instituțional, prin procedură proprie, atât structura și conținutul portofoliului profesional prevăzute în anexa nr. 1, cât și aspectele prevăzute la alin. (1)</a:t>
              </a:r>
            </a:p>
          </p:txBody>
        </p:sp>
      </p:grpSp>
      <p:sp>
        <p:nvSpPr>
          <p:cNvPr id="27" name="TextBox 27"/>
          <p:cNvSpPr txBox="1"/>
          <p:nvPr/>
        </p:nvSpPr>
        <p:spPr>
          <a:xfrm>
            <a:off x="8750402" y="2517007"/>
            <a:ext cx="7099198" cy="5655394"/>
          </a:xfrm>
          <a:prstGeom prst="rect">
            <a:avLst/>
          </a:prstGeom>
        </p:spPr>
        <p:txBody>
          <a:bodyPr wrap="square" lIns="0" tIns="0" rIns="0" bIns="0" rtlCol="0" anchor="t">
            <a:spAutoFit/>
          </a:bodyPr>
          <a:lstStyle/>
          <a:p>
            <a:pPr marL="537285" lvl="1" indent="-268642" algn="just">
              <a:lnSpc>
                <a:spcPts val="2880"/>
              </a:lnSpc>
              <a:buFont typeface="Arial"/>
              <a:buChar char="•"/>
            </a:pPr>
            <a:r>
              <a:rPr lang="ro-RO" sz="2400" b="1" dirty="0">
                <a:solidFill>
                  <a:srgbClr val="16324F"/>
                </a:solidFill>
                <a:latin typeface="Aptos Bold"/>
                <a:ea typeface="Aptos Bold"/>
                <a:cs typeface="Aptos Bold"/>
                <a:sym typeface="Aptos Bold"/>
              </a:rPr>
              <a:t>OMEC nr. 3.858/30.04.2026 pentru aprobarea </a:t>
            </a:r>
            <a:r>
              <a:rPr lang="ro-RO" sz="2400" b="1" u="sng" dirty="0">
                <a:solidFill>
                  <a:srgbClr val="0000EE"/>
                </a:solidFill>
                <a:latin typeface="Aptos Bold"/>
                <a:ea typeface="Aptos Bold"/>
                <a:cs typeface="Aptos Bold"/>
                <a:sym typeface="Aptos Bold"/>
                <a:hlinkClick r:id="rId3" tooltip="https://legislatie.just.ro/Public/DetaliiDocumentAfis/310373"/>
              </a:rPr>
              <a:t>Metodologiei-cadru</a:t>
            </a:r>
            <a:r>
              <a:rPr lang="ro-RO" sz="2400" b="1" dirty="0">
                <a:solidFill>
                  <a:srgbClr val="16324F"/>
                </a:solidFill>
                <a:latin typeface="Aptos Bold"/>
                <a:ea typeface="Aptos Bold"/>
                <a:cs typeface="Aptos Bold"/>
                <a:sym typeface="Aptos Bold"/>
              </a:rPr>
              <a:t> privind elaborarea și gestionarea portofoliului profesional al cadrului didactic </a:t>
            </a:r>
          </a:p>
          <a:p>
            <a:pPr marL="470123" lvl="1" indent="-235061" algn="just">
              <a:lnSpc>
                <a:spcPts val="2520"/>
              </a:lnSpc>
            </a:pPr>
            <a:endParaRPr lang="ro-RO" sz="2400" b="1" dirty="0">
              <a:solidFill>
                <a:srgbClr val="16324F"/>
              </a:solidFill>
              <a:latin typeface="Aptos Bold"/>
              <a:ea typeface="Aptos Bold"/>
              <a:cs typeface="Aptos Bold"/>
              <a:sym typeface="Aptos Bold"/>
            </a:endParaRPr>
          </a:p>
          <a:p>
            <a:pPr marL="498676" lvl="1" indent="-249338" algn="just">
              <a:lnSpc>
                <a:spcPts val="2520"/>
              </a:lnSpc>
              <a:buFont typeface="Arial"/>
              <a:buChar char="•"/>
            </a:pPr>
            <a:r>
              <a:rPr lang="ro-RO" sz="2100" dirty="0">
                <a:solidFill>
                  <a:srgbClr val="283540"/>
                </a:solidFill>
                <a:latin typeface="Aptos"/>
                <a:ea typeface="Aptos"/>
                <a:cs typeface="Aptos"/>
                <a:sym typeface="Aptos"/>
              </a:rPr>
              <a:t>    portofoliul profesional al cadrului didactic = dovada documentată a competențelor și a evoluției profesionale, raportată la profilul și standardele profesionale ale cadrului didactic (OME nr. 7.386/2024)</a:t>
            </a:r>
          </a:p>
          <a:p>
            <a:pPr marL="498676" lvl="1" indent="-249338" algn="just">
              <a:lnSpc>
                <a:spcPts val="2520"/>
              </a:lnSpc>
              <a:buFont typeface="Arial"/>
              <a:buChar char="•"/>
            </a:pPr>
            <a:r>
              <a:rPr lang="en-US" sz="2100" dirty="0">
                <a:solidFill>
                  <a:srgbClr val="283540"/>
                </a:solidFill>
                <a:latin typeface="Aptos"/>
                <a:ea typeface="Aptos"/>
                <a:cs typeface="Aptos"/>
                <a:sym typeface="Aptos"/>
              </a:rPr>
              <a:t>   </a:t>
            </a:r>
            <a:r>
              <a:rPr lang="ro-RO" sz="2100" dirty="0">
                <a:solidFill>
                  <a:srgbClr val="283540"/>
                </a:solidFill>
                <a:latin typeface="Aptos"/>
                <a:ea typeface="Aptos"/>
                <a:cs typeface="Aptos"/>
                <a:sym typeface="Aptos"/>
              </a:rPr>
              <a:t>cuprinde 5 secțiuni: </a:t>
            </a:r>
          </a:p>
          <a:p>
            <a:pPr marL="498676" lvl="1" indent="-249338" algn="just">
              <a:lnSpc>
                <a:spcPts val="2520"/>
              </a:lnSpc>
              <a:buFont typeface="Arial"/>
              <a:buChar char="•"/>
            </a:pPr>
            <a:r>
              <a:rPr lang="ro-RO" sz="2100" dirty="0">
                <a:solidFill>
                  <a:srgbClr val="283540"/>
                </a:solidFill>
                <a:latin typeface="Aptos"/>
                <a:ea typeface="Aptos"/>
                <a:cs typeface="Aptos"/>
                <a:sym typeface="Aptos"/>
              </a:rPr>
              <a:t>a) date personale și de identificare profesională;</a:t>
            </a:r>
          </a:p>
          <a:p>
            <a:pPr marL="498676" lvl="1" indent="-249338" algn="just">
              <a:lnSpc>
                <a:spcPts val="2520"/>
              </a:lnSpc>
              <a:buFont typeface="Arial"/>
              <a:buChar char="•"/>
            </a:pPr>
            <a:r>
              <a:rPr lang="ro-RO" sz="2100" dirty="0">
                <a:solidFill>
                  <a:srgbClr val="283540"/>
                </a:solidFill>
                <a:latin typeface="Aptos"/>
                <a:ea typeface="Aptos"/>
                <a:cs typeface="Aptos"/>
                <a:sym typeface="Aptos"/>
              </a:rPr>
              <a:t>b) activitate specifică normei didactice de predare-învățare-evaluare;</a:t>
            </a:r>
          </a:p>
          <a:p>
            <a:pPr marL="498676" lvl="1" indent="-249338" algn="just">
              <a:lnSpc>
                <a:spcPts val="2520"/>
              </a:lnSpc>
              <a:buFont typeface="Arial"/>
              <a:buChar char="•"/>
            </a:pPr>
            <a:r>
              <a:rPr lang="ro-RO" sz="2100" dirty="0">
                <a:solidFill>
                  <a:srgbClr val="283540"/>
                </a:solidFill>
                <a:latin typeface="Aptos"/>
                <a:ea typeface="Aptos"/>
                <a:cs typeface="Aptos"/>
                <a:sym typeface="Aptos"/>
              </a:rPr>
              <a:t>c) activități complementare procesului de învățământ;</a:t>
            </a:r>
          </a:p>
          <a:p>
            <a:pPr marL="498676" lvl="1" indent="-249338" algn="just">
              <a:lnSpc>
                <a:spcPts val="2520"/>
              </a:lnSpc>
              <a:buFont typeface="Arial"/>
              <a:buChar char="•"/>
            </a:pPr>
            <a:r>
              <a:rPr lang="ro-RO" sz="2100" dirty="0">
                <a:solidFill>
                  <a:srgbClr val="283540"/>
                </a:solidFill>
                <a:latin typeface="Aptos"/>
                <a:ea typeface="Aptos"/>
                <a:cs typeface="Aptos"/>
                <a:sym typeface="Aptos"/>
              </a:rPr>
              <a:t>d) activități de management al clasei;</a:t>
            </a:r>
          </a:p>
          <a:p>
            <a:pPr marL="498676" lvl="1" indent="-249338" algn="just">
              <a:lnSpc>
                <a:spcPts val="2520"/>
              </a:lnSpc>
              <a:buFont typeface="Arial"/>
              <a:buChar char="•"/>
            </a:pPr>
            <a:r>
              <a:rPr lang="ro-RO" sz="2100" dirty="0">
                <a:solidFill>
                  <a:srgbClr val="283540"/>
                </a:solidFill>
                <a:latin typeface="Aptos"/>
                <a:ea typeface="Aptos"/>
                <a:cs typeface="Aptos"/>
                <a:sym typeface="Aptos"/>
              </a:rPr>
              <a:t>e) evoluția în cariera didactică și dezvoltarea profesională</a:t>
            </a:r>
          </a:p>
          <a:p>
            <a:pPr marL="498676" lvl="1" indent="-249338" algn="l">
              <a:lnSpc>
                <a:spcPts val="2520"/>
              </a:lnSpc>
            </a:pPr>
            <a:endParaRPr lang="en-US" sz="2100" dirty="0">
              <a:solidFill>
                <a:srgbClr val="283540"/>
              </a:solidFill>
              <a:latin typeface="Aptos"/>
              <a:ea typeface="Aptos"/>
              <a:cs typeface="Aptos"/>
              <a:sym typeface="Aptos"/>
            </a:endParaRPr>
          </a:p>
        </p:txBody>
      </p:sp>
      <p:grpSp>
        <p:nvGrpSpPr>
          <p:cNvPr id="28" name="Group 28"/>
          <p:cNvGrpSpPr/>
          <p:nvPr/>
        </p:nvGrpSpPr>
        <p:grpSpPr>
          <a:xfrm>
            <a:off x="2286000" y="0"/>
            <a:ext cx="13716000" cy="109728"/>
            <a:chOff x="0" y="0"/>
            <a:chExt cx="13004800" cy="104038"/>
          </a:xfrm>
        </p:grpSpPr>
        <p:sp>
          <p:nvSpPr>
            <p:cNvPr id="29" name="Freeform 29"/>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30" name="Group 30"/>
          <p:cNvGrpSpPr/>
          <p:nvPr/>
        </p:nvGrpSpPr>
        <p:grpSpPr>
          <a:xfrm>
            <a:off x="2286000" y="109728"/>
            <a:ext cx="13716000" cy="27432"/>
            <a:chOff x="0" y="0"/>
            <a:chExt cx="13004800" cy="26010"/>
          </a:xfrm>
        </p:grpSpPr>
        <p:sp>
          <p:nvSpPr>
            <p:cNvPr id="31" name="Freeform 31"/>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34" name="Group 34"/>
          <p:cNvGrpSpPr/>
          <p:nvPr/>
        </p:nvGrpSpPr>
        <p:grpSpPr>
          <a:xfrm>
            <a:off x="3040380" y="10012680"/>
            <a:ext cx="12207240" cy="13716"/>
            <a:chOff x="0" y="0"/>
            <a:chExt cx="11574272" cy="13005"/>
          </a:xfrm>
        </p:grpSpPr>
        <p:sp>
          <p:nvSpPr>
            <p:cNvPr id="35" name="Freeform 35"/>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36" name="TextBox 36"/>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19</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297881" y="0"/>
            <a:ext cx="13692238" cy="10287000"/>
            <a:chOff x="0" y="0"/>
            <a:chExt cx="12982270" cy="9753600"/>
          </a:xfrm>
        </p:grpSpPr>
        <p:sp>
          <p:nvSpPr>
            <p:cNvPr id="3" name="Freeform 3"/>
            <p:cNvSpPr/>
            <p:nvPr/>
          </p:nvSpPr>
          <p:spPr>
            <a:xfrm>
              <a:off x="0" y="0"/>
              <a:ext cx="12982321" cy="9753600"/>
            </a:xfrm>
            <a:custGeom>
              <a:avLst/>
              <a:gdLst/>
              <a:ahLst/>
              <a:cxnLst/>
              <a:rect l="l" t="t" r="r" b="b"/>
              <a:pathLst>
                <a:path w="12982321" h="9753600">
                  <a:moveTo>
                    <a:pt x="0" y="0"/>
                  </a:moveTo>
                  <a:lnTo>
                    <a:pt x="12982321" y="0"/>
                  </a:lnTo>
                  <a:lnTo>
                    <a:pt x="12982321" y="9753600"/>
                  </a:lnTo>
                  <a:lnTo>
                    <a:pt x="0" y="9753600"/>
                  </a:lnTo>
                  <a:lnTo>
                    <a:pt x="0" y="0"/>
                  </a:lnTo>
                  <a:close/>
                </a:path>
              </a:pathLst>
            </a:custGeom>
            <a:blipFill>
              <a:blip r:embed="rId2"/>
              <a:stretch>
                <a:fillRect l="-16666" r="-16666"/>
              </a:stretch>
            </a:blipFill>
          </p:spPr>
        </p:sp>
      </p:grpSp>
      <p:sp>
        <p:nvSpPr>
          <p:cNvPr id="24" name="TextBox 24"/>
          <p:cNvSpPr txBox="1"/>
          <p:nvPr/>
        </p:nvSpPr>
        <p:spPr>
          <a:xfrm>
            <a:off x="9614952" y="4018947"/>
            <a:ext cx="5969568" cy="2919447"/>
          </a:xfrm>
          <a:prstGeom prst="rect">
            <a:avLst/>
          </a:prstGeom>
        </p:spPr>
        <p:txBody>
          <a:bodyPr lIns="0" tIns="0" rIns="0" bIns="0" rtlCol="0" anchor="t">
            <a:spAutoFit/>
          </a:bodyPr>
          <a:lstStyle/>
          <a:p>
            <a:pPr marL="155776" lvl="1" indent="-77888" algn="just">
              <a:lnSpc>
                <a:spcPts val="2520"/>
              </a:lnSpc>
              <a:buFont typeface="Arial"/>
              <a:buChar char="•"/>
            </a:pPr>
            <a:r>
              <a:rPr lang="en-US" sz="2100" b="1" i="1">
                <a:solidFill>
                  <a:srgbClr val="283540"/>
                </a:solidFill>
                <a:latin typeface="Aptos Bold Italics"/>
                <a:ea typeface="Aptos Bold Italics"/>
                <a:cs typeface="Aptos Bold Italics"/>
                <a:sym typeface="Aptos Bold Italics"/>
              </a:rPr>
              <a:t>Procedura cu privire la asigurarea condițiilor de egalizare a șanselor pentru elevii cu deficiențe de vedere, deficiențe de auz și tulburări de neurodezvoltare care susțin examenele naționale: evaluarea națională pentru absolvenții clasei  a VIII-a și examenul național de bacalaureat – sesiunea 2026 (Procedura valabilă pentru examenele din anul școlar 2026 – 2027 va fi elaborată pană la 1 dec. 2026).</a:t>
            </a:r>
          </a:p>
        </p:txBody>
      </p:sp>
      <p:sp>
        <p:nvSpPr>
          <p:cNvPr id="25" name="TextBox 25"/>
          <p:cNvSpPr txBox="1"/>
          <p:nvPr/>
        </p:nvSpPr>
        <p:spPr>
          <a:xfrm>
            <a:off x="2703079" y="637138"/>
            <a:ext cx="6657256" cy="7873332"/>
          </a:xfrm>
          <a:prstGeom prst="rect">
            <a:avLst/>
          </a:prstGeom>
        </p:spPr>
        <p:txBody>
          <a:bodyPr lIns="0" tIns="0" rIns="0" bIns="0" rtlCol="0" anchor="t">
            <a:spAutoFit/>
          </a:bodyPr>
          <a:lstStyle/>
          <a:p>
            <a:pPr algn="l">
              <a:lnSpc>
                <a:spcPts val="3240"/>
              </a:lnSpc>
            </a:pPr>
            <a:r>
              <a:rPr lang="ro-RO" sz="2700" b="1" dirty="0">
                <a:solidFill>
                  <a:srgbClr val="16324F"/>
                </a:solidFill>
                <a:latin typeface="Aptos Bold"/>
                <a:ea typeface="Aptos Bold"/>
                <a:cs typeface="Aptos Bold"/>
                <a:sym typeface="Aptos Bold"/>
              </a:rPr>
              <a:t>Examene naționale</a:t>
            </a:r>
          </a:p>
          <a:p>
            <a:pPr algn="l">
              <a:lnSpc>
                <a:spcPts val="3240"/>
              </a:lnSpc>
            </a:pPr>
            <a:endParaRPr lang="en-US" sz="2700" b="1" dirty="0">
              <a:solidFill>
                <a:srgbClr val="16324F"/>
              </a:solidFill>
              <a:latin typeface="Aptos Bold"/>
              <a:ea typeface="Aptos Bold"/>
              <a:cs typeface="Aptos Bold"/>
              <a:sym typeface="Aptos Bold"/>
            </a:endParaRPr>
          </a:p>
          <a:p>
            <a:pPr marL="347471" lvl="1" indent="-173735" algn="just">
              <a:lnSpc>
                <a:spcPts val="3240"/>
              </a:lnSpc>
              <a:buFont typeface="Arial"/>
              <a:buChar char="•"/>
            </a:pPr>
            <a:r>
              <a:rPr lang="ro-RO" sz="2700" b="1" dirty="0">
                <a:solidFill>
                  <a:srgbClr val="283540"/>
                </a:solidFill>
                <a:latin typeface="Aptos Bold"/>
                <a:ea typeface="Aptos Bold"/>
                <a:cs typeface="Aptos Bold"/>
                <a:sym typeface="Aptos Bold"/>
              </a:rPr>
              <a:t>OMEC nr. 5211/2026 </a:t>
            </a:r>
            <a:r>
              <a:rPr lang="ro-RO" sz="2700" dirty="0">
                <a:solidFill>
                  <a:srgbClr val="283540"/>
                </a:solidFill>
                <a:latin typeface="Aptos"/>
                <a:ea typeface="Aptos"/>
                <a:cs typeface="Aptos"/>
                <a:sym typeface="Aptos"/>
              </a:rPr>
              <a:t>privind organizarea și desfășurarea examenului național de </a:t>
            </a:r>
            <a:r>
              <a:rPr lang="ro-RO" sz="2700" b="1" dirty="0">
                <a:solidFill>
                  <a:srgbClr val="283540"/>
                </a:solidFill>
                <a:latin typeface="Aptos Bold"/>
                <a:ea typeface="Aptos Bold"/>
                <a:cs typeface="Aptos Bold"/>
                <a:sym typeface="Aptos Bold"/>
              </a:rPr>
              <a:t>bacalaureat — 2027</a:t>
            </a:r>
          </a:p>
          <a:p>
            <a:pPr marL="347471" lvl="1" indent="-173735" algn="just">
              <a:lnSpc>
                <a:spcPts val="3240"/>
              </a:lnSpc>
              <a:buFont typeface="Arial"/>
              <a:buChar char="•"/>
            </a:pPr>
            <a:r>
              <a:rPr lang="ro-RO" sz="2700" b="1" dirty="0">
                <a:solidFill>
                  <a:srgbClr val="283540"/>
                </a:solidFill>
                <a:latin typeface="Aptos Bold"/>
                <a:ea typeface="Aptos Bold"/>
                <a:cs typeface="Aptos Bold"/>
                <a:sym typeface="Aptos Bold"/>
              </a:rPr>
              <a:t>OMEC nr. 4138/2026</a:t>
            </a:r>
            <a:r>
              <a:rPr lang="ro-RO" sz="2700" dirty="0">
                <a:solidFill>
                  <a:srgbClr val="283540"/>
                </a:solidFill>
                <a:latin typeface="Aptos"/>
                <a:ea typeface="Aptos"/>
                <a:cs typeface="Aptos"/>
                <a:sym typeface="Aptos"/>
              </a:rPr>
              <a:t> privind aprobarea </a:t>
            </a:r>
            <a:r>
              <a:rPr lang="ro-RO" sz="2700" b="1" dirty="0">
                <a:solidFill>
                  <a:srgbClr val="283540"/>
                </a:solidFill>
                <a:latin typeface="Aptos Bold"/>
                <a:ea typeface="Aptos Bold"/>
                <a:cs typeface="Aptos Bold"/>
                <a:sym typeface="Aptos Bold"/>
              </a:rPr>
              <a:t>probelor și disciplinelor</a:t>
            </a:r>
            <a:r>
              <a:rPr lang="ro-RO" sz="2700" dirty="0">
                <a:solidFill>
                  <a:srgbClr val="283540"/>
                </a:solidFill>
                <a:latin typeface="Aptos"/>
                <a:ea typeface="Aptos"/>
                <a:cs typeface="Aptos"/>
                <a:sym typeface="Aptos"/>
              </a:rPr>
              <a:t> examenului național de </a:t>
            </a:r>
            <a:r>
              <a:rPr lang="ro-RO" sz="2700" b="1" dirty="0">
                <a:solidFill>
                  <a:srgbClr val="283540"/>
                </a:solidFill>
                <a:latin typeface="Aptos Bold"/>
                <a:ea typeface="Aptos Bold"/>
                <a:cs typeface="Aptos Bold"/>
                <a:sym typeface="Aptos Bold"/>
              </a:rPr>
              <a:t>bacalaureat - 2030</a:t>
            </a:r>
          </a:p>
          <a:p>
            <a:pPr marL="347471" lvl="1" indent="-173735" algn="just">
              <a:lnSpc>
                <a:spcPts val="3240"/>
              </a:lnSpc>
              <a:buFont typeface="Arial"/>
              <a:buChar char="•"/>
            </a:pPr>
            <a:r>
              <a:rPr lang="ro-RO" sz="2700" b="1" dirty="0">
                <a:solidFill>
                  <a:srgbClr val="283540"/>
                </a:solidFill>
                <a:latin typeface="Aptos Bold"/>
                <a:ea typeface="Aptos Bold"/>
                <a:cs typeface="Aptos Bold"/>
                <a:sym typeface="Aptos Bold"/>
              </a:rPr>
              <a:t>OMEC nr. 5077/25.08.2026 </a:t>
            </a:r>
            <a:r>
              <a:rPr lang="ro-RO" sz="2700" dirty="0">
                <a:solidFill>
                  <a:srgbClr val="283540"/>
                </a:solidFill>
                <a:latin typeface="Aptos"/>
                <a:ea typeface="Aptos"/>
                <a:cs typeface="Aptos"/>
                <a:sym typeface="Aptos"/>
              </a:rPr>
              <a:t>privind aprobarea programelor de examen pentru disciplinele/modulele de pregătire corespunzătoare probelor examenului național de </a:t>
            </a:r>
            <a:r>
              <a:rPr lang="ro-RO" sz="2700" b="1" dirty="0">
                <a:solidFill>
                  <a:srgbClr val="283540"/>
                </a:solidFill>
                <a:latin typeface="Aptos Bold"/>
                <a:ea typeface="Aptos Bold"/>
                <a:cs typeface="Aptos Bold"/>
                <a:sym typeface="Aptos Bold"/>
              </a:rPr>
              <a:t>bacalaureat — 2030</a:t>
            </a:r>
          </a:p>
          <a:p>
            <a:pPr marL="347471" lvl="1" indent="-173735" algn="just">
              <a:lnSpc>
                <a:spcPts val="3240"/>
              </a:lnSpc>
              <a:buFont typeface="Arial"/>
              <a:buChar char="•"/>
            </a:pPr>
            <a:r>
              <a:rPr lang="ro-RO" sz="2700" b="1" dirty="0">
                <a:solidFill>
                  <a:srgbClr val="283540"/>
                </a:solidFill>
                <a:latin typeface="Aptos Bold"/>
                <a:ea typeface="Aptos Bold"/>
                <a:cs typeface="Aptos Bold"/>
                <a:sym typeface="Aptos Bold"/>
              </a:rPr>
              <a:t>OMEC nr. 5214/27.08.2026</a:t>
            </a:r>
            <a:r>
              <a:rPr lang="ro-RO" sz="2700" dirty="0">
                <a:solidFill>
                  <a:srgbClr val="283540"/>
                </a:solidFill>
                <a:latin typeface="Aptos"/>
                <a:ea typeface="Aptos"/>
                <a:cs typeface="Aptos"/>
                <a:sym typeface="Aptos"/>
              </a:rPr>
              <a:t> privind aprobarea graficului de desfășurare a examenelor de </a:t>
            </a:r>
            <a:r>
              <a:rPr lang="ro-RO" sz="2700" b="1" dirty="0">
                <a:solidFill>
                  <a:srgbClr val="283540"/>
                </a:solidFill>
                <a:latin typeface="Aptos Bold"/>
                <a:ea typeface="Aptos Bold"/>
                <a:cs typeface="Aptos Bold"/>
                <a:sym typeface="Aptos Bold"/>
              </a:rPr>
              <a:t>certificare a calificării profesionale</a:t>
            </a:r>
            <a:r>
              <a:rPr lang="ro-RO" sz="2700" dirty="0">
                <a:solidFill>
                  <a:srgbClr val="283540"/>
                </a:solidFill>
                <a:latin typeface="Aptos"/>
                <a:ea typeface="Aptos"/>
                <a:cs typeface="Aptos"/>
                <a:sym typeface="Aptos"/>
              </a:rPr>
              <a:t> a absolvenților din învățământul profesional și tehnic preuniversitar în anul școlar 2026-2027</a:t>
            </a:r>
          </a:p>
        </p:txBody>
      </p:sp>
      <p:grpSp>
        <p:nvGrpSpPr>
          <p:cNvPr id="26" name="Group 26"/>
          <p:cNvGrpSpPr/>
          <p:nvPr/>
        </p:nvGrpSpPr>
        <p:grpSpPr>
          <a:xfrm>
            <a:off x="2286000" y="0"/>
            <a:ext cx="13716000" cy="109728"/>
            <a:chOff x="0" y="0"/>
            <a:chExt cx="13004800" cy="104038"/>
          </a:xfrm>
        </p:grpSpPr>
        <p:sp>
          <p:nvSpPr>
            <p:cNvPr id="27" name="Freeform 27"/>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28" name="Group 28"/>
          <p:cNvGrpSpPr/>
          <p:nvPr/>
        </p:nvGrpSpPr>
        <p:grpSpPr>
          <a:xfrm>
            <a:off x="2286000" y="109728"/>
            <a:ext cx="13716000" cy="27432"/>
            <a:chOff x="0" y="0"/>
            <a:chExt cx="13004800" cy="26010"/>
          </a:xfrm>
        </p:grpSpPr>
        <p:sp>
          <p:nvSpPr>
            <p:cNvPr id="29" name="Freeform 29"/>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32" name="Group 32"/>
          <p:cNvGrpSpPr/>
          <p:nvPr/>
        </p:nvGrpSpPr>
        <p:grpSpPr>
          <a:xfrm>
            <a:off x="3040380" y="10012680"/>
            <a:ext cx="12207240" cy="13716"/>
            <a:chOff x="0" y="0"/>
            <a:chExt cx="11574272" cy="13005"/>
          </a:xfrm>
        </p:grpSpPr>
        <p:sp>
          <p:nvSpPr>
            <p:cNvPr id="33" name="Freeform 33"/>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34" name="TextBox 34"/>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20</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838200" y="0"/>
            <a:ext cx="16306800" cy="10287000"/>
            <a:chOff x="0" y="0"/>
            <a:chExt cx="12982270" cy="9753600"/>
          </a:xfrm>
        </p:grpSpPr>
        <p:sp>
          <p:nvSpPr>
            <p:cNvPr id="3" name="Freeform 3"/>
            <p:cNvSpPr/>
            <p:nvPr/>
          </p:nvSpPr>
          <p:spPr>
            <a:xfrm>
              <a:off x="0" y="0"/>
              <a:ext cx="12982321" cy="9753600"/>
            </a:xfrm>
            <a:custGeom>
              <a:avLst/>
              <a:gdLst/>
              <a:ahLst/>
              <a:cxnLst/>
              <a:rect l="l" t="t" r="r" b="b"/>
              <a:pathLst>
                <a:path w="12982321" h="9753600">
                  <a:moveTo>
                    <a:pt x="0" y="0"/>
                  </a:moveTo>
                  <a:lnTo>
                    <a:pt x="12982321" y="0"/>
                  </a:lnTo>
                  <a:lnTo>
                    <a:pt x="12982321" y="9753600"/>
                  </a:lnTo>
                  <a:lnTo>
                    <a:pt x="0" y="9753600"/>
                  </a:lnTo>
                  <a:lnTo>
                    <a:pt x="0" y="0"/>
                  </a:lnTo>
                  <a:close/>
                </a:path>
              </a:pathLst>
            </a:custGeom>
            <a:blipFill>
              <a:blip r:embed="rId2"/>
              <a:stretch>
                <a:fillRect l="-16666" r="-16666"/>
              </a:stretch>
            </a:blipFill>
          </p:spPr>
        </p:sp>
      </p:grpSp>
      <p:sp>
        <p:nvSpPr>
          <p:cNvPr id="22" name="TextBox 22"/>
          <p:cNvSpPr txBox="1"/>
          <p:nvPr/>
        </p:nvSpPr>
        <p:spPr>
          <a:xfrm>
            <a:off x="3497830" y="1940827"/>
            <a:ext cx="11292340" cy="3334246"/>
          </a:xfrm>
          <a:prstGeom prst="rect">
            <a:avLst/>
          </a:prstGeom>
        </p:spPr>
        <p:txBody>
          <a:bodyPr lIns="0" tIns="0" rIns="0" bIns="0" rtlCol="0" anchor="t">
            <a:spAutoFit/>
          </a:bodyPr>
          <a:lstStyle/>
          <a:p>
            <a:pPr algn="l">
              <a:lnSpc>
                <a:spcPts val="5040"/>
              </a:lnSpc>
            </a:pPr>
            <a:r>
              <a:rPr lang="ro-RO" sz="4200" b="1" noProof="0" dirty="0">
                <a:solidFill>
                  <a:srgbClr val="16324F"/>
                </a:solidFill>
                <a:latin typeface="Aptos Bold"/>
                <a:ea typeface="Aptos Bold"/>
                <a:cs typeface="Aptos Bold"/>
                <a:sym typeface="Aptos Bold"/>
              </a:rPr>
              <a:t>Concursuri școlare</a:t>
            </a:r>
          </a:p>
          <a:p>
            <a:pPr algn="l">
              <a:lnSpc>
                <a:spcPts val="5040"/>
              </a:lnSpc>
            </a:pPr>
            <a:endParaRPr lang="en-US" sz="4200" b="1" dirty="0">
              <a:solidFill>
                <a:srgbClr val="16324F"/>
              </a:solidFill>
              <a:latin typeface="Aptos Bold"/>
              <a:ea typeface="Aptos Bold"/>
              <a:cs typeface="Aptos Bold"/>
              <a:sym typeface="Aptos Bold"/>
            </a:endParaRPr>
          </a:p>
          <a:p>
            <a:pPr algn="just">
              <a:lnSpc>
                <a:spcPts val="3240"/>
              </a:lnSpc>
            </a:pPr>
            <a:r>
              <a:rPr lang="en-US" sz="2700" b="1" dirty="0">
                <a:solidFill>
                  <a:srgbClr val="16324F"/>
                </a:solidFill>
                <a:latin typeface="Aptos Bold"/>
                <a:ea typeface="Aptos Bold"/>
                <a:cs typeface="Aptos Bold"/>
                <a:sym typeface="Aptos Bold"/>
              </a:rPr>
              <a:t>- OMEC nr. 6727/2025 </a:t>
            </a:r>
            <a:r>
              <a:rPr lang="ro-RO" sz="2700" b="1" noProof="0" dirty="0">
                <a:solidFill>
                  <a:srgbClr val="16324F"/>
                </a:solidFill>
                <a:latin typeface="Aptos Bold"/>
                <a:ea typeface="Aptos Bold"/>
                <a:cs typeface="Aptos Bold"/>
                <a:sym typeface="Aptos Bold"/>
              </a:rPr>
              <a:t>pentru aprobarea Normelor metodologice privind organizarea şi desfăşurarea olimpiadelor şcolare şi a concursurilor şcolare şi a Regulamentului specific de întocmire a calendarelor de proiecte de educaţie extraşcolară</a:t>
            </a:r>
          </a:p>
          <a:p>
            <a:pPr algn="just">
              <a:lnSpc>
                <a:spcPts val="3240"/>
              </a:lnSpc>
            </a:pPr>
            <a:r>
              <a:rPr lang="ro-RO" sz="2700" b="1" noProof="0" dirty="0">
                <a:solidFill>
                  <a:srgbClr val="16324F"/>
                </a:solidFill>
                <a:latin typeface="Aptos Bold"/>
                <a:ea typeface="Aptos Bold"/>
                <a:cs typeface="Aptos Bold"/>
                <a:sym typeface="Aptos Bold"/>
              </a:rPr>
              <a:t>-Regulamente specifice</a:t>
            </a:r>
          </a:p>
        </p:txBody>
      </p:sp>
      <p:sp>
        <p:nvSpPr>
          <p:cNvPr id="23" name="TextBox 23"/>
          <p:cNvSpPr txBox="1"/>
          <p:nvPr/>
        </p:nvSpPr>
        <p:spPr>
          <a:xfrm>
            <a:off x="3214321" y="5395746"/>
            <a:ext cx="5212482" cy="1968296"/>
          </a:xfrm>
          <a:prstGeom prst="rect">
            <a:avLst/>
          </a:prstGeom>
        </p:spPr>
        <p:txBody>
          <a:bodyPr lIns="0" tIns="0" rIns="0" bIns="0" rtlCol="0" anchor="t">
            <a:spAutoFit/>
          </a:bodyPr>
          <a:lstStyle/>
          <a:p>
            <a:pPr algn="l">
              <a:lnSpc>
                <a:spcPts val="2160"/>
              </a:lnSpc>
            </a:pPr>
            <a:endParaRPr dirty="0"/>
          </a:p>
          <a:p>
            <a:pPr algn="l">
              <a:lnSpc>
                <a:spcPts val="2160"/>
              </a:lnSpc>
            </a:pPr>
            <a:endParaRPr dirty="0"/>
          </a:p>
          <a:p>
            <a:pPr algn="ctr">
              <a:lnSpc>
                <a:spcPts val="2160"/>
              </a:lnSpc>
            </a:pPr>
            <a:r>
              <a:rPr lang="en-US" sz="2400" dirty="0" err="1">
                <a:solidFill>
                  <a:srgbClr val="283540"/>
                </a:solidFill>
                <a:latin typeface="Aptos"/>
                <a:ea typeface="Aptos"/>
                <a:cs typeface="Aptos"/>
                <a:sym typeface="Aptos"/>
              </a:rPr>
              <a:t>Concursul</a:t>
            </a:r>
            <a:r>
              <a:rPr lang="en-US" sz="2400" dirty="0">
                <a:solidFill>
                  <a:srgbClr val="283540"/>
                </a:solidFill>
                <a:latin typeface="Aptos"/>
                <a:ea typeface="Aptos"/>
                <a:cs typeface="Aptos"/>
                <a:sym typeface="Aptos"/>
              </a:rPr>
              <a:t> </a:t>
            </a:r>
            <a:r>
              <a:rPr lang="en-US" sz="2400" dirty="0" err="1">
                <a:solidFill>
                  <a:srgbClr val="283540"/>
                </a:solidFill>
                <a:latin typeface="Aptos"/>
                <a:ea typeface="Aptos"/>
                <a:cs typeface="Aptos"/>
                <a:sym typeface="Aptos"/>
              </a:rPr>
              <a:t>Național</a:t>
            </a:r>
            <a:r>
              <a:rPr lang="en-US" sz="2400" dirty="0">
                <a:solidFill>
                  <a:srgbClr val="283540"/>
                </a:solidFill>
                <a:latin typeface="Aptos"/>
                <a:ea typeface="Aptos"/>
                <a:cs typeface="Aptos"/>
                <a:sym typeface="Aptos"/>
              </a:rPr>
              <a:t> </a:t>
            </a:r>
            <a:r>
              <a:rPr lang="en-US" sz="2400" dirty="0" err="1">
                <a:solidFill>
                  <a:srgbClr val="283540"/>
                </a:solidFill>
                <a:latin typeface="Aptos"/>
                <a:ea typeface="Aptos"/>
                <a:cs typeface="Aptos"/>
                <a:sym typeface="Aptos"/>
              </a:rPr>
              <a:t>pentru</a:t>
            </a:r>
            <a:r>
              <a:rPr lang="en-US" sz="2400" dirty="0">
                <a:solidFill>
                  <a:srgbClr val="283540"/>
                </a:solidFill>
                <a:latin typeface="Aptos"/>
                <a:ea typeface="Aptos"/>
                <a:cs typeface="Aptos"/>
                <a:sym typeface="Aptos"/>
              </a:rPr>
              <a:t> </a:t>
            </a:r>
            <a:r>
              <a:rPr lang="en-US" sz="2400" dirty="0" err="1">
                <a:solidFill>
                  <a:srgbClr val="283540"/>
                </a:solidFill>
                <a:latin typeface="Aptos"/>
                <a:ea typeface="Aptos"/>
                <a:cs typeface="Aptos"/>
                <a:sym typeface="Aptos"/>
              </a:rPr>
              <a:t>elevi</a:t>
            </a:r>
            <a:r>
              <a:rPr lang="en-US" sz="2400" dirty="0">
                <a:solidFill>
                  <a:srgbClr val="283540"/>
                </a:solidFill>
                <a:latin typeface="Aptos"/>
                <a:ea typeface="Aptos"/>
                <a:cs typeface="Aptos"/>
                <a:sym typeface="Aptos"/>
              </a:rPr>
              <a:t> cu </a:t>
            </a:r>
            <a:r>
              <a:rPr lang="en-US" sz="2400" dirty="0" err="1">
                <a:solidFill>
                  <a:srgbClr val="283540"/>
                </a:solidFill>
                <a:latin typeface="Aptos"/>
                <a:ea typeface="Aptos"/>
                <a:cs typeface="Aptos"/>
                <a:sym typeface="Aptos"/>
              </a:rPr>
              <a:t>deficiențe</a:t>
            </a:r>
            <a:r>
              <a:rPr lang="en-US" sz="2400" dirty="0">
                <a:solidFill>
                  <a:srgbClr val="283540"/>
                </a:solidFill>
                <a:latin typeface="Aptos"/>
                <a:ea typeface="Aptos"/>
                <a:cs typeface="Aptos"/>
                <a:sym typeface="Aptos"/>
              </a:rPr>
              <a:t> de </a:t>
            </a:r>
            <a:r>
              <a:rPr lang="en-US" sz="2400" dirty="0" err="1">
                <a:solidFill>
                  <a:srgbClr val="283540"/>
                </a:solidFill>
                <a:latin typeface="Aptos"/>
                <a:ea typeface="Aptos"/>
                <a:cs typeface="Aptos"/>
                <a:sym typeface="Aptos"/>
              </a:rPr>
              <a:t>vedere</a:t>
            </a:r>
            <a:endParaRPr lang="en-US" sz="2400" dirty="0">
              <a:solidFill>
                <a:srgbClr val="283540"/>
              </a:solidFill>
              <a:latin typeface="Aptos"/>
              <a:ea typeface="Aptos"/>
              <a:cs typeface="Aptos"/>
              <a:sym typeface="Aptos"/>
            </a:endParaRPr>
          </a:p>
          <a:p>
            <a:pPr algn="ctr">
              <a:lnSpc>
                <a:spcPts val="2160"/>
              </a:lnSpc>
            </a:pPr>
            <a:endParaRPr lang="en-US" sz="2400" dirty="0">
              <a:solidFill>
                <a:srgbClr val="283540"/>
              </a:solidFill>
              <a:latin typeface="Aptos"/>
              <a:ea typeface="Aptos"/>
              <a:cs typeface="Aptos"/>
              <a:sym typeface="Aptos"/>
            </a:endParaRPr>
          </a:p>
          <a:p>
            <a:pPr algn="ctr">
              <a:lnSpc>
                <a:spcPts val="2160"/>
              </a:lnSpc>
            </a:pPr>
            <a:r>
              <a:rPr lang="en-US" sz="2400" dirty="0">
                <a:solidFill>
                  <a:srgbClr val="283540"/>
                </a:solidFill>
                <a:latin typeface="Aptos"/>
                <a:ea typeface="Aptos"/>
                <a:cs typeface="Aptos"/>
                <a:sym typeface="Aptos"/>
              </a:rPr>
              <a:t>Arad</a:t>
            </a:r>
          </a:p>
          <a:p>
            <a:pPr algn="l">
              <a:lnSpc>
                <a:spcPts val="2160"/>
              </a:lnSpc>
            </a:pPr>
            <a:endParaRPr lang="en-US" sz="1800" dirty="0">
              <a:solidFill>
                <a:srgbClr val="283540"/>
              </a:solidFill>
              <a:latin typeface="Aptos"/>
              <a:ea typeface="Aptos"/>
              <a:cs typeface="Aptos"/>
              <a:sym typeface="Aptos"/>
            </a:endParaRPr>
          </a:p>
        </p:txBody>
      </p:sp>
      <p:sp>
        <p:nvSpPr>
          <p:cNvPr id="24" name="TextBox 24"/>
          <p:cNvSpPr txBox="1"/>
          <p:nvPr/>
        </p:nvSpPr>
        <p:spPr>
          <a:xfrm>
            <a:off x="9272588" y="5717590"/>
            <a:ext cx="5112585" cy="1686167"/>
          </a:xfrm>
          <a:prstGeom prst="rect">
            <a:avLst/>
          </a:prstGeom>
        </p:spPr>
        <p:txBody>
          <a:bodyPr lIns="0" tIns="0" rIns="0" bIns="0" rtlCol="0" anchor="t">
            <a:spAutoFit/>
          </a:bodyPr>
          <a:lstStyle/>
          <a:p>
            <a:pPr algn="l">
              <a:lnSpc>
                <a:spcPts val="2160"/>
              </a:lnSpc>
            </a:pPr>
            <a:endParaRPr dirty="0"/>
          </a:p>
          <a:p>
            <a:pPr algn="ctr">
              <a:lnSpc>
                <a:spcPts val="2160"/>
              </a:lnSpc>
            </a:pPr>
            <a:r>
              <a:rPr lang="en-US" sz="2400" dirty="0" err="1">
                <a:solidFill>
                  <a:srgbClr val="283540"/>
                </a:solidFill>
                <a:latin typeface="Aptos"/>
                <a:ea typeface="Aptos"/>
                <a:cs typeface="Aptos"/>
                <a:sym typeface="Aptos"/>
              </a:rPr>
              <a:t>Concursul</a:t>
            </a:r>
            <a:r>
              <a:rPr lang="en-US" sz="2400" dirty="0">
                <a:solidFill>
                  <a:srgbClr val="283540"/>
                </a:solidFill>
                <a:latin typeface="Aptos"/>
                <a:ea typeface="Aptos"/>
                <a:cs typeface="Aptos"/>
                <a:sym typeface="Aptos"/>
              </a:rPr>
              <a:t> </a:t>
            </a:r>
            <a:r>
              <a:rPr lang="en-US" sz="2400" dirty="0" err="1">
                <a:solidFill>
                  <a:srgbClr val="283540"/>
                </a:solidFill>
                <a:latin typeface="Aptos"/>
                <a:ea typeface="Aptos"/>
                <a:cs typeface="Aptos"/>
                <a:sym typeface="Aptos"/>
              </a:rPr>
              <a:t>Național</a:t>
            </a:r>
            <a:r>
              <a:rPr lang="en-US" sz="2400" dirty="0">
                <a:solidFill>
                  <a:srgbClr val="283540"/>
                </a:solidFill>
                <a:latin typeface="Aptos"/>
                <a:ea typeface="Aptos"/>
                <a:cs typeface="Aptos"/>
                <a:sym typeface="Aptos"/>
              </a:rPr>
              <a:t> </a:t>
            </a:r>
            <a:r>
              <a:rPr lang="en-US" sz="2400" dirty="0" err="1">
                <a:solidFill>
                  <a:srgbClr val="283540"/>
                </a:solidFill>
                <a:latin typeface="Aptos"/>
                <a:ea typeface="Aptos"/>
                <a:cs typeface="Aptos"/>
                <a:sym typeface="Aptos"/>
              </a:rPr>
              <a:t>pentru</a:t>
            </a:r>
            <a:r>
              <a:rPr lang="en-US" sz="2400" dirty="0">
                <a:solidFill>
                  <a:srgbClr val="283540"/>
                </a:solidFill>
                <a:latin typeface="Aptos"/>
                <a:ea typeface="Aptos"/>
                <a:cs typeface="Aptos"/>
                <a:sym typeface="Aptos"/>
              </a:rPr>
              <a:t> </a:t>
            </a:r>
            <a:r>
              <a:rPr lang="en-US" sz="2400" dirty="0" err="1">
                <a:solidFill>
                  <a:srgbClr val="283540"/>
                </a:solidFill>
                <a:latin typeface="Aptos"/>
                <a:ea typeface="Aptos"/>
                <a:cs typeface="Aptos"/>
                <a:sym typeface="Aptos"/>
              </a:rPr>
              <a:t>elevi</a:t>
            </a:r>
            <a:r>
              <a:rPr lang="en-US" sz="2400" dirty="0">
                <a:solidFill>
                  <a:srgbClr val="283540"/>
                </a:solidFill>
                <a:latin typeface="Aptos"/>
                <a:ea typeface="Aptos"/>
                <a:cs typeface="Aptos"/>
                <a:sym typeface="Aptos"/>
              </a:rPr>
              <a:t> cu </a:t>
            </a:r>
            <a:r>
              <a:rPr lang="en-US" sz="2400" dirty="0" err="1">
                <a:solidFill>
                  <a:srgbClr val="283540"/>
                </a:solidFill>
                <a:latin typeface="Aptos"/>
                <a:ea typeface="Aptos"/>
                <a:cs typeface="Aptos"/>
                <a:sym typeface="Aptos"/>
              </a:rPr>
              <a:t>deficiențe</a:t>
            </a:r>
            <a:r>
              <a:rPr lang="en-US" sz="2400" dirty="0">
                <a:solidFill>
                  <a:srgbClr val="283540"/>
                </a:solidFill>
                <a:latin typeface="Aptos"/>
                <a:ea typeface="Aptos"/>
                <a:cs typeface="Aptos"/>
                <a:sym typeface="Aptos"/>
              </a:rPr>
              <a:t> de </a:t>
            </a:r>
            <a:r>
              <a:rPr lang="en-US" sz="2400" dirty="0" err="1">
                <a:solidFill>
                  <a:srgbClr val="283540"/>
                </a:solidFill>
                <a:latin typeface="Aptos"/>
                <a:ea typeface="Aptos"/>
                <a:cs typeface="Aptos"/>
                <a:sym typeface="Aptos"/>
              </a:rPr>
              <a:t>auz</a:t>
            </a:r>
            <a:endParaRPr lang="en-US" sz="2400" dirty="0">
              <a:solidFill>
                <a:srgbClr val="283540"/>
              </a:solidFill>
              <a:latin typeface="Aptos"/>
              <a:ea typeface="Aptos"/>
              <a:cs typeface="Aptos"/>
              <a:sym typeface="Aptos"/>
            </a:endParaRPr>
          </a:p>
          <a:p>
            <a:pPr algn="ctr">
              <a:lnSpc>
                <a:spcPts val="2160"/>
              </a:lnSpc>
            </a:pPr>
            <a:endParaRPr lang="en-US" sz="2400" dirty="0">
              <a:solidFill>
                <a:srgbClr val="283540"/>
              </a:solidFill>
              <a:latin typeface="Aptos"/>
              <a:ea typeface="Aptos"/>
              <a:cs typeface="Aptos"/>
              <a:sym typeface="Aptos"/>
            </a:endParaRPr>
          </a:p>
          <a:p>
            <a:pPr algn="ctr">
              <a:lnSpc>
                <a:spcPts val="2160"/>
              </a:lnSpc>
            </a:pPr>
            <a:r>
              <a:rPr lang="en-US" sz="2400" dirty="0">
                <a:solidFill>
                  <a:srgbClr val="283540"/>
                </a:solidFill>
                <a:latin typeface="Aptos"/>
                <a:ea typeface="Aptos"/>
                <a:cs typeface="Aptos"/>
                <a:sym typeface="Aptos"/>
              </a:rPr>
              <a:t>Cluj</a:t>
            </a:r>
          </a:p>
          <a:p>
            <a:pPr algn="l">
              <a:lnSpc>
                <a:spcPts val="2160"/>
              </a:lnSpc>
            </a:pPr>
            <a:endParaRPr lang="en-US" sz="1800" dirty="0">
              <a:solidFill>
                <a:srgbClr val="283540"/>
              </a:solidFill>
              <a:latin typeface="Aptos"/>
              <a:ea typeface="Aptos"/>
              <a:cs typeface="Aptos"/>
              <a:sym typeface="Aptos"/>
            </a:endParaRPr>
          </a:p>
        </p:txBody>
      </p:sp>
      <p:grpSp>
        <p:nvGrpSpPr>
          <p:cNvPr id="25" name="Group 25"/>
          <p:cNvGrpSpPr/>
          <p:nvPr/>
        </p:nvGrpSpPr>
        <p:grpSpPr>
          <a:xfrm>
            <a:off x="12558963" y="5143500"/>
            <a:ext cx="536" cy="536"/>
            <a:chOff x="0" y="0"/>
            <a:chExt cx="508" cy="508"/>
          </a:xfrm>
        </p:grpSpPr>
        <p:sp>
          <p:nvSpPr>
            <p:cNvPr id="26" name="Freeform 26"/>
            <p:cNvSpPr/>
            <p:nvPr/>
          </p:nvSpPr>
          <p:spPr>
            <a:xfrm>
              <a:off x="0" y="0"/>
              <a:ext cx="508" cy="508"/>
            </a:xfrm>
            <a:custGeom>
              <a:avLst/>
              <a:gdLst/>
              <a:ahLst/>
              <a:cxnLst/>
              <a:rect l="l" t="t" r="r" b="b"/>
              <a:pathLst>
                <a:path w="508" h="508">
                  <a:moveTo>
                    <a:pt x="508" y="508"/>
                  </a:moveTo>
                  <a:lnTo>
                    <a:pt x="0" y="0"/>
                  </a:lnTo>
                  <a:cubicBezTo>
                    <a:pt x="0" y="0"/>
                    <a:pt x="381" y="508"/>
                    <a:pt x="508" y="508"/>
                  </a:cubicBezTo>
                  <a:close/>
                </a:path>
              </a:pathLst>
            </a:custGeom>
            <a:solidFill>
              <a:srgbClr val="00094A"/>
            </a:solidFill>
          </p:spPr>
        </p:sp>
      </p:grpSp>
      <p:grpSp>
        <p:nvGrpSpPr>
          <p:cNvPr id="27" name="Group 27"/>
          <p:cNvGrpSpPr/>
          <p:nvPr/>
        </p:nvGrpSpPr>
        <p:grpSpPr>
          <a:xfrm>
            <a:off x="10332001" y="5267158"/>
            <a:ext cx="536" cy="536"/>
            <a:chOff x="0" y="0"/>
            <a:chExt cx="508" cy="508"/>
          </a:xfrm>
        </p:grpSpPr>
        <p:sp>
          <p:nvSpPr>
            <p:cNvPr id="28" name="Freeform 28"/>
            <p:cNvSpPr/>
            <p:nvPr/>
          </p:nvSpPr>
          <p:spPr>
            <a:xfrm>
              <a:off x="0" y="0"/>
              <a:ext cx="508" cy="508"/>
            </a:xfrm>
            <a:custGeom>
              <a:avLst/>
              <a:gdLst/>
              <a:ahLst/>
              <a:cxnLst/>
              <a:rect l="l" t="t" r="r" b="b"/>
              <a:pathLst>
                <a:path w="508" h="508">
                  <a:moveTo>
                    <a:pt x="508" y="508"/>
                  </a:moveTo>
                  <a:lnTo>
                    <a:pt x="0" y="0"/>
                  </a:lnTo>
                  <a:cubicBezTo>
                    <a:pt x="0" y="0"/>
                    <a:pt x="381" y="508"/>
                    <a:pt x="508" y="508"/>
                  </a:cubicBezTo>
                  <a:close/>
                </a:path>
              </a:pathLst>
            </a:custGeom>
            <a:solidFill>
              <a:srgbClr val="00094A"/>
            </a:solidFill>
          </p:spPr>
        </p:sp>
      </p:grpSp>
      <p:grpSp>
        <p:nvGrpSpPr>
          <p:cNvPr id="29" name="Group 29"/>
          <p:cNvGrpSpPr/>
          <p:nvPr/>
        </p:nvGrpSpPr>
        <p:grpSpPr>
          <a:xfrm>
            <a:off x="2286000" y="0"/>
            <a:ext cx="13716000" cy="109728"/>
            <a:chOff x="0" y="0"/>
            <a:chExt cx="13004800" cy="104038"/>
          </a:xfrm>
        </p:grpSpPr>
        <p:sp>
          <p:nvSpPr>
            <p:cNvPr id="30" name="Freeform 30"/>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31" name="Group 31"/>
          <p:cNvGrpSpPr/>
          <p:nvPr/>
        </p:nvGrpSpPr>
        <p:grpSpPr>
          <a:xfrm>
            <a:off x="2286000" y="109728"/>
            <a:ext cx="13716000" cy="27432"/>
            <a:chOff x="0" y="0"/>
            <a:chExt cx="13004800" cy="26010"/>
          </a:xfrm>
        </p:grpSpPr>
        <p:sp>
          <p:nvSpPr>
            <p:cNvPr id="32" name="Freeform 32"/>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35" name="Group 35"/>
          <p:cNvGrpSpPr/>
          <p:nvPr/>
        </p:nvGrpSpPr>
        <p:grpSpPr>
          <a:xfrm>
            <a:off x="3040380" y="10012680"/>
            <a:ext cx="12207240" cy="13716"/>
            <a:chOff x="0" y="0"/>
            <a:chExt cx="11574272" cy="13005"/>
          </a:xfrm>
        </p:grpSpPr>
        <p:sp>
          <p:nvSpPr>
            <p:cNvPr id="36" name="Freeform 36"/>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37" name="TextBox 37"/>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21</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297881" y="0"/>
            <a:ext cx="13692238" cy="10287000"/>
            <a:chOff x="0" y="0"/>
            <a:chExt cx="12982270" cy="9753600"/>
          </a:xfrm>
        </p:grpSpPr>
        <p:sp>
          <p:nvSpPr>
            <p:cNvPr id="3" name="Freeform 3"/>
            <p:cNvSpPr/>
            <p:nvPr/>
          </p:nvSpPr>
          <p:spPr>
            <a:xfrm>
              <a:off x="0" y="0"/>
              <a:ext cx="12982321" cy="9753600"/>
            </a:xfrm>
            <a:custGeom>
              <a:avLst/>
              <a:gdLst/>
              <a:ahLst/>
              <a:cxnLst/>
              <a:rect l="l" t="t" r="r" b="b"/>
              <a:pathLst>
                <a:path w="12982321" h="9753600">
                  <a:moveTo>
                    <a:pt x="0" y="0"/>
                  </a:moveTo>
                  <a:lnTo>
                    <a:pt x="12982321" y="0"/>
                  </a:lnTo>
                  <a:lnTo>
                    <a:pt x="12982321" y="9753600"/>
                  </a:lnTo>
                  <a:lnTo>
                    <a:pt x="0" y="9753600"/>
                  </a:lnTo>
                  <a:lnTo>
                    <a:pt x="0" y="0"/>
                  </a:lnTo>
                  <a:close/>
                </a:path>
              </a:pathLst>
            </a:custGeom>
            <a:blipFill>
              <a:blip r:embed="rId2"/>
              <a:stretch>
                <a:fillRect l="-16666" r="-16666"/>
              </a:stretch>
            </a:blipFill>
          </p:spPr>
        </p:sp>
      </p:grpSp>
      <p:sp>
        <p:nvSpPr>
          <p:cNvPr id="20" name="TextBox 20"/>
          <p:cNvSpPr txBox="1"/>
          <p:nvPr/>
        </p:nvSpPr>
        <p:spPr>
          <a:xfrm>
            <a:off x="2640982" y="1237382"/>
            <a:ext cx="6833836" cy="2861277"/>
          </a:xfrm>
          <a:prstGeom prst="rect">
            <a:avLst/>
          </a:prstGeom>
        </p:spPr>
        <p:txBody>
          <a:bodyPr lIns="0" tIns="0" rIns="0" bIns="0" rtlCol="0" anchor="t">
            <a:spAutoFit/>
          </a:bodyPr>
          <a:lstStyle/>
          <a:p>
            <a:pPr algn="just">
              <a:lnSpc>
                <a:spcPts val="6480"/>
              </a:lnSpc>
            </a:pPr>
            <a:r>
              <a:rPr lang="en-US" sz="3600" b="1">
                <a:solidFill>
                  <a:srgbClr val="283540"/>
                </a:solidFill>
                <a:latin typeface="Aptos Bold"/>
                <a:ea typeface="Aptos Bold"/>
                <a:cs typeface="Aptos Bold"/>
                <a:sym typeface="Aptos Bold"/>
              </a:rPr>
              <a:t>Curriculum</a:t>
            </a:r>
          </a:p>
          <a:p>
            <a:pPr algn="just">
              <a:lnSpc>
                <a:spcPts val="5399"/>
              </a:lnSpc>
            </a:pPr>
            <a:r>
              <a:rPr lang="en-US" sz="2999" b="1">
                <a:solidFill>
                  <a:srgbClr val="283540"/>
                </a:solidFill>
                <a:latin typeface="Aptos Bold"/>
                <a:ea typeface="Aptos Bold"/>
                <a:cs typeface="Aptos Bold"/>
                <a:sym typeface="Aptos Bold"/>
              </a:rPr>
              <a:t>PLANURI CADRU NOI PENTRU ÎNVĂȚĂMÂNTUL LICEAL SPECIAL</a:t>
            </a:r>
          </a:p>
          <a:p>
            <a:pPr algn="l">
              <a:lnSpc>
                <a:spcPts val="3599"/>
              </a:lnSpc>
            </a:pPr>
            <a:endParaRPr lang="en-US" sz="2999" b="1">
              <a:solidFill>
                <a:srgbClr val="283540"/>
              </a:solidFill>
              <a:latin typeface="Aptos Bold"/>
              <a:ea typeface="Aptos Bold"/>
              <a:cs typeface="Aptos Bold"/>
              <a:sym typeface="Aptos Bold"/>
            </a:endParaRPr>
          </a:p>
        </p:txBody>
      </p:sp>
      <p:grpSp>
        <p:nvGrpSpPr>
          <p:cNvPr id="21" name="Group 21"/>
          <p:cNvGrpSpPr/>
          <p:nvPr/>
        </p:nvGrpSpPr>
        <p:grpSpPr>
          <a:xfrm>
            <a:off x="10172700" y="1143183"/>
            <a:ext cx="4850816" cy="5848200"/>
            <a:chOff x="0" y="0"/>
            <a:chExt cx="4599292" cy="5544960"/>
          </a:xfrm>
        </p:grpSpPr>
        <p:sp>
          <p:nvSpPr>
            <p:cNvPr id="22" name="Freeform 22"/>
            <p:cNvSpPr/>
            <p:nvPr/>
          </p:nvSpPr>
          <p:spPr>
            <a:xfrm>
              <a:off x="0" y="0"/>
              <a:ext cx="4599305" cy="5544947"/>
            </a:xfrm>
            <a:custGeom>
              <a:avLst/>
              <a:gdLst/>
              <a:ahLst/>
              <a:cxnLst/>
              <a:rect l="l" t="t" r="r" b="b"/>
              <a:pathLst>
                <a:path w="4599305" h="5544947">
                  <a:moveTo>
                    <a:pt x="766572" y="0"/>
                  </a:moveTo>
                  <a:cubicBezTo>
                    <a:pt x="343154" y="0"/>
                    <a:pt x="0" y="343154"/>
                    <a:pt x="0" y="766572"/>
                  </a:cubicBezTo>
                  <a:lnTo>
                    <a:pt x="0" y="4778375"/>
                  </a:lnTo>
                  <a:cubicBezTo>
                    <a:pt x="0" y="5201793"/>
                    <a:pt x="343154" y="5544947"/>
                    <a:pt x="766572" y="5544947"/>
                  </a:cubicBezTo>
                  <a:lnTo>
                    <a:pt x="3832733" y="5544947"/>
                  </a:lnTo>
                  <a:cubicBezTo>
                    <a:pt x="4256024" y="5544947"/>
                    <a:pt x="4599305" y="5201793"/>
                    <a:pt x="4599305" y="4778375"/>
                  </a:cubicBezTo>
                  <a:lnTo>
                    <a:pt x="4599305" y="766572"/>
                  </a:lnTo>
                  <a:cubicBezTo>
                    <a:pt x="4599305" y="343154"/>
                    <a:pt x="4256151" y="0"/>
                    <a:pt x="3832733" y="0"/>
                  </a:cubicBezTo>
                  <a:close/>
                </a:path>
              </a:pathLst>
            </a:custGeom>
            <a:solidFill>
              <a:srgbClr val="006DF5">
                <a:alpha val="15686"/>
              </a:srgbClr>
            </a:solidFill>
          </p:spPr>
        </p:sp>
        <p:sp>
          <p:nvSpPr>
            <p:cNvPr id="23" name="TextBox 23"/>
            <p:cNvSpPr txBox="1"/>
            <p:nvPr/>
          </p:nvSpPr>
          <p:spPr>
            <a:xfrm>
              <a:off x="0" y="0"/>
              <a:ext cx="4599292" cy="5544960"/>
            </a:xfrm>
            <a:prstGeom prst="rect">
              <a:avLst/>
            </a:prstGeom>
          </p:spPr>
          <p:txBody>
            <a:bodyPr lIns="50800" tIns="50800" rIns="50800" bIns="50800" rtlCol="0" anchor="ctr"/>
            <a:lstStyle/>
            <a:p>
              <a:pPr algn="l">
                <a:lnSpc>
                  <a:spcPts val="3240"/>
                </a:lnSpc>
              </a:pPr>
              <a:endParaRPr/>
            </a:p>
            <a:p>
              <a:pPr marL="347471" lvl="2" indent="-115824" algn="l">
                <a:lnSpc>
                  <a:spcPts val="3240"/>
                </a:lnSpc>
                <a:buFont typeface="Arial"/>
                <a:buChar char="⚬"/>
              </a:pPr>
              <a:r>
                <a:rPr lang="en-US" sz="2700">
                  <a:solidFill>
                    <a:srgbClr val="283540"/>
                  </a:solidFill>
                  <a:latin typeface="Aptos"/>
                  <a:ea typeface="Aptos"/>
                  <a:cs typeface="Aptos"/>
                  <a:sym typeface="Aptos"/>
                </a:rPr>
                <a:t>planurile-cadru se aplică progresiv, începând cu generația de elevi care intră în clasa a IX-a în anul școlar 2026-2027</a:t>
              </a:r>
            </a:p>
            <a:p>
              <a:pPr marL="347471" lvl="2" indent="-115824" algn="l">
                <a:lnSpc>
                  <a:spcPts val="3240"/>
                </a:lnSpc>
                <a:buFont typeface="Arial"/>
                <a:buChar char="⚬"/>
              </a:pPr>
              <a:r>
                <a:rPr lang="en-US" sz="2700">
                  <a:solidFill>
                    <a:srgbClr val="283540"/>
                  </a:solidFill>
                  <a:latin typeface="Aptos"/>
                  <a:ea typeface="Aptos"/>
                  <a:cs typeface="Aptos"/>
                  <a:sym typeface="Aptos"/>
                </a:rPr>
                <a:t>noile planuri-cadru extind durata studiilor, în vederea susținerii bacalaureatului</a:t>
              </a:r>
            </a:p>
          </p:txBody>
        </p:sp>
      </p:grpSp>
      <p:sp>
        <p:nvSpPr>
          <p:cNvPr id="24" name="TextBox 24"/>
          <p:cNvSpPr txBox="1"/>
          <p:nvPr/>
        </p:nvSpPr>
        <p:spPr>
          <a:xfrm>
            <a:off x="2450900" y="5178527"/>
            <a:ext cx="7595235" cy="2933952"/>
          </a:xfrm>
          <a:prstGeom prst="rect">
            <a:avLst/>
          </a:prstGeom>
        </p:spPr>
        <p:txBody>
          <a:bodyPr lIns="0" tIns="0" rIns="0" bIns="0" rtlCol="0" anchor="t">
            <a:spAutoFit/>
          </a:bodyPr>
          <a:lstStyle/>
          <a:p>
            <a:pPr marL="308864" lvl="1" indent="-154432" algn="just">
              <a:lnSpc>
                <a:spcPts val="2880"/>
              </a:lnSpc>
              <a:buFont typeface="Arial"/>
              <a:buChar char="•"/>
            </a:pPr>
            <a:r>
              <a:rPr lang="en-US" sz="2400">
                <a:solidFill>
                  <a:srgbClr val="283540"/>
                </a:solidFill>
                <a:latin typeface="Aptos"/>
                <a:ea typeface="Aptos"/>
                <a:cs typeface="Aptos"/>
                <a:sym typeface="Aptos"/>
              </a:rPr>
              <a:t>OMEC nr. 6873/09.12.2025 privind aprobarea planurilor-cadru pentru învățământul liceal special cu frecvență zi, învățământul liceal cu frecvență zi, pentru clasele cu predare a unei limbi moderne în regim intensiv/bilingv, învățământul liceal cu frecvență zi, pentru clasele cu predare a disciplinei informatică în regim intensiv, și învățământul liceal cu frecvență seral/redusă</a:t>
            </a:r>
          </a:p>
          <a:p>
            <a:pPr marL="308864" lvl="1" indent="-154432" algn="l">
              <a:lnSpc>
                <a:spcPts val="2880"/>
              </a:lnSpc>
            </a:pPr>
            <a:endParaRPr lang="en-US" sz="2400">
              <a:solidFill>
                <a:srgbClr val="283540"/>
              </a:solidFill>
              <a:latin typeface="Aptos"/>
              <a:ea typeface="Aptos"/>
              <a:cs typeface="Aptos"/>
              <a:sym typeface="Aptos"/>
            </a:endParaRPr>
          </a:p>
        </p:txBody>
      </p:sp>
      <p:grpSp>
        <p:nvGrpSpPr>
          <p:cNvPr id="25" name="Group 25"/>
          <p:cNvGrpSpPr/>
          <p:nvPr/>
        </p:nvGrpSpPr>
        <p:grpSpPr>
          <a:xfrm>
            <a:off x="2286000" y="0"/>
            <a:ext cx="13716000" cy="109728"/>
            <a:chOff x="0" y="0"/>
            <a:chExt cx="13004800" cy="104038"/>
          </a:xfrm>
        </p:grpSpPr>
        <p:sp>
          <p:nvSpPr>
            <p:cNvPr id="26" name="Freeform 26"/>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27" name="Group 27"/>
          <p:cNvGrpSpPr/>
          <p:nvPr/>
        </p:nvGrpSpPr>
        <p:grpSpPr>
          <a:xfrm>
            <a:off x="2286000" y="109728"/>
            <a:ext cx="13716000" cy="27432"/>
            <a:chOff x="0" y="0"/>
            <a:chExt cx="13004800" cy="26010"/>
          </a:xfrm>
        </p:grpSpPr>
        <p:sp>
          <p:nvSpPr>
            <p:cNvPr id="28" name="Freeform 28"/>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31" name="Group 31"/>
          <p:cNvGrpSpPr/>
          <p:nvPr/>
        </p:nvGrpSpPr>
        <p:grpSpPr>
          <a:xfrm>
            <a:off x="3040380" y="10012680"/>
            <a:ext cx="12207240" cy="13716"/>
            <a:chOff x="0" y="0"/>
            <a:chExt cx="11574272" cy="13005"/>
          </a:xfrm>
        </p:grpSpPr>
        <p:sp>
          <p:nvSpPr>
            <p:cNvPr id="32" name="Freeform 32"/>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33" name="TextBox 33"/>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22</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447800" y="0"/>
            <a:ext cx="14630454" cy="10287000"/>
            <a:chOff x="-889517" y="0"/>
            <a:chExt cx="13871838" cy="9753600"/>
          </a:xfrm>
        </p:grpSpPr>
        <p:sp>
          <p:nvSpPr>
            <p:cNvPr id="3" name="Freeform 3"/>
            <p:cNvSpPr/>
            <p:nvPr/>
          </p:nvSpPr>
          <p:spPr>
            <a:xfrm>
              <a:off x="-889517" y="0"/>
              <a:ext cx="13871838" cy="9753600"/>
            </a:xfrm>
            <a:custGeom>
              <a:avLst/>
              <a:gdLst/>
              <a:ahLst/>
              <a:cxnLst/>
              <a:rect l="l" t="t" r="r" b="b"/>
              <a:pathLst>
                <a:path w="12982321" h="9753600">
                  <a:moveTo>
                    <a:pt x="0" y="0"/>
                  </a:moveTo>
                  <a:lnTo>
                    <a:pt x="12982321" y="0"/>
                  </a:lnTo>
                  <a:lnTo>
                    <a:pt x="12982321" y="9753600"/>
                  </a:lnTo>
                  <a:lnTo>
                    <a:pt x="0" y="9753600"/>
                  </a:lnTo>
                  <a:lnTo>
                    <a:pt x="0" y="0"/>
                  </a:lnTo>
                  <a:close/>
                </a:path>
              </a:pathLst>
            </a:custGeom>
            <a:blipFill>
              <a:blip r:embed="rId2"/>
              <a:stretch>
                <a:fillRect l="-16666" r="-16666"/>
              </a:stretch>
            </a:blipFill>
          </p:spPr>
        </p:sp>
      </p:grpSp>
      <p:sp>
        <p:nvSpPr>
          <p:cNvPr id="20" name="TextBox 20"/>
          <p:cNvSpPr txBox="1"/>
          <p:nvPr/>
        </p:nvSpPr>
        <p:spPr>
          <a:xfrm>
            <a:off x="1447800" y="1220138"/>
            <a:ext cx="14601879" cy="8173969"/>
          </a:xfrm>
          <a:prstGeom prst="rect">
            <a:avLst/>
          </a:prstGeom>
        </p:spPr>
        <p:txBody>
          <a:bodyPr wrap="square" lIns="0" tIns="0" rIns="0" bIns="0" rtlCol="0" anchor="t">
            <a:spAutoFit/>
          </a:bodyPr>
          <a:lstStyle/>
          <a:p>
            <a:pPr algn="just">
              <a:lnSpc>
                <a:spcPts val="2880"/>
              </a:lnSpc>
            </a:pPr>
            <a:r>
              <a:rPr lang="ro-RO" sz="2800" b="1" noProof="0" dirty="0">
                <a:solidFill>
                  <a:srgbClr val="16324F"/>
                </a:solidFill>
                <a:latin typeface="Times New Roman" panose="02020603050405020304" pitchFamily="18" charset="0"/>
                <a:ea typeface="Aptos Bold"/>
                <a:cs typeface="Times New Roman" panose="02020603050405020304" pitchFamily="18" charset="0"/>
                <a:sym typeface="Aptos Bold"/>
              </a:rPr>
              <a:t>Teoretic (toate profilurile) </a:t>
            </a:r>
            <a:r>
              <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rPr>
              <a:t>– 5 ani (clasele IX–XIII): primii patru ani aliniază curriculumul la învățământul de masă, iar clasa a XIII-a este dedicată consolidării și pregătirii pentru bacalaureat</a:t>
            </a:r>
          </a:p>
          <a:p>
            <a:pPr algn="just">
              <a:lnSpc>
                <a:spcPts val="2880"/>
              </a:lnSpc>
            </a:pPr>
            <a:endPar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endParaRPr>
          </a:p>
          <a:p>
            <a:pPr algn="just">
              <a:lnSpc>
                <a:spcPts val="2880"/>
              </a:lnSpc>
            </a:pPr>
            <a:r>
              <a:rPr lang="ro-RO" sz="2800" b="1" noProof="0" dirty="0">
                <a:solidFill>
                  <a:srgbClr val="16324F"/>
                </a:solidFill>
                <a:latin typeface="Times New Roman" panose="02020603050405020304" pitchFamily="18" charset="0"/>
                <a:ea typeface="Aptos Bold"/>
                <a:cs typeface="Times New Roman" panose="02020603050405020304" pitchFamily="18" charset="0"/>
                <a:sym typeface="Aptos Bold"/>
              </a:rPr>
              <a:t>Tehnologic – dizabilități senzoriale / intelectuale ușoare-medii – 6 ani (IX–XIV): </a:t>
            </a:r>
          </a:p>
          <a:p>
            <a:pPr algn="just">
              <a:lnSpc>
                <a:spcPts val="2880"/>
              </a:lnSpc>
            </a:pPr>
            <a:endPar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endParaRPr>
          </a:p>
          <a:p>
            <a:pPr algn="just">
              <a:lnSpc>
                <a:spcPts val="2880"/>
              </a:lnSpc>
            </a:pPr>
            <a:r>
              <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rPr>
              <a:t>- după nivel 3 de calificare la finalul clasei a XII-a, continuarea până la nivel 4 în clasele a XIII-a–a XIV-a; clasa a XIV-a este an pregătitor Bacalaureat</a:t>
            </a:r>
          </a:p>
          <a:p>
            <a:pPr algn="just">
              <a:lnSpc>
                <a:spcPts val="2880"/>
              </a:lnSpc>
            </a:pPr>
            <a:r>
              <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rPr>
              <a:t>- clasele a IX-a – a XII-a permit elevilor obținerea calificării profesionale de nivel 3, conform CNC; </a:t>
            </a:r>
          </a:p>
          <a:p>
            <a:pPr algn="just">
              <a:lnSpc>
                <a:spcPts val="2880"/>
              </a:lnSpc>
            </a:pPr>
            <a:r>
              <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rPr>
              <a:t>- clasele a XIII-a și a XIV-a permit elevilor atât obținerea calificării profesionale de nivel 4, conform CNC, cât și susținerea examenului național de bacalaureat; </a:t>
            </a:r>
          </a:p>
          <a:p>
            <a:pPr marL="457200" indent="-457200" algn="just">
              <a:lnSpc>
                <a:spcPts val="2880"/>
              </a:lnSpc>
              <a:buFontTx/>
              <a:buChar char="-"/>
            </a:pPr>
            <a:r>
              <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rPr>
              <a:t>clasa a XIV-a reprezintă anul pregătitor pentru susținerea examenului național de bacalaureat.</a:t>
            </a:r>
          </a:p>
          <a:p>
            <a:pPr algn="just">
              <a:lnSpc>
                <a:spcPts val="2880"/>
              </a:lnSpc>
            </a:pPr>
            <a:endParaRPr lang="ro-RO" sz="2800" dirty="0">
              <a:solidFill>
                <a:srgbClr val="16324F"/>
              </a:solidFill>
              <a:latin typeface="Times New Roman" panose="02020603050405020304" pitchFamily="18" charset="0"/>
              <a:ea typeface="Aptos Bold"/>
              <a:cs typeface="Times New Roman" panose="02020603050405020304" pitchFamily="18" charset="0"/>
              <a:sym typeface="Aptos Bold"/>
            </a:endParaRPr>
          </a:p>
          <a:p>
            <a:pPr algn="just">
              <a:lnSpc>
                <a:spcPts val="2880"/>
              </a:lnSpc>
            </a:pPr>
            <a:r>
              <a:rPr lang="ro-RO" sz="2800" b="1" noProof="0" dirty="0">
                <a:solidFill>
                  <a:srgbClr val="16324F"/>
                </a:solidFill>
                <a:latin typeface="Times New Roman" panose="02020603050405020304" pitchFamily="18" charset="0"/>
                <a:ea typeface="Aptos Bold"/>
                <a:cs typeface="Times New Roman" panose="02020603050405020304" pitchFamily="18" charset="0"/>
                <a:sym typeface="Aptos Bold"/>
              </a:rPr>
              <a:t>Tehnologic – dizabilități intelectuale/asociate accentuate și grave – 7 ani (IX–XV)</a:t>
            </a:r>
            <a:r>
              <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rPr>
              <a:t>;</a:t>
            </a:r>
          </a:p>
          <a:p>
            <a:pPr marL="457200" indent="-457200" algn="just">
              <a:lnSpc>
                <a:spcPts val="2880"/>
              </a:lnSpc>
              <a:buFontTx/>
              <a:buChar char="-"/>
            </a:pPr>
            <a:r>
              <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rPr>
              <a:t>calificări profesionale până la nivel 4 în clasele a XIII-a–a XIV-a; </a:t>
            </a:r>
          </a:p>
          <a:p>
            <a:pPr marL="457200" indent="-457200" algn="just">
              <a:lnSpc>
                <a:spcPts val="2880"/>
              </a:lnSpc>
              <a:buFontTx/>
              <a:buChar char="-"/>
            </a:pPr>
            <a:r>
              <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rPr>
              <a:t>clasa a XV-a este an pregătitor pentru Bacalaureat.</a:t>
            </a:r>
          </a:p>
          <a:p>
            <a:pPr marL="457200" indent="-457200" algn="just">
              <a:lnSpc>
                <a:spcPts val="2880"/>
              </a:lnSpc>
              <a:buFontTx/>
              <a:buChar char="-"/>
            </a:pPr>
            <a:r>
              <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rPr>
              <a:t>clasele a IX-a – a XII-a permit elevilor obținerea calificării profesionale de nivel 3, conform CNC; </a:t>
            </a:r>
          </a:p>
          <a:p>
            <a:pPr marL="457200" indent="-457200" algn="just">
              <a:lnSpc>
                <a:spcPts val="2880"/>
              </a:lnSpc>
              <a:buFontTx/>
              <a:buChar char="-"/>
            </a:pPr>
            <a:r>
              <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rPr>
              <a:t>clasele a XIII-a și a XIV-a permit elevilor obținerea calificării profesionale de nivel 4, conform CNC; </a:t>
            </a:r>
          </a:p>
          <a:p>
            <a:pPr marL="457200" indent="-457200" algn="just">
              <a:lnSpc>
                <a:spcPts val="2880"/>
              </a:lnSpc>
              <a:buFontTx/>
              <a:buChar char="-"/>
            </a:pPr>
            <a:r>
              <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rPr>
              <a:t>ultimul an de studiu, clasa a XV-a, reprezintă anul pregătitor pentru susținerea examenului național de bacalaureat.</a:t>
            </a:r>
          </a:p>
          <a:p>
            <a:pPr marL="457200" indent="-457200" algn="just">
              <a:lnSpc>
                <a:spcPts val="2880"/>
              </a:lnSpc>
              <a:buFontTx/>
              <a:buChar char="-"/>
            </a:pPr>
            <a:endPar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endParaRPr>
          </a:p>
          <a:p>
            <a:pPr algn="l">
              <a:lnSpc>
                <a:spcPts val="2880"/>
              </a:lnSpc>
            </a:pPr>
            <a:endParaRPr lang="en-US" sz="2400" b="1" dirty="0">
              <a:solidFill>
                <a:srgbClr val="16324F"/>
              </a:solidFill>
              <a:latin typeface="Aptos Bold"/>
              <a:ea typeface="Aptos Bold"/>
              <a:cs typeface="Aptos Bold"/>
              <a:sym typeface="Aptos Bold"/>
            </a:endParaRPr>
          </a:p>
        </p:txBody>
      </p:sp>
      <p:grpSp>
        <p:nvGrpSpPr>
          <p:cNvPr id="23" name="Group 23"/>
          <p:cNvGrpSpPr/>
          <p:nvPr/>
        </p:nvGrpSpPr>
        <p:grpSpPr>
          <a:xfrm>
            <a:off x="2286000" y="0"/>
            <a:ext cx="13716000" cy="109728"/>
            <a:chOff x="0" y="0"/>
            <a:chExt cx="13004800" cy="104038"/>
          </a:xfrm>
        </p:grpSpPr>
        <p:sp>
          <p:nvSpPr>
            <p:cNvPr id="24" name="Freeform 24"/>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25" name="Group 25"/>
          <p:cNvGrpSpPr/>
          <p:nvPr/>
        </p:nvGrpSpPr>
        <p:grpSpPr>
          <a:xfrm>
            <a:off x="2286000" y="109728"/>
            <a:ext cx="13716000" cy="27432"/>
            <a:chOff x="0" y="0"/>
            <a:chExt cx="13004800" cy="26010"/>
          </a:xfrm>
        </p:grpSpPr>
        <p:sp>
          <p:nvSpPr>
            <p:cNvPr id="26" name="Freeform 26"/>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29" name="Group 29"/>
          <p:cNvGrpSpPr/>
          <p:nvPr/>
        </p:nvGrpSpPr>
        <p:grpSpPr>
          <a:xfrm>
            <a:off x="3040380" y="10012680"/>
            <a:ext cx="12207240" cy="13716"/>
            <a:chOff x="0" y="0"/>
            <a:chExt cx="11574272" cy="13005"/>
          </a:xfrm>
        </p:grpSpPr>
        <p:sp>
          <p:nvSpPr>
            <p:cNvPr id="30" name="Freeform 30"/>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31" name="TextBox 31"/>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23</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09600" y="0"/>
            <a:ext cx="15380519" cy="10287000"/>
            <a:chOff x="0" y="0"/>
            <a:chExt cx="12982270" cy="9753600"/>
          </a:xfrm>
        </p:grpSpPr>
        <p:sp>
          <p:nvSpPr>
            <p:cNvPr id="3" name="Freeform 3"/>
            <p:cNvSpPr/>
            <p:nvPr/>
          </p:nvSpPr>
          <p:spPr>
            <a:xfrm>
              <a:off x="0" y="0"/>
              <a:ext cx="12982321" cy="9753600"/>
            </a:xfrm>
            <a:custGeom>
              <a:avLst/>
              <a:gdLst/>
              <a:ahLst/>
              <a:cxnLst/>
              <a:rect l="l" t="t" r="r" b="b"/>
              <a:pathLst>
                <a:path w="12982321" h="9753600">
                  <a:moveTo>
                    <a:pt x="0" y="0"/>
                  </a:moveTo>
                  <a:lnTo>
                    <a:pt x="12982321" y="0"/>
                  </a:lnTo>
                  <a:lnTo>
                    <a:pt x="12982321" y="9753600"/>
                  </a:lnTo>
                  <a:lnTo>
                    <a:pt x="0" y="9753600"/>
                  </a:lnTo>
                  <a:lnTo>
                    <a:pt x="0" y="0"/>
                  </a:lnTo>
                  <a:close/>
                </a:path>
              </a:pathLst>
            </a:custGeom>
            <a:blipFill>
              <a:blip r:embed="rId2"/>
              <a:stretch>
                <a:fillRect l="-16666" r="-16666"/>
              </a:stretch>
            </a:blipFill>
          </p:spPr>
        </p:sp>
      </p:grpSp>
      <p:grpSp>
        <p:nvGrpSpPr>
          <p:cNvPr id="5" name="Group 5"/>
          <p:cNvGrpSpPr/>
          <p:nvPr/>
        </p:nvGrpSpPr>
        <p:grpSpPr>
          <a:xfrm rot="-10800000">
            <a:off x="11796479" y="-345057"/>
            <a:ext cx="4418280" cy="1431005"/>
            <a:chOff x="0" y="0"/>
            <a:chExt cx="4189184" cy="1356804"/>
          </a:xfrm>
        </p:grpSpPr>
        <p:sp>
          <p:nvSpPr>
            <p:cNvPr id="6" name="Freeform 6"/>
            <p:cNvSpPr/>
            <p:nvPr/>
          </p:nvSpPr>
          <p:spPr>
            <a:xfrm>
              <a:off x="0" y="0"/>
              <a:ext cx="4189222" cy="1356868"/>
            </a:xfrm>
            <a:custGeom>
              <a:avLst/>
              <a:gdLst/>
              <a:ahLst/>
              <a:cxnLst/>
              <a:rect l="l" t="t" r="r" b="b"/>
              <a:pathLst>
                <a:path w="4189222" h="1356868">
                  <a:moveTo>
                    <a:pt x="0" y="0"/>
                  </a:moveTo>
                  <a:lnTo>
                    <a:pt x="4020693" y="0"/>
                  </a:lnTo>
                  <a:cubicBezTo>
                    <a:pt x="4113784" y="0"/>
                    <a:pt x="4189222" y="101219"/>
                    <a:pt x="4189222" y="226187"/>
                  </a:cubicBezTo>
                  <a:lnTo>
                    <a:pt x="4189222" y="1356868"/>
                  </a:lnTo>
                  <a:lnTo>
                    <a:pt x="0" y="1356868"/>
                  </a:lnTo>
                  <a:lnTo>
                    <a:pt x="0" y="0"/>
                  </a:lnTo>
                  <a:close/>
                </a:path>
              </a:pathLst>
            </a:custGeom>
            <a:blipFill>
              <a:blip r:embed="rId3">
                <a:alphaModFix amt="0"/>
              </a:blip>
              <a:stretch>
                <a:fillRect t="-10160" b="-10155"/>
              </a:stretch>
            </a:blipFill>
            <a:ln w="14040" cap="sq">
              <a:solidFill>
                <a:srgbClr val="63DBF5"/>
              </a:solidFill>
              <a:prstDash val="solid"/>
              <a:miter/>
            </a:ln>
          </p:spPr>
        </p:sp>
      </p:grpSp>
      <p:sp>
        <p:nvSpPr>
          <p:cNvPr id="22" name="TextBox 22"/>
          <p:cNvSpPr txBox="1"/>
          <p:nvPr/>
        </p:nvSpPr>
        <p:spPr>
          <a:xfrm>
            <a:off x="1676400" y="1206968"/>
            <a:ext cx="13603796" cy="782265"/>
          </a:xfrm>
          <a:prstGeom prst="rect">
            <a:avLst/>
          </a:prstGeom>
        </p:spPr>
        <p:txBody>
          <a:bodyPr wrap="square" lIns="0" tIns="0" rIns="0" bIns="0" rtlCol="0" anchor="t">
            <a:spAutoFit/>
          </a:bodyPr>
          <a:lstStyle/>
          <a:p>
            <a:pPr algn="l">
              <a:lnSpc>
                <a:spcPts val="2880"/>
              </a:lnSpc>
            </a:pPr>
            <a:endParaRPr lang="en-US" sz="2700" dirty="0">
              <a:solidFill>
                <a:srgbClr val="16324F"/>
              </a:solidFill>
              <a:latin typeface="Times New Roman" panose="02020603050405020304" pitchFamily="18" charset="0"/>
              <a:ea typeface="Aptos Bold"/>
              <a:cs typeface="Times New Roman" panose="02020603050405020304" pitchFamily="18" charset="0"/>
              <a:sym typeface="Aptos Bold"/>
            </a:endParaRPr>
          </a:p>
          <a:p>
            <a:pPr algn="l">
              <a:lnSpc>
                <a:spcPts val="3240"/>
              </a:lnSpc>
            </a:pPr>
            <a:endParaRPr lang="en-US" sz="2700" b="1" dirty="0">
              <a:solidFill>
                <a:srgbClr val="16324F"/>
              </a:solidFill>
              <a:latin typeface="Aptos Bold"/>
              <a:ea typeface="Aptos Bold"/>
              <a:cs typeface="Aptos Bold"/>
              <a:sym typeface="Aptos Bold"/>
            </a:endParaRPr>
          </a:p>
        </p:txBody>
      </p:sp>
      <p:sp>
        <p:nvSpPr>
          <p:cNvPr id="23" name="TextBox 23"/>
          <p:cNvSpPr txBox="1"/>
          <p:nvPr/>
        </p:nvSpPr>
        <p:spPr>
          <a:xfrm>
            <a:off x="609600" y="2123914"/>
            <a:ext cx="8305800" cy="1641475"/>
          </a:xfrm>
          <a:prstGeom prst="rect">
            <a:avLst/>
          </a:prstGeom>
        </p:spPr>
        <p:txBody>
          <a:bodyPr wrap="square" lIns="0" tIns="0" rIns="0" bIns="0" rtlCol="0" anchor="t">
            <a:spAutoFit/>
          </a:bodyPr>
          <a:lstStyle/>
          <a:p>
            <a:pPr algn="just">
              <a:lnSpc>
                <a:spcPts val="3240"/>
              </a:lnSpc>
            </a:pPr>
            <a:r>
              <a:rPr lang="en-US" sz="2700" b="1" dirty="0">
                <a:solidFill>
                  <a:srgbClr val="283540"/>
                </a:solidFill>
                <a:latin typeface="Aptos Bold"/>
                <a:ea typeface="Aptos Bold"/>
                <a:cs typeface="Aptos Bold"/>
                <a:sym typeface="Aptos Bold"/>
              </a:rPr>
              <a:t>      </a:t>
            </a:r>
            <a:r>
              <a:rPr lang="ro-RO" sz="2700" b="1" noProof="0" dirty="0">
                <a:solidFill>
                  <a:srgbClr val="283540"/>
                </a:solidFill>
                <a:latin typeface="Aptos Bold"/>
                <a:ea typeface="Aptos Bold"/>
                <a:cs typeface="Aptos Bold"/>
                <a:sym typeface="Aptos Bold"/>
              </a:rPr>
              <a:t>!!!Terapia educaţională complexă şi integrată, realizată de profesorul-educator care desfăşoară activităţi de stimulare cognitivă, socializare şi terapie ocupaţională, organizate pe clase/grupe</a:t>
            </a:r>
            <a:endParaRPr lang="en-US" sz="2700" b="1" dirty="0">
              <a:solidFill>
                <a:srgbClr val="283540"/>
              </a:solidFill>
              <a:latin typeface="Aptos Bold"/>
              <a:ea typeface="Aptos Bold"/>
              <a:cs typeface="Aptos Bold"/>
              <a:sym typeface="Aptos Bold"/>
            </a:endParaRPr>
          </a:p>
        </p:txBody>
      </p:sp>
      <p:sp>
        <p:nvSpPr>
          <p:cNvPr id="24" name="TextBox 24"/>
          <p:cNvSpPr txBox="1"/>
          <p:nvPr/>
        </p:nvSpPr>
        <p:spPr>
          <a:xfrm>
            <a:off x="8684527" y="5698004"/>
            <a:ext cx="5929062" cy="1968852"/>
          </a:xfrm>
          <a:prstGeom prst="rect">
            <a:avLst/>
          </a:prstGeom>
        </p:spPr>
        <p:txBody>
          <a:bodyPr lIns="0" tIns="0" rIns="0" bIns="0" rtlCol="0" anchor="t">
            <a:spAutoFit/>
          </a:bodyPr>
          <a:lstStyle/>
          <a:p>
            <a:pPr algn="just">
              <a:lnSpc>
                <a:spcPts val="3240"/>
              </a:lnSpc>
            </a:pPr>
            <a:endParaRPr dirty="0"/>
          </a:p>
          <a:p>
            <a:pPr algn="just">
              <a:lnSpc>
                <a:spcPts val="3240"/>
              </a:lnSpc>
            </a:pPr>
            <a:r>
              <a:rPr lang="en-US" sz="2700" b="1" dirty="0">
                <a:solidFill>
                  <a:srgbClr val="283540"/>
                </a:solidFill>
                <a:latin typeface="Aptos Bold"/>
                <a:ea typeface="Aptos Bold"/>
                <a:cs typeface="Aptos Bold"/>
                <a:sym typeface="Aptos Bold"/>
              </a:rPr>
              <a:t>!!! </a:t>
            </a:r>
            <a:r>
              <a:rPr lang="en-US" sz="2700" b="1" dirty="0" err="1">
                <a:solidFill>
                  <a:srgbClr val="283540"/>
                </a:solidFill>
                <a:latin typeface="Aptos Bold"/>
                <a:ea typeface="Aptos Bold"/>
                <a:cs typeface="Aptos Bold"/>
                <a:sym typeface="Aptos Bold"/>
              </a:rPr>
              <a:t>Orele</a:t>
            </a:r>
            <a:r>
              <a:rPr lang="en-US" sz="2700" b="1" dirty="0">
                <a:solidFill>
                  <a:srgbClr val="283540"/>
                </a:solidFill>
                <a:latin typeface="Aptos Bold"/>
                <a:ea typeface="Aptos Bold"/>
                <a:cs typeface="Aptos Bold"/>
                <a:sym typeface="Aptos Bold"/>
              </a:rPr>
              <a:t> din </a:t>
            </a:r>
            <a:r>
              <a:rPr lang="en-US" sz="2700" b="1" dirty="0" err="1">
                <a:solidFill>
                  <a:srgbClr val="283540"/>
                </a:solidFill>
                <a:latin typeface="Aptos Bold"/>
                <a:ea typeface="Aptos Bold"/>
                <a:cs typeface="Aptos Bold"/>
                <a:sym typeface="Aptos Bold"/>
              </a:rPr>
              <a:t>învățământul</a:t>
            </a:r>
            <a:r>
              <a:rPr lang="en-US" sz="2700" b="1" dirty="0">
                <a:solidFill>
                  <a:srgbClr val="283540"/>
                </a:solidFill>
                <a:latin typeface="Aptos Bold"/>
                <a:ea typeface="Aptos Bold"/>
                <a:cs typeface="Aptos Bold"/>
                <a:sym typeface="Aptos Bold"/>
              </a:rPr>
              <a:t> </a:t>
            </a:r>
            <a:r>
              <a:rPr lang="en-US" sz="2700" b="1" dirty="0" err="1">
                <a:solidFill>
                  <a:srgbClr val="283540"/>
                </a:solidFill>
                <a:latin typeface="Aptos Bold"/>
                <a:ea typeface="Aptos Bold"/>
                <a:cs typeface="Aptos Bold"/>
                <a:sym typeface="Aptos Bold"/>
              </a:rPr>
              <a:t>liceal</a:t>
            </a:r>
            <a:r>
              <a:rPr lang="en-US" sz="2700" b="1" dirty="0">
                <a:solidFill>
                  <a:srgbClr val="283540"/>
                </a:solidFill>
                <a:latin typeface="Aptos Bold"/>
                <a:ea typeface="Aptos Bold"/>
                <a:cs typeface="Aptos Bold"/>
                <a:sym typeface="Aptos Bold"/>
              </a:rPr>
              <a:t> special, </a:t>
            </a:r>
            <a:r>
              <a:rPr lang="en-US" sz="2700" b="1" dirty="0" err="1">
                <a:solidFill>
                  <a:srgbClr val="283540"/>
                </a:solidFill>
                <a:latin typeface="Aptos Bold"/>
                <a:ea typeface="Aptos Bold"/>
                <a:cs typeface="Aptos Bold"/>
                <a:sym typeface="Aptos Bold"/>
              </a:rPr>
              <a:t>alocate</a:t>
            </a:r>
            <a:r>
              <a:rPr lang="en-US" sz="2700" b="1" dirty="0">
                <a:solidFill>
                  <a:srgbClr val="283540"/>
                </a:solidFill>
                <a:latin typeface="Aptos Bold"/>
                <a:ea typeface="Aptos Bold"/>
                <a:cs typeface="Aptos Bold"/>
                <a:sym typeface="Aptos Bold"/>
              </a:rPr>
              <a:t> </a:t>
            </a:r>
            <a:r>
              <a:rPr lang="en-US" sz="2700" b="1" i="1" dirty="0" err="1">
                <a:solidFill>
                  <a:srgbClr val="283540"/>
                </a:solidFill>
                <a:latin typeface="Aptos Bold Italics"/>
                <a:ea typeface="Aptos Bold Italics"/>
                <a:cs typeface="Aptos Bold Italics"/>
                <a:sym typeface="Aptos Bold Italics"/>
              </a:rPr>
              <a:t>Terapiilor</a:t>
            </a:r>
            <a:r>
              <a:rPr lang="en-US" sz="2700" b="1" i="1" dirty="0">
                <a:solidFill>
                  <a:srgbClr val="283540"/>
                </a:solidFill>
                <a:latin typeface="Aptos Bold Italics"/>
                <a:ea typeface="Aptos Bold Italics"/>
                <a:cs typeface="Aptos Bold Italics"/>
                <a:sym typeface="Aptos Bold Italics"/>
              </a:rPr>
              <a:t> </a:t>
            </a:r>
            <a:r>
              <a:rPr lang="en-US" sz="2700" b="1" i="1" dirty="0" err="1">
                <a:solidFill>
                  <a:srgbClr val="283540"/>
                </a:solidFill>
                <a:latin typeface="Aptos Bold Italics"/>
                <a:ea typeface="Aptos Bold Italics"/>
                <a:cs typeface="Aptos Bold Italics"/>
                <a:sym typeface="Aptos Bold Italics"/>
              </a:rPr>
              <a:t>specifice</a:t>
            </a:r>
            <a:r>
              <a:rPr lang="en-US" sz="2700" b="1" i="1" dirty="0">
                <a:solidFill>
                  <a:srgbClr val="283540"/>
                </a:solidFill>
                <a:latin typeface="Aptos Bold Italics"/>
                <a:ea typeface="Aptos Bold Italics"/>
                <a:cs typeface="Aptos Bold Italics"/>
                <a:sym typeface="Aptos Bold Italics"/>
              </a:rPr>
              <a:t> </a:t>
            </a:r>
            <a:r>
              <a:rPr lang="en-US" sz="2700" b="1" i="1" dirty="0" err="1">
                <a:solidFill>
                  <a:srgbClr val="283540"/>
                </a:solidFill>
                <a:latin typeface="Aptos Bold Italics"/>
                <a:ea typeface="Aptos Bold Italics"/>
                <a:cs typeface="Aptos Bold Italics"/>
                <a:sym typeface="Aptos Bold Italics"/>
              </a:rPr>
              <a:t>și</a:t>
            </a:r>
            <a:r>
              <a:rPr lang="en-US" sz="2700" b="1" i="1" dirty="0">
                <a:solidFill>
                  <a:srgbClr val="283540"/>
                </a:solidFill>
                <a:latin typeface="Aptos Bold Italics"/>
                <a:ea typeface="Aptos Bold Italics"/>
                <a:cs typeface="Aptos Bold Italics"/>
                <a:sym typeface="Aptos Bold Italics"/>
              </a:rPr>
              <a:t> </a:t>
            </a:r>
            <a:r>
              <a:rPr lang="en-US" sz="2700" b="1" i="1" dirty="0" err="1">
                <a:solidFill>
                  <a:srgbClr val="283540"/>
                </a:solidFill>
                <a:latin typeface="Aptos Bold Italics"/>
                <a:ea typeface="Aptos Bold Italics"/>
                <a:cs typeface="Aptos Bold Italics"/>
                <a:sym typeface="Aptos Bold Italics"/>
              </a:rPr>
              <a:t>activităților</a:t>
            </a:r>
            <a:r>
              <a:rPr lang="en-US" sz="2700" b="1" i="1" dirty="0">
                <a:solidFill>
                  <a:srgbClr val="283540"/>
                </a:solidFill>
                <a:latin typeface="Aptos Bold Italics"/>
                <a:ea typeface="Aptos Bold Italics"/>
                <a:cs typeface="Aptos Bold Italics"/>
                <a:sym typeface="Aptos Bold Italics"/>
              </a:rPr>
              <a:t> de </a:t>
            </a:r>
            <a:r>
              <a:rPr lang="en-US" sz="2700" b="1" i="1" dirty="0" err="1">
                <a:solidFill>
                  <a:srgbClr val="283540"/>
                </a:solidFill>
                <a:latin typeface="Aptos Bold Italics"/>
                <a:ea typeface="Aptos Bold Italics"/>
                <a:cs typeface="Aptos Bold Italics"/>
                <a:sym typeface="Aptos Bold Italics"/>
              </a:rPr>
              <a:t>recuperare</a:t>
            </a:r>
            <a:r>
              <a:rPr lang="en-US" sz="2700" b="1" i="1" dirty="0">
                <a:solidFill>
                  <a:srgbClr val="283540"/>
                </a:solidFill>
                <a:latin typeface="Aptos Bold Italics"/>
                <a:ea typeface="Aptos Bold Italics"/>
                <a:cs typeface="Aptos Bold Italics"/>
                <a:sym typeface="Aptos Bold Italics"/>
              </a:rPr>
              <a:t> </a:t>
            </a:r>
            <a:r>
              <a:rPr lang="en-US" sz="2700" b="1" i="1" dirty="0" err="1">
                <a:solidFill>
                  <a:srgbClr val="283540"/>
                </a:solidFill>
                <a:latin typeface="Aptos Bold Italics"/>
                <a:ea typeface="Aptos Bold Italics"/>
                <a:cs typeface="Aptos Bold Italics"/>
                <a:sym typeface="Aptos Bold Italics"/>
              </a:rPr>
              <a:t>și</a:t>
            </a:r>
            <a:r>
              <a:rPr lang="en-US" sz="2700" b="1" i="1" dirty="0">
                <a:solidFill>
                  <a:srgbClr val="283540"/>
                </a:solidFill>
                <a:latin typeface="Aptos Bold Italics"/>
                <a:ea typeface="Aptos Bold Italics"/>
                <a:cs typeface="Aptos Bold Italics"/>
                <a:sym typeface="Aptos Bold Italics"/>
              </a:rPr>
              <a:t> </a:t>
            </a:r>
            <a:r>
              <a:rPr lang="en-US" sz="2700" b="1" i="1" dirty="0" err="1">
                <a:solidFill>
                  <a:srgbClr val="283540"/>
                </a:solidFill>
                <a:latin typeface="Aptos Bold Italics"/>
                <a:ea typeface="Aptos Bold Italics"/>
                <a:cs typeface="Aptos Bold Italics"/>
                <a:sym typeface="Aptos Bold Italics"/>
              </a:rPr>
              <a:t>compensare</a:t>
            </a:r>
            <a:r>
              <a:rPr lang="en-US" sz="2700" b="1" i="1" dirty="0">
                <a:solidFill>
                  <a:srgbClr val="283540"/>
                </a:solidFill>
                <a:latin typeface="Aptos Bold Italics"/>
                <a:ea typeface="Aptos Bold Italics"/>
                <a:cs typeface="Aptos Bold Italics"/>
                <a:sym typeface="Aptos Bold Italics"/>
              </a:rPr>
              <a:t> </a:t>
            </a:r>
            <a:r>
              <a:rPr lang="en-US" sz="2700" b="1" dirty="0">
                <a:solidFill>
                  <a:srgbClr val="283540"/>
                </a:solidFill>
                <a:latin typeface="Aptos Bold"/>
                <a:ea typeface="Aptos Bold"/>
                <a:cs typeface="Aptos Bold"/>
                <a:sym typeface="Aptos Bold"/>
              </a:rPr>
              <a:t>se </a:t>
            </a:r>
            <a:r>
              <a:rPr lang="en-US" sz="2700" b="1" dirty="0" err="1">
                <a:solidFill>
                  <a:srgbClr val="283540"/>
                </a:solidFill>
                <a:latin typeface="Aptos Bold"/>
                <a:ea typeface="Aptos Bold"/>
                <a:cs typeface="Aptos Bold"/>
                <a:sym typeface="Aptos Bold"/>
              </a:rPr>
              <a:t>desfășoară</a:t>
            </a:r>
            <a:r>
              <a:rPr lang="en-US" sz="2700" b="1" dirty="0">
                <a:solidFill>
                  <a:srgbClr val="283540"/>
                </a:solidFill>
                <a:latin typeface="Aptos Bold"/>
                <a:ea typeface="Aptos Bold"/>
                <a:cs typeface="Aptos Bold"/>
                <a:sym typeface="Aptos Bold"/>
              </a:rPr>
              <a:t> pe </a:t>
            </a:r>
            <a:r>
              <a:rPr lang="en-US" sz="2700" b="1" dirty="0" err="1">
                <a:solidFill>
                  <a:srgbClr val="283540"/>
                </a:solidFill>
                <a:latin typeface="Aptos Bold"/>
                <a:ea typeface="Aptos Bold"/>
                <a:cs typeface="Aptos Bold"/>
                <a:sym typeface="Aptos Bold"/>
              </a:rPr>
              <a:t>toată</a:t>
            </a:r>
            <a:r>
              <a:rPr lang="en-US" sz="2700" b="1" dirty="0">
                <a:solidFill>
                  <a:srgbClr val="283540"/>
                </a:solidFill>
                <a:latin typeface="Aptos Bold"/>
                <a:ea typeface="Aptos Bold"/>
                <a:cs typeface="Aptos Bold"/>
                <a:sym typeface="Aptos Bold"/>
              </a:rPr>
              <a:t> </a:t>
            </a:r>
            <a:r>
              <a:rPr lang="en-US" sz="2700" b="1" dirty="0" err="1">
                <a:solidFill>
                  <a:srgbClr val="283540"/>
                </a:solidFill>
                <a:latin typeface="Aptos Bold"/>
                <a:ea typeface="Aptos Bold"/>
                <a:cs typeface="Aptos Bold"/>
                <a:sym typeface="Aptos Bold"/>
              </a:rPr>
              <a:t>perioada</a:t>
            </a:r>
            <a:r>
              <a:rPr lang="en-US" sz="2700" b="1" dirty="0">
                <a:solidFill>
                  <a:srgbClr val="283540"/>
                </a:solidFill>
                <a:latin typeface="Aptos Bold"/>
                <a:ea typeface="Aptos Bold"/>
                <a:cs typeface="Aptos Bold"/>
                <a:sym typeface="Aptos Bold"/>
              </a:rPr>
              <a:t> </a:t>
            </a:r>
            <a:r>
              <a:rPr lang="en-US" sz="2700" b="1" dirty="0" err="1">
                <a:solidFill>
                  <a:srgbClr val="283540"/>
                </a:solidFill>
                <a:latin typeface="Aptos Bold"/>
                <a:ea typeface="Aptos Bold"/>
                <a:cs typeface="Aptos Bold"/>
                <a:sym typeface="Aptos Bold"/>
              </a:rPr>
              <a:t>anului</a:t>
            </a:r>
            <a:r>
              <a:rPr lang="en-US" sz="2700" b="1" dirty="0">
                <a:solidFill>
                  <a:srgbClr val="283540"/>
                </a:solidFill>
                <a:latin typeface="Aptos Bold"/>
                <a:ea typeface="Aptos Bold"/>
                <a:cs typeface="Aptos Bold"/>
                <a:sym typeface="Aptos Bold"/>
              </a:rPr>
              <a:t> </a:t>
            </a:r>
            <a:r>
              <a:rPr lang="en-US" sz="2700" b="1" dirty="0" err="1">
                <a:solidFill>
                  <a:srgbClr val="283540"/>
                </a:solidFill>
                <a:latin typeface="Aptos Bold"/>
                <a:ea typeface="Aptos Bold"/>
                <a:cs typeface="Aptos Bold"/>
                <a:sym typeface="Aptos Bold"/>
              </a:rPr>
              <a:t>școlar</a:t>
            </a:r>
            <a:r>
              <a:rPr lang="en-US" sz="2700" b="1" dirty="0">
                <a:solidFill>
                  <a:srgbClr val="283540"/>
                </a:solidFill>
                <a:latin typeface="Aptos Bold"/>
                <a:ea typeface="Aptos Bold"/>
                <a:cs typeface="Aptos Bold"/>
                <a:sym typeface="Aptos Bold"/>
              </a:rPr>
              <a:t>, </a:t>
            </a:r>
            <a:r>
              <a:rPr lang="en-US" sz="2700" b="1" dirty="0" err="1">
                <a:solidFill>
                  <a:srgbClr val="283540"/>
                </a:solidFill>
                <a:latin typeface="Aptos Bold"/>
                <a:ea typeface="Aptos Bold"/>
                <a:cs typeface="Aptos Bold"/>
                <a:sym typeface="Aptos Bold"/>
              </a:rPr>
              <a:t>inclusiv</a:t>
            </a:r>
            <a:r>
              <a:rPr lang="en-US" sz="2700" b="1" dirty="0">
                <a:solidFill>
                  <a:srgbClr val="283540"/>
                </a:solidFill>
                <a:latin typeface="Aptos Bold"/>
                <a:ea typeface="Aptos Bold"/>
                <a:cs typeface="Aptos Bold"/>
                <a:sym typeface="Aptos Bold"/>
              </a:rPr>
              <a:t> </a:t>
            </a:r>
            <a:r>
              <a:rPr lang="en-US" sz="2700" b="1" dirty="0" err="1">
                <a:solidFill>
                  <a:srgbClr val="283540"/>
                </a:solidFill>
                <a:latin typeface="Aptos Bold"/>
                <a:ea typeface="Aptos Bold"/>
                <a:cs typeface="Aptos Bold"/>
                <a:sym typeface="Aptos Bold"/>
              </a:rPr>
              <a:t>în</a:t>
            </a:r>
            <a:r>
              <a:rPr lang="en-US" sz="2700" b="1" dirty="0">
                <a:solidFill>
                  <a:srgbClr val="283540"/>
                </a:solidFill>
                <a:latin typeface="Aptos Bold"/>
                <a:ea typeface="Aptos Bold"/>
                <a:cs typeface="Aptos Bold"/>
                <a:sym typeface="Aptos Bold"/>
              </a:rPr>
              <a:t> </a:t>
            </a:r>
            <a:r>
              <a:rPr lang="en-US" sz="2700" b="1" dirty="0" err="1">
                <a:solidFill>
                  <a:srgbClr val="283540"/>
                </a:solidFill>
                <a:latin typeface="Aptos Bold"/>
                <a:ea typeface="Aptos Bold"/>
                <a:cs typeface="Aptos Bold"/>
                <a:sym typeface="Aptos Bold"/>
              </a:rPr>
              <a:t>perioada</a:t>
            </a:r>
            <a:r>
              <a:rPr lang="en-US" sz="2700" b="1" dirty="0">
                <a:solidFill>
                  <a:srgbClr val="283540"/>
                </a:solidFill>
                <a:latin typeface="Aptos Bold"/>
                <a:ea typeface="Aptos Bold"/>
                <a:cs typeface="Aptos Bold"/>
                <a:sym typeface="Aptos Bold"/>
              </a:rPr>
              <a:t> </a:t>
            </a:r>
            <a:r>
              <a:rPr lang="en-US" sz="2700" b="1" dirty="0" err="1">
                <a:solidFill>
                  <a:srgbClr val="283540"/>
                </a:solidFill>
                <a:latin typeface="Aptos Bold"/>
                <a:ea typeface="Aptos Bold"/>
                <a:cs typeface="Aptos Bold"/>
                <a:sym typeface="Aptos Bold"/>
              </a:rPr>
              <a:t>stagiilor</a:t>
            </a:r>
            <a:r>
              <a:rPr lang="en-US" sz="2700" b="1" dirty="0">
                <a:solidFill>
                  <a:srgbClr val="283540"/>
                </a:solidFill>
                <a:latin typeface="Aptos Bold"/>
                <a:ea typeface="Aptos Bold"/>
                <a:cs typeface="Aptos Bold"/>
                <a:sym typeface="Aptos Bold"/>
              </a:rPr>
              <a:t> de </a:t>
            </a:r>
            <a:r>
              <a:rPr lang="en-US" sz="2700" b="1" dirty="0" err="1">
                <a:solidFill>
                  <a:srgbClr val="283540"/>
                </a:solidFill>
                <a:latin typeface="Aptos Bold"/>
                <a:ea typeface="Aptos Bold"/>
                <a:cs typeface="Aptos Bold"/>
                <a:sym typeface="Aptos Bold"/>
              </a:rPr>
              <a:t>pregătire</a:t>
            </a:r>
            <a:r>
              <a:rPr lang="en-US" sz="2700" b="1" dirty="0">
                <a:solidFill>
                  <a:srgbClr val="283540"/>
                </a:solidFill>
                <a:latin typeface="Aptos Bold"/>
                <a:ea typeface="Aptos Bold"/>
                <a:cs typeface="Aptos Bold"/>
                <a:sym typeface="Aptos Bold"/>
              </a:rPr>
              <a:t> </a:t>
            </a:r>
            <a:r>
              <a:rPr lang="en-US" sz="2700" b="1" dirty="0" err="1">
                <a:solidFill>
                  <a:srgbClr val="283540"/>
                </a:solidFill>
                <a:latin typeface="Aptos Bold"/>
                <a:ea typeface="Aptos Bold"/>
                <a:cs typeface="Aptos Bold"/>
                <a:sym typeface="Aptos Bold"/>
              </a:rPr>
              <a:t>practică</a:t>
            </a:r>
            <a:endParaRPr lang="en-US" sz="2700" b="1" dirty="0">
              <a:solidFill>
                <a:srgbClr val="283540"/>
              </a:solidFill>
              <a:latin typeface="Aptos Bold"/>
              <a:ea typeface="Aptos Bold"/>
              <a:cs typeface="Aptos Bold"/>
              <a:sym typeface="Aptos Bold"/>
            </a:endParaRPr>
          </a:p>
        </p:txBody>
      </p:sp>
      <p:grpSp>
        <p:nvGrpSpPr>
          <p:cNvPr id="26" name="Group 26"/>
          <p:cNvGrpSpPr/>
          <p:nvPr/>
        </p:nvGrpSpPr>
        <p:grpSpPr>
          <a:xfrm>
            <a:off x="2286000" y="0"/>
            <a:ext cx="13716000" cy="109728"/>
            <a:chOff x="0" y="0"/>
            <a:chExt cx="13004800" cy="104038"/>
          </a:xfrm>
        </p:grpSpPr>
        <p:sp>
          <p:nvSpPr>
            <p:cNvPr id="27" name="Freeform 27"/>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28" name="Group 28"/>
          <p:cNvGrpSpPr/>
          <p:nvPr/>
        </p:nvGrpSpPr>
        <p:grpSpPr>
          <a:xfrm>
            <a:off x="2286000" y="109728"/>
            <a:ext cx="13716000" cy="27432"/>
            <a:chOff x="0" y="0"/>
            <a:chExt cx="13004800" cy="26010"/>
          </a:xfrm>
        </p:grpSpPr>
        <p:sp>
          <p:nvSpPr>
            <p:cNvPr id="29" name="Freeform 29"/>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32" name="Group 32"/>
          <p:cNvGrpSpPr/>
          <p:nvPr/>
        </p:nvGrpSpPr>
        <p:grpSpPr>
          <a:xfrm>
            <a:off x="3040380" y="10012680"/>
            <a:ext cx="12207240" cy="13716"/>
            <a:chOff x="0" y="0"/>
            <a:chExt cx="11574272" cy="13005"/>
          </a:xfrm>
        </p:grpSpPr>
        <p:sp>
          <p:nvSpPr>
            <p:cNvPr id="33" name="Freeform 33"/>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34" name="TextBox 34"/>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24</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2"/>
          <p:cNvSpPr txBox="1"/>
          <p:nvPr/>
        </p:nvSpPr>
        <p:spPr>
          <a:xfrm>
            <a:off x="1219200" y="1168034"/>
            <a:ext cx="16154399" cy="6585970"/>
          </a:xfrm>
          <a:prstGeom prst="rect">
            <a:avLst/>
          </a:prstGeom>
        </p:spPr>
        <p:txBody>
          <a:bodyPr wrap="square" lIns="0" tIns="0" rIns="0" bIns="0" rtlCol="0" anchor="t">
            <a:spAutoFit/>
          </a:bodyPr>
          <a:lstStyle/>
          <a:p>
            <a:pPr algn="l">
              <a:lnSpc>
                <a:spcPts val="2520"/>
              </a:lnSpc>
            </a:pPr>
            <a:r>
              <a:rPr lang="ro-RO" sz="2800" b="1" noProof="0" dirty="0">
                <a:solidFill>
                  <a:srgbClr val="16324F"/>
                </a:solidFill>
                <a:latin typeface="Times New Roman" panose="02020603050405020304" pitchFamily="18" charset="0"/>
                <a:ea typeface="Aptos Bold"/>
                <a:cs typeface="Times New Roman" panose="02020603050405020304" pitchFamily="18" charset="0"/>
                <a:sym typeface="Aptos Bold"/>
              </a:rPr>
              <a:t>Profilul absolventului de învăţământ liceal special  </a:t>
            </a:r>
          </a:p>
          <a:p>
            <a:pPr algn="just">
              <a:lnSpc>
                <a:spcPts val="1979"/>
              </a:lnSpc>
            </a:pPr>
            <a:endParaRPr lang="ro-RO" sz="2400" noProof="0" dirty="0">
              <a:solidFill>
                <a:srgbClr val="16324F"/>
              </a:solidFill>
              <a:latin typeface="Times New Roman" panose="02020603050405020304" pitchFamily="18" charset="0"/>
              <a:ea typeface="Aptos Bold"/>
              <a:cs typeface="Times New Roman" panose="02020603050405020304" pitchFamily="18" charset="0"/>
              <a:sym typeface="Aptos Bold"/>
            </a:endParaRPr>
          </a:p>
          <a:p>
            <a:pPr algn="just">
              <a:lnSpc>
                <a:spcPts val="1979"/>
              </a:lnSpc>
            </a:pPr>
            <a:r>
              <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rPr>
              <a:t>         - competenţe de autoîngrijire şi autonomie personală (igienă, alimentaţie, orientare spaţială etc.)</a:t>
            </a:r>
          </a:p>
          <a:p>
            <a:pPr algn="just">
              <a:lnSpc>
                <a:spcPts val="1979"/>
              </a:lnSpc>
            </a:pPr>
            <a:r>
              <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rPr>
              <a:t>  – competenţe de comunicare funcţională (verbală, nonverbală, augmentativă sau alternativă, după caz): elevii din învăţământul liceal special trebuie să dobândească abilităţi solide de citire, scriere şi înţelegere a mesajului pentru a putea comunica eficient şi pentru a putea accesa şi procesa informaţii relevante în domeniul lor de studiu</a:t>
            </a:r>
          </a:p>
          <a:p>
            <a:pPr algn="just">
              <a:lnSpc>
                <a:spcPts val="1979"/>
              </a:lnSpc>
            </a:pPr>
            <a:r>
              <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rPr>
              <a:t>  – competenţe de literaţie adaptate (Braille, tehnologii de citire şi scriere asistate, LSR, comunicare totală etc.)</a:t>
            </a:r>
          </a:p>
          <a:p>
            <a:pPr algn="just">
              <a:lnSpc>
                <a:spcPts val="1979"/>
              </a:lnSpc>
            </a:pPr>
            <a:r>
              <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rPr>
              <a:t>  – competenţe academice funcţionale - scris, citit, calcul aplicat în viaţa cotidiană, învăţare continuă şi adaptabilitate cognitivă</a:t>
            </a:r>
          </a:p>
          <a:p>
            <a:pPr algn="just">
              <a:lnSpc>
                <a:spcPts val="1979"/>
              </a:lnSpc>
            </a:pPr>
            <a:r>
              <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rPr>
              <a:t>  – competenţe matematice şi competenţe în ştiinţe, tehnologie şi inginerie - se referă la dezvoltarea şi aplicarea gândirii matematice, implicând adaptabilitate cognitivă, pentru a rezolva o serie de probleme în situaţii cotidiene</a:t>
            </a:r>
          </a:p>
          <a:p>
            <a:pPr algn="just">
              <a:lnSpc>
                <a:spcPts val="1979"/>
              </a:lnSpc>
            </a:pPr>
            <a:r>
              <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rPr>
              <a:t>  – competenţe sociale şi de viaţă independentă - relaţionare, cooperare, respect faţă de normele sociale, implicare în viaţa comunităţii şi exprimare identitară</a:t>
            </a:r>
          </a:p>
          <a:p>
            <a:pPr algn="just">
              <a:lnSpc>
                <a:spcPts val="1979"/>
              </a:lnSpc>
            </a:pPr>
            <a:r>
              <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rPr>
              <a:t>  – competenţe vocaţionale şi profesionale - formarea şi dezvoltarea abilităţilor antreprenoriale şi tehnico-profesionale specifice, adaptate potenţialului biopsihoindividual</a:t>
            </a:r>
          </a:p>
          <a:p>
            <a:pPr algn="just">
              <a:lnSpc>
                <a:spcPts val="1979"/>
              </a:lnSpc>
            </a:pPr>
            <a:r>
              <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rPr>
              <a:t>  – competenţă digitală - implică utilizarea cu încredere, critică şi responsabilă, a tehnologiilor digitale în contexte de învăţare, muncă şi participare la activităţi sociale</a:t>
            </a:r>
          </a:p>
          <a:p>
            <a:pPr algn="just">
              <a:lnSpc>
                <a:spcPts val="1979"/>
              </a:lnSpc>
            </a:pPr>
            <a:r>
              <a:rPr lang="ro-RO" sz="2800" noProof="0" dirty="0">
                <a:solidFill>
                  <a:srgbClr val="16324F"/>
                </a:solidFill>
                <a:latin typeface="Times New Roman" panose="02020603050405020304" pitchFamily="18" charset="0"/>
                <a:ea typeface="Aptos Bold"/>
                <a:cs typeface="Times New Roman" panose="02020603050405020304" pitchFamily="18" charset="0"/>
                <a:sym typeface="Aptos Bold"/>
              </a:rPr>
              <a:t>  – competenţă de sensibilizare şi exprimare culturală - implică înţelegerea şi respectul faţă de modalităţile în care ideile şi semnificaţiile sunt exprimate şi comunicate creativ în culturi diferite, printr-un registru artistic şi prin alte forme culturale</a:t>
            </a:r>
            <a:r>
              <a:rPr lang="en-US" sz="2800" dirty="0">
                <a:solidFill>
                  <a:srgbClr val="16324F"/>
                </a:solidFill>
                <a:latin typeface="Times New Roman" panose="02020603050405020304" pitchFamily="18" charset="0"/>
                <a:ea typeface="Aptos Bold"/>
                <a:cs typeface="Times New Roman" panose="02020603050405020304" pitchFamily="18" charset="0"/>
                <a:sym typeface="Aptos Bold"/>
              </a:rPr>
              <a:t>.</a:t>
            </a:r>
          </a:p>
          <a:p>
            <a:pPr algn="l">
              <a:lnSpc>
                <a:spcPts val="2880"/>
              </a:lnSpc>
            </a:pPr>
            <a:endParaRPr lang="en-US" sz="2800" b="1" dirty="0">
              <a:solidFill>
                <a:srgbClr val="16324F"/>
              </a:solidFill>
              <a:latin typeface="Times New Roman" panose="02020603050405020304" pitchFamily="18" charset="0"/>
              <a:ea typeface="Aptos Bold"/>
              <a:cs typeface="Times New Roman" panose="02020603050405020304" pitchFamily="18" charset="0"/>
              <a:sym typeface="Aptos Bold"/>
            </a:endParaRPr>
          </a:p>
          <a:p>
            <a:pPr algn="l">
              <a:lnSpc>
                <a:spcPts val="1979"/>
              </a:lnSpc>
            </a:pPr>
            <a:endParaRPr lang="en-US" sz="1649" b="1" dirty="0">
              <a:solidFill>
                <a:srgbClr val="16324F"/>
              </a:solidFill>
              <a:latin typeface="Aptos Bold"/>
              <a:ea typeface="Aptos Bold"/>
              <a:cs typeface="Aptos Bold"/>
              <a:sym typeface="Aptos Bold"/>
            </a:endParaRPr>
          </a:p>
        </p:txBody>
      </p:sp>
      <p:sp>
        <p:nvSpPr>
          <p:cNvPr id="23" name="TextBox 23"/>
          <p:cNvSpPr txBox="1"/>
          <p:nvPr/>
        </p:nvSpPr>
        <p:spPr>
          <a:xfrm>
            <a:off x="914400" y="8075027"/>
            <a:ext cx="12201708" cy="1968296"/>
          </a:xfrm>
          <a:prstGeom prst="rect">
            <a:avLst/>
          </a:prstGeom>
        </p:spPr>
        <p:txBody>
          <a:bodyPr lIns="0" tIns="0" rIns="0" bIns="0" rtlCol="0" anchor="t">
            <a:spAutoFit/>
          </a:bodyPr>
          <a:lstStyle/>
          <a:p>
            <a:pPr algn="l">
              <a:lnSpc>
                <a:spcPts val="2160"/>
              </a:lnSpc>
            </a:pPr>
            <a:r>
              <a:rPr lang="ro-RO" sz="2400" noProof="0" dirty="0">
                <a:solidFill>
                  <a:srgbClr val="283540"/>
                </a:solidFill>
                <a:latin typeface="Aptos"/>
                <a:ea typeface="Aptos"/>
                <a:cs typeface="Aptos"/>
                <a:sym typeface="Aptos"/>
              </a:rPr>
              <a:t>!!! În învăţământul liceal special (teoretic şi tehnologic), profilul absolventului trebuie adaptat specificului acestui domeniu şi nevoilor particulare ale elevilor impuse de tipul dizabilitate şi nivelului de severitate al acesteia.</a:t>
            </a:r>
          </a:p>
          <a:p>
            <a:pPr algn="l">
              <a:lnSpc>
                <a:spcPts val="2160"/>
              </a:lnSpc>
            </a:pPr>
            <a:r>
              <a:rPr lang="ro-RO" sz="2400" noProof="0" dirty="0">
                <a:solidFill>
                  <a:srgbClr val="283540"/>
                </a:solidFill>
                <a:latin typeface="Aptos"/>
                <a:ea typeface="Aptos"/>
                <a:cs typeface="Aptos"/>
                <a:sym typeface="Aptos"/>
              </a:rPr>
              <a:t> Profilul absolventului necesită adaptări specifice pentru fiecare dintre nivelurile de sprijin (bazal, suplimentar, intensiv și special) prevăzute de Legea învățământului preuniversitar nr. 198/2023, cu modificările și completările ulterioare.</a:t>
            </a:r>
          </a:p>
          <a:p>
            <a:pPr algn="l">
              <a:lnSpc>
                <a:spcPts val="2160"/>
              </a:lnSpc>
            </a:pPr>
            <a:endParaRPr lang="en-US" sz="1800" dirty="0">
              <a:solidFill>
                <a:srgbClr val="283540"/>
              </a:solidFill>
              <a:latin typeface="Aptos"/>
              <a:ea typeface="Aptos"/>
              <a:cs typeface="Aptos"/>
              <a:sym typeface="Aptos"/>
            </a:endParaRPr>
          </a:p>
        </p:txBody>
      </p:sp>
      <p:grpSp>
        <p:nvGrpSpPr>
          <p:cNvPr id="25" name="Group 25"/>
          <p:cNvGrpSpPr/>
          <p:nvPr/>
        </p:nvGrpSpPr>
        <p:grpSpPr>
          <a:xfrm>
            <a:off x="2286000" y="0"/>
            <a:ext cx="13716000" cy="109728"/>
            <a:chOff x="0" y="0"/>
            <a:chExt cx="13004800" cy="104038"/>
          </a:xfrm>
        </p:grpSpPr>
        <p:sp>
          <p:nvSpPr>
            <p:cNvPr id="26" name="Freeform 26"/>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27" name="Group 27"/>
          <p:cNvGrpSpPr/>
          <p:nvPr/>
        </p:nvGrpSpPr>
        <p:grpSpPr>
          <a:xfrm>
            <a:off x="2286000" y="109728"/>
            <a:ext cx="13716000" cy="27432"/>
            <a:chOff x="0" y="0"/>
            <a:chExt cx="13004800" cy="26010"/>
          </a:xfrm>
        </p:grpSpPr>
        <p:sp>
          <p:nvSpPr>
            <p:cNvPr id="28" name="Freeform 28"/>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31" name="Group 31"/>
          <p:cNvGrpSpPr/>
          <p:nvPr/>
        </p:nvGrpSpPr>
        <p:grpSpPr>
          <a:xfrm>
            <a:off x="3040380" y="10012680"/>
            <a:ext cx="12207240" cy="13716"/>
            <a:chOff x="0" y="0"/>
            <a:chExt cx="11574272" cy="13005"/>
          </a:xfrm>
        </p:grpSpPr>
        <p:sp>
          <p:nvSpPr>
            <p:cNvPr id="32" name="Freeform 32"/>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33" name="TextBox 33"/>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25</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20"/>
          <p:cNvSpPr txBox="1"/>
          <p:nvPr/>
        </p:nvSpPr>
        <p:spPr>
          <a:xfrm>
            <a:off x="1066800" y="1465813"/>
            <a:ext cx="8991600" cy="2911053"/>
          </a:xfrm>
          <a:prstGeom prst="rect">
            <a:avLst/>
          </a:prstGeom>
        </p:spPr>
        <p:txBody>
          <a:bodyPr wrap="square" lIns="0" tIns="0" rIns="0" bIns="0" rtlCol="0" anchor="t">
            <a:spAutoFit/>
          </a:bodyPr>
          <a:lstStyle/>
          <a:p>
            <a:pPr algn="just">
              <a:lnSpc>
                <a:spcPts val="6480"/>
              </a:lnSpc>
            </a:pPr>
            <a:r>
              <a:rPr lang="en-US" sz="3600" b="1" dirty="0">
                <a:solidFill>
                  <a:srgbClr val="283540"/>
                </a:solidFill>
                <a:latin typeface="Aptos Bold"/>
                <a:ea typeface="Aptos Bold"/>
                <a:cs typeface="Aptos Bold"/>
                <a:sym typeface="Aptos Bold"/>
              </a:rPr>
              <a:t>Curriculum</a:t>
            </a:r>
          </a:p>
          <a:p>
            <a:pPr algn="just">
              <a:lnSpc>
                <a:spcPts val="4860"/>
              </a:lnSpc>
            </a:pPr>
            <a:r>
              <a:rPr lang="en-US" sz="2700" b="1" dirty="0">
                <a:solidFill>
                  <a:srgbClr val="283540"/>
                </a:solidFill>
                <a:latin typeface="Aptos Bold"/>
                <a:ea typeface="Aptos Bold"/>
                <a:cs typeface="Aptos Bold"/>
                <a:sym typeface="Aptos Bold"/>
              </a:rPr>
              <a:t> PROGRAME NOI PENTRU ÎNVĂȚĂMÂNTUL LICEAL SPECIAL</a:t>
            </a:r>
          </a:p>
          <a:p>
            <a:pPr algn="l">
              <a:lnSpc>
                <a:spcPts val="3240"/>
              </a:lnSpc>
            </a:pPr>
            <a:endParaRPr lang="en-US" sz="2700" b="1" dirty="0">
              <a:solidFill>
                <a:srgbClr val="283540"/>
              </a:solidFill>
              <a:latin typeface="Aptos Bold"/>
              <a:ea typeface="Aptos Bold"/>
              <a:cs typeface="Aptos Bold"/>
              <a:sym typeface="Aptos Bold"/>
            </a:endParaRPr>
          </a:p>
          <a:p>
            <a:pPr algn="l">
              <a:lnSpc>
                <a:spcPts val="3240"/>
              </a:lnSpc>
            </a:pPr>
            <a:endParaRPr lang="en-US" sz="2700" b="1" dirty="0">
              <a:solidFill>
                <a:srgbClr val="283540"/>
              </a:solidFill>
              <a:latin typeface="Aptos Bold"/>
              <a:ea typeface="Aptos Bold"/>
              <a:cs typeface="Aptos Bold"/>
              <a:sym typeface="Aptos Bold"/>
            </a:endParaRPr>
          </a:p>
        </p:txBody>
      </p:sp>
      <p:grpSp>
        <p:nvGrpSpPr>
          <p:cNvPr id="21" name="Group 21"/>
          <p:cNvGrpSpPr/>
          <p:nvPr/>
        </p:nvGrpSpPr>
        <p:grpSpPr>
          <a:xfrm>
            <a:off x="11734800" y="748774"/>
            <a:ext cx="5715000" cy="8024945"/>
            <a:chOff x="0" y="0"/>
            <a:chExt cx="4414012" cy="7608837"/>
          </a:xfrm>
        </p:grpSpPr>
        <p:sp>
          <p:nvSpPr>
            <p:cNvPr id="22" name="Freeform 22"/>
            <p:cNvSpPr/>
            <p:nvPr/>
          </p:nvSpPr>
          <p:spPr>
            <a:xfrm>
              <a:off x="0" y="0"/>
              <a:ext cx="4414012" cy="7608824"/>
            </a:xfrm>
            <a:custGeom>
              <a:avLst/>
              <a:gdLst/>
              <a:ahLst/>
              <a:cxnLst/>
              <a:rect l="l" t="t" r="r" b="b"/>
              <a:pathLst>
                <a:path w="4414012" h="7608824">
                  <a:moveTo>
                    <a:pt x="735711" y="0"/>
                  </a:moveTo>
                  <a:cubicBezTo>
                    <a:pt x="329311" y="0"/>
                    <a:pt x="0" y="329438"/>
                    <a:pt x="0" y="735711"/>
                  </a:cubicBezTo>
                  <a:lnTo>
                    <a:pt x="0" y="6873113"/>
                  </a:lnTo>
                  <a:cubicBezTo>
                    <a:pt x="0" y="7279386"/>
                    <a:pt x="329311" y="7608824"/>
                    <a:pt x="735711" y="7608824"/>
                  </a:cubicBezTo>
                  <a:lnTo>
                    <a:pt x="3678301" y="7608824"/>
                  </a:lnTo>
                  <a:cubicBezTo>
                    <a:pt x="4084574" y="7608824"/>
                    <a:pt x="4414012" y="7279386"/>
                    <a:pt x="4414012" y="6873113"/>
                  </a:cubicBezTo>
                  <a:lnTo>
                    <a:pt x="4414012" y="735711"/>
                  </a:lnTo>
                  <a:cubicBezTo>
                    <a:pt x="4414012" y="329438"/>
                    <a:pt x="4084574" y="0"/>
                    <a:pt x="3678301" y="0"/>
                  </a:cubicBezTo>
                  <a:close/>
                </a:path>
              </a:pathLst>
            </a:custGeom>
            <a:solidFill>
              <a:srgbClr val="006DF5">
                <a:alpha val="15686"/>
              </a:srgbClr>
            </a:solidFill>
          </p:spPr>
        </p:sp>
        <p:sp>
          <p:nvSpPr>
            <p:cNvPr id="23" name="TextBox 23"/>
            <p:cNvSpPr txBox="1"/>
            <p:nvPr/>
          </p:nvSpPr>
          <p:spPr>
            <a:xfrm>
              <a:off x="0" y="0"/>
              <a:ext cx="4414012" cy="7608837"/>
            </a:xfrm>
            <a:prstGeom prst="rect">
              <a:avLst/>
            </a:prstGeom>
          </p:spPr>
          <p:txBody>
            <a:bodyPr lIns="50800" tIns="50800" rIns="50800" bIns="50800" rtlCol="0" anchor="ctr"/>
            <a:lstStyle/>
            <a:p>
              <a:pPr algn="l">
                <a:lnSpc>
                  <a:spcPts val="2160"/>
                </a:lnSpc>
              </a:pPr>
              <a:endParaRPr lang="ro-RO" sz="2800" noProof="0" dirty="0">
                <a:latin typeface="Times New Roman" panose="02020603050405020304" pitchFamily="18" charset="0"/>
                <a:cs typeface="Times New Roman" panose="02020603050405020304" pitchFamily="18" charset="0"/>
              </a:endParaRPr>
            </a:p>
            <a:p>
              <a:pPr marL="154431" lvl="2" algn="l">
                <a:lnSpc>
                  <a:spcPts val="2160"/>
                </a:lnSpc>
              </a:pPr>
              <a:r>
                <a:rPr lang="ro-RO" sz="2800" noProof="0" dirty="0">
                  <a:solidFill>
                    <a:srgbClr val="283540"/>
                  </a:solidFill>
                  <a:latin typeface="Times New Roman" panose="02020603050405020304" pitchFamily="18" charset="0"/>
                  <a:ea typeface="Aptos"/>
                  <a:cs typeface="Times New Roman" panose="02020603050405020304" pitchFamily="18" charset="0"/>
                  <a:sym typeface="Aptos"/>
                </a:rPr>
                <a:t>Programele școlare asociate fiecărui an de studiu sunt valabile pe o perioadă de 8 ani, începând cu anii școlari: </a:t>
              </a:r>
            </a:p>
            <a:p>
              <a:pPr marL="154431" lvl="2" algn="l">
                <a:lnSpc>
                  <a:spcPts val="2160"/>
                </a:lnSpc>
              </a:pPr>
              <a:endParaRPr lang="ro-RO" sz="2800" noProof="0" dirty="0">
                <a:solidFill>
                  <a:srgbClr val="283540"/>
                </a:solidFill>
                <a:latin typeface="Times New Roman" panose="02020603050405020304" pitchFamily="18" charset="0"/>
                <a:ea typeface="Aptos"/>
                <a:cs typeface="Times New Roman" panose="02020603050405020304" pitchFamily="18" charset="0"/>
                <a:sym typeface="Aptos"/>
              </a:endParaRPr>
            </a:p>
            <a:p>
              <a:pPr marL="231647" lvl="2" indent="-77216" algn="l">
                <a:lnSpc>
                  <a:spcPts val="2160"/>
                </a:lnSpc>
              </a:pPr>
              <a:r>
                <a:rPr lang="ro-RO" sz="2800" noProof="0" dirty="0">
                  <a:solidFill>
                    <a:srgbClr val="283540"/>
                  </a:solidFill>
                  <a:latin typeface="Times New Roman" panose="02020603050405020304" pitchFamily="18" charset="0"/>
                  <a:ea typeface="Aptos"/>
                  <a:cs typeface="Times New Roman" panose="02020603050405020304" pitchFamily="18" charset="0"/>
                  <a:sym typeface="Aptos"/>
                </a:rPr>
                <a:t>2026-2027 pentru clasa a IX-a;</a:t>
              </a:r>
            </a:p>
            <a:p>
              <a:pPr marL="231647" lvl="2" indent="-77216" algn="l">
                <a:lnSpc>
                  <a:spcPts val="2160"/>
                </a:lnSpc>
              </a:pPr>
              <a:r>
                <a:rPr lang="ro-RO" sz="2800" noProof="0" dirty="0">
                  <a:solidFill>
                    <a:srgbClr val="283540"/>
                  </a:solidFill>
                  <a:latin typeface="Times New Roman" panose="02020603050405020304" pitchFamily="18" charset="0"/>
                  <a:ea typeface="Aptos"/>
                  <a:cs typeface="Times New Roman" panose="02020603050405020304" pitchFamily="18" charset="0"/>
                  <a:sym typeface="Aptos"/>
                </a:rPr>
                <a:t>2027-2028 pentru clasa a X-a; </a:t>
              </a:r>
            </a:p>
            <a:p>
              <a:pPr marL="231647" lvl="2" indent="-77216" algn="l">
                <a:lnSpc>
                  <a:spcPts val="2160"/>
                </a:lnSpc>
              </a:pPr>
              <a:r>
                <a:rPr lang="ro-RO" sz="2800" noProof="0" dirty="0">
                  <a:solidFill>
                    <a:srgbClr val="283540"/>
                  </a:solidFill>
                  <a:latin typeface="Times New Roman" panose="02020603050405020304" pitchFamily="18" charset="0"/>
                  <a:ea typeface="Aptos"/>
                  <a:cs typeface="Times New Roman" panose="02020603050405020304" pitchFamily="18" charset="0"/>
                  <a:sym typeface="Aptos"/>
                </a:rPr>
                <a:t>2028-2029 pentru clasa a XI-a; </a:t>
              </a:r>
            </a:p>
            <a:p>
              <a:pPr marL="231647" lvl="2" indent="-77216" algn="l">
                <a:lnSpc>
                  <a:spcPts val="2160"/>
                </a:lnSpc>
              </a:pPr>
              <a:r>
                <a:rPr lang="ro-RO" sz="2800" noProof="0" dirty="0">
                  <a:solidFill>
                    <a:srgbClr val="283540"/>
                  </a:solidFill>
                  <a:latin typeface="Times New Roman" panose="02020603050405020304" pitchFamily="18" charset="0"/>
                  <a:ea typeface="Aptos"/>
                  <a:cs typeface="Times New Roman" panose="02020603050405020304" pitchFamily="18" charset="0"/>
                  <a:sym typeface="Aptos"/>
                </a:rPr>
                <a:t>2029-2030 pentru clasa a XII-a; </a:t>
              </a:r>
            </a:p>
            <a:p>
              <a:pPr marL="231647" lvl="2" indent="-77216" algn="l">
                <a:lnSpc>
                  <a:spcPts val="2160"/>
                </a:lnSpc>
              </a:pPr>
              <a:r>
                <a:rPr lang="ro-RO" sz="2800" noProof="0" dirty="0">
                  <a:solidFill>
                    <a:srgbClr val="283540"/>
                  </a:solidFill>
                  <a:latin typeface="Times New Roman" panose="02020603050405020304" pitchFamily="18" charset="0"/>
                  <a:ea typeface="Aptos"/>
                  <a:cs typeface="Times New Roman" panose="02020603050405020304" pitchFamily="18" charset="0"/>
                  <a:sym typeface="Aptos"/>
                </a:rPr>
                <a:t>2030-2031 pentru clasa a XIII-a;</a:t>
              </a:r>
            </a:p>
            <a:p>
              <a:pPr marL="231647" lvl="2" indent="-77216" algn="l">
                <a:lnSpc>
                  <a:spcPts val="2160"/>
                </a:lnSpc>
              </a:pPr>
              <a:r>
                <a:rPr lang="ro-RO" sz="2800" noProof="0" dirty="0">
                  <a:solidFill>
                    <a:srgbClr val="283540"/>
                  </a:solidFill>
                  <a:latin typeface="Times New Roman" panose="02020603050405020304" pitchFamily="18" charset="0"/>
                  <a:ea typeface="Aptos"/>
                  <a:cs typeface="Times New Roman" panose="02020603050405020304" pitchFamily="18" charset="0"/>
                  <a:sym typeface="Aptos"/>
                </a:rPr>
                <a:t>2031-2032 pentru clasa a XIV-a; </a:t>
              </a:r>
            </a:p>
            <a:p>
              <a:pPr marL="231647" lvl="2" indent="-77216" algn="l">
                <a:lnSpc>
                  <a:spcPts val="2160"/>
                </a:lnSpc>
              </a:pPr>
              <a:r>
                <a:rPr lang="ro-RO" sz="2800" noProof="0" dirty="0">
                  <a:solidFill>
                    <a:srgbClr val="283540"/>
                  </a:solidFill>
                  <a:latin typeface="Times New Roman" panose="02020603050405020304" pitchFamily="18" charset="0"/>
                  <a:ea typeface="Aptos"/>
                  <a:cs typeface="Times New Roman" panose="02020603050405020304" pitchFamily="18" charset="0"/>
                  <a:sym typeface="Aptos"/>
                </a:rPr>
                <a:t>2032-2033 pentru clasa a XV-a.</a:t>
              </a:r>
            </a:p>
          </p:txBody>
        </p:sp>
      </p:grpSp>
      <p:sp>
        <p:nvSpPr>
          <p:cNvPr id="24" name="TextBox 24"/>
          <p:cNvSpPr txBox="1"/>
          <p:nvPr/>
        </p:nvSpPr>
        <p:spPr>
          <a:xfrm>
            <a:off x="2057400" y="3899818"/>
            <a:ext cx="7659873" cy="2889669"/>
          </a:xfrm>
          <a:prstGeom prst="rect">
            <a:avLst/>
          </a:prstGeom>
        </p:spPr>
        <p:txBody>
          <a:bodyPr wrap="square" lIns="0" tIns="0" rIns="0" bIns="0" rtlCol="0" anchor="t">
            <a:spAutoFit/>
          </a:bodyPr>
          <a:lstStyle/>
          <a:p>
            <a:pPr algn="just">
              <a:lnSpc>
                <a:spcPts val="3240"/>
              </a:lnSpc>
            </a:pPr>
            <a:endParaRPr dirty="0"/>
          </a:p>
          <a:p>
            <a:pPr algn="just">
              <a:lnSpc>
                <a:spcPts val="3240"/>
              </a:lnSpc>
            </a:pPr>
            <a:endParaRPr dirty="0"/>
          </a:p>
          <a:p>
            <a:pPr marL="347471" lvl="1" indent="-173735" algn="just">
              <a:lnSpc>
                <a:spcPts val="3240"/>
              </a:lnSpc>
              <a:buFont typeface="Arial"/>
              <a:buChar char="•"/>
            </a:pPr>
            <a:r>
              <a:rPr lang="ro-RO" sz="2700" noProof="0" dirty="0">
                <a:solidFill>
                  <a:srgbClr val="283540"/>
                </a:solidFill>
                <a:latin typeface="Aptos"/>
                <a:ea typeface="Aptos"/>
                <a:cs typeface="Aptos"/>
                <a:sym typeface="Aptos"/>
              </a:rPr>
              <a:t>OMEC nr. 4616/04.08.2026 privind aprobarea programelor școlare asociate disciplinelor prevăzute în planurile-cadru pentru învațământul liceal special</a:t>
            </a:r>
          </a:p>
          <a:p>
            <a:pPr marL="347471" lvl="1" indent="-173735" algn="l">
              <a:lnSpc>
                <a:spcPts val="3240"/>
              </a:lnSpc>
            </a:pPr>
            <a:endParaRPr lang="en-US" sz="2700" dirty="0">
              <a:solidFill>
                <a:srgbClr val="283540"/>
              </a:solidFill>
              <a:latin typeface="Aptos"/>
              <a:ea typeface="Aptos"/>
              <a:cs typeface="Aptos"/>
              <a:sym typeface="Aptos"/>
            </a:endParaRPr>
          </a:p>
        </p:txBody>
      </p:sp>
      <p:sp>
        <p:nvSpPr>
          <p:cNvPr id="25" name="TextBox 25"/>
          <p:cNvSpPr txBox="1"/>
          <p:nvPr/>
        </p:nvSpPr>
        <p:spPr>
          <a:xfrm>
            <a:off x="2672298" y="7219197"/>
            <a:ext cx="9228738" cy="832269"/>
          </a:xfrm>
          <a:prstGeom prst="rect">
            <a:avLst/>
          </a:prstGeom>
        </p:spPr>
        <p:txBody>
          <a:bodyPr lIns="0" tIns="0" rIns="0" bIns="0" rtlCol="0" anchor="t">
            <a:spAutoFit/>
          </a:bodyPr>
          <a:lstStyle/>
          <a:p>
            <a:pPr algn="l">
              <a:lnSpc>
                <a:spcPts val="2160"/>
              </a:lnSpc>
            </a:pPr>
            <a:r>
              <a:rPr lang="en-US" sz="1800" b="1">
                <a:solidFill>
                  <a:srgbClr val="283540"/>
                </a:solidFill>
                <a:latin typeface="Aptos Bold"/>
                <a:ea typeface="Aptos Bold"/>
                <a:cs typeface="Aptos Bold"/>
                <a:sym typeface="Aptos Bold"/>
              </a:rPr>
              <a:t>Evaluare:  OMEC nr. 4615/2026 pentru aprobarea Standardelor naționale de evaluare  pentru învățământul primar și gimnazial</a:t>
            </a:r>
          </a:p>
        </p:txBody>
      </p:sp>
      <p:grpSp>
        <p:nvGrpSpPr>
          <p:cNvPr id="26" name="Group 26"/>
          <p:cNvGrpSpPr/>
          <p:nvPr/>
        </p:nvGrpSpPr>
        <p:grpSpPr>
          <a:xfrm>
            <a:off x="2286000" y="0"/>
            <a:ext cx="13716000" cy="109728"/>
            <a:chOff x="0" y="0"/>
            <a:chExt cx="13004800" cy="104038"/>
          </a:xfrm>
        </p:grpSpPr>
        <p:sp>
          <p:nvSpPr>
            <p:cNvPr id="27" name="Freeform 27"/>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32" name="Group 32"/>
          <p:cNvGrpSpPr/>
          <p:nvPr/>
        </p:nvGrpSpPr>
        <p:grpSpPr>
          <a:xfrm>
            <a:off x="3040380" y="10012680"/>
            <a:ext cx="12207240" cy="13716"/>
            <a:chOff x="0" y="0"/>
            <a:chExt cx="11574272" cy="13005"/>
          </a:xfrm>
        </p:grpSpPr>
        <p:sp>
          <p:nvSpPr>
            <p:cNvPr id="33" name="Freeform 33"/>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34" name="TextBox 34"/>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26</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297881" y="0"/>
            <a:ext cx="13692238" cy="10287000"/>
            <a:chOff x="0" y="0"/>
            <a:chExt cx="12982270" cy="9753600"/>
          </a:xfrm>
        </p:grpSpPr>
        <p:sp>
          <p:nvSpPr>
            <p:cNvPr id="3" name="Freeform 3"/>
            <p:cNvSpPr/>
            <p:nvPr/>
          </p:nvSpPr>
          <p:spPr>
            <a:xfrm>
              <a:off x="0" y="0"/>
              <a:ext cx="12982321" cy="9753600"/>
            </a:xfrm>
            <a:custGeom>
              <a:avLst/>
              <a:gdLst/>
              <a:ahLst/>
              <a:cxnLst/>
              <a:rect l="l" t="t" r="r" b="b"/>
              <a:pathLst>
                <a:path w="12982321" h="9753600">
                  <a:moveTo>
                    <a:pt x="0" y="0"/>
                  </a:moveTo>
                  <a:lnTo>
                    <a:pt x="12982321" y="0"/>
                  </a:lnTo>
                  <a:lnTo>
                    <a:pt x="12982321" y="9753600"/>
                  </a:lnTo>
                  <a:lnTo>
                    <a:pt x="0" y="9753600"/>
                  </a:lnTo>
                  <a:lnTo>
                    <a:pt x="0" y="0"/>
                  </a:lnTo>
                  <a:close/>
                </a:path>
              </a:pathLst>
            </a:custGeom>
            <a:blipFill>
              <a:blip r:embed="rId2"/>
              <a:stretch>
                <a:fillRect l="-16666" r="-16666"/>
              </a:stretch>
            </a:blipFill>
          </p:spPr>
        </p:sp>
      </p:grpSp>
      <p:sp>
        <p:nvSpPr>
          <p:cNvPr id="4" name="Freeform 4"/>
          <p:cNvSpPr/>
          <p:nvPr/>
        </p:nvSpPr>
        <p:spPr>
          <a:xfrm>
            <a:off x="2286000" y="0"/>
            <a:ext cx="14270574" cy="10287000"/>
          </a:xfrm>
          <a:custGeom>
            <a:avLst/>
            <a:gdLst/>
            <a:ahLst/>
            <a:cxnLst/>
            <a:rect l="l" t="t" r="r" b="b"/>
            <a:pathLst>
              <a:path w="14270574" h="10287000">
                <a:moveTo>
                  <a:pt x="0" y="0"/>
                </a:moveTo>
                <a:lnTo>
                  <a:pt x="14270574" y="0"/>
                </a:lnTo>
                <a:lnTo>
                  <a:pt x="14270574" y="10287000"/>
                </a:lnTo>
                <a:lnTo>
                  <a:pt x="0" y="102870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6" name="TextBox 6"/>
          <p:cNvSpPr txBox="1"/>
          <p:nvPr/>
        </p:nvSpPr>
        <p:spPr>
          <a:xfrm>
            <a:off x="2631835" y="2476500"/>
            <a:ext cx="12207241" cy="6508000"/>
          </a:xfrm>
          <a:prstGeom prst="rect">
            <a:avLst/>
          </a:prstGeom>
        </p:spPr>
        <p:txBody>
          <a:bodyPr wrap="square" lIns="0" tIns="0" rIns="0" bIns="0" rtlCol="0" anchor="t">
            <a:spAutoFit/>
          </a:bodyPr>
          <a:lstStyle/>
          <a:p>
            <a:pPr algn="l">
              <a:lnSpc>
                <a:spcPts val="5040"/>
              </a:lnSpc>
            </a:pPr>
            <a:r>
              <a:rPr lang="en-US" sz="4200" b="1" dirty="0">
                <a:solidFill>
                  <a:srgbClr val="16324F"/>
                </a:solidFill>
                <a:latin typeface="Aptos Bold"/>
                <a:ea typeface="Aptos Bold"/>
                <a:cs typeface="Aptos Bold"/>
                <a:sym typeface="Aptos Bold"/>
              </a:rPr>
              <a:t>RECOMANDĂRI</a:t>
            </a:r>
            <a:endParaRPr lang="ro-RO" sz="4200" b="1" dirty="0">
              <a:solidFill>
                <a:srgbClr val="16324F"/>
              </a:solidFill>
              <a:latin typeface="Aptos Bold"/>
              <a:ea typeface="Aptos Bold"/>
              <a:cs typeface="Aptos Bold"/>
              <a:sym typeface="Aptos Bold"/>
            </a:endParaRPr>
          </a:p>
          <a:p>
            <a:pPr algn="l">
              <a:lnSpc>
                <a:spcPts val="5040"/>
              </a:lnSpc>
            </a:pPr>
            <a:endParaRPr lang="en-US" sz="4200" b="1" dirty="0">
              <a:solidFill>
                <a:srgbClr val="16324F"/>
              </a:solidFill>
              <a:latin typeface="Aptos Bold"/>
              <a:ea typeface="Aptos Bold"/>
              <a:cs typeface="Aptos Bold"/>
              <a:sym typeface="Aptos Bold"/>
            </a:endParaRPr>
          </a:p>
          <a:p>
            <a:pPr algn="l">
              <a:lnSpc>
                <a:spcPts val="2160"/>
              </a:lnSpc>
            </a:pPr>
            <a:r>
              <a:rPr lang="ro-RO" sz="2800" dirty="0">
                <a:solidFill>
                  <a:srgbClr val="16324F"/>
                </a:solidFill>
                <a:latin typeface="Times New Roman" panose="02020603050405020304" pitchFamily="18" charset="0"/>
                <a:ea typeface="Aptos Bold"/>
                <a:cs typeface="Times New Roman" panose="02020603050405020304" pitchFamily="18" charset="0"/>
                <a:sym typeface="Aptos Bold"/>
              </a:rPr>
              <a:t>-continuarea monitorizării respectării cadrului legal privind integrarea elevilor cu CES (stabilirea unor indicatori de monitorizare);</a:t>
            </a:r>
          </a:p>
          <a:p>
            <a:pPr algn="l">
              <a:lnSpc>
                <a:spcPts val="2160"/>
              </a:lnSpc>
            </a:pPr>
            <a:r>
              <a:rPr lang="ro-RO" sz="2800" dirty="0">
                <a:solidFill>
                  <a:srgbClr val="16324F"/>
                </a:solidFill>
                <a:latin typeface="Times New Roman" panose="02020603050405020304" pitchFamily="18" charset="0"/>
                <a:ea typeface="Aptos Bold"/>
                <a:cs typeface="Times New Roman" panose="02020603050405020304" pitchFamily="18" charset="0"/>
                <a:sym typeface="Aptos Bold"/>
              </a:rPr>
              <a:t>- clarificarea și consolidarea rolului responsabilului de caz servicii psihoeducaționale</a:t>
            </a:r>
          </a:p>
          <a:p>
            <a:pPr algn="l">
              <a:lnSpc>
                <a:spcPts val="2160"/>
              </a:lnSpc>
            </a:pPr>
            <a:r>
              <a:rPr lang="ro-RO" sz="2800" dirty="0">
                <a:solidFill>
                  <a:srgbClr val="16324F"/>
                </a:solidFill>
                <a:latin typeface="Times New Roman" panose="02020603050405020304" pitchFamily="18" charset="0"/>
                <a:ea typeface="Aptos Bold"/>
                <a:cs typeface="Times New Roman" panose="02020603050405020304" pitchFamily="18" charset="0"/>
                <a:sym typeface="Aptos Bold"/>
              </a:rPr>
              <a:t>- consolidarea serviciilor în mediul rural și în zonele cu acces limitat la specialiști,</a:t>
            </a:r>
          </a:p>
          <a:p>
            <a:pPr algn="l">
              <a:lnSpc>
                <a:spcPts val="2160"/>
              </a:lnSpc>
            </a:pPr>
            <a:r>
              <a:rPr lang="ro-RO" sz="2800" dirty="0">
                <a:solidFill>
                  <a:srgbClr val="16324F"/>
                </a:solidFill>
                <a:latin typeface="Times New Roman" panose="02020603050405020304" pitchFamily="18" charset="0"/>
                <a:ea typeface="Aptos Bold"/>
                <a:cs typeface="Times New Roman" panose="02020603050405020304" pitchFamily="18" charset="0"/>
                <a:sym typeface="Aptos Bold"/>
              </a:rPr>
              <a:t>- monitorizarea aplicării efective a măsurilor de sprijin în activitatea la clasă;</a:t>
            </a:r>
          </a:p>
          <a:p>
            <a:pPr algn="l">
              <a:lnSpc>
                <a:spcPts val="2160"/>
              </a:lnSpc>
            </a:pPr>
            <a:r>
              <a:rPr lang="ro-RO" sz="2800" dirty="0">
                <a:solidFill>
                  <a:srgbClr val="16324F"/>
                </a:solidFill>
                <a:latin typeface="Times New Roman" panose="02020603050405020304" pitchFamily="18" charset="0"/>
                <a:ea typeface="Aptos Bold"/>
                <a:cs typeface="Times New Roman" panose="02020603050405020304" pitchFamily="18" charset="0"/>
                <a:sym typeface="Aptos Bold"/>
              </a:rPr>
              <a:t>-actualizarea ROF și a procedurilor interne privind facilitatorii în toate unitățile în care serviciul este necesar,</a:t>
            </a:r>
          </a:p>
          <a:p>
            <a:pPr algn="l">
              <a:lnSpc>
                <a:spcPts val="2160"/>
              </a:lnSpc>
            </a:pPr>
            <a:r>
              <a:rPr lang="ro-RO" sz="2800" dirty="0">
                <a:solidFill>
                  <a:srgbClr val="16324F"/>
                </a:solidFill>
                <a:latin typeface="Times New Roman" panose="02020603050405020304" pitchFamily="18" charset="0"/>
                <a:ea typeface="Aptos Bold"/>
                <a:cs typeface="Times New Roman" panose="02020603050405020304" pitchFamily="18" charset="0"/>
                <a:sym typeface="Aptos Bold"/>
              </a:rPr>
              <a:t>- organizare periodică de întâlniri pentru analiza cazurilor și a activităților de schimb de bune practici,</a:t>
            </a:r>
          </a:p>
          <a:p>
            <a:pPr algn="l">
              <a:lnSpc>
                <a:spcPts val="2160"/>
              </a:lnSpc>
            </a:pPr>
            <a:r>
              <a:rPr lang="ro-RO" sz="2800" dirty="0">
                <a:solidFill>
                  <a:srgbClr val="16324F"/>
                </a:solidFill>
                <a:latin typeface="Times New Roman" panose="02020603050405020304" pitchFamily="18" charset="0"/>
                <a:ea typeface="Aptos Bold"/>
                <a:cs typeface="Times New Roman" panose="02020603050405020304" pitchFamily="18" charset="0"/>
                <a:sym typeface="Aptos Bold"/>
              </a:rPr>
              <a:t>- consolidarea colaborării interdisciplinare,</a:t>
            </a:r>
          </a:p>
          <a:p>
            <a:pPr marL="457200" indent="-457200" algn="l">
              <a:lnSpc>
                <a:spcPts val="2160"/>
              </a:lnSpc>
              <a:buFontTx/>
              <a:buChar char="-"/>
            </a:pPr>
            <a:r>
              <a:rPr lang="ro-RO" sz="2800" dirty="0">
                <a:solidFill>
                  <a:srgbClr val="16324F"/>
                </a:solidFill>
                <a:latin typeface="Times New Roman" panose="02020603050405020304" pitchFamily="18" charset="0"/>
                <a:ea typeface="Aptos Bold"/>
                <a:cs typeface="Times New Roman" panose="02020603050405020304" pitchFamily="18" charset="0"/>
                <a:sym typeface="Aptos Bold"/>
              </a:rPr>
              <a:t>dezvoltarea resurselor materiale și digitale adaptate nevoilor elevilor cu CES;</a:t>
            </a:r>
          </a:p>
          <a:p>
            <a:pPr marL="457200" indent="-457200" algn="l">
              <a:lnSpc>
                <a:spcPts val="2160"/>
              </a:lnSpc>
              <a:buFontTx/>
              <a:buChar char="-"/>
            </a:pPr>
            <a:r>
              <a:rPr lang="ro-RO" sz="2800" dirty="0">
                <a:solidFill>
                  <a:srgbClr val="16324F"/>
                </a:solidFill>
                <a:latin typeface="Times New Roman" panose="02020603050405020304" pitchFamily="18" charset="0"/>
                <a:ea typeface="Aptos Bold"/>
                <a:cs typeface="Times New Roman" panose="02020603050405020304" pitchFamily="18" charset="0"/>
                <a:sym typeface="Aptos Bold"/>
              </a:rPr>
              <a:t>consolidarea parteneriatului școală–familie;</a:t>
            </a:r>
          </a:p>
          <a:p>
            <a:pPr marL="457200" indent="-457200" algn="l">
              <a:lnSpc>
                <a:spcPts val="2160"/>
              </a:lnSpc>
              <a:buFontTx/>
              <a:buChar char="-"/>
            </a:pPr>
            <a:r>
              <a:rPr lang="ro-RO" sz="2800" dirty="0">
                <a:solidFill>
                  <a:srgbClr val="16324F"/>
                </a:solidFill>
                <a:latin typeface="Times New Roman" panose="02020603050405020304" pitchFamily="18" charset="0"/>
                <a:ea typeface="Aptos Bold"/>
                <a:cs typeface="Times New Roman" panose="02020603050405020304" pitchFamily="18" charset="0"/>
                <a:sym typeface="Aptos Bold"/>
              </a:rPr>
              <a:t>formarea continuă a cadrelor didactice în domeniul educației incluzive</a:t>
            </a:r>
            <a:r>
              <a:rPr lang="en-US" sz="2800" dirty="0">
                <a:solidFill>
                  <a:srgbClr val="16324F"/>
                </a:solidFill>
                <a:latin typeface="Times New Roman" panose="02020603050405020304" pitchFamily="18" charset="0"/>
                <a:ea typeface="Aptos Bold"/>
                <a:cs typeface="Times New Roman" panose="02020603050405020304" pitchFamily="18" charset="0"/>
                <a:sym typeface="Aptos Bold"/>
              </a:rPr>
              <a:t>.</a:t>
            </a:r>
          </a:p>
          <a:p>
            <a:pPr algn="l">
              <a:lnSpc>
                <a:spcPts val="5040"/>
              </a:lnSpc>
            </a:pPr>
            <a:endParaRPr lang="en-US" sz="1800" b="1" dirty="0">
              <a:solidFill>
                <a:srgbClr val="16324F"/>
              </a:solidFill>
              <a:latin typeface="Aptos Bold"/>
              <a:ea typeface="Aptos Bold"/>
              <a:cs typeface="Aptos Bold"/>
              <a:sym typeface="Aptos Bold"/>
            </a:endParaRPr>
          </a:p>
          <a:p>
            <a:pPr algn="l">
              <a:lnSpc>
                <a:spcPts val="5040"/>
              </a:lnSpc>
            </a:pPr>
            <a:endParaRPr lang="en-US" sz="1800" b="1" dirty="0">
              <a:solidFill>
                <a:srgbClr val="16324F"/>
              </a:solidFill>
              <a:latin typeface="Aptos Bold"/>
              <a:ea typeface="Aptos Bold"/>
              <a:cs typeface="Aptos Bold"/>
              <a:sym typeface="Aptos Bold"/>
            </a:endParaRPr>
          </a:p>
          <a:p>
            <a:pPr algn="l">
              <a:lnSpc>
                <a:spcPts val="2160"/>
              </a:lnSpc>
            </a:pPr>
            <a:endParaRPr lang="en-US" sz="1800" b="1" dirty="0">
              <a:solidFill>
                <a:srgbClr val="16324F"/>
              </a:solidFill>
              <a:latin typeface="Aptos Bold"/>
              <a:ea typeface="Aptos Bold"/>
              <a:cs typeface="Aptos Bold"/>
              <a:sym typeface="Aptos Bold"/>
            </a:endParaRPr>
          </a:p>
        </p:txBody>
      </p:sp>
      <p:sp>
        <p:nvSpPr>
          <p:cNvPr id="7" name="AutoShape 7"/>
          <p:cNvSpPr/>
          <p:nvPr/>
        </p:nvSpPr>
        <p:spPr>
          <a:xfrm rot="5382960">
            <a:off x="12420155" y="7956419"/>
            <a:ext cx="3158497" cy="0"/>
          </a:xfrm>
          <a:prstGeom prst="line">
            <a:avLst/>
          </a:prstGeom>
          <a:ln w="9525" cap="rnd">
            <a:solidFill>
              <a:srgbClr val="63DBF5"/>
            </a:solidFill>
            <a:prstDash val="solid"/>
            <a:headEnd type="none" w="sm" len="sm"/>
            <a:tailEnd type="none" w="sm" len="sm"/>
          </a:ln>
        </p:spPr>
      </p:sp>
      <p:sp>
        <p:nvSpPr>
          <p:cNvPr id="8" name="AutoShape 8"/>
          <p:cNvSpPr/>
          <p:nvPr/>
        </p:nvSpPr>
        <p:spPr>
          <a:xfrm rot="5382960">
            <a:off x="12533567" y="7956419"/>
            <a:ext cx="3158497" cy="0"/>
          </a:xfrm>
          <a:prstGeom prst="line">
            <a:avLst/>
          </a:prstGeom>
          <a:ln w="9525" cap="rnd">
            <a:solidFill>
              <a:srgbClr val="63DBF5"/>
            </a:solidFill>
            <a:prstDash val="solid"/>
            <a:headEnd type="none" w="sm" len="sm"/>
            <a:tailEnd type="none" w="sm" len="sm"/>
          </a:ln>
        </p:spPr>
      </p:sp>
      <p:sp>
        <p:nvSpPr>
          <p:cNvPr id="9" name="AutoShape 9"/>
          <p:cNvSpPr/>
          <p:nvPr/>
        </p:nvSpPr>
        <p:spPr>
          <a:xfrm rot="5382960">
            <a:off x="12647500" y="7956419"/>
            <a:ext cx="3158497" cy="0"/>
          </a:xfrm>
          <a:prstGeom prst="line">
            <a:avLst/>
          </a:prstGeom>
          <a:ln w="9525" cap="rnd">
            <a:solidFill>
              <a:srgbClr val="63DBF5"/>
            </a:solidFill>
            <a:prstDash val="solid"/>
            <a:headEnd type="none" w="sm" len="sm"/>
            <a:tailEnd type="none" w="sm" len="sm"/>
          </a:ln>
        </p:spPr>
      </p:sp>
      <p:sp>
        <p:nvSpPr>
          <p:cNvPr id="10" name="AutoShape 10"/>
          <p:cNvSpPr/>
          <p:nvPr/>
        </p:nvSpPr>
        <p:spPr>
          <a:xfrm rot="5382960">
            <a:off x="12761434" y="7956419"/>
            <a:ext cx="3158497" cy="0"/>
          </a:xfrm>
          <a:prstGeom prst="line">
            <a:avLst/>
          </a:prstGeom>
          <a:ln w="9525" cap="rnd">
            <a:solidFill>
              <a:srgbClr val="63DBF5"/>
            </a:solidFill>
            <a:prstDash val="solid"/>
            <a:headEnd type="none" w="sm" len="sm"/>
            <a:tailEnd type="none" w="sm" len="sm"/>
          </a:ln>
        </p:spPr>
      </p:sp>
      <p:sp>
        <p:nvSpPr>
          <p:cNvPr id="11" name="AutoShape 11"/>
          <p:cNvSpPr/>
          <p:nvPr/>
        </p:nvSpPr>
        <p:spPr>
          <a:xfrm rot="5382960">
            <a:off x="12988780" y="7956419"/>
            <a:ext cx="3158497" cy="0"/>
          </a:xfrm>
          <a:prstGeom prst="line">
            <a:avLst/>
          </a:prstGeom>
          <a:ln w="9525" cap="rnd">
            <a:solidFill>
              <a:srgbClr val="63DBF5"/>
            </a:solidFill>
            <a:prstDash val="solid"/>
            <a:headEnd type="none" w="sm" len="sm"/>
            <a:tailEnd type="none" w="sm" len="sm"/>
          </a:ln>
        </p:spPr>
      </p:sp>
      <p:sp>
        <p:nvSpPr>
          <p:cNvPr id="12" name="AutoShape 12"/>
          <p:cNvSpPr/>
          <p:nvPr/>
        </p:nvSpPr>
        <p:spPr>
          <a:xfrm rot="5382960">
            <a:off x="13216661" y="7956419"/>
            <a:ext cx="3158497" cy="0"/>
          </a:xfrm>
          <a:prstGeom prst="line">
            <a:avLst/>
          </a:prstGeom>
          <a:ln w="9525" cap="rnd">
            <a:solidFill>
              <a:srgbClr val="63DBF5"/>
            </a:solidFill>
            <a:prstDash val="solid"/>
            <a:headEnd type="none" w="sm" len="sm"/>
            <a:tailEnd type="none" w="sm" len="sm"/>
          </a:ln>
        </p:spPr>
      </p:sp>
      <p:sp>
        <p:nvSpPr>
          <p:cNvPr id="13" name="AutoShape 13"/>
          <p:cNvSpPr/>
          <p:nvPr/>
        </p:nvSpPr>
        <p:spPr>
          <a:xfrm rot="5382960">
            <a:off x="13444006" y="7956419"/>
            <a:ext cx="3158497" cy="0"/>
          </a:xfrm>
          <a:prstGeom prst="line">
            <a:avLst/>
          </a:prstGeom>
          <a:ln w="9525" cap="rnd">
            <a:solidFill>
              <a:srgbClr val="63DBF5"/>
            </a:solidFill>
            <a:prstDash val="solid"/>
            <a:headEnd type="none" w="sm" len="sm"/>
            <a:tailEnd type="none" w="sm" len="sm"/>
          </a:ln>
        </p:spPr>
      </p:sp>
      <p:sp>
        <p:nvSpPr>
          <p:cNvPr id="14" name="AutoShape 14"/>
          <p:cNvSpPr/>
          <p:nvPr/>
        </p:nvSpPr>
        <p:spPr>
          <a:xfrm rot="5382960">
            <a:off x="12875382" y="7956419"/>
            <a:ext cx="3158497" cy="0"/>
          </a:xfrm>
          <a:prstGeom prst="line">
            <a:avLst/>
          </a:prstGeom>
          <a:ln w="9525" cap="rnd">
            <a:solidFill>
              <a:srgbClr val="63DBF5"/>
            </a:solidFill>
            <a:prstDash val="solid"/>
            <a:headEnd type="none" w="sm" len="sm"/>
            <a:tailEnd type="none" w="sm" len="sm"/>
          </a:ln>
        </p:spPr>
      </p:sp>
      <p:sp>
        <p:nvSpPr>
          <p:cNvPr id="15" name="AutoShape 15"/>
          <p:cNvSpPr/>
          <p:nvPr/>
        </p:nvSpPr>
        <p:spPr>
          <a:xfrm rot="5382960">
            <a:off x="13102727" y="7956419"/>
            <a:ext cx="3158497" cy="0"/>
          </a:xfrm>
          <a:prstGeom prst="line">
            <a:avLst/>
          </a:prstGeom>
          <a:ln w="9525" cap="rnd">
            <a:solidFill>
              <a:srgbClr val="63DBF5"/>
            </a:solidFill>
            <a:prstDash val="solid"/>
            <a:headEnd type="none" w="sm" len="sm"/>
            <a:tailEnd type="none" w="sm" len="sm"/>
          </a:ln>
        </p:spPr>
      </p:sp>
      <p:sp>
        <p:nvSpPr>
          <p:cNvPr id="16" name="AutoShape 16"/>
          <p:cNvSpPr/>
          <p:nvPr/>
        </p:nvSpPr>
        <p:spPr>
          <a:xfrm rot="5382960">
            <a:off x="13330595" y="7956419"/>
            <a:ext cx="3158497" cy="0"/>
          </a:xfrm>
          <a:prstGeom prst="line">
            <a:avLst/>
          </a:prstGeom>
          <a:ln w="9525" cap="rnd">
            <a:solidFill>
              <a:srgbClr val="63DBF5"/>
            </a:solidFill>
            <a:prstDash val="solid"/>
            <a:headEnd type="none" w="sm" len="sm"/>
            <a:tailEnd type="none" w="sm" len="sm"/>
          </a:ln>
        </p:spPr>
      </p:sp>
      <p:sp>
        <p:nvSpPr>
          <p:cNvPr id="17" name="AutoShape 17"/>
          <p:cNvSpPr/>
          <p:nvPr/>
        </p:nvSpPr>
        <p:spPr>
          <a:xfrm rot="5382960">
            <a:off x="13557940" y="7956419"/>
            <a:ext cx="3158497" cy="0"/>
          </a:xfrm>
          <a:prstGeom prst="line">
            <a:avLst/>
          </a:prstGeom>
          <a:ln w="9525" cap="rnd">
            <a:solidFill>
              <a:srgbClr val="63DBF5"/>
            </a:solidFill>
            <a:prstDash val="solid"/>
            <a:headEnd type="none" w="sm" len="sm"/>
            <a:tailEnd type="none" w="sm" len="sm"/>
          </a:ln>
        </p:spPr>
      </p:sp>
      <p:sp>
        <p:nvSpPr>
          <p:cNvPr id="18" name="AutoShape 18"/>
          <p:cNvSpPr/>
          <p:nvPr/>
        </p:nvSpPr>
        <p:spPr>
          <a:xfrm rot="5382960">
            <a:off x="13671874" y="7956419"/>
            <a:ext cx="3158497" cy="0"/>
          </a:xfrm>
          <a:prstGeom prst="line">
            <a:avLst/>
          </a:prstGeom>
          <a:ln w="9525" cap="rnd">
            <a:solidFill>
              <a:srgbClr val="63DBF5"/>
            </a:solidFill>
            <a:prstDash val="solid"/>
            <a:headEnd type="none" w="sm" len="sm"/>
            <a:tailEnd type="none" w="sm" len="sm"/>
          </a:ln>
        </p:spPr>
      </p:sp>
      <p:sp>
        <p:nvSpPr>
          <p:cNvPr id="19" name="AutoShape 19"/>
          <p:cNvSpPr/>
          <p:nvPr/>
        </p:nvSpPr>
        <p:spPr>
          <a:xfrm rot="5382960">
            <a:off x="13785821" y="7956419"/>
            <a:ext cx="3158497" cy="0"/>
          </a:xfrm>
          <a:prstGeom prst="line">
            <a:avLst/>
          </a:prstGeom>
          <a:ln w="9525" cap="rnd">
            <a:solidFill>
              <a:srgbClr val="63DBF5"/>
            </a:solidFill>
            <a:prstDash val="solid"/>
            <a:headEnd type="none" w="sm" len="sm"/>
            <a:tailEnd type="none" w="sm" len="sm"/>
          </a:ln>
        </p:spPr>
      </p:sp>
      <p:sp>
        <p:nvSpPr>
          <p:cNvPr id="20" name="AutoShape 20"/>
          <p:cNvSpPr/>
          <p:nvPr/>
        </p:nvSpPr>
        <p:spPr>
          <a:xfrm rot="5382960">
            <a:off x="13899219" y="7956419"/>
            <a:ext cx="3158497" cy="0"/>
          </a:xfrm>
          <a:prstGeom prst="line">
            <a:avLst/>
          </a:prstGeom>
          <a:ln w="9525" cap="rnd">
            <a:solidFill>
              <a:srgbClr val="63DBF5"/>
            </a:solidFill>
            <a:prstDash val="solid"/>
            <a:headEnd type="none" w="sm" len="sm"/>
            <a:tailEnd type="none" w="sm" len="sm"/>
          </a:ln>
        </p:spPr>
      </p:sp>
      <p:grpSp>
        <p:nvGrpSpPr>
          <p:cNvPr id="21" name="Group 21"/>
          <p:cNvGrpSpPr/>
          <p:nvPr/>
        </p:nvGrpSpPr>
        <p:grpSpPr>
          <a:xfrm>
            <a:off x="2286000" y="0"/>
            <a:ext cx="13716000" cy="109728"/>
            <a:chOff x="0" y="0"/>
            <a:chExt cx="13004800" cy="104038"/>
          </a:xfrm>
        </p:grpSpPr>
        <p:sp>
          <p:nvSpPr>
            <p:cNvPr id="22" name="Freeform 22"/>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23" name="Group 23"/>
          <p:cNvGrpSpPr/>
          <p:nvPr/>
        </p:nvGrpSpPr>
        <p:grpSpPr>
          <a:xfrm>
            <a:off x="2286000" y="109728"/>
            <a:ext cx="13716000" cy="27432"/>
            <a:chOff x="0" y="0"/>
            <a:chExt cx="13004800" cy="26010"/>
          </a:xfrm>
        </p:grpSpPr>
        <p:sp>
          <p:nvSpPr>
            <p:cNvPr id="24" name="Freeform 24"/>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27" name="Group 27"/>
          <p:cNvGrpSpPr/>
          <p:nvPr/>
        </p:nvGrpSpPr>
        <p:grpSpPr>
          <a:xfrm>
            <a:off x="3040380" y="10012680"/>
            <a:ext cx="12207240" cy="13716"/>
            <a:chOff x="0" y="0"/>
            <a:chExt cx="11574272" cy="13005"/>
          </a:xfrm>
        </p:grpSpPr>
        <p:sp>
          <p:nvSpPr>
            <p:cNvPr id="28" name="Freeform 28"/>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29" name="TextBox 29"/>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27</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981199" y="-1943100"/>
            <a:ext cx="13692292" cy="10287000"/>
            <a:chOff x="-300261" y="-1842347"/>
            <a:chExt cx="12982321" cy="9753600"/>
          </a:xfrm>
        </p:grpSpPr>
        <p:sp>
          <p:nvSpPr>
            <p:cNvPr id="3" name="Freeform 3"/>
            <p:cNvSpPr/>
            <p:nvPr/>
          </p:nvSpPr>
          <p:spPr>
            <a:xfrm>
              <a:off x="-300261" y="-1842347"/>
              <a:ext cx="12982321" cy="9753600"/>
            </a:xfrm>
            <a:custGeom>
              <a:avLst/>
              <a:gdLst/>
              <a:ahLst/>
              <a:cxnLst/>
              <a:rect l="l" t="t" r="r" b="b"/>
              <a:pathLst>
                <a:path w="12982321" h="9753600">
                  <a:moveTo>
                    <a:pt x="0" y="0"/>
                  </a:moveTo>
                  <a:lnTo>
                    <a:pt x="12982321" y="0"/>
                  </a:lnTo>
                  <a:lnTo>
                    <a:pt x="12982321" y="9753600"/>
                  </a:lnTo>
                  <a:lnTo>
                    <a:pt x="0" y="9753600"/>
                  </a:lnTo>
                  <a:lnTo>
                    <a:pt x="0" y="0"/>
                  </a:lnTo>
                  <a:close/>
                </a:path>
              </a:pathLst>
            </a:custGeom>
            <a:blipFill>
              <a:blip r:embed="rId2"/>
              <a:stretch>
                <a:fillRect l="-16666" r="-16666"/>
              </a:stretch>
            </a:blipFill>
          </p:spPr>
          <p:txBody>
            <a:bodyPr/>
            <a:lstStyle/>
            <a:p>
              <a:endParaRPr lang="en-US"/>
            </a:p>
          </p:txBody>
        </p:sp>
      </p:grpSp>
      <p:sp>
        <p:nvSpPr>
          <p:cNvPr id="6" name="TextBox 6"/>
          <p:cNvSpPr txBox="1"/>
          <p:nvPr/>
        </p:nvSpPr>
        <p:spPr>
          <a:xfrm>
            <a:off x="2149259" y="1597927"/>
            <a:ext cx="13716000" cy="6258123"/>
          </a:xfrm>
          <a:prstGeom prst="rect">
            <a:avLst/>
          </a:prstGeom>
        </p:spPr>
        <p:txBody>
          <a:bodyPr wrap="square" lIns="0" tIns="0" rIns="0" bIns="0" rtlCol="0" anchor="t">
            <a:spAutoFit/>
          </a:bodyPr>
          <a:lstStyle/>
          <a:p>
            <a:pPr algn="l">
              <a:lnSpc>
                <a:spcPts val="5040"/>
              </a:lnSpc>
            </a:pPr>
            <a:r>
              <a:rPr lang="ro-RO" sz="4200" b="1" noProof="0" dirty="0">
                <a:solidFill>
                  <a:srgbClr val="16324F"/>
                </a:solidFill>
                <a:latin typeface="Aptos Bold"/>
                <a:ea typeface="Aptos Bold"/>
                <a:cs typeface="Aptos Bold"/>
                <a:sym typeface="Aptos Bold"/>
              </a:rPr>
              <a:t>Priorități pentru anul școlar 2026-2027 în educația specială</a:t>
            </a:r>
          </a:p>
          <a:p>
            <a:pPr algn="l">
              <a:lnSpc>
                <a:spcPts val="5040"/>
              </a:lnSpc>
            </a:pPr>
            <a:endParaRPr lang="ro-RO" sz="4200" b="1" noProof="0" dirty="0">
              <a:solidFill>
                <a:srgbClr val="16324F"/>
              </a:solidFill>
              <a:latin typeface="Aptos Bold"/>
              <a:ea typeface="Aptos Bold"/>
              <a:cs typeface="Aptos Bold"/>
              <a:sym typeface="Aptos Bold"/>
            </a:endParaRPr>
          </a:p>
          <a:p>
            <a:pPr algn="l">
              <a:lnSpc>
                <a:spcPts val="3240"/>
              </a:lnSpc>
            </a:pPr>
            <a:r>
              <a:rPr lang="ro-RO" sz="2700" b="1" noProof="0" dirty="0">
                <a:solidFill>
                  <a:srgbClr val="16324F"/>
                </a:solidFill>
                <a:latin typeface="Aptos Bold"/>
                <a:ea typeface="Aptos Bold"/>
                <a:cs typeface="Aptos Bold"/>
                <a:sym typeface="Aptos Bold"/>
              </a:rPr>
              <a:t>- Crearea unui mediu școlar sigur și suportiv</a:t>
            </a:r>
          </a:p>
          <a:p>
            <a:pPr algn="l">
              <a:lnSpc>
                <a:spcPts val="3240"/>
              </a:lnSpc>
            </a:pPr>
            <a:r>
              <a:rPr lang="ro-RO" sz="2700" b="1" noProof="0" dirty="0">
                <a:solidFill>
                  <a:srgbClr val="16324F"/>
                </a:solidFill>
                <a:latin typeface="Aptos Bold"/>
                <a:ea typeface="Aptos Bold"/>
                <a:cs typeface="Aptos Bold"/>
                <a:sym typeface="Aptos Bold"/>
              </a:rPr>
              <a:t>-  Asigurarea accesului la educație și la servicii de calitate tuturor copiilor/preșcolarilor/elevilor (eliminarea barierelor de mediu/de învățare )</a:t>
            </a:r>
          </a:p>
          <a:p>
            <a:pPr algn="l">
              <a:lnSpc>
                <a:spcPts val="3240"/>
              </a:lnSpc>
            </a:pPr>
            <a:r>
              <a:rPr lang="ro-RO" sz="2700" b="1" noProof="0" dirty="0">
                <a:solidFill>
                  <a:srgbClr val="16324F"/>
                </a:solidFill>
                <a:latin typeface="Aptos Bold"/>
                <a:ea typeface="Aptos Bold"/>
                <a:cs typeface="Aptos Bold"/>
                <a:sym typeface="Aptos Bold"/>
              </a:rPr>
              <a:t>-  Identificarea timpurie a dificultăților/întârzierilor în dezvoltarea antepreșcolarilor/preșcolarilor/elevilor</a:t>
            </a:r>
          </a:p>
          <a:p>
            <a:pPr algn="l">
              <a:lnSpc>
                <a:spcPts val="3240"/>
              </a:lnSpc>
            </a:pPr>
            <a:r>
              <a:rPr lang="ro-RO" sz="2700" b="1" noProof="0" dirty="0">
                <a:solidFill>
                  <a:srgbClr val="16324F"/>
                </a:solidFill>
                <a:latin typeface="Aptos Bold"/>
                <a:ea typeface="Aptos Bold"/>
                <a:cs typeface="Aptos Bold"/>
                <a:sym typeface="Aptos Bold"/>
              </a:rPr>
              <a:t>- Personalizarea învățării</a:t>
            </a:r>
          </a:p>
          <a:p>
            <a:pPr algn="l">
              <a:lnSpc>
                <a:spcPts val="3240"/>
              </a:lnSpc>
            </a:pPr>
            <a:r>
              <a:rPr lang="ro-RO" sz="2700" b="1" noProof="0" dirty="0">
                <a:solidFill>
                  <a:srgbClr val="16324F"/>
                </a:solidFill>
                <a:latin typeface="Aptos Bold"/>
                <a:ea typeface="Aptos Bold"/>
                <a:cs typeface="Aptos Bold"/>
                <a:sym typeface="Aptos Bold"/>
              </a:rPr>
              <a:t>- Susținerea părinților</a:t>
            </a:r>
          </a:p>
          <a:p>
            <a:pPr algn="l">
              <a:lnSpc>
                <a:spcPts val="3240"/>
              </a:lnSpc>
            </a:pPr>
            <a:r>
              <a:rPr lang="ro-RO" sz="2700" b="1" noProof="0" dirty="0">
                <a:solidFill>
                  <a:srgbClr val="16324F"/>
                </a:solidFill>
                <a:latin typeface="Aptos Bold"/>
                <a:ea typeface="Aptos Bold"/>
                <a:cs typeface="Aptos Bold"/>
                <a:sym typeface="Aptos Bold"/>
              </a:rPr>
              <a:t>- Acordarea de suport și mentorat cadrelor didactice</a:t>
            </a:r>
          </a:p>
          <a:p>
            <a:pPr algn="l">
              <a:lnSpc>
                <a:spcPts val="5040"/>
              </a:lnSpc>
            </a:pPr>
            <a:endParaRPr lang="en-US" sz="2700" b="1" dirty="0">
              <a:solidFill>
                <a:srgbClr val="16324F"/>
              </a:solidFill>
              <a:latin typeface="Aptos Bold"/>
              <a:ea typeface="Aptos Bold"/>
              <a:cs typeface="Aptos Bold"/>
              <a:sym typeface="Aptos Bold"/>
            </a:endParaRPr>
          </a:p>
          <a:p>
            <a:pPr algn="l">
              <a:lnSpc>
                <a:spcPts val="3240"/>
              </a:lnSpc>
            </a:pPr>
            <a:endParaRPr lang="en-US" sz="2700" b="1" dirty="0">
              <a:solidFill>
                <a:srgbClr val="16324F"/>
              </a:solidFill>
              <a:latin typeface="Aptos Bold"/>
              <a:ea typeface="Aptos Bold"/>
              <a:cs typeface="Aptos Bold"/>
              <a:sym typeface="Aptos Bold"/>
            </a:endParaRPr>
          </a:p>
        </p:txBody>
      </p:sp>
      <p:sp>
        <p:nvSpPr>
          <p:cNvPr id="7" name="AutoShape 7"/>
          <p:cNvSpPr/>
          <p:nvPr/>
        </p:nvSpPr>
        <p:spPr>
          <a:xfrm rot="5382960">
            <a:off x="12420155" y="7956419"/>
            <a:ext cx="3158497" cy="0"/>
          </a:xfrm>
          <a:prstGeom prst="line">
            <a:avLst/>
          </a:prstGeom>
          <a:ln w="9525" cap="rnd">
            <a:solidFill>
              <a:srgbClr val="63DBF5"/>
            </a:solidFill>
            <a:prstDash val="solid"/>
            <a:headEnd type="none" w="sm" len="sm"/>
            <a:tailEnd type="none" w="sm" len="sm"/>
          </a:ln>
        </p:spPr>
      </p:sp>
      <p:sp>
        <p:nvSpPr>
          <p:cNvPr id="8" name="AutoShape 8"/>
          <p:cNvSpPr/>
          <p:nvPr/>
        </p:nvSpPr>
        <p:spPr>
          <a:xfrm rot="5382960">
            <a:off x="12533567" y="7956419"/>
            <a:ext cx="3158497" cy="0"/>
          </a:xfrm>
          <a:prstGeom prst="line">
            <a:avLst/>
          </a:prstGeom>
          <a:ln w="9525" cap="rnd">
            <a:solidFill>
              <a:srgbClr val="63DBF5"/>
            </a:solidFill>
            <a:prstDash val="solid"/>
            <a:headEnd type="none" w="sm" len="sm"/>
            <a:tailEnd type="none" w="sm" len="sm"/>
          </a:ln>
        </p:spPr>
      </p:sp>
      <p:sp>
        <p:nvSpPr>
          <p:cNvPr id="9" name="AutoShape 9"/>
          <p:cNvSpPr/>
          <p:nvPr/>
        </p:nvSpPr>
        <p:spPr>
          <a:xfrm rot="5382960">
            <a:off x="12647500" y="7956419"/>
            <a:ext cx="3158497" cy="0"/>
          </a:xfrm>
          <a:prstGeom prst="line">
            <a:avLst/>
          </a:prstGeom>
          <a:ln w="9525" cap="rnd">
            <a:solidFill>
              <a:srgbClr val="63DBF5"/>
            </a:solidFill>
            <a:prstDash val="solid"/>
            <a:headEnd type="none" w="sm" len="sm"/>
            <a:tailEnd type="none" w="sm" len="sm"/>
          </a:ln>
        </p:spPr>
      </p:sp>
      <p:sp>
        <p:nvSpPr>
          <p:cNvPr id="10" name="AutoShape 10"/>
          <p:cNvSpPr/>
          <p:nvPr/>
        </p:nvSpPr>
        <p:spPr>
          <a:xfrm rot="5382960">
            <a:off x="12761434" y="7956419"/>
            <a:ext cx="3158497" cy="0"/>
          </a:xfrm>
          <a:prstGeom prst="line">
            <a:avLst/>
          </a:prstGeom>
          <a:ln w="9525" cap="rnd">
            <a:solidFill>
              <a:srgbClr val="63DBF5"/>
            </a:solidFill>
            <a:prstDash val="solid"/>
            <a:headEnd type="none" w="sm" len="sm"/>
            <a:tailEnd type="none" w="sm" len="sm"/>
          </a:ln>
        </p:spPr>
      </p:sp>
      <p:sp>
        <p:nvSpPr>
          <p:cNvPr id="11" name="AutoShape 11"/>
          <p:cNvSpPr/>
          <p:nvPr/>
        </p:nvSpPr>
        <p:spPr>
          <a:xfrm rot="5382960">
            <a:off x="12988780" y="7956419"/>
            <a:ext cx="3158497" cy="0"/>
          </a:xfrm>
          <a:prstGeom prst="line">
            <a:avLst/>
          </a:prstGeom>
          <a:ln w="9525" cap="rnd">
            <a:solidFill>
              <a:srgbClr val="63DBF5"/>
            </a:solidFill>
            <a:prstDash val="solid"/>
            <a:headEnd type="none" w="sm" len="sm"/>
            <a:tailEnd type="none" w="sm" len="sm"/>
          </a:ln>
        </p:spPr>
      </p:sp>
      <p:sp>
        <p:nvSpPr>
          <p:cNvPr id="12" name="AutoShape 12"/>
          <p:cNvSpPr/>
          <p:nvPr/>
        </p:nvSpPr>
        <p:spPr>
          <a:xfrm rot="5382960">
            <a:off x="13216661" y="7956419"/>
            <a:ext cx="3158497" cy="0"/>
          </a:xfrm>
          <a:prstGeom prst="line">
            <a:avLst/>
          </a:prstGeom>
          <a:ln w="9525" cap="rnd">
            <a:solidFill>
              <a:srgbClr val="63DBF5"/>
            </a:solidFill>
            <a:prstDash val="solid"/>
            <a:headEnd type="none" w="sm" len="sm"/>
            <a:tailEnd type="none" w="sm" len="sm"/>
          </a:ln>
        </p:spPr>
      </p:sp>
      <p:sp>
        <p:nvSpPr>
          <p:cNvPr id="13" name="AutoShape 13"/>
          <p:cNvSpPr/>
          <p:nvPr/>
        </p:nvSpPr>
        <p:spPr>
          <a:xfrm rot="5382960">
            <a:off x="13444006" y="7956419"/>
            <a:ext cx="3158497" cy="0"/>
          </a:xfrm>
          <a:prstGeom prst="line">
            <a:avLst/>
          </a:prstGeom>
          <a:ln w="9525" cap="rnd">
            <a:solidFill>
              <a:srgbClr val="63DBF5"/>
            </a:solidFill>
            <a:prstDash val="solid"/>
            <a:headEnd type="none" w="sm" len="sm"/>
            <a:tailEnd type="none" w="sm" len="sm"/>
          </a:ln>
        </p:spPr>
      </p:sp>
      <p:sp>
        <p:nvSpPr>
          <p:cNvPr id="14" name="AutoShape 14"/>
          <p:cNvSpPr/>
          <p:nvPr/>
        </p:nvSpPr>
        <p:spPr>
          <a:xfrm rot="5382960">
            <a:off x="12875382" y="7956419"/>
            <a:ext cx="3158497" cy="0"/>
          </a:xfrm>
          <a:prstGeom prst="line">
            <a:avLst/>
          </a:prstGeom>
          <a:ln w="9525" cap="rnd">
            <a:solidFill>
              <a:srgbClr val="63DBF5"/>
            </a:solidFill>
            <a:prstDash val="solid"/>
            <a:headEnd type="none" w="sm" len="sm"/>
            <a:tailEnd type="none" w="sm" len="sm"/>
          </a:ln>
        </p:spPr>
      </p:sp>
      <p:sp>
        <p:nvSpPr>
          <p:cNvPr id="15" name="AutoShape 15"/>
          <p:cNvSpPr/>
          <p:nvPr/>
        </p:nvSpPr>
        <p:spPr>
          <a:xfrm rot="5382960">
            <a:off x="13102727" y="7956419"/>
            <a:ext cx="3158497" cy="0"/>
          </a:xfrm>
          <a:prstGeom prst="line">
            <a:avLst/>
          </a:prstGeom>
          <a:ln w="9525" cap="rnd">
            <a:solidFill>
              <a:srgbClr val="63DBF5"/>
            </a:solidFill>
            <a:prstDash val="solid"/>
            <a:headEnd type="none" w="sm" len="sm"/>
            <a:tailEnd type="none" w="sm" len="sm"/>
          </a:ln>
        </p:spPr>
      </p:sp>
      <p:sp>
        <p:nvSpPr>
          <p:cNvPr id="16" name="AutoShape 16"/>
          <p:cNvSpPr/>
          <p:nvPr/>
        </p:nvSpPr>
        <p:spPr>
          <a:xfrm rot="5382960">
            <a:off x="13330595" y="7956419"/>
            <a:ext cx="3158497" cy="0"/>
          </a:xfrm>
          <a:prstGeom prst="line">
            <a:avLst/>
          </a:prstGeom>
          <a:ln w="9525" cap="rnd">
            <a:solidFill>
              <a:srgbClr val="63DBF5"/>
            </a:solidFill>
            <a:prstDash val="solid"/>
            <a:headEnd type="none" w="sm" len="sm"/>
            <a:tailEnd type="none" w="sm" len="sm"/>
          </a:ln>
        </p:spPr>
      </p:sp>
      <p:sp>
        <p:nvSpPr>
          <p:cNvPr id="17" name="AutoShape 17"/>
          <p:cNvSpPr/>
          <p:nvPr/>
        </p:nvSpPr>
        <p:spPr>
          <a:xfrm rot="5382960">
            <a:off x="13557940" y="7956419"/>
            <a:ext cx="3158497" cy="0"/>
          </a:xfrm>
          <a:prstGeom prst="line">
            <a:avLst/>
          </a:prstGeom>
          <a:ln w="9525" cap="rnd">
            <a:solidFill>
              <a:srgbClr val="63DBF5"/>
            </a:solidFill>
            <a:prstDash val="solid"/>
            <a:headEnd type="none" w="sm" len="sm"/>
            <a:tailEnd type="none" w="sm" len="sm"/>
          </a:ln>
        </p:spPr>
      </p:sp>
      <p:sp>
        <p:nvSpPr>
          <p:cNvPr id="18" name="AutoShape 18"/>
          <p:cNvSpPr/>
          <p:nvPr/>
        </p:nvSpPr>
        <p:spPr>
          <a:xfrm rot="5382960">
            <a:off x="13671874" y="7956419"/>
            <a:ext cx="3158497" cy="0"/>
          </a:xfrm>
          <a:prstGeom prst="line">
            <a:avLst/>
          </a:prstGeom>
          <a:ln w="9525" cap="rnd">
            <a:solidFill>
              <a:srgbClr val="63DBF5"/>
            </a:solidFill>
            <a:prstDash val="solid"/>
            <a:headEnd type="none" w="sm" len="sm"/>
            <a:tailEnd type="none" w="sm" len="sm"/>
          </a:ln>
        </p:spPr>
      </p:sp>
      <p:sp>
        <p:nvSpPr>
          <p:cNvPr id="19" name="AutoShape 19"/>
          <p:cNvSpPr/>
          <p:nvPr/>
        </p:nvSpPr>
        <p:spPr>
          <a:xfrm rot="5382960">
            <a:off x="13785821" y="7956419"/>
            <a:ext cx="3158497" cy="0"/>
          </a:xfrm>
          <a:prstGeom prst="line">
            <a:avLst/>
          </a:prstGeom>
          <a:ln w="9525" cap="rnd">
            <a:solidFill>
              <a:srgbClr val="63DBF5"/>
            </a:solidFill>
            <a:prstDash val="solid"/>
            <a:headEnd type="none" w="sm" len="sm"/>
            <a:tailEnd type="none" w="sm" len="sm"/>
          </a:ln>
        </p:spPr>
      </p:sp>
      <p:sp>
        <p:nvSpPr>
          <p:cNvPr id="20" name="AutoShape 20"/>
          <p:cNvSpPr/>
          <p:nvPr/>
        </p:nvSpPr>
        <p:spPr>
          <a:xfrm rot="5382960">
            <a:off x="13899219" y="7956419"/>
            <a:ext cx="3158497" cy="0"/>
          </a:xfrm>
          <a:prstGeom prst="line">
            <a:avLst/>
          </a:prstGeom>
          <a:ln w="9525" cap="rnd">
            <a:solidFill>
              <a:srgbClr val="63DBF5"/>
            </a:solidFill>
            <a:prstDash val="solid"/>
            <a:headEnd type="none" w="sm" len="sm"/>
            <a:tailEnd type="none" w="sm" len="sm"/>
          </a:ln>
        </p:spPr>
      </p:sp>
      <p:grpSp>
        <p:nvGrpSpPr>
          <p:cNvPr id="22" name="Group 22"/>
          <p:cNvGrpSpPr/>
          <p:nvPr/>
        </p:nvGrpSpPr>
        <p:grpSpPr>
          <a:xfrm>
            <a:off x="2286000" y="0"/>
            <a:ext cx="13716000" cy="109728"/>
            <a:chOff x="0" y="0"/>
            <a:chExt cx="13004800" cy="104038"/>
          </a:xfrm>
        </p:grpSpPr>
        <p:sp>
          <p:nvSpPr>
            <p:cNvPr id="23" name="Freeform 23"/>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24" name="Group 24"/>
          <p:cNvGrpSpPr/>
          <p:nvPr/>
        </p:nvGrpSpPr>
        <p:grpSpPr>
          <a:xfrm>
            <a:off x="2286000" y="109728"/>
            <a:ext cx="13716000" cy="27432"/>
            <a:chOff x="0" y="0"/>
            <a:chExt cx="13004800" cy="26010"/>
          </a:xfrm>
        </p:grpSpPr>
        <p:sp>
          <p:nvSpPr>
            <p:cNvPr id="25" name="Freeform 25"/>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28" name="Group 28"/>
          <p:cNvGrpSpPr/>
          <p:nvPr/>
        </p:nvGrpSpPr>
        <p:grpSpPr>
          <a:xfrm>
            <a:off x="3040380" y="10012680"/>
            <a:ext cx="12207240" cy="13716"/>
            <a:chOff x="0" y="0"/>
            <a:chExt cx="11574272" cy="13005"/>
          </a:xfrm>
        </p:grpSpPr>
        <p:sp>
          <p:nvSpPr>
            <p:cNvPr id="29" name="Freeform 29"/>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30" name="TextBox 30"/>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28</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286000" y="9601200"/>
            <a:ext cx="13716000" cy="685800"/>
            <a:chOff x="0" y="0"/>
            <a:chExt cx="13004800" cy="650240"/>
          </a:xfrm>
        </p:grpSpPr>
        <p:sp>
          <p:nvSpPr>
            <p:cNvPr id="3" name="Freeform 3"/>
            <p:cNvSpPr/>
            <p:nvPr/>
          </p:nvSpPr>
          <p:spPr>
            <a:xfrm>
              <a:off x="0" y="0"/>
              <a:ext cx="13004800" cy="650240"/>
            </a:xfrm>
            <a:custGeom>
              <a:avLst/>
              <a:gdLst/>
              <a:ahLst/>
              <a:cxnLst/>
              <a:rect l="l" t="t" r="r" b="b"/>
              <a:pathLst>
                <a:path w="13004800" h="650240">
                  <a:moveTo>
                    <a:pt x="0" y="0"/>
                  </a:moveTo>
                  <a:lnTo>
                    <a:pt x="13004800" y="0"/>
                  </a:lnTo>
                  <a:lnTo>
                    <a:pt x="13004800" y="650240"/>
                  </a:lnTo>
                  <a:lnTo>
                    <a:pt x="0" y="650240"/>
                  </a:lnTo>
                  <a:close/>
                </a:path>
              </a:pathLst>
            </a:custGeom>
            <a:solidFill>
              <a:srgbClr val="82847C"/>
            </a:solidFill>
          </p:spPr>
        </p:sp>
      </p:grpSp>
      <p:grpSp>
        <p:nvGrpSpPr>
          <p:cNvPr id="4" name="Group 4"/>
          <p:cNvGrpSpPr/>
          <p:nvPr/>
        </p:nvGrpSpPr>
        <p:grpSpPr>
          <a:xfrm>
            <a:off x="2286000" y="9501304"/>
            <a:ext cx="13716000" cy="99896"/>
            <a:chOff x="0" y="0"/>
            <a:chExt cx="13004800" cy="94717"/>
          </a:xfrm>
        </p:grpSpPr>
        <p:sp>
          <p:nvSpPr>
            <p:cNvPr id="5" name="Freeform 5"/>
            <p:cNvSpPr/>
            <p:nvPr/>
          </p:nvSpPr>
          <p:spPr>
            <a:xfrm>
              <a:off x="0" y="0"/>
              <a:ext cx="13004800" cy="94742"/>
            </a:xfrm>
            <a:custGeom>
              <a:avLst/>
              <a:gdLst/>
              <a:ahLst/>
              <a:cxnLst/>
              <a:rect l="l" t="t" r="r" b="b"/>
              <a:pathLst>
                <a:path w="13004800" h="94742">
                  <a:moveTo>
                    <a:pt x="0" y="0"/>
                  </a:moveTo>
                  <a:lnTo>
                    <a:pt x="13004800" y="0"/>
                  </a:lnTo>
                  <a:lnTo>
                    <a:pt x="13004800" y="94742"/>
                  </a:lnTo>
                  <a:lnTo>
                    <a:pt x="0" y="94742"/>
                  </a:lnTo>
                  <a:close/>
                </a:path>
              </a:pathLst>
            </a:custGeom>
            <a:solidFill>
              <a:srgbClr val="ACADA8"/>
            </a:solidFill>
          </p:spPr>
        </p:sp>
      </p:grpSp>
      <p:sp>
        <p:nvSpPr>
          <p:cNvPr id="6" name="AutoShape 6"/>
          <p:cNvSpPr/>
          <p:nvPr/>
        </p:nvSpPr>
        <p:spPr>
          <a:xfrm rot="3000">
            <a:off x="3624114" y="2600963"/>
            <a:ext cx="11222822" cy="0"/>
          </a:xfrm>
          <a:prstGeom prst="line">
            <a:avLst/>
          </a:prstGeom>
          <a:ln w="9525" cap="rnd">
            <a:solidFill>
              <a:srgbClr val="7F7F7F"/>
            </a:solidFill>
            <a:prstDash val="solid"/>
            <a:headEnd type="none" w="sm" len="sm"/>
            <a:tailEnd type="none" w="sm" len="sm"/>
          </a:ln>
        </p:spPr>
      </p:sp>
      <p:grpSp>
        <p:nvGrpSpPr>
          <p:cNvPr id="7" name="Group 7"/>
          <p:cNvGrpSpPr/>
          <p:nvPr/>
        </p:nvGrpSpPr>
        <p:grpSpPr>
          <a:xfrm>
            <a:off x="2290862" y="9601200"/>
            <a:ext cx="13711138" cy="685800"/>
            <a:chOff x="0" y="0"/>
            <a:chExt cx="13000190" cy="650240"/>
          </a:xfrm>
        </p:grpSpPr>
        <p:sp>
          <p:nvSpPr>
            <p:cNvPr id="8" name="Freeform 8"/>
            <p:cNvSpPr/>
            <p:nvPr/>
          </p:nvSpPr>
          <p:spPr>
            <a:xfrm>
              <a:off x="0" y="0"/>
              <a:ext cx="13000228" cy="650240"/>
            </a:xfrm>
            <a:custGeom>
              <a:avLst/>
              <a:gdLst/>
              <a:ahLst/>
              <a:cxnLst/>
              <a:rect l="l" t="t" r="r" b="b"/>
              <a:pathLst>
                <a:path w="13000228" h="650240">
                  <a:moveTo>
                    <a:pt x="0" y="0"/>
                  </a:moveTo>
                  <a:lnTo>
                    <a:pt x="13000228" y="0"/>
                  </a:lnTo>
                  <a:lnTo>
                    <a:pt x="13000228" y="650240"/>
                  </a:lnTo>
                  <a:lnTo>
                    <a:pt x="0" y="650240"/>
                  </a:lnTo>
                  <a:close/>
                </a:path>
              </a:pathLst>
            </a:custGeom>
            <a:solidFill>
              <a:srgbClr val="82847C"/>
            </a:solidFill>
          </p:spPr>
        </p:sp>
      </p:grpSp>
      <p:grpSp>
        <p:nvGrpSpPr>
          <p:cNvPr id="9" name="Group 9"/>
          <p:cNvGrpSpPr/>
          <p:nvPr/>
        </p:nvGrpSpPr>
        <p:grpSpPr>
          <a:xfrm>
            <a:off x="2286000" y="9501304"/>
            <a:ext cx="13713843" cy="95034"/>
            <a:chOff x="0" y="0"/>
            <a:chExt cx="13002755" cy="90106"/>
          </a:xfrm>
        </p:grpSpPr>
        <p:sp>
          <p:nvSpPr>
            <p:cNvPr id="10" name="Freeform 10"/>
            <p:cNvSpPr/>
            <p:nvPr/>
          </p:nvSpPr>
          <p:spPr>
            <a:xfrm>
              <a:off x="0" y="0"/>
              <a:ext cx="13002768" cy="90170"/>
            </a:xfrm>
            <a:custGeom>
              <a:avLst/>
              <a:gdLst/>
              <a:ahLst/>
              <a:cxnLst/>
              <a:rect l="l" t="t" r="r" b="b"/>
              <a:pathLst>
                <a:path w="13002768" h="90170">
                  <a:moveTo>
                    <a:pt x="0" y="0"/>
                  </a:moveTo>
                  <a:lnTo>
                    <a:pt x="13002768" y="0"/>
                  </a:lnTo>
                  <a:lnTo>
                    <a:pt x="13002768" y="90170"/>
                  </a:lnTo>
                  <a:lnTo>
                    <a:pt x="0" y="90170"/>
                  </a:lnTo>
                  <a:close/>
                </a:path>
              </a:pathLst>
            </a:custGeom>
            <a:solidFill>
              <a:srgbClr val="ACADA8"/>
            </a:solidFill>
          </p:spPr>
        </p:sp>
      </p:grpSp>
      <p:sp>
        <p:nvSpPr>
          <p:cNvPr id="11" name="TextBox 11"/>
          <p:cNvSpPr txBox="1"/>
          <p:nvPr/>
        </p:nvSpPr>
        <p:spPr>
          <a:xfrm>
            <a:off x="2640982" y="1551890"/>
            <a:ext cx="12434170" cy="7156254"/>
          </a:xfrm>
          <a:prstGeom prst="rect">
            <a:avLst/>
          </a:prstGeom>
        </p:spPr>
        <p:txBody>
          <a:bodyPr lIns="0" tIns="0" rIns="0" bIns="0" rtlCol="0" anchor="t">
            <a:spAutoFit/>
          </a:bodyPr>
          <a:lstStyle/>
          <a:p>
            <a:pPr algn="l">
              <a:lnSpc>
                <a:spcPts val="3914"/>
              </a:lnSpc>
            </a:pPr>
            <a:r>
              <a:rPr lang="en-US" sz="3262" b="1" dirty="0">
                <a:solidFill>
                  <a:srgbClr val="16324F"/>
                </a:solidFill>
                <a:latin typeface="Aptos Bold"/>
                <a:ea typeface="Aptos Bold"/>
                <a:cs typeface="Aptos Bold"/>
                <a:sym typeface="Aptos Bold"/>
              </a:rPr>
              <a:t>Diverse. </a:t>
            </a:r>
            <a:r>
              <a:rPr lang="ro-RO" sz="3262" b="1" dirty="0">
                <a:solidFill>
                  <a:srgbClr val="16324F"/>
                </a:solidFill>
                <a:latin typeface="Aptos Bold"/>
                <a:ea typeface="Aptos Bold"/>
                <a:cs typeface="Aptos Bold"/>
                <a:sym typeface="Aptos Bold"/>
              </a:rPr>
              <a:t>Consiliul consultativ, cercuri pedagogice</a:t>
            </a:r>
          </a:p>
          <a:p>
            <a:pPr algn="l">
              <a:lnSpc>
                <a:spcPts val="3914"/>
              </a:lnSpc>
            </a:pPr>
            <a:endParaRPr lang="ro-RO" sz="3262" b="1" dirty="0">
              <a:solidFill>
                <a:srgbClr val="16324F"/>
              </a:solidFill>
              <a:latin typeface="Aptos Bold"/>
              <a:ea typeface="Aptos Bold"/>
              <a:cs typeface="Aptos Bold"/>
              <a:sym typeface="Aptos Bold"/>
            </a:endParaRPr>
          </a:p>
          <a:p>
            <a:pPr algn="l">
              <a:lnSpc>
                <a:spcPts val="3914"/>
              </a:lnSpc>
            </a:pPr>
            <a:endParaRPr lang="ro-RO" sz="3262" b="1" dirty="0">
              <a:solidFill>
                <a:srgbClr val="16324F"/>
              </a:solidFill>
              <a:latin typeface="Aptos Bold"/>
              <a:ea typeface="Aptos Bold"/>
              <a:cs typeface="Aptos Bold"/>
              <a:sym typeface="Aptos Bold"/>
            </a:endParaRPr>
          </a:p>
          <a:p>
            <a:pPr algn="l">
              <a:lnSpc>
                <a:spcPts val="3914"/>
              </a:lnSpc>
            </a:pPr>
            <a:r>
              <a:rPr lang="ro-RO" sz="3262" dirty="0">
                <a:solidFill>
                  <a:srgbClr val="283540"/>
                </a:solidFill>
                <a:latin typeface="Aptos"/>
                <a:ea typeface="Aptos"/>
                <a:cs typeface="Aptos"/>
                <a:sym typeface="Aptos"/>
              </a:rPr>
              <a:t>1. Consiliul consultativ 2025-2026 - 15 membri</a:t>
            </a:r>
          </a:p>
          <a:p>
            <a:pPr algn="l">
              <a:lnSpc>
                <a:spcPts val="3914"/>
              </a:lnSpc>
            </a:pPr>
            <a:endParaRPr lang="ro-RO" sz="3262" dirty="0">
              <a:solidFill>
                <a:srgbClr val="283540"/>
              </a:solidFill>
              <a:latin typeface="Aptos"/>
              <a:ea typeface="Aptos"/>
              <a:cs typeface="Aptos"/>
              <a:sym typeface="Aptos"/>
            </a:endParaRPr>
          </a:p>
          <a:p>
            <a:pPr algn="just">
              <a:lnSpc>
                <a:spcPts val="3914"/>
              </a:lnSpc>
            </a:pPr>
            <a:r>
              <a:rPr lang="ro-RO" sz="3262" dirty="0">
                <a:solidFill>
                  <a:srgbClr val="283540"/>
                </a:solidFill>
                <a:latin typeface="Aptos"/>
                <a:ea typeface="Aptos"/>
                <a:cs typeface="Aptos"/>
                <a:sym typeface="Aptos"/>
              </a:rPr>
              <a:t>2. Propuneri de membri pentru 2026-2027 – 16 membri</a:t>
            </a:r>
          </a:p>
          <a:p>
            <a:pPr algn="just">
              <a:lnSpc>
                <a:spcPts val="3914"/>
              </a:lnSpc>
            </a:pPr>
            <a:r>
              <a:rPr lang="ro-RO" sz="3262" dirty="0">
                <a:solidFill>
                  <a:srgbClr val="283540"/>
                </a:solidFill>
                <a:latin typeface="Aptos"/>
                <a:ea typeface="Aptos"/>
                <a:cs typeface="Aptos"/>
                <a:sym typeface="Aptos"/>
              </a:rPr>
              <a:t> </a:t>
            </a:r>
          </a:p>
          <a:p>
            <a:pPr algn="just">
              <a:lnSpc>
                <a:spcPts val="3914"/>
              </a:lnSpc>
            </a:pPr>
            <a:r>
              <a:rPr lang="ro-RO" sz="3262" dirty="0">
                <a:solidFill>
                  <a:srgbClr val="283540"/>
                </a:solidFill>
                <a:latin typeface="Aptos"/>
                <a:ea typeface="Aptos"/>
                <a:cs typeface="Aptos"/>
                <a:sym typeface="Aptos"/>
              </a:rPr>
              <a:t>3. Metodiști ISJ</a:t>
            </a:r>
          </a:p>
          <a:p>
            <a:pPr algn="just">
              <a:lnSpc>
                <a:spcPts val="3914"/>
              </a:lnSpc>
            </a:pPr>
            <a:endParaRPr lang="ro-RO" sz="3262" dirty="0">
              <a:solidFill>
                <a:srgbClr val="283540"/>
              </a:solidFill>
              <a:latin typeface="Aptos"/>
              <a:ea typeface="Aptos"/>
              <a:cs typeface="Aptos"/>
              <a:sym typeface="Aptos"/>
            </a:endParaRPr>
          </a:p>
          <a:p>
            <a:pPr algn="just">
              <a:lnSpc>
                <a:spcPts val="3914"/>
              </a:lnSpc>
            </a:pPr>
            <a:r>
              <a:rPr lang="ro-RO" sz="3262" dirty="0">
                <a:solidFill>
                  <a:srgbClr val="283540"/>
                </a:solidFill>
                <a:latin typeface="Aptos"/>
                <a:ea typeface="Aptos"/>
                <a:cs typeface="Aptos"/>
                <a:sym typeface="Aptos"/>
              </a:rPr>
              <a:t>4. Cercuri pedagogice – propuneri responsabili </a:t>
            </a:r>
            <a:r>
              <a:rPr lang="ro-RO" sz="3262" noProof="0" dirty="0">
                <a:solidFill>
                  <a:srgbClr val="283540"/>
                </a:solidFill>
                <a:latin typeface="Aptos"/>
                <a:ea typeface="Aptos"/>
                <a:cs typeface="Aptos"/>
                <a:sym typeface="Aptos"/>
              </a:rPr>
              <a:t>de cercuri</a:t>
            </a:r>
          </a:p>
          <a:p>
            <a:pPr algn="just">
              <a:lnSpc>
                <a:spcPts val="3914"/>
              </a:lnSpc>
            </a:pPr>
            <a:endParaRPr lang="en-US" sz="3262" dirty="0">
              <a:solidFill>
                <a:srgbClr val="283540"/>
              </a:solidFill>
              <a:latin typeface="Aptos"/>
              <a:ea typeface="Aptos"/>
              <a:cs typeface="Aptos"/>
              <a:sym typeface="Aptos"/>
            </a:endParaRPr>
          </a:p>
          <a:p>
            <a:pPr algn="just">
              <a:lnSpc>
                <a:spcPts val="3240"/>
              </a:lnSpc>
            </a:pPr>
            <a:endParaRPr lang="en-US" sz="3262" dirty="0">
              <a:solidFill>
                <a:srgbClr val="283540"/>
              </a:solidFill>
              <a:latin typeface="Aptos"/>
              <a:ea typeface="Aptos"/>
              <a:cs typeface="Aptos"/>
              <a:sym typeface="Aptos"/>
            </a:endParaRPr>
          </a:p>
          <a:p>
            <a:pPr algn="just">
              <a:lnSpc>
                <a:spcPts val="3240"/>
              </a:lnSpc>
            </a:pPr>
            <a:endParaRPr lang="en-US" sz="3262" dirty="0">
              <a:solidFill>
                <a:srgbClr val="283540"/>
              </a:solidFill>
              <a:latin typeface="Aptos"/>
              <a:ea typeface="Aptos"/>
              <a:cs typeface="Aptos"/>
              <a:sym typeface="Aptos"/>
            </a:endParaRPr>
          </a:p>
          <a:p>
            <a:pPr algn="just">
              <a:lnSpc>
                <a:spcPts val="3240"/>
              </a:lnSpc>
            </a:pPr>
            <a:endParaRPr lang="en-US" sz="3262" dirty="0">
              <a:solidFill>
                <a:srgbClr val="283540"/>
              </a:solidFill>
              <a:latin typeface="Aptos"/>
              <a:ea typeface="Aptos"/>
              <a:cs typeface="Aptos"/>
              <a:sym typeface="Aptos"/>
            </a:endParaRPr>
          </a:p>
          <a:p>
            <a:pPr algn="l">
              <a:lnSpc>
                <a:spcPts val="3240"/>
              </a:lnSpc>
            </a:pPr>
            <a:endParaRPr lang="en-US" sz="3262" dirty="0">
              <a:solidFill>
                <a:srgbClr val="283540"/>
              </a:solidFill>
              <a:latin typeface="Aptos"/>
              <a:ea typeface="Aptos"/>
              <a:cs typeface="Aptos"/>
              <a:sym typeface="Aptos"/>
            </a:endParaRPr>
          </a:p>
        </p:txBody>
      </p:sp>
      <p:grpSp>
        <p:nvGrpSpPr>
          <p:cNvPr id="12" name="Group 12"/>
          <p:cNvGrpSpPr/>
          <p:nvPr/>
        </p:nvGrpSpPr>
        <p:grpSpPr>
          <a:xfrm>
            <a:off x="2286000" y="0"/>
            <a:ext cx="13716000" cy="109728"/>
            <a:chOff x="0" y="0"/>
            <a:chExt cx="13004800" cy="104038"/>
          </a:xfrm>
        </p:grpSpPr>
        <p:sp>
          <p:nvSpPr>
            <p:cNvPr id="13" name="Freeform 13"/>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14" name="Group 14"/>
          <p:cNvGrpSpPr/>
          <p:nvPr/>
        </p:nvGrpSpPr>
        <p:grpSpPr>
          <a:xfrm>
            <a:off x="2286000" y="109728"/>
            <a:ext cx="13716000" cy="27432"/>
            <a:chOff x="0" y="0"/>
            <a:chExt cx="13004800" cy="26010"/>
          </a:xfrm>
        </p:grpSpPr>
        <p:sp>
          <p:nvSpPr>
            <p:cNvPr id="15" name="Freeform 15"/>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18" name="Group 18"/>
          <p:cNvGrpSpPr/>
          <p:nvPr/>
        </p:nvGrpSpPr>
        <p:grpSpPr>
          <a:xfrm>
            <a:off x="3040380" y="10012680"/>
            <a:ext cx="12207240" cy="13716"/>
            <a:chOff x="0" y="0"/>
            <a:chExt cx="11574272" cy="13005"/>
          </a:xfrm>
        </p:grpSpPr>
        <p:sp>
          <p:nvSpPr>
            <p:cNvPr id="19" name="Freeform 19"/>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20" name="TextBox 20"/>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29</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286000" y="9601200"/>
            <a:ext cx="13716000" cy="685800"/>
            <a:chOff x="0" y="0"/>
            <a:chExt cx="13004800" cy="650240"/>
          </a:xfrm>
        </p:grpSpPr>
        <p:sp>
          <p:nvSpPr>
            <p:cNvPr id="3" name="Freeform 3"/>
            <p:cNvSpPr/>
            <p:nvPr/>
          </p:nvSpPr>
          <p:spPr>
            <a:xfrm>
              <a:off x="0" y="0"/>
              <a:ext cx="13004800" cy="650240"/>
            </a:xfrm>
            <a:custGeom>
              <a:avLst/>
              <a:gdLst/>
              <a:ahLst/>
              <a:cxnLst/>
              <a:rect l="l" t="t" r="r" b="b"/>
              <a:pathLst>
                <a:path w="13004800" h="650240">
                  <a:moveTo>
                    <a:pt x="0" y="0"/>
                  </a:moveTo>
                  <a:lnTo>
                    <a:pt x="13004800" y="0"/>
                  </a:lnTo>
                  <a:lnTo>
                    <a:pt x="13004800" y="650240"/>
                  </a:lnTo>
                  <a:lnTo>
                    <a:pt x="0" y="650240"/>
                  </a:lnTo>
                  <a:close/>
                </a:path>
              </a:pathLst>
            </a:custGeom>
            <a:solidFill>
              <a:srgbClr val="82847C"/>
            </a:solidFill>
          </p:spPr>
        </p:sp>
      </p:grpSp>
      <p:grpSp>
        <p:nvGrpSpPr>
          <p:cNvPr id="4" name="Group 4"/>
          <p:cNvGrpSpPr/>
          <p:nvPr/>
        </p:nvGrpSpPr>
        <p:grpSpPr>
          <a:xfrm>
            <a:off x="2286000" y="9501304"/>
            <a:ext cx="13716000" cy="99896"/>
            <a:chOff x="0" y="0"/>
            <a:chExt cx="13004800" cy="94717"/>
          </a:xfrm>
        </p:grpSpPr>
        <p:sp>
          <p:nvSpPr>
            <p:cNvPr id="5" name="Freeform 5"/>
            <p:cNvSpPr/>
            <p:nvPr/>
          </p:nvSpPr>
          <p:spPr>
            <a:xfrm>
              <a:off x="0" y="0"/>
              <a:ext cx="13004800" cy="94742"/>
            </a:xfrm>
            <a:custGeom>
              <a:avLst/>
              <a:gdLst/>
              <a:ahLst/>
              <a:cxnLst/>
              <a:rect l="l" t="t" r="r" b="b"/>
              <a:pathLst>
                <a:path w="13004800" h="94742">
                  <a:moveTo>
                    <a:pt x="0" y="0"/>
                  </a:moveTo>
                  <a:lnTo>
                    <a:pt x="13004800" y="0"/>
                  </a:lnTo>
                  <a:lnTo>
                    <a:pt x="13004800" y="94742"/>
                  </a:lnTo>
                  <a:lnTo>
                    <a:pt x="0" y="94742"/>
                  </a:lnTo>
                  <a:close/>
                </a:path>
              </a:pathLst>
            </a:custGeom>
            <a:solidFill>
              <a:srgbClr val="ACADA8"/>
            </a:solidFill>
          </p:spPr>
        </p:sp>
      </p:grpSp>
      <p:sp>
        <p:nvSpPr>
          <p:cNvPr id="8" name="TextBox 8"/>
          <p:cNvSpPr txBox="1"/>
          <p:nvPr/>
        </p:nvSpPr>
        <p:spPr>
          <a:xfrm>
            <a:off x="2667000" y="1613364"/>
            <a:ext cx="12836080" cy="4465820"/>
          </a:xfrm>
          <a:prstGeom prst="rect">
            <a:avLst/>
          </a:prstGeom>
        </p:spPr>
        <p:txBody>
          <a:bodyPr lIns="0" tIns="0" rIns="0" bIns="0" rtlCol="0" anchor="b"/>
          <a:lstStyle/>
          <a:p>
            <a:pPr algn="ctr">
              <a:lnSpc>
                <a:spcPts val="2448"/>
              </a:lnSpc>
            </a:pPr>
            <a:r>
              <a:rPr lang="ro-RO" altLang="en-US" sz="2400" dirty="0"/>
              <a:t>Inspector școlar, prof. Claudia Bălici</a:t>
            </a:r>
            <a:br>
              <a:rPr lang="ro-RO" altLang="en-US" sz="2400" dirty="0"/>
            </a:br>
            <a:r>
              <a:rPr lang="ro-RO" altLang="en-US" sz="2400" dirty="0"/>
              <a:t>0733996861</a:t>
            </a:r>
            <a:br>
              <a:rPr lang="ro-RO" altLang="en-US" sz="2400" dirty="0"/>
            </a:br>
            <a:br>
              <a:rPr lang="ro-RO" altLang="en-US" sz="2400" dirty="0"/>
            </a:br>
            <a:r>
              <a:rPr lang="ro-RO" altLang="en-US" sz="2400" dirty="0"/>
              <a:t>email: </a:t>
            </a:r>
            <a:r>
              <a:rPr lang="ro-RO" altLang="en-US" sz="2400" dirty="0">
                <a:hlinkClick r:id="rId2"/>
              </a:rPr>
              <a:t>claudia.balici@isj.hd.edu.ro</a:t>
            </a:r>
            <a:br>
              <a:rPr lang="ro-RO" altLang="en-US" sz="2400" dirty="0"/>
            </a:br>
            <a:br>
              <a:rPr lang="ro-RO" altLang="en-US" sz="2400" dirty="0"/>
            </a:br>
            <a:r>
              <a:rPr lang="ro-RO" altLang="en-US" sz="2400" b="1" dirty="0">
                <a:solidFill>
                  <a:srgbClr val="7030A0"/>
                </a:solidFill>
              </a:rPr>
              <a:t>Program cu publicul,  joia între orele 14.00-16.00, camera 208</a:t>
            </a:r>
          </a:p>
          <a:p>
            <a:pPr algn="ctr">
              <a:lnSpc>
                <a:spcPts val="2448"/>
              </a:lnSpc>
            </a:pPr>
            <a:endParaRPr lang="ro-RO" altLang="en-US" sz="2400" b="1" dirty="0">
              <a:solidFill>
                <a:srgbClr val="7030A0"/>
              </a:solidFill>
            </a:endParaRPr>
          </a:p>
          <a:p>
            <a:pPr algn="ctr">
              <a:lnSpc>
                <a:spcPts val="2448"/>
              </a:lnSpc>
            </a:pPr>
            <a:br>
              <a:rPr lang="ro-RO" altLang="en-US" sz="2400" dirty="0"/>
            </a:br>
            <a:br>
              <a:rPr lang="ro-RO" altLang="en-US" sz="2400" dirty="0"/>
            </a:br>
            <a:br>
              <a:rPr lang="ro-RO" altLang="en-US" sz="7200" dirty="0">
                <a:solidFill>
                  <a:schemeClr val="accent1">
                    <a:lumMod val="75000"/>
                  </a:schemeClr>
                </a:solidFill>
                <a:latin typeface="Lucida Calligraphy" panose="03010101010101010101" pitchFamily="66" charset="0"/>
              </a:rPr>
            </a:br>
            <a:r>
              <a:rPr lang="ro-RO" altLang="en-US" sz="7200" dirty="0">
                <a:solidFill>
                  <a:srgbClr val="C00000"/>
                </a:solidFill>
                <a:latin typeface="Impact" panose="020B0806030902050204" pitchFamily="34" charset="0"/>
              </a:rPr>
              <a:t>SUCCES ÎN NOUL AN ȘCOLAR!</a:t>
            </a:r>
            <a:endParaRPr lang="en-US" sz="8100" b="1" dirty="0">
              <a:solidFill>
                <a:srgbClr val="16324F"/>
              </a:solidFill>
              <a:latin typeface="Aptos Bold"/>
              <a:ea typeface="Aptos Bold"/>
              <a:cs typeface="Aptos Bold"/>
              <a:sym typeface="Aptos Bold"/>
            </a:endParaRPr>
          </a:p>
        </p:txBody>
      </p:sp>
      <p:grpSp>
        <p:nvGrpSpPr>
          <p:cNvPr id="9" name="Group 9"/>
          <p:cNvGrpSpPr/>
          <p:nvPr/>
        </p:nvGrpSpPr>
        <p:grpSpPr>
          <a:xfrm>
            <a:off x="2286000" y="0"/>
            <a:ext cx="13716000" cy="109728"/>
            <a:chOff x="0" y="0"/>
            <a:chExt cx="13004800" cy="104038"/>
          </a:xfrm>
        </p:grpSpPr>
        <p:sp>
          <p:nvSpPr>
            <p:cNvPr id="10" name="Freeform 10"/>
            <p:cNvSpPr/>
            <p:nvPr/>
          </p:nvSpPr>
          <p:spPr>
            <a:xfrm>
              <a:off x="0" y="0"/>
              <a:ext cx="13004800" cy="104013"/>
            </a:xfrm>
            <a:custGeom>
              <a:avLst/>
              <a:gdLst/>
              <a:ahLst/>
              <a:cxnLst/>
              <a:rect l="l" t="t" r="r" b="b"/>
              <a:pathLst>
                <a:path w="13004800" h="104013">
                  <a:moveTo>
                    <a:pt x="0" y="0"/>
                  </a:moveTo>
                  <a:lnTo>
                    <a:pt x="13004800" y="0"/>
                  </a:lnTo>
                  <a:lnTo>
                    <a:pt x="13004800" y="104013"/>
                  </a:lnTo>
                  <a:lnTo>
                    <a:pt x="0" y="104013"/>
                  </a:lnTo>
                  <a:close/>
                </a:path>
              </a:pathLst>
            </a:custGeom>
            <a:solidFill>
              <a:srgbClr val="16324F"/>
            </a:solidFill>
          </p:spPr>
        </p:sp>
      </p:grpSp>
      <p:grpSp>
        <p:nvGrpSpPr>
          <p:cNvPr id="11" name="Group 11"/>
          <p:cNvGrpSpPr/>
          <p:nvPr/>
        </p:nvGrpSpPr>
        <p:grpSpPr>
          <a:xfrm>
            <a:off x="2286000" y="109728"/>
            <a:ext cx="13716000" cy="27432"/>
            <a:chOff x="0" y="0"/>
            <a:chExt cx="13004800" cy="26010"/>
          </a:xfrm>
        </p:grpSpPr>
        <p:sp>
          <p:nvSpPr>
            <p:cNvPr id="12" name="Freeform 12"/>
            <p:cNvSpPr/>
            <p:nvPr/>
          </p:nvSpPr>
          <p:spPr>
            <a:xfrm>
              <a:off x="0" y="0"/>
              <a:ext cx="13004800" cy="26035"/>
            </a:xfrm>
            <a:custGeom>
              <a:avLst/>
              <a:gdLst/>
              <a:ahLst/>
              <a:cxnLst/>
              <a:rect l="l" t="t" r="r" b="b"/>
              <a:pathLst>
                <a:path w="13004800" h="26035">
                  <a:moveTo>
                    <a:pt x="0" y="0"/>
                  </a:moveTo>
                  <a:lnTo>
                    <a:pt x="13004800" y="0"/>
                  </a:lnTo>
                  <a:lnTo>
                    <a:pt x="13004800" y="26035"/>
                  </a:lnTo>
                  <a:lnTo>
                    <a:pt x="0" y="26035"/>
                  </a:lnTo>
                  <a:close/>
                </a:path>
              </a:pathLst>
            </a:custGeom>
            <a:solidFill>
              <a:srgbClr val="2A7F8E"/>
            </a:solidFill>
          </p:spPr>
        </p:sp>
      </p:grpSp>
      <p:grpSp>
        <p:nvGrpSpPr>
          <p:cNvPr id="15" name="Group 15"/>
          <p:cNvGrpSpPr/>
          <p:nvPr/>
        </p:nvGrpSpPr>
        <p:grpSpPr>
          <a:xfrm>
            <a:off x="3040380" y="10012680"/>
            <a:ext cx="12207240" cy="13716"/>
            <a:chOff x="0" y="0"/>
            <a:chExt cx="11574272" cy="13005"/>
          </a:xfrm>
        </p:grpSpPr>
        <p:sp>
          <p:nvSpPr>
            <p:cNvPr id="16" name="Freeform 16"/>
            <p:cNvSpPr/>
            <p:nvPr/>
          </p:nvSpPr>
          <p:spPr>
            <a:xfrm>
              <a:off x="0" y="0"/>
              <a:ext cx="11574272" cy="12954"/>
            </a:xfrm>
            <a:custGeom>
              <a:avLst/>
              <a:gdLst/>
              <a:ahLst/>
              <a:cxnLst/>
              <a:rect l="l" t="t" r="r" b="b"/>
              <a:pathLst>
                <a:path w="11574272" h="12954">
                  <a:moveTo>
                    <a:pt x="0" y="0"/>
                  </a:moveTo>
                  <a:lnTo>
                    <a:pt x="11574272" y="0"/>
                  </a:lnTo>
                  <a:lnTo>
                    <a:pt x="11574272" y="12954"/>
                  </a:lnTo>
                  <a:lnTo>
                    <a:pt x="0" y="12954"/>
                  </a:lnTo>
                  <a:close/>
                </a:path>
              </a:pathLst>
            </a:custGeom>
            <a:solidFill>
              <a:srgbClr val="E7EDEE"/>
            </a:solidFill>
          </p:spPr>
        </p:sp>
      </p:grpSp>
      <p:sp>
        <p:nvSpPr>
          <p:cNvPr id="17" name="TextBox 17"/>
          <p:cNvSpPr txBox="1"/>
          <p:nvPr/>
        </p:nvSpPr>
        <p:spPr>
          <a:xfrm>
            <a:off x="15280196" y="9816370"/>
            <a:ext cx="222885" cy="118301"/>
          </a:xfrm>
          <a:prstGeom prst="rect">
            <a:avLst/>
          </a:prstGeom>
        </p:spPr>
        <p:txBody>
          <a:bodyPr lIns="0" tIns="0" rIns="0" bIns="0" rtlCol="0" anchor="t">
            <a:spAutoFit/>
          </a:bodyPr>
          <a:lstStyle/>
          <a:p>
            <a:pPr algn="r">
              <a:lnSpc>
                <a:spcPts val="1439"/>
              </a:lnSpc>
            </a:pPr>
            <a:r>
              <a:rPr lang="en-US" sz="1200" b="1">
                <a:solidFill>
                  <a:srgbClr val="283540"/>
                </a:solidFill>
                <a:latin typeface="Aptos Bold"/>
                <a:ea typeface="Aptos Bold"/>
                <a:cs typeface="Aptos Bold"/>
                <a:sym typeface="Aptos Bold"/>
              </a:rPr>
              <a:t>30</a:t>
            </a:r>
          </a:p>
        </p:txBody>
      </p:sp>
    </p:spTree>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Droplet</Template>
  <TotalTime>188</TotalTime>
  <Words>3371</Words>
  <Application>Microsoft Office PowerPoint</Application>
  <PresentationFormat>Custom</PresentationFormat>
  <Paragraphs>342</Paragraphs>
  <Slides>29</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29</vt:i4>
      </vt:variant>
    </vt:vector>
  </HeadingPairs>
  <TitlesOfParts>
    <vt:vector size="42" baseType="lpstr">
      <vt:lpstr>Lucida Calligraphy</vt:lpstr>
      <vt:lpstr>Aptos Bold Italics</vt:lpstr>
      <vt:lpstr>Aptos Bold</vt:lpstr>
      <vt:lpstr>Arial</vt:lpstr>
      <vt:lpstr>Impact</vt:lpstr>
      <vt:lpstr>Trebuchet MS</vt:lpstr>
      <vt:lpstr>Aptos Italics</vt:lpstr>
      <vt:lpstr>Times New Roman</vt:lpstr>
      <vt:lpstr>Calibri (MS)</vt:lpstr>
      <vt:lpstr>Aptos</vt:lpstr>
      <vt:lpstr>Calibri (MS) Bold</vt:lpstr>
      <vt:lpstr>Tw Cen MT</vt:lpstr>
      <vt:lpstr>Droplet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Non Text Magic Studio Magic Design for Presentations L&amp;P</dc:title>
  <dc:creator>Acer</dc:creator>
  <cp:lastModifiedBy>Claudia Balici</cp:lastModifiedBy>
  <cp:revision>7</cp:revision>
  <dcterms:created xsi:type="dcterms:W3CDTF">2006-08-16T00:00:00Z</dcterms:created>
  <dcterms:modified xsi:type="dcterms:W3CDTF">2026-09-18T11:17:23Z</dcterms:modified>
  <dc:identifier>DAHVeuJS-bk</dc:identifier>
</cp:coreProperties>
</file>