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sp>
          <p:nvSpPr>
            <p:cNvPr id="5" name="Freeform 14"/>
            <p:cNvSpPr/>
            <p:nvPr/>
          </p:nvSpPr>
          <p:spPr>
            <a:xfrm>
              <a:off x="0" y="-8467"/>
              <a:ext cx="863600" cy="569797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6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/>
              <a:t>Clic pentru a edita stilul de subtitlu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06E8F-2A28-49F9-9DF9-29DFC820007A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0B1DB-7BE0-438C-BF71-BAA14A9416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12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F4F1A-46CA-49A5-BFC6-0D034A8823F3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08356-D7A4-482B-8838-EA8E7B7721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08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9D544-D2AC-40BE-A1E2-D4C68E14DC4D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577C3-9C64-4128-B483-A3B2AB096E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331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C1309-A14B-413D-B2D7-70D4C071FC6F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E319-E90A-4DD2-A4B5-6126E8DCAC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017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03F1C-7817-472A-ACE6-8E355C644E57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30ECC-8BC4-42B9-88EF-20A79B76FB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89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8F56B-F195-414B-BBFB-83E87B6B6443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D1262-31E3-4429-81B1-B5039CCA16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672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A9510-3323-4DA7-B58F-E10755112584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8998A-BEE4-46C3-8126-8279F4F761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22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7819-ABF8-423F-87EF-219DB142A0D5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3E2A3-814F-48EF-BD74-D5152634FE4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89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o-RO" noProof="0"/>
              <a:t>Faceți clic pe pictogramă pentru a adăuga o imagine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2E305-0EC7-4442-834B-A774EE8036F4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47145-10A0-42D6-933B-A814928FCA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592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FEDAD-6C63-41C0-8895-E987342417B5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2736F-6830-41A8-B98C-715C90CEA5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08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6F4A-41EC-4B63-B9BF-28EF4F7CB11B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028C3-E9F9-4D51-A4A0-19BB8438D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928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B8BB9-41EB-49A9-802E-D83063D278F9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A2F92-345E-4493-B94B-600518AE45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30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B1682-C30F-401F-8EBB-33FE090C4CEE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40EDF-5B53-49E3-B915-52A827EB52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460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devărat sau f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4D33-199C-481D-9AC3-A1D4FDC320C2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C20EB-C79F-40FE-8582-C99348A1C6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891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09A49-BEC0-429B-BB7B-1AC9BB209C76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6035E-F1B0-4354-9286-CDFF78D9A4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888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o-RO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6E18B-50BB-4494-91F8-BA8A8CBB49B8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B13ED-D974-429E-A083-C9AF16E8DD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691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3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Clic pentru editare stil titlu</a:t>
            </a:r>
            <a:endParaRPr lang="en-US" alt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Clic pentru editare stiluri text Coordonator</a:t>
            </a:r>
          </a:p>
          <a:p>
            <a:pPr lvl="1"/>
            <a:r>
              <a:rPr lang="ro-RO" altLang="en-US"/>
              <a:t>Al doilea nivel</a:t>
            </a:r>
          </a:p>
          <a:p>
            <a:pPr lvl="2"/>
            <a:r>
              <a:rPr lang="ro-RO" altLang="en-US"/>
              <a:t>Al treilea nivel</a:t>
            </a:r>
          </a:p>
          <a:p>
            <a:pPr lvl="3"/>
            <a:r>
              <a:rPr lang="ro-RO" altLang="en-US"/>
              <a:t>Al patrulea nivel</a:t>
            </a:r>
          </a:p>
          <a:p>
            <a:pPr lvl="4"/>
            <a:r>
              <a:rPr lang="ro-RO" altLang="en-US"/>
              <a:t>Al cincilea nivel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CA29B2-8672-44AF-9FB5-FCA1D5E28B68}" type="datetimeFigureOut">
              <a:rPr lang="en-US"/>
              <a:pPr>
                <a:defRPr/>
              </a:pPr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EEE3E5AD-D8BD-461B-AC7A-5736FCF0A4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7" r:id="rId11"/>
    <p:sldLayoutId id="2147483742" r:id="rId12"/>
    <p:sldLayoutId id="2147483748" r:id="rId13"/>
    <p:sldLayoutId id="2147483743" r:id="rId14"/>
    <p:sldLayoutId id="2147483744" r:id="rId15"/>
    <p:sldLayoutId id="2147483745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u 1"/>
          <p:cNvSpPr>
            <a:spLocks noGrp="1"/>
          </p:cNvSpPr>
          <p:nvPr>
            <p:ph type="ctrTitle"/>
          </p:nvPr>
        </p:nvSpPr>
        <p:spPr>
          <a:xfrm>
            <a:off x="0" y="1030310"/>
            <a:ext cx="10545763" cy="2382591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o-RO" altLang="en-US" b="1" dirty="0">
                <a:latin typeface="Tahoma" panose="020B0604030504040204" pitchFamily="34" charset="0"/>
                <a:cs typeface="Tahoma" panose="020B0604030504040204" pitchFamily="34" charset="0"/>
              </a:rPr>
              <a:t>PORTOFOLIUL   CADRULUI   DIDACTIC</a:t>
            </a:r>
            <a:endParaRPr lang="en-US" altLang="en-US" dirty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566738" y="3593205"/>
            <a:ext cx="9742487" cy="2382592"/>
          </a:xfrm>
        </p:spPr>
        <p:txBody>
          <a:bodyPr rtlCol="0">
            <a:noAutofit/>
          </a:bodyPr>
          <a:lstStyle/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FIȘA POSTULUI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ÎNCADRARE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ORAR</a:t>
            </a:r>
            <a:endParaRPr lang="en-US" sz="3200" b="1" dirty="0">
              <a:solidFill>
                <a:srgbClr val="00B0F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644525" y="847725"/>
            <a:ext cx="10766425" cy="6186309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o-RO" altLang="en-US" sz="3200" b="1" dirty="0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I.  PROIECTARE / EVIDENŢĂ/ EVALUARE</a:t>
            </a: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o-RO" altLang="en-US" sz="2800" b="1" dirty="0">
                <a:solidFill>
                  <a:srgbClr val="FF00FF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 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 eaLnBrk="1" hangingPunct="1">
              <a:lnSpc>
                <a:spcPct val="150000"/>
              </a:lnSpc>
              <a:buAutoNum type="arabicPeriod"/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PROIECTARE</a:t>
            </a: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u="sng" dirty="0">
                <a:latin typeface="Tahoma" panose="020B0604030504040204" pitchFamily="34" charset="0"/>
                <a:cs typeface="Times New Roman" panose="02020603050405020304" pitchFamily="18" charset="0"/>
              </a:rPr>
              <a:t>Structura anului școlar 2025-2026</a:t>
            </a:r>
            <a:endParaRPr lang="en-US" altLang="en-US" sz="2800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Eșalonarea anuală a unităților tematice;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Planificarea calendaristică (modulară);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Proiectarea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unităţilor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tematice;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Programe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şcolare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pentru discipline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opţionale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noi;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Proiectarea pregătirii suplimentare a elevilor capabili de 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performanţă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193631" y="64394"/>
            <a:ext cx="11396663" cy="7848302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2. EVIDENȚĂ</a:t>
            </a: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a) Prelucrarea NTS/prevenirea accidentelor/reguli de organizare și desfășurare a lecției de educație fizică/activități sportive/reguli de utilizare a bazelor sportive; </a:t>
            </a:r>
            <a:endParaRPr lang="ro-RO" altLang="en-US" sz="2800" b="1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b)  Caietul profesorului de educație fizică și sport/catalogul de grupă;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c)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Performanţe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în pregătirea elevilor la concursurile de profil/ olimpiade/concursuri;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d) Rezultatele evaluării/testării inițiale;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e) Rezultatele evaluărilor periodice;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f)  Evidența elevilor capabili de performanță;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g) Evidența elevilor scutiți medical.</a:t>
            </a:r>
          </a:p>
          <a:p>
            <a:pPr algn="just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reptunghi 1"/>
          <p:cNvSpPr>
            <a:spLocks noChangeArrowheads="1"/>
          </p:cNvSpPr>
          <p:nvPr/>
        </p:nvSpPr>
        <p:spPr bwMode="auto">
          <a:xfrm>
            <a:off x="1081088" y="769938"/>
            <a:ext cx="9299575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14400" indent="-4572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3. INSTRUMENTE DE EVALUARE ȘI NOTARE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Sistemul național de evaluare;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Teste inițiale;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Teste de evaluare;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Criterii de notare standardizată, pe clase, etc.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950913" y="214313"/>
            <a:ext cx="10252075" cy="5910262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4. RESURSE MATERIALE PROPRII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Liste material didactic utilizat </a:t>
            </a:r>
            <a:endParaRPr lang="ro-RO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5. DOCUMENTE CURRICULARE NECESARE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a) Programe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şcolare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b) Repere metodologice cu privire la predarea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specialităţii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;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c) Legislația de specialitate;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d) Regulamente în vigoare.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6. ACTIVITȚI EXTRACURRICULARE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mese rotunde, dezbateri, întâlniri,  excursii,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drumeţii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, etc. </a:t>
            </a:r>
            <a:endParaRPr lang="en-US" altLang="en-US" sz="2800" b="1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528638" y="417513"/>
            <a:ext cx="11101387" cy="5692775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ro-RO" altLang="en-US" sz="2800" b="1" dirty="0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II.  DEZVOLTARE PROFESIONALĂ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b="1" dirty="0">
                <a:latin typeface="Tahoma" panose="020B0604030504040204" pitchFamily="34" charset="0"/>
                <a:cs typeface="Times New Roman" panose="02020603050405020304" pitchFamily="18" charset="0"/>
              </a:rPr>
              <a:t> 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b="1" dirty="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1. PERFECȚIONARE METODICĂ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a)  definitivat, grade didactice, doctorat;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b)  cursuri de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perfecţionare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, formare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şi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abilitare curriculară;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c)  participări la sesiuni de referate, mese rotunde, simpozioane;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d)  participare cu referate la cercurile pedagogice;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e)  cercetare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ştiinţifică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ro-RO" altLang="en-US" sz="2800" b="1" dirty="0"/>
              <a:t> </a:t>
            </a:r>
            <a:endParaRPr lang="en-US" altLang="en-US" sz="2800" dirty="0"/>
          </a:p>
          <a:p>
            <a:pPr eaLnBrk="1" hangingPunct="1"/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2. ACTIVITATE PUBLICISTICĂ</a:t>
            </a:r>
            <a:endParaRPr lang="en-US" altLang="en-US" sz="2800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i="1" dirty="0"/>
              <a:t>   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a)  articole în diverse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publicaţii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;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  b) 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cărţi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în domeniul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educaţional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  c)  caiete metodice/ghiduri metodologice.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reptunghi 1"/>
          <p:cNvSpPr>
            <a:spLocks noChangeArrowheads="1"/>
          </p:cNvSpPr>
          <p:nvPr/>
        </p:nvSpPr>
        <p:spPr bwMode="auto">
          <a:xfrm>
            <a:off x="0" y="-2233613"/>
            <a:ext cx="117840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sz="2400" b="1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267" name="Dreptunghi 2"/>
          <p:cNvSpPr>
            <a:spLocks noChangeArrowheads="1"/>
          </p:cNvSpPr>
          <p:nvPr/>
        </p:nvSpPr>
        <p:spPr bwMode="auto">
          <a:xfrm>
            <a:off x="566738" y="0"/>
            <a:ext cx="11217275" cy="637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sz="24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3. DOCUMENTE PRIVIND CALITATEA DE:</a:t>
            </a:r>
            <a:endParaRPr lang="en-US" altLang="en-US" sz="2400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mentor;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formator local/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judeţean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/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naţional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propunător de subiecte la concursuri/ olimpiade/examene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naţionale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membru în comisia de organizare a concursurilor/olimpiadelor școlare;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membru în comisia de organizare a  examenelor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naţionale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însoţitor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/supraveghetor al elevilor la concursuri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olimpiade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şcolare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membru în Comisia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naţională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de specialitate/comisii de lucru ale I.Ş.J./ M.E.C. (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contribuţii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la elaborarea de 	programe 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şcolare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, regulamente, metodologii, îndrumătoare/ghiduri, manuale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şcolare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, auxiliare didactice, etc.);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coordonator cerc pedagogic/metodist/ membru în consiliu consultativ al inspectorului de specialitate;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îndrumător reviste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şcolare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/membru în colectivul de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redacţie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al revistelor de specialitate;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evaluator de manuale;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membru în comisii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ştiinţifice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, etc.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reptunghi 1"/>
          <p:cNvSpPr>
            <a:spLocks noChangeArrowheads="1"/>
          </p:cNvSpPr>
          <p:nvPr/>
        </p:nvSpPr>
        <p:spPr bwMode="auto">
          <a:xfrm>
            <a:off x="420688" y="0"/>
            <a:ext cx="10366582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4. PARTICIPAREA LA PROIECTE ŞI PARTENERIATE</a:t>
            </a:r>
          </a:p>
          <a:p>
            <a:pPr algn="just" eaLnBrk="1" hangingPunct="1"/>
            <a:endParaRPr lang="en-US" altLang="en-US" sz="2800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b="1" dirty="0">
                <a:latin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a) rezultatele comunicării cu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părinţii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autorităţile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locale  concretizate în reducerea abandonului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şcolar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, a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delicvenţei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 juvenile, a comportamentelor marginale;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b) proiecte de parteneriat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educaţional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: local/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judeţean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/național, internațional;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c) proiecte în cadrul programelor de reformă coordonate de   I.Ș.J./M.E.C.; 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d) coordonarea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activităţilor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Strategiei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Naţionale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de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Acţiune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 Comunitară;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e) integrarea copiilor cu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cerinţe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educative speciale; realizări în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educaţia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adulţilor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şi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reconversia profesională.</a:t>
            </a:r>
            <a:r>
              <a:rPr lang="ro-RO" altLang="en-US" sz="2400" dirty="0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pPr algn="just" eaLnBrk="1" hangingPunct="1"/>
            <a:r>
              <a:rPr lang="ro-RO" altLang="en-US" sz="2400" dirty="0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            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5. PREMII ŞI RECOMPENSE</a:t>
            </a:r>
            <a:endParaRPr lang="en-US" altLang="en-US" sz="2800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400" b="1" i="1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a)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gradaţii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 de merit, scrisori de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mulţumire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, diplome acordate la nivel local, </a:t>
            </a:r>
            <a:r>
              <a:rPr lang="ro-RO" altLang="en-US" sz="2400" dirty="0" err="1">
                <a:latin typeface="Tahoma" panose="020B0604030504040204" pitchFamily="34" charset="0"/>
                <a:cs typeface="Tahoma" panose="020B0604030504040204" pitchFamily="34" charset="0"/>
              </a:rPr>
              <a:t>judeţean</a:t>
            </a:r>
            <a:r>
              <a:rPr lang="ro-RO" altLang="en-US" sz="2400" dirty="0">
                <a:latin typeface="Tahoma" panose="020B0604030504040204" pitchFamily="34" charset="0"/>
                <a:cs typeface="Tahoma" panose="020B0604030504040204" pitchFamily="34" charset="0"/>
              </a:rPr>
              <a:t>, regional și național.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b="1" dirty="0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                                </a:t>
            </a:r>
            <a:endParaRPr lang="en-US" altLang="en-US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țetă">
  <a:themeElements>
    <a:clrScheme name="Fațetă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țetă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țetă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re1" id="{2129E739-8D42-4151-873D-A700EF3942FF}" vid="{56A23DFA-4A18-47FF-9519-7FD8A70F535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PORTOFOLIUL   PROFESORULUI</Template>
  <TotalTime>26</TotalTime>
  <Words>609</Words>
  <Application>Microsoft Office PowerPoint</Application>
  <PresentationFormat>Ecran lat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6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8</vt:i4>
      </vt:variant>
    </vt:vector>
  </HeadingPairs>
  <TitlesOfParts>
    <vt:vector size="15" baseType="lpstr">
      <vt:lpstr>Arial</vt:lpstr>
      <vt:lpstr>Tahoma</vt:lpstr>
      <vt:lpstr>Times New Roman</vt:lpstr>
      <vt:lpstr>Trebuchet MS</vt:lpstr>
      <vt:lpstr>Wingdings</vt:lpstr>
      <vt:lpstr>Wingdings 3</vt:lpstr>
      <vt:lpstr>Fațetă</vt:lpstr>
      <vt:lpstr>PORTOFOLIUL   CADRULUI   DIDACTIC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PORTOFOLIUL   CADRULUI   DIDACTIC </dc:title>
  <dc:creator>User</dc:creator>
  <cp:lastModifiedBy>User</cp:lastModifiedBy>
  <cp:revision>5</cp:revision>
  <dcterms:created xsi:type="dcterms:W3CDTF">2024-09-18T06:49:08Z</dcterms:created>
  <dcterms:modified xsi:type="dcterms:W3CDTF">2025-09-16T08:11:04Z</dcterms:modified>
</cp:coreProperties>
</file>