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8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CCAC1172-7D10-47CE-902F-384C96A0ADE3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20A3373-8F8A-4FFE-AA15-07A9998EEE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7380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1172-7D10-47CE-902F-384C96A0ADE3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A3373-8F8A-4FFE-AA15-07A9998EEE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37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CAC1172-7D10-47CE-902F-384C96A0ADE3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20A3373-8F8A-4FFE-AA15-07A9998EEE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8931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1172-7D10-47CE-902F-384C96A0ADE3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A3373-8F8A-4FFE-AA15-07A9998EEE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827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1172-7D10-47CE-902F-384C96A0ADE3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A3373-8F8A-4FFE-AA15-07A9998EEE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265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1172-7D10-47CE-902F-384C96A0ADE3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A3373-8F8A-4FFE-AA15-07A9998EEE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00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1172-7D10-47CE-902F-384C96A0ADE3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A3373-8F8A-4FFE-AA15-07A9998EEE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03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1172-7D10-47CE-902F-384C96A0ADE3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20A3373-8F8A-4FFE-AA15-07A9998EEE7C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8017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CCAC1172-7D10-47CE-902F-384C96A0ADE3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20A3373-8F8A-4FFE-AA15-07A9998EEE7C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79216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1172-7D10-47CE-902F-384C96A0ADE3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A3373-8F8A-4FFE-AA15-07A9998EEE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44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1172-7D10-47CE-902F-384C96A0ADE3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A3373-8F8A-4FFE-AA15-07A9998EEE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48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CAC1172-7D10-47CE-902F-384C96A0ADE3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20A3373-8F8A-4FFE-AA15-07A9998EEE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023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15E5A-9278-4393-93FC-B6BDDF310C8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CALENDARE DE ADVENT PENTRU CLASA PREG</a:t>
            </a:r>
            <a:r>
              <a:rPr lang="ro-RO" dirty="0"/>
              <a:t>ĂTITOARE</a:t>
            </a:r>
            <a:br>
              <a:rPr lang="ro-RO" dirty="0"/>
            </a:br>
            <a:r>
              <a:rPr lang="ro-RO" sz="5300" dirty="0"/>
              <a:t>(</a:t>
            </a:r>
            <a:r>
              <a:rPr lang="ro-RO" sz="4400" dirty="0"/>
              <a:t>sau numărătoare inversă până la crăciun)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30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EBF70-318B-42D8-9D04-A0D440A2CC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163" y="285750"/>
            <a:ext cx="11844337" cy="6088156"/>
          </a:xfrm>
        </p:spPr>
        <p:txBody>
          <a:bodyPr>
            <a:normAutofit/>
          </a:bodyPr>
          <a:lstStyle/>
          <a:p>
            <a:pPr algn="ctr"/>
            <a:r>
              <a:rPr lang="ro-RO" sz="2800" b="1" dirty="0"/>
              <a:t>NUMĂRĂTOAREA PÂNĂ LA CRĂCIUN AJUTĂ ELEVII:</a:t>
            </a:r>
            <a:br>
              <a:rPr lang="ro-RO" sz="2800" b="1" dirty="0"/>
            </a:br>
            <a:br>
              <a:rPr lang="ro-RO" sz="2800" b="1" dirty="0"/>
            </a:br>
            <a:r>
              <a:rPr lang="ro-RO" sz="2800" dirty="0"/>
              <a:t>-SĂ CITEASCĂ NUMERELE DE LA 0-31;</a:t>
            </a:r>
            <a:br>
              <a:rPr lang="ro-RO" sz="2800" dirty="0"/>
            </a:br>
            <a:r>
              <a:rPr lang="ro-RO" sz="2800" dirty="0"/>
              <a:t>-SĂ SCRIE CIFRELE 0-10;</a:t>
            </a:r>
            <a:br>
              <a:rPr lang="ro-RO" sz="2800" dirty="0"/>
            </a:br>
            <a:r>
              <a:rPr lang="ro-RO" sz="2800" dirty="0"/>
              <a:t>-SĂ NUMERE CU AJUTORUL UNOR OBIECTE   CRESCĂTOR/DESCRESCĂTOR;</a:t>
            </a:r>
            <a:br>
              <a:rPr lang="ro-RO" sz="2800" dirty="0"/>
            </a:br>
            <a:r>
              <a:rPr lang="ro-RO" sz="2800" dirty="0"/>
              <a:t>-SĂ IDENTIFICE VECINII NUMERELOR;</a:t>
            </a:r>
            <a:br>
              <a:rPr lang="ro-RO" sz="2800" dirty="0"/>
            </a:br>
            <a:r>
              <a:rPr lang="ro-RO" sz="2800" dirty="0"/>
              <a:t>- SĂ SELECTEZE MULȚIMI DUPĂ CRITERII DATE;</a:t>
            </a:r>
            <a:br>
              <a:rPr lang="ro-RO" sz="2800" dirty="0"/>
            </a:br>
            <a:r>
              <a:rPr lang="ro-RO" sz="2800" dirty="0"/>
              <a:t>-SĂ POZIȚIONEZE OBIECTE ÎN FUNCȚIE DE ALTELE;</a:t>
            </a:r>
            <a:br>
              <a:rPr lang="ro-RO" sz="2800" dirty="0"/>
            </a:br>
            <a:r>
              <a:rPr lang="ro-RO" sz="2800" dirty="0"/>
              <a:t>-SĂ COLOREZE RESPECTÂND CODUL CULORILOR;</a:t>
            </a:r>
            <a:br>
              <a:rPr lang="ro-RO" sz="2800" dirty="0"/>
            </a:br>
            <a:r>
              <a:rPr lang="ro-RO" sz="2800" dirty="0"/>
              <a:t>-SĂ IDENTIFICE FIGURI GEOMETRICE;</a:t>
            </a:r>
            <a:br>
              <a:rPr lang="ro-RO" sz="2800" dirty="0"/>
            </a:br>
            <a:r>
              <a:rPr lang="ro-RO" sz="2800" dirty="0"/>
              <a:t>-SĂ CONTINUE MODELE REPETITIVE;</a:t>
            </a:r>
            <a:br>
              <a:rPr lang="ro-RO" sz="2800" dirty="0"/>
            </a:br>
            <a:r>
              <a:rPr lang="ro-RO" sz="2800" dirty="0"/>
              <a:t>-SĂ FACĂ ASOCEIERI.</a:t>
            </a:r>
            <a:br>
              <a:rPr lang="ro-RO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92263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75540F-0180-475D-997C-56525E57A5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1708" y="642938"/>
            <a:ext cx="9068586" cy="4039125"/>
          </a:xfrm>
        </p:spPr>
        <p:txBody>
          <a:bodyPr/>
          <a:lstStyle/>
          <a:p>
            <a:r>
              <a:rPr lang="ro-RO" sz="4800" dirty="0"/>
              <a:t>1</a:t>
            </a:r>
            <a:r>
              <a:rPr lang="ro-RO" sz="4000" dirty="0"/>
              <a:t>. Căciula sau barba lui moș crăciun</a:t>
            </a:r>
            <a:endParaRPr lang="en-US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3B1A52-E4CA-4D6B-90D0-F967AA7736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62100" y="3214688"/>
            <a:ext cx="9070848" cy="1924575"/>
          </a:xfrm>
        </p:spPr>
        <p:txBody>
          <a:bodyPr>
            <a:normAutofit fontScale="55000" lnSpcReduction="20000"/>
          </a:bodyPr>
          <a:lstStyle/>
          <a:p>
            <a:endParaRPr lang="ro-RO" dirty="0"/>
          </a:p>
          <a:p>
            <a:endParaRPr lang="ro-RO" dirty="0"/>
          </a:p>
          <a:p>
            <a:r>
              <a:rPr lang="ro-RO" sz="4600" b="1" dirty="0"/>
              <a:t>SĂ COLOREZE ÎN FIECARE ZI CÂTE O BUCĂȚICĂ DIN CĂCIULIȚA LUI MOȘ CRĂCIUN</a:t>
            </a:r>
          </a:p>
          <a:p>
            <a:r>
              <a:rPr lang="ro-RO" sz="4600" b="1" dirty="0"/>
              <a:t>SAU</a:t>
            </a:r>
          </a:p>
          <a:p>
            <a:r>
              <a:rPr lang="ro-RO" sz="4600" b="1" dirty="0"/>
              <a:t>SĂ TAIE CATE O BUCATĂ DIN BARBA LUI MOȘ CRĂCIUN</a:t>
            </a:r>
            <a:endParaRPr lang="en-US" sz="4600" b="1" dirty="0"/>
          </a:p>
        </p:txBody>
      </p:sp>
    </p:spTree>
    <p:extLst>
      <p:ext uri="{BB962C8B-B14F-4D97-AF65-F5344CB8AC3E}">
        <p14:creationId xmlns:p14="http://schemas.microsoft.com/office/powerpoint/2010/main" val="33197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is may contain: a christmas door hanger with a santa clause on it's face and gold stars">
            <a:extLst>
              <a:ext uri="{FF2B5EF4-FFF2-40B4-BE49-F238E27FC236}">
                <a16:creationId xmlns:a16="http://schemas.microsoft.com/office/drawing/2014/main" id="{94FDB190-AE08-41B4-B1F6-DD09F4E4FF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86" y="1108976"/>
            <a:ext cx="2595552" cy="4719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is may contain: a paper cut out of santa claus's face">
            <a:extLst>
              <a:ext uri="{FF2B5EF4-FFF2-40B4-BE49-F238E27FC236}">
                <a16:creationId xmlns:a16="http://schemas.microsoft.com/office/drawing/2014/main" id="{CC7B402C-8492-4885-A518-30D70663C5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275" y="1128447"/>
            <a:ext cx="2475887" cy="4846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his may contain: a paper cut out of santa claus's head">
            <a:extLst>
              <a:ext uri="{FF2B5EF4-FFF2-40B4-BE49-F238E27FC236}">
                <a16:creationId xmlns:a16="http://schemas.microsoft.com/office/drawing/2014/main" id="{B893D8D0-6283-401D-9702-30B1468B2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0402" y="1128447"/>
            <a:ext cx="2980712" cy="4846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This may contain: a pair of scissors sitting on top of a piece of paper with writing underneath it">
            <a:extLst>
              <a:ext uri="{FF2B5EF4-FFF2-40B4-BE49-F238E27FC236}">
                <a16:creationId xmlns:a16="http://schemas.microsoft.com/office/drawing/2014/main" id="{D4068844-958D-40E8-9831-C0A71F09894B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8" t="19888" r="12645" b="12211"/>
          <a:stretch/>
        </p:blipFill>
        <p:spPr bwMode="auto">
          <a:xfrm>
            <a:off x="6096000" y="1163083"/>
            <a:ext cx="2560320" cy="48463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20993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7DA36-74E0-4A0E-985E-3B595E25A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z="4800" dirty="0"/>
              <a:t>2. Globurile din bradul de crăciun</a:t>
            </a:r>
            <a:br>
              <a:rPr lang="ro-RO" sz="4800" dirty="0"/>
            </a:br>
            <a:endParaRPr lang="en-US" sz="48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DA4044-614D-4DE3-BD9D-EF9E0DB9C1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63624" y="4061012"/>
            <a:ext cx="9070848" cy="1078250"/>
          </a:xfrm>
        </p:spPr>
        <p:txBody>
          <a:bodyPr>
            <a:noAutofit/>
          </a:bodyPr>
          <a:lstStyle/>
          <a:p>
            <a:r>
              <a:rPr lang="ro-RO" sz="4000" b="1" dirty="0"/>
              <a:t>SĂ LIPEASCĂ ÎN FIECARE ZI CÂTE UN GLOB PE BRADUL DE CRĂCIUN</a:t>
            </a:r>
            <a:r>
              <a:rPr lang="ro-RO" sz="4000" dirty="0"/>
              <a:t>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483601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his may contain: a christmas tree made out of pom poms on top of a blue board">
            <a:extLst>
              <a:ext uri="{FF2B5EF4-FFF2-40B4-BE49-F238E27FC236}">
                <a16:creationId xmlns:a16="http://schemas.microsoft.com/office/drawing/2014/main" id="{1B1806E3-63CA-4F9B-8798-C29E58F22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300" y="251013"/>
            <a:ext cx="4035236" cy="4035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This may contain: a christmas tree coloring page with circles on the top and bottom, in black and white">
            <a:extLst>
              <a:ext uri="{FF2B5EF4-FFF2-40B4-BE49-F238E27FC236}">
                <a16:creationId xmlns:a16="http://schemas.microsoft.com/office/drawing/2014/main" id="{82478A39-7251-49FE-9B87-31093801B0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818" y="2754667"/>
            <a:ext cx="3119718" cy="3844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his may contain: a child's hand holding up a christmas tree with numbers on it">
            <a:extLst>
              <a:ext uri="{FF2B5EF4-FFF2-40B4-BE49-F238E27FC236}">
                <a16:creationId xmlns:a16="http://schemas.microsoft.com/office/drawing/2014/main" id="{3F97CBE4-5AB4-4CDE-B6A5-9227E78782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070" y="251013"/>
            <a:ext cx="3753604" cy="5007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882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6D598B-F5CD-43A5-82D7-944552375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3623" y="1328738"/>
            <a:ext cx="9070848" cy="2714625"/>
          </a:xfrm>
        </p:spPr>
        <p:txBody>
          <a:bodyPr/>
          <a:lstStyle/>
          <a:p>
            <a:r>
              <a:rPr lang="ro-RO" sz="4800" dirty="0"/>
              <a:t>3.Fularul pinguinului/omului de zăpadă(joc cu zarul)</a:t>
            </a:r>
            <a:endParaRPr lang="en-US" sz="48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9E7FC4-B1E4-4C0F-81B1-623E5FFB46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63624" y="3614739"/>
            <a:ext cx="9070848" cy="1524524"/>
          </a:xfrm>
        </p:spPr>
        <p:txBody>
          <a:bodyPr>
            <a:normAutofit fontScale="77500" lnSpcReduction="20000"/>
          </a:bodyPr>
          <a:lstStyle/>
          <a:p>
            <a:r>
              <a:rPr lang="ro-RO" sz="4700" b="1" dirty="0"/>
              <a:t>SĂ COLOREZE FULARUL DUPĂCULOAREA  ALEASĂ PRIN ARUNCAREA ZARULUI</a:t>
            </a:r>
            <a:r>
              <a:rPr lang="ro-RO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3831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Nu este disponibilă nicio descriere pentru fotografie.">
            <a:extLst>
              <a:ext uri="{FF2B5EF4-FFF2-40B4-BE49-F238E27FC236}">
                <a16:creationId xmlns:a16="http://schemas.microsoft.com/office/drawing/2014/main" id="{0F2869D5-E685-43A9-B506-06D9C3E9A7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38" y="146195"/>
            <a:ext cx="3008280" cy="4014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Nu este disponibilă nicio descriere pentru fotografie.">
            <a:extLst>
              <a:ext uri="{FF2B5EF4-FFF2-40B4-BE49-F238E27FC236}">
                <a16:creationId xmlns:a16="http://schemas.microsoft.com/office/drawing/2014/main" id="{C31E9DD8-FAC7-4F35-B40B-07023B3145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853" y="0"/>
            <a:ext cx="2865718" cy="3517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Nu este disponibilă nicio descriere pentru fotografie.">
            <a:extLst>
              <a:ext uri="{FF2B5EF4-FFF2-40B4-BE49-F238E27FC236}">
                <a16:creationId xmlns:a16="http://schemas.microsoft.com/office/drawing/2014/main" id="{DEEC853E-841E-4A20-87A0-B8ED89C01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653" y="3093054"/>
            <a:ext cx="2435117" cy="3520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Nu este disponibilă nicio descriere pentru fotografie.">
            <a:extLst>
              <a:ext uri="{FF2B5EF4-FFF2-40B4-BE49-F238E27FC236}">
                <a16:creationId xmlns:a16="http://schemas.microsoft.com/office/drawing/2014/main" id="{D65CF4AB-E4EC-4CDD-92FE-F7787F31FE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9529" y="146195"/>
            <a:ext cx="2789331" cy="3807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Nu este disponibilă nicio descriere pentru fotografie.">
            <a:extLst>
              <a:ext uri="{FF2B5EF4-FFF2-40B4-BE49-F238E27FC236}">
                <a16:creationId xmlns:a16="http://schemas.microsoft.com/office/drawing/2014/main" id="{4F626823-BB99-46DD-BAC6-64119839C4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690" y="3093054"/>
            <a:ext cx="2559495" cy="343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858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541C9-63F7-4838-9112-2DA8BA445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z="4800" dirty="0"/>
              <a:t>4. </a:t>
            </a:r>
            <a:r>
              <a:rPr lang="ro-RO" sz="4800" b="1" dirty="0"/>
              <a:t>Calendare puzzle</a:t>
            </a:r>
            <a:endParaRPr lang="en-US" sz="4800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07C398-CAC2-4C6F-9D14-B269581331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00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This may contain: the steps to make a christmas tree with numbers and colors for each number on it">
            <a:extLst>
              <a:ext uri="{FF2B5EF4-FFF2-40B4-BE49-F238E27FC236}">
                <a16:creationId xmlns:a16="http://schemas.microsoft.com/office/drawing/2014/main" id="{5EC917BB-E345-4F52-A2A8-DB8E4C399F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82" y="324411"/>
            <a:ext cx="4036358" cy="504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This may contain: a christmas tree with the letter p on it">
            <a:extLst>
              <a:ext uri="{FF2B5EF4-FFF2-40B4-BE49-F238E27FC236}">
                <a16:creationId xmlns:a16="http://schemas.microsoft.com/office/drawing/2014/main" id="{A667217A-D5CC-435E-933C-99F098948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789" y="893389"/>
            <a:ext cx="5968626" cy="4476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7504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26AD52-C2D8-4FA8-A8E3-BF5639AC1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3623" y="1557338"/>
            <a:ext cx="9070848" cy="2200275"/>
          </a:xfrm>
        </p:spPr>
        <p:txBody>
          <a:bodyPr/>
          <a:lstStyle/>
          <a:p>
            <a:r>
              <a:rPr lang="ro-RO" sz="5400" b="1" dirty="0"/>
              <a:t>5. Zile colorate</a:t>
            </a:r>
            <a:endParaRPr lang="en-US" sz="5400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943754-D4A7-4446-AE6B-51E6D0EFF4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63624" y="3086100"/>
            <a:ext cx="9070848" cy="2053162"/>
          </a:xfrm>
        </p:spPr>
        <p:txBody>
          <a:bodyPr>
            <a:noAutofit/>
          </a:bodyPr>
          <a:lstStyle/>
          <a:p>
            <a:r>
              <a:rPr lang="ro-RO" sz="4000" b="1" dirty="0"/>
              <a:t>ALEGEM O SĂTĂMÂNĂ COLORATĂ CÂND PUTEM ORGANIZA TOT FELUL DE ACTIVIĂȚI ÎN FUNCȚIE DE CULOAREA ZILEI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33164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7ECF737-878D-439F-9FC7-2BB5820D0E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4729477"/>
              </p:ext>
            </p:extLst>
          </p:nvPr>
        </p:nvGraphicFramePr>
        <p:xfrm>
          <a:off x="428625" y="258347"/>
          <a:ext cx="11220450" cy="6086989"/>
        </p:xfrm>
        <a:graphic>
          <a:graphicData uri="http://schemas.openxmlformats.org/drawingml/2006/table">
            <a:tbl>
              <a:tblPr firstRow="1" firstCol="1" bandRow="1"/>
              <a:tblGrid>
                <a:gridCol w="1285875">
                  <a:extLst>
                    <a:ext uri="{9D8B030D-6E8A-4147-A177-3AD203B41FA5}">
                      <a16:colId xmlns:a16="http://schemas.microsoft.com/office/drawing/2014/main" val="2959434416"/>
                    </a:ext>
                  </a:extLst>
                </a:gridCol>
                <a:gridCol w="1800225">
                  <a:extLst>
                    <a:ext uri="{9D8B030D-6E8A-4147-A177-3AD203B41FA5}">
                      <a16:colId xmlns:a16="http://schemas.microsoft.com/office/drawing/2014/main" val="2142305152"/>
                    </a:ext>
                  </a:extLst>
                </a:gridCol>
                <a:gridCol w="1747838">
                  <a:extLst>
                    <a:ext uri="{9D8B030D-6E8A-4147-A177-3AD203B41FA5}">
                      <a16:colId xmlns:a16="http://schemas.microsoft.com/office/drawing/2014/main" val="3742206655"/>
                    </a:ext>
                  </a:extLst>
                </a:gridCol>
                <a:gridCol w="2771775">
                  <a:extLst>
                    <a:ext uri="{9D8B030D-6E8A-4147-A177-3AD203B41FA5}">
                      <a16:colId xmlns:a16="http://schemas.microsoft.com/office/drawing/2014/main" val="783433322"/>
                    </a:ext>
                  </a:extLst>
                </a:gridCol>
                <a:gridCol w="3614737">
                  <a:extLst>
                    <a:ext uri="{9D8B030D-6E8A-4147-A177-3AD203B41FA5}">
                      <a16:colId xmlns:a16="http://schemas.microsoft.com/office/drawing/2014/main" val="2477888277"/>
                    </a:ext>
                  </a:extLst>
                </a:gridCol>
              </a:tblGrid>
              <a:tr h="89018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ZIUA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CULOAREA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 MÂNCĂM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 FACEM LA AVAP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 PROVOCARI AVEM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1256886"/>
                  </a:ext>
                </a:extLst>
              </a:tr>
              <a:tr h="119197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LUNI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ROȘU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ARDEI, ROȘII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GLOBURI ROȘII PENTRU BRAD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 ÎMBRĂCĂM CU CEVA ROȘU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9458454"/>
                  </a:ext>
                </a:extLst>
              </a:tr>
              <a:tr h="209734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MARȚI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GALBEN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LĂMÂIE, ARDEI, BANANE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ȘIRAG DE LUMINIȚE GALBENE PENTRU BRAD DIN HĂRTIE COLORATĂ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ADUCEM UN OBIECT GALBEN DE ACASĂ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416914"/>
                  </a:ext>
                </a:extLst>
              </a:tr>
              <a:tr h="58840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MIERCURI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PORTOCALIU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PORTOCALE, MORCOVI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DECORAȚIUNI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SALATĂ DE FRUCTE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464066"/>
                  </a:ext>
                </a:extLst>
              </a:tr>
              <a:tr h="58840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JOI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VERDE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CASTRAVETE, AVOCADO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BRAZI DE CRĂCIUN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ÎMPODOBIM BRADUL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210021"/>
                  </a:ext>
                </a:extLst>
              </a:tr>
              <a:tr h="58840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VINERI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ALBASTRU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JELEU, BOMBOANE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FULGI DE NEA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DECORĂM CLASA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04355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6543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4CAF8-3F3D-43B4-8B9E-1D4234647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z="3600" dirty="0"/>
              <a:t>6. Cartonașe cu provocări </a:t>
            </a:r>
            <a:br>
              <a:rPr lang="ro-RO" sz="3600" dirty="0"/>
            </a:br>
            <a:endParaRPr lang="en-US" sz="3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FD7C34-3EC8-48A6-BE86-7EE74DC7EF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63624" y="3729038"/>
            <a:ext cx="9070848" cy="1410224"/>
          </a:xfrm>
        </p:spPr>
        <p:txBody>
          <a:bodyPr>
            <a:normAutofit lnSpcReduction="10000"/>
          </a:bodyPr>
          <a:lstStyle/>
          <a:p>
            <a:r>
              <a:rPr lang="ro-RO" sz="3200" b="1" dirty="0"/>
              <a:t>SULURI DE HÂRTIE LIPITE SUB FORMĂ DE BRAD CU JOCURI DE MIȘCARE PENTRU FIECARE ZI PÂNĂ LA CRĂCIUN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91133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2CE4F7-C9BA-4F6E-8B09-7F0EA1093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814168"/>
            <a:ext cx="10058400" cy="3772245"/>
          </a:xfrm>
        </p:spPr>
        <p:txBody>
          <a:bodyPr>
            <a:normAutofit fontScale="90000"/>
          </a:bodyPr>
          <a:lstStyle/>
          <a:p>
            <a:r>
              <a:rPr lang="ro-RO" sz="3100" dirty="0"/>
              <a:t>EXEMPLE:</a:t>
            </a:r>
            <a:br>
              <a:rPr lang="ro-RO" sz="3100" dirty="0"/>
            </a:br>
            <a:br>
              <a:rPr lang="ro-RO" sz="3100" dirty="0"/>
            </a:br>
            <a:r>
              <a:rPr lang="ro-RO" sz="3100" dirty="0"/>
              <a:t>*SĂRIȚI CA MINGEA ÎN JURUL SCAUNELOR</a:t>
            </a:r>
            <a:br>
              <a:rPr lang="ro-RO" sz="3100" dirty="0"/>
            </a:br>
            <a:r>
              <a:rPr lang="ro-RO" sz="3100" dirty="0"/>
              <a:t>*STATUILE MUZICALE</a:t>
            </a:r>
            <a:br>
              <a:rPr lang="ro-RO" sz="3100" dirty="0"/>
            </a:br>
            <a:r>
              <a:rPr lang="ro-RO" sz="3100" dirty="0"/>
              <a:t>*CINE </a:t>
            </a:r>
            <a:r>
              <a:rPr lang="ro-RO" sz="3100"/>
              <a:t>ESTE DIRIJORUL?</a:t>
            </a:r>
            <a:br>
              <a:rPr lang="ro-RO" sz="3100" dirty="0"/>
            </a:br>
            <a:r>
              <a:rPr lang="ro-RO" sz="3100" dirty="0"/>
              <a:t>*MERGEM CA URȘII PE MUZICĂ</a:t>
            </a:r>
            <a:br>
              <a:rPr lang="ro-RO" sz="3100" dirty="0"/>
            </a:br>
            <a:r>
              <a:rPr lang="ro-RO" sz="3100" dirty="0"/>
              <a:t>*NE PLIMBĂM PRIN CURTEA ȘCOLII CA PITITCII</a:t>
            </a:r>
            <a:br>
              <a:rPr lang="ro-RO" sz="3100" dirty="0"/>
            </a:br>
            <a:r>
              <a:rPr lang="ro-RO" sz="3100" dirty="0"/>
              <a:t>*MIMA</a:t>
            </a:r>
            <a:br>
              <a:rPr lang="ro-RO" sz="3100" dirty="0"/>
            </a:br>
            <a:r>
              <a:rPr lang="ro-RO" sz="3100" dirty="0"/>
              <a:t>*SALUTURI VESELE</a:t>
            </a:r>
            <a:br>
              <a:rPr lang="ro-RO" sz="3100" dirty="0"/>
            </a:br>
            <a:r>
              <a:rPr lang="ro-RO" sz="3100" dirty="0"/>
              <a:t>* TRENUL </a:t>
            </a:r>
            <a:br>
              <a:rPr lang="ro-RO" dirty="0"/>
            </a:br>
            <a:endParaRPr lang="en-US" dirty="0"/>
          </a:p>
        </p:txBody>
      </p:sp>
      <p:pic>
        <p:nvPicPr>
          <p:cNvPr id="1026" name="Picture 2" descr="This may contain: a christmas tree made out of rolled up paper and numbered numbers on the bottom half">
            <a:extLst>
              <a:ext uri="{FF2B5EF4-FFF2-40B4-BE49-F238E27FC236}">
                <a16:creationId xmlns:a16="http://schemas.microsoft.com/office/drawing/2014/main" id="{7968F0E9-D758-46C5-8FC8-A53CFA2022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4662" y="1271587"/>
            <a:ext cx="3235121" cy="431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285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163</TotalTime>
  <Words>354</Words>
  <Application>Microsoft Office PowerPoint</Application>
  <PresentationFormat>Widescreen</PresentationFormat>
  <Paragraphs>48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Century Gothic</vt:lpstr>
      <vt:lpstr>Garamond</vt:lpstr>
      <vt:lpstr>Savon</vt:lpstr>
      <vt:lpstr>CALENDARE DE ADVENT PENTRU CLASA PREGĂTITOARE (sau numărătoare inversă până la crăciun)</vt:lpstr>
      <vt:lpstr>NUMĂRĂTOAREA PÂNĂ LA CRĂCIUN AJUTĂ ELEVII:  -SĂ CITEASCĂ NUMERELE DE LA 0-31; -SĂ SCRIE CIFRELE 0-10; -SĂ NUMERE CU AJUTORUL UNOR OBIECTE   CRESCĂTOR/DESCRESCĂTOR; -SĂ IDENTIFICE VECINII NUMERELOR; - SĂ SELECTEZE MULȚIMI DUPĂ CRITERII DATE; -SĂ POZIȚIONEZE OBIECTE ÎN FUNCȚIE DE ALTELE; -SĂ COLOREZE RESPECTÂND CODUL CULORILOR; -SĂ IDENTIFICE FIGURI GEOMETRICE; -SĂ CONTINUE MODELE REPETITIVE; -SĂ FACĂ ASOCEIERI. </vt:lpstr>
      <vt:lpstr>1. Căciula sau barba lui moș crăciun</vt:lpstr>
      <vt:lpstr>PowerPoint Presentation</vt:lpstr>
      <vt:lpstr>2. Globurile din bradul de crăciun </vt:lpstr>
      <vt:lpstr>PowerPoint Presentation</vt:lpstr>
      <vt:lpstr>3.Fularul pinguinului/omului de zăpadă(joc cu zarul)</vt:lpstr>
      <vt:lpstr>PowerPoint Presentation</vt:lpstr>
      <vt:lpstr>4. Calendare puzzle</vt:lpstr>
      <vt:lpstr>PowerPoint Presentation</vt:lpstr>
      <vt:lpstr>5. Zile colorate</vt:lpstr>
      <vt:lpstr>PowerPoint Presentation</vt:lpstr>
      <vt:lpstr>6. Cartonașe cu provocări  </vt:lpstr>
      <vt:lpstr>EXEMPLE:  *SĂRIȚI CA MINGEA ÎN JURUL SCAUNELOR *STATUILE MUZICALE *CINE ESTE DIRIJORUL? *MERGEM CA URȘII PE MUZICĂ *NE PLIMBĂM PRIN CURTEA ȘCOLII CA PITITCII *MIMA *SALUTURI VESELE * TRENUL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CALENDARE DE ADVENT PENTRU CLASA PREGĂTITOARE</dc:title>
  <dc:creator>Anca Irimia</dc:creator>
  <cp:lastModifiedBy>Beciu Felicia</cp:lastModifiedBy>
  <cp:revision>22</cp:revision>
  <dcterms:created xsi:type="dcterms:W3CDTF">2024-10-16T16:59:16Z</dcterms:created>
  <dcterms:modified xsi:type="dcterms:W3CDTF">2024-11-23T10:02:12Z</dcterms:modified>
</cp:coreProperties>
</file>