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notesMasterIdLst>
    <p:notesMasterId r:id="rId12"/>
  </p:notesMasterIdLst>
  <p:sldSz cx="14630400" cy="8229600"/>
  <p:notesSz cx="8229600" cy="14630400"/>
  <p:embeddedFontLst>
    <p:embeddedFont>
      <p:font typeface="Libre Baskerville"/>
      <p:regular r:id="rId17"/>
    </p:embeddedFont>
    <p:embeddedFont>
      <p:font typeface="Libre Baskerville"/>
      <p:regular r:id="rId18"/>
    </p:embeddedFont>
    <p:embeddedFont>
      <p:font typeface="Libre Baskerville"/>
      <p:regular r:id="rId19"/>
    </p:embeddedFont>
    <p:embeddedFont>
      <p:font typeface="Libre Baskerville"/>
      <p:regular r:id="rId20"/>
    </p:embeddedFont>
    <p:embeddedFont>
      <p:font typeface="Open Sans"/>
      <p:regular r:id="rId21"/>
    </p:embeddedFont>
    <p:embeddedFont>
      <p:font typeface="Open Sans"/>
      <p:regular r:id="rId22"/>
    </p:embeddedFont>
    <p:embeddedFont>
      <p:font typeface="Open Sans"/>
      <p:regular r:id="rId23"/>
    </p:embeddedFont>
    <p:embeddedFont>
      <p:font typeface="Open Sans"/>
      <p:regular r:id="rId24"/>
    </p:embeddedFont>
  </p:embeddedFon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7" Type="http://schemas.openxmlformats.org/officeDocument/2006/relationships/font" Target="fonts/font1.fntdata"/><Relationship Id="rId18" Type="http://schemas.openxmlformats.org/officeDocument/2006/relationships/font" Target="fonts/font2.fntdata"/><Relationship Id="rId19" Type="http://schemas.openxmlformats.org/officeDocument/2006/relationships/font" Target="fonts/font3.fntdata"/><Relationship Id="rId20" Type="http://schemas.openxmlformats.org/officeDocument/2006/relationships/font" Target="fonts/font4.fntdata"/><Relationship Id="rId21" Type="http://schemas.openxmlformats.org/officeDocument/2006/relationships/font" Target="fonts/font5.fntdata"/><Relationship Id="rId22" Type="http://schemas.openxmlformats.org/officeDocument/2006/relationships/font" Target="fonts/font6.fntdata"/><Relationship Id="rId23" Type="http://schemas.openxmlformats.org/officeDocument/2006/relationships/font" Target="fonts/font7.fntdata"/><Relationship Id="rId24" Type="http://schemas.openxmlformats.org/officeDocument/2006/relationships/font" Target="fonts/font8.fntdata"/></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02-1.png"/><Relationship Id="rId3"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03-1.png"/><Relationship Id="rId3"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04-1.png"/><Relationship Id="rId3"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05-1.png"/><Relationship Id="rId3"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06-1.png"/><Relationship Id="rId3"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07-1.png"/><Relationship Id="rId3"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08-1.png"/><Relationship Id="rId3"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09-1.png"/><Relationship Id="rId3"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10-1.png"/><Relationship Id="rId3"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11-1.png"/><Relationship Id="rId3"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a:hlinkClick r:id="rId2" tooltip=""/>
          </p:cNvPr>
          <p:cNvPicPr>
            <a:picLocks noChangeAspect="1"/>
          </p:cNvPicPr>
          <p:nvPr/>
        </p:nvPicPr>
        <p:blipFill>
          <a:blip r:embed="rId1"/>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a:hlinkClick r:id="rId2" tooltip=""/>
          </p:cNvPr>
          <p:cNvPicPr>
            <a:picLocks noChangeAspect="1"/>
          </p:cNvPicPr>
          <p:nvPr/>
        </p:nvPicPr>
        <p:blipFill>
          <a:blip r:embed="rId1"/>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a:hlinkClick r:id="rId2" tooltip=""/>
          </p:cNvPr>
          <p:cNvPicPr>
            <a:picLocks noChangeAspect="1"/>
          </p:cNvPicPr>
          <p:nvPr/>
        </p:nvPicPr>
        <p:blipFill>
          <a:blip r:embed="rId1"/>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a:hlinkClick r:id="rId2" tooltip=""/>
          </p:cNvPr>
          <p:cNvPicPr>
            <a:picLocks noChangeAspect="1"/>
          </p:cNvPicPr>
          <p:nvPr/>
        </p:nvPicPr>
        <p:blipFill>
          <a:blip r:embed="rId1"/>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a:hlinkClick r:id="rId2" tooltip=""/>
          </p:cNvPr>
          <p:cNvPicPr>
            <a:picLocks noChangeAspect="1"/>
          </p:cNvPicPr>
          <p:nvPr/>
        </p:nvPicPr>
        <p:blipFill>
          <a:blip r:embed="rId1"/>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a:hlinkClick r:id="rId2" tooltip=""/>
          </p:cNvPr>
          <p:cNvPicPr>
            <a:picLocks noChangeAspect="1"/>
          </p:cNvPicPr>
          <p:nvPr/>
        </p:nvPicPr>
        <p:blipFill>
          <a:blip r:embed="rId1"/>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a:hlinkClick r:id="rId2" tooltip=""/>
          </p:cNvPr>
          <p:cNvPicPr>
            <a:picLocks noChangeAspect="1"/>
          </p:cNvPicPr>
          <p:nvPr/>
        </p:nvPicPr>
        <p:blipFill>
          <a:blip r:embed="rId1"/>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a:hlinkClick r:id="rId2" tooltip=""/>
          </p:cNvPr>
          <p:cNvPicPr>
            <a:picLocks noChangeAspect="1"/>
          </p:cNvPicPr>
          <p:nvPr/>
        </p:nvPicPr>
        <p:blipFill>
          <a:blip r:embed="rId1"/>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a:hlinkClick r:id="rId2" tooltip=""/>
          </p:cNvPr>
          <p:cNvPicPr>
            <a:picLocks noChangeAspect="1"/>
          </p:cNvPicPr>
          <p:nvPr/>
        </p:nvPicPr>
        <p:blipFill>
          <a:blip r:embed="rId1"/>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a:hlinkClick r:id="rId2" tooltip=""/>
          </p:cNvPr>
          <p:cNvPicPr>
            <a:picLocks noChangeAspect="1"/>
          </p:cNvPicPr>
          <p:nvPr/>
        </p:nvPicPr>
        <p:blipFill>
          <a:blip r:embed="rId1"/>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slideLayout" Target="../slideLayouts/slideLayout3.xml"/><Relationship Id="rId6"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svg"/><Relationship Id="rId3" Type="http://schemas.openxmlformats.org/officeDocument/2006/relationships/image" Target="../media/image-3-3.png"/><Relationship Id="rId4" Type="http://schemas.openxmlformats.org/officeDocument/2006/relationships/image" Target="../media/image-3-4.png"/><Relationship Id="rId5" Type="http://schemas.openxmlformats.org/officeDocument/2006/relationships/image" Target="../media/image-3-5.svg"/><Relationship Id="rId6" Type="http://schemas.openxmlformats.org/officeDocument/2006/relationships/image" Target="../media/image-3-6.png"/><Relationship Id="rId7" Type="http://schemas.openxmlformats.org/officeDocument/2006/relationships/image" Target="../media/image-3-7.png"/><Relationship Id="rId8" Type="http://schemas.openxmlformats.org/officeDocument/2006/relationships/image" Target="../media/image-3-8.svg"/><Relationship Id="rId9" Type="http://schemas.openxmlformats.org/officeDocument/2006/relationships/image" Target="../media/image-3-9.png"/><Relationship Id="rId10" Type="http://schemas.openxmlformats.org/officeDocument/2006/relationships/image" Target="../media/image-3-10.png"/><Relationship Id="rId11" Type="http://schemas.openxmlformats.org/officeDocument/2006/relationships/image" Target="../media/image-3-11.svg"/><Relationship Id="rId12" Type="http://schemas.openxmlformats.org/officeDocument/2006/relationships/image" Target="../media/image-3-12.png"/><Relationship Id="rId13" Type="http://schemas.openxmlformats.org/officeDocument/2006/relationships/slideLayout" Target="../slideLayouts/slideLayout4.xml"/><Relationship Id="rId1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image" Target="../media/image-4-3.png"/><Relationship Id="rId4" Type="http://schemas.openxmlformats.org/officeDocument/2006/relationships/slideLayout" Target="../slideLayouts/slideLayout5.xml"/><Relationship Id="rId5"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6.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image" Target="../media/image-6-2.png"/><Relationship Id="rId3" Type="http://schemas.openxmlformats.org/officeDocument/2006/relationships/slideLayout" Target="../slideLayouts/slideLayout7.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svg"/><Relationship Id="rId3" Type="http://schemas.openxmlformats.org/officeDocument/2006/relationships/image" Target="../media/image-7-3.png"/><Relationship Id="rId4" Type="http://schemas.openxmlformats.org/officeDocument/2006/relationships/image" Target="../media/image-7-4.svg"/><Relationship Id="rId5" Type="http://schemas.openxmlformats.org/officeDocument/2006/relationships/image" Target="../media/image-7-5.png"/><Relationship Id="rId6" Type="http://schemas.openxmlformats.org/officeDocument/2006/relationships/image" Target="../media/image-7-6.svg"/><Relationship Id="rId7" Type="http://schemas.openxmlformats.org/officeDocument/2006/relationships/image" Target="../media/image-7-7.png"/><Relationship Id="rId8" Type="http://schemas.openxmlformats.org/officeDocument/2006/relationships/image" Target="../media/image-7-8.svg"/><Relationship Id="rId9" Type="http://schemas.openxmlformats.org/officeDocument/2006/relationships/slideLayout" Target="../slideLayouts/slideLayout8.xml"/><Relationship Id="rId10"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slideLayout" Target="../slideLayouts/slideLayout9.xml"/><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png"/><Relationship Id="rId3" Type="http://schemas.openxmlformats.org/officeDocument/2006/relationships/image" Target="../media/image-9-3.png"/><Relationship Id="rId4" Type="http://schemas.openxmlformats.org/officeDocument/2006/relationships/image" Target="../media/image-9-4.png"/><Relationship Id="rId5" Type="http://schemas.openxmlformats.org/officeDocument/2006/relationships/image" Target="../media/image-9-5.png"/><Relationship Id="rId6" Type="http://schemas.openxmlformats.org/officeDocument/2006/relationships/slideLayout" Target="../slideLayouts/slideLayout10.xml"/><Relationship Id="rId7"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5486400" cy="8229600"/>
          </a:xfrm>
          <a:prstGeom prst="rect">
            <a:avLst/>
          </a:prstGeom>
        </p:spPr>
      </p:pic>
      <p:sp>
        <p:nvSpPr>
          <p:cNvPr id="3" name="Text 0"/>
          <p:cNvSpPr/>
          <p:nvPr/>
        </p:nvSpPr>
        <p:spPr>
          <a:xfrm>
            <a:off x="6168628" y="849630"/>
            <a:ext cx="7779544" cy="1218248"/>
          </a:xfrm>
          <a:prstGeom prst="rect">
            <a:avLst/>
          </a:prstGeom>
          <a:noFill/>
          <a:ln/>
        </p:spPr>
        <p:txBody>
          <a:bodyPr wrap="square" lIns="0" tIns="0" rIns="0" bIns="0" rtlCol="0" anchor="t"/>
          <a:lstStyle/>
          <a:p>
            <a:pPr algn="ctr" indent="0" marL="0">
              <a:lnSpc>
                <a:spcPts val="4750"/>
              </a:lnSpc>
              <a:buNone/>
            </a:pPr>
            <a:r>
              <a:rPr lang="en-US" sz="3800" b="1" dirty="0">
                <a:solidFill>
                  <a:srgbClr val="F44444"/>
                </a:solidFill>
                <a:latin typeface="Libre Baskerville" pitchFamily="34" charset="0"/>
                <a:ea typeface="Libre Baskerville" pitchFamily="34" charset="-122"/>
                <a:cs typeface="Libre Baskerville" pitchFamily="34" charset="-120"/>
              </a:rPr>
              <a:t>Școala Gimnazială Nr. 6 Vulcan</a:t>
            </a:r>
            <a:endParaRPr lang="en-US" sz="3800" dirty="0"/>
          </a:p>
        </p:txBody>
      </p:sp>
      <p:sp>
        <p:nvSpPr>
          <p:cNvPr id="4" name="Text 1"/>
          <p:cNvSpPr/>
          <p:nvPr/>
        </p:nvSpPr>
        <p:spPr>
          <a:xfrm>
            <a:off x="6168628" y="2319099"/>
            <a:ext cx="7779544" cy="289917"/>
          </a:xfrm>
          <a:prstGeom prst="rect">
            <a:avLst/>
          </a:prstGeom>
          <a:noFill/>
          <a:ln/>
        </p:spPr>
        <p:txBody>
          <a:bodyPr wrap="none" lIns="0" tIns="0" rIns="0" bIns="0" rtlCol="0" anchor="t"/>
          <a:lstStyle/>
          <a:p>
            <a:pPr algn="ctr" indent="0" marL="0">
              <a:lnSpc>
                <a:spcPts val="2250"/>
              </a:lnSpc>
              <a:buNone/>
            </a:pPr>
            <a:endParaRPr lang="en-US" sz="1500" dirty="0"/>
          </a:p>
        </p:txBody>
      </p:sp>
      <p:sp>
        <p:nvSpPr>
          <p:cNvPr id="5" name="Text 2"/>
          <p:cNvSpPr/>
          <p:nvPr/>
        </p:nvSpPr>
        <p:spPr>
          <a:xfrm>
            <a:off x="7592973" y="2860238"/>
            <a:ext cx="4930854" cy="304562"/>
          </a:xfrm>
          <a:prstGeom prst="rect">
            <a:avLst/>
          </a:prstGeom>
          <a:noFill/>
          <a:ln/>
        </p:spPr>
        <p:txBody>
          <a:bodyPr wrap="none" lIns="0" tIns="0" rIns="0" bIns="0" rtlCol="0" anchor="t"/>
          <a:lstStyle/>
          <a:p>
            <a:pPr algn="ctr" indent="0" marL="0">
              <a:lnSpc>
                <a:spcPts val="2350"/>
              </a:lnSpc>
              <a:buNone/>
            </a:pPr>
            <a:r>
              <a:rPr lang="en-US" sz="1900" b="1" dirty="0">
                <a:solidFill>
                  <a:srgbClr val="B05EF1"/>
                </a:solidFill>
                <a:latin typeface="Libre Baskerville" pitchFamily="34" charset="0"/>
                <a:ea typeface="Libre Baskerville" pitchFamily="34" charset="-122"/>
                <a:cs typeface="Libre Baskerville" pitchFamily="34" charset="-120"/>
              </a:rPr>
              <a:t>CERC PEDAGOGIC CICLUL PRIMAR</a:t>
            </a:r>
            <a:endParaRPr lang="en-US" sz="1900" dirty="0"/>
          </a:p>
        </p:txBody>
      </p:sp>
      <p:sp>
        <p:nvSpPr>
          <p:cNvPr id="6" name="Text 3"/>
          <p:cNvSpPr/>
          <p:nvPr/>
        </p:nvSpPr>
        <p:spPr>
          <a:xfrm>
            <a:off x="6168628" y="3416022"/>
            <a:ext cx="7779544" cy="362426"/>
          </a:xfrm>
          <a:prstGeom prst="rect">
            <a:avLst/>
          </a:prstGeom>
          <a:noFill/>
          <a:ln/>
        </p:spPr>
        <p:txBody>
          <a:bodyPr wrap="none" lIns="0" tIns="0" rIns="0" bIns="0" rtlCol="0" anchor="t"/>
          <a:lstStyle/>
          <a:p>
            <a:pPr algn="ctr" indent="0" marL="0">
              <a:lnSpc>
                <a:spcPts val="2850"/>
              </a:lnSpc>
              <a:buNone/>
            </a:pPr>
            <a:r>
              <a:rPr lang="en-US" sz="1900" b="1" dirty="0">
                <a:solidFill>
                  <a:srgbClr val="4D4D4D"/>
                </a:solidFill>
                <a:latin typeface="Open Sans" pitchFamily="34" charset="0"/>
                <a:ea typeface="Open Sans" pitchFamily="34" charset="-122"/>
                <a:cs typeface="Open Sans" pitchFamily="34" charset="-120"/>
              </a:rPr>
              <a:t>29 aprilie 2026</a:t>
            </a:r>
            <a:endParaRPr lang="en-US" sz="1900" dirty="0"/>
          </a:p>
        </p:txBody>
      </p:sp>
      <p:sp>
        <p:nvSpPr>
          <p:cNvPr id="7" name="Text 4"/>
          <p:cNvSpPr/>
          <p:nvPr/>
        </p:nvSpPr>
        <p:spPr>
          <a:xfrm>
            <a:off x="6168628" y="4029670"/>
            <a:ext cx="7779544" cy="1948815"/>
          </a:xfrm>
          <a:prstGeom prst="rect">
            <a:avLst/>
          </a:prstGeom>
          <a:noFill/>
          <a:ln/>
        </p:spPr>
        <p:txBody>
          <a:bodyPr wrap="square" lIns="0" tIns="0" rIns="0" bIns="0" rtlCol="0" anchor="t"/>
          <a:lstStyle/>
          <a:p>
            <a:pPr algn="ctr" indent="0" marL="0">
              <a:lnSpc>
                <a:spcPts val="3800"/>
              </a:lnSpc>
              <a:buNone/>
            </a:pPr>
            <a:r>
              <a:rPr lang="en-US" sz="3050" b="1" dirty="0">
                <a:solidFill>
                  <a:srgbClr val="1F7135"/>
                </a:solidFill>
                <a:latin typeface="Libre Baskerville" pitchFamily="34" charset="0"/>
                <a:ea typeface="Libre Baskerville" pitchFamily="34" charset="-122"/>
                <a:cs typeface="Libre Baskerville" pitchFamily="34" charset="-120"/>
              </a:rPr>
              <a:t>,,Rolul activităților non-formale din Săptămâna Verde în optimizarea coeziunii grupului de elevi și dezvoltarea abilităților de colaborare”</a:t>
            </a:r>
            <a:endParaRPr lang="en-US" sz="3050" dirty="0"/>
          </a:p>
        </p:txBody>
      </p:sp>
      <p:sp>
        <p:nvSpPr>
          <p:cNvPr id="8" name="Text 5"/>
          <p:cNvSpPr/>
          <p:nvPr/>
        </p:nvSpPr>
        <p:spPr>
          <a:xfrm>
            <a:off x="6168628" y="6229707"/>
            <a:ext cx="7779544" cy="289917"/>
          </a:xfrm>
          <a:prstGeom prst="rect">
            <a:avLst/>
          </a:prstGeom>
          <a:noFill/>
          <a:ln/>
        </p:spPr>
        <p:txBody>
          <a:bodyPr wrap="none" lIns="0" tIns="0" rIns="0" bIns="0" rtlCol="0" anchor="t"/>
          <a:lstStyle/>
          <a:p>
            <a:pPr algn="l" indent="0" marL="0">
              <a:lnSpc>
                <a:spcPts val="2250"/>
              </a:lnSpc>
              <a:buNone/>
            </a:pPr>
            <a:endParaRPr lang="en-US" sz="1500" dirty="0"/>
          </a:p>
        </p:txBody>
      </p:sp>
      <p:sp>
        <p:nvSpPr>
          <p:cNvPr id="9" name="Text 6"/>
          <p:cNvSpPr/>
          <p:nvPr/>
        </p:nvSpPr>
        <p:spPr>
          <a:xfrm>
            <a:off x="7621786" y="6770846"/>
            <a:ext cx="4873228" cy="609124"/>
          </a:xfrm>
          <a:prstGeom prst="rect">
            <a:avLst/>
          </a:prstGeom>
          <a:noFill/>
          <a:ln/>
        </p:spPr>
        <p:txBody>
          <a:bodyPr wrap="none" lIns="0" tIns="0" rIns="0" bIns="0" rtlCol="0" anchor="t"/>
          <a:lstStyle/>
          <a:p>
            <a:pPr algn="ctr" indent="0" marL="0">
              <a:lnSpc>
                <a:spcPts val="4750"/>
              </a:lnSpc>
              <a:buNone/>
            </a:pPr>
            <a:endParaRPr lang="en-US" sz="3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5486400" cy="8229600"/>
          </a:xfrm>
          <a:prstGeom prst="rect">
            <a:avLst/>
          </a:prstGeom>
        </p:spPr>
      </p:pic>
      <p:sp>
        <p:nvSpPr>
          <p:cNvPr id="3" name="Text 0"/>
          <p:cNvSpPr/>
          <p:nvPr/>
        </p:nvSpPr>
        <p:spPr>
          <a:xfrm>
            <a:off x="6168628" y="552926"/>
            <a:ext cx="7779544" cy="1218248"/>
          </a:xfrm>
          <a:prstGeom prst="rect">
            <a:avLst/>
          </a:prstGeom>
          <a:noFill/>
          <a:ln/>
        </p:spPr>
        <p:txBody>
          <a:bodyPr wrap="square" lIns="0" tIns="0" rIns="0" bIns="0" rtlCol="0" anchor="t"/>
          <a:lstStyle/>
          <a:p>
            <a:pPr algn="l" indent="0" marL="0">
              <a:lnSpc>
                <a:spcPts val="4750"/>
              </a:lnSpc>
              <a:buNone/>
            </a:pPr>
            <a:r>
              <a:rPr lang="en-US" sz="3800" dirty="0">
                <a:solidFill>
                  <a:srgbClr val="1F7135"/>
                </a:solidFill>
                <a:latin typeface="Libre Baskerville" pitchFamily="34" charset="0"/>
                <a:ea typeface="Libre Baskerville" pitchFamily="34" charset="-122"/>
                <a:cs typeface="Libre Baskerville" pitchFamily="34" charset="-120"/>
              </a:rPr>
              <a:t>De ce contează coeziunea grupului?</a:t>
            </a:r>
            <a:endParaRPr lang="en-US" sz="3800" dirty="0"/>
          </a:p>
        </p:txBody>
      </p:sp>
      <p:sp>
        <p:nvSpPr>
          <p:cNvPr id="4" name="Text 1"/>
          <p:cNvSpPr/>
          <p:nvPr/>
        </p:nvSpPr>
        <p:spPr>
          <a:xfrm>
            <a:off x="6168628" y="2022396"/>
            <a:ext cx="7779544" cy="869752"/>
          </a:xfrm>
          <a:prstGeom prst="rect">
            <a:avLst/>
          </a:prstGeom>
          <a:noFill/>
          <a:ln/>
        </p:spPr>
        <p:txBody>
          <a:bodyPr wrap="square" lIns="0" tIns="0" rIns="0" bIns="0" rtlCol="0" anchor="t"/>
          <a:lstStyle/>
          <a:p>
            <a:pPr algn="l" indent="0" marL="0">
              <a:lnSpc>
                <a:spcPts val="2250"/>
              </a:lnSpc>
              <a:buNone/>
            </a:pPr>
            <a:r>
              <a:rPr lang="en-US" sz="1500" dirty="0">
                <a:solidFill>
                  <a:srgbClr val="49495A"/>
                </a:solidFill>
                <a:latin typeface="Open Sans" pitchFamily="34" charset="0"/>
                <a:ea typeface="Open Sans" pitchFamily="34" charset="-122"/>
                <a:cs typeface="Open Sans" pitchFamily="34" charset="-120"/>
              </a:rPr>
              <a:t>         Ciclul primar este momentul în care se formează primele dinamici sociale. Un grup coeziv înseamnă elevi care se sprijină reciproc, rezolvă conflicte constructiv și colaborează eficient.</a:t>
            </a:r>
            <a:endParaRPr lang="en-US" sz="1500" dirty="0"/>
          </a:p>
        </p:txBody>
      </p:sp>
      <p:sp>
        <p:nvSpPr>
          <p:cNvPr id="5" name="Shape 2"/>
          <p:cNvSpPr/>
          <p:nvPr/>
        </p:nvSpPr>
        <p:spPr>
          <a:xfrm>
            <a:off x="6168628" y="3080504"/>
            <a:ext cx="7779544" cy="1420416"/>
          </a:xfrm>
          <a:prstGeom prst="roundRect">
            <a:avLst>
              <a:gd name="adj" fmla="val 7725"/>
            </a:avLst>
          </a:prstGeom>
          <a:solidFill>
            <a:srgbClr val="FBFAFF"/>
          </a:solidFill>
          <a:ln w="22860">
            <a:solidFill>
              <a:srgbClr val="D0CED9"/>
            </a:solidFill>
            <a:prstDash val="solid"/>
          </a:ln>
        </p:spPr>
      </p:sp>
      <p:pic>
        <p:nvPicPr>
          <p:cNvPr id="6" name="Image 1" descr="preencoded.png">    </p:cNvPr>
          <p:cNvPicPr>
            <a:picLocks noChangeAspect="1"/>
          </p:cNvPicPr>
          <p:nvPr/>
        </p:nvPicPr>
        <p:blipFill>
          <a:blip r:embed="rId2"/>
          <a:stretch>
            <a:fillRect/>
          </a:stretch>
        </p:blipFill>
        <p:spPr>
          <a:xfrm>
            <a:off x="6145768" y="3080504"/>
            <a:ext cx="91440" cy="1420416"/>
          </a:xfrm>
          <a:prstGeom prst="rect">
            <a:avLst/>
          </a:prstGeom>
        </p:spPr>
      </p:pic>
      <p:sp>
        <p:nvSpPr>
          <p:cNvPr id="7" name="Text 3"/>
          <p:cNvSpPr/>
          <p:nvPr/>
        </p:nvSpPr>
        <p:spPr>
          <a:xfrm>
            <a:off x="6454973" y="3298269"/>
            <a:ext cx="3402449" cy="304562"/>
          </a:xfrm>
          <a:prstGeom prst="rect">
            <a:avLst/>
          </a:prstGeom>
          <a:noFill/>
          <a:ln/>
        </p:spPr>
        <p:txBody>
          <a:bodyPr wrap="none" lIns="0" tIns="0" rIns="0" bIns="0" rtlCol="0" anchor="t"/>
          <a:lstStyle/>
          <a:p>
            <a:pPr algn="l" indent="0" marL="0">
              <a:lnSpc>
                <a:spcPts val="2350"/>
              </a:lnSpc>
              <a:buNone/>
            </a:pPr>
            <a:r>
              <a:rPr lang="en-US" sz="1900" dirty="0">
                <a:solidFill>
                  <a:srgbClr val="995515"/>
                </a:solidFill>
                <a:latin typeface="Libre Baskerville" pitchFamily="34" charset="0"/>
                <a:ea typeface="Libre Baskerville" pitchFamily="34" charset="-122"/>
                <a:cs typeface="Libre Baskerville" pitchFamily="34" charset="-120"/>
              </a:rPr>
              <a:t>Limitele orelor tradiționale</a:t>
            </a:r>
            <a:endParaRPr lang="en-US" sz="1900" dirty="0"/>
          </a:p>
        </p:txBody>
      </p:sp>
      <p:sp>
        <p:nvSpPr>
          <p:cNvPr id="8" name="Text 4"/>
          <p:cNvSpPr/>
          <p:nvPr/>
        </p:nvSpPr>
        <p:spPr>
          <a:xfrm>
            <a:off x="6454973" y="3703320"/>
            <a:ext cx="7275433" cy="579834"/>
          </a:xfrm>
          <a:prstGeom prst="rect">
            <a:avLst/>
          </a:prstGeom>
          <a:noFill/>
          <a:ln/>
        </p:spPr>
        <p:txBody>
          <a:bodyPr wrap="square" lIns="0" tIns="0" rIns="0" bIns="0" rtlCol="0" anchor="t"/>
          <a:lstStyle/>
          <a:p>
            <a:pPr algn="l" indent="0" marL="0">
              <a:lnSpc>
                <a:spcPts val="2250"/>
              </a:lnSpc>
              <a:buNone/>
            </a:pPr>
            <a:r>
              <a:rPr lang="en-US" sz="1500" dirty="0">
                <a:solidFill>
                  <a:srgbClr val="49495A"/>
                </a:solidFill>
                <a:latin typeface="Open Sans" pitchFamily="34" charset="0"/>
                <a:ea typeface="Open Sans" pitchFamily="34" charset="-122"/>
                <a:cs typeface="Open Sans" pitchFamily="34" charset="-120"/>
              </a:rPr>
              <a:t>Structura formală a lecțiilor lasă puțin spațiu pentru interacțiunea spontană și construirea autentică a relațiilor dintre elevi.</a:t>
            </a:r>
            <a:endParaRPr lang="en-US" sz="1500" dirty="0"/>
          </a:p>
        </p:txBody>
      </p:sp>
      <p:sp>
        <p:nvSpPr>
          <p:cNvPr id="9" name="Shape 5"/>
          <p:cNvSpPr/>
          <p:nvPr/>
        </p:nvSpPr>
        <p:spPr>
          <a:xfrm>
            <a:off x="6168628" y="4668322"/>
            <a:ext cx="7779544" cy="1420416"/>
          </a:xfrm>
          <a:prstGeom prst="roundRect">
            <a:avLst>
              <a:gd name="adj" fmla="val 7725"/>
            </a:avLst>
          </a:prstGeom>
          <a:solidFill>
            <a:srgbClr val="FBFAFF"/>
          </a:solidFill>
          <a:ln w="22860">
            <a:solidFill>
              <a:srgbClr val="D0CED9"/>
            </a:solidFill>
            <a:prstDash val="solid"/>
          </a:ln>
        </p:spPr>
      </p:sp>
      <p:pic>
        <p:nvPicPr>
          <p:cNvPr id="10" name="Image 2" descr="preencoded.png">    </p:cNvPr>
          <p:cNvPicPr>
            <a:picLocks noChangeAspect="1"/>
          </p:cNvPicPr>
          <p:nvPr/>
        </p:nvPicPr>
        <p:blipFill>
          <a:blip r:embed="rId3"/>
          <a:stretch>
            <a:fillRect/>
          </a:stretch>
        </p:blipFill>
        <p:spPr>
          <a:xfrm>
            <a:off x="6145768" y="4668322"/>
            <a:ext cx="91440" cy="1420416"/>
          </a:xfrm>
          <a:prstGeom prst="rect">
            <a:avLst/>
          </a:prstGeom>
        </p:spPr>
      </p:pic>
      <p:sp>
        <p:nvSpPr>
          <p:cNvPr id="11" name="Text 6"/>
          <p:cNvSpPr/>
          <p:nvPr/>
        </p:nvSpPr>
        <p:spPr>
          <a:xfrm>
            <a:off x="6454973" y="4886087"/>
            <a:ext cx="3958352" cy="304562"/>
          </a:xfrm>
          <a:prstGeom prst="rect">
            <a:avLst/>
          </a:prstGeom>
          <a:noFill/>
          <a:ln/>
        </p:spPr>
        <p:txBody>
          <a:bodyPr wrap="none" lIns="0" tIns="0" rIns="0" bIns="0" rtlCol="0" anchor="t"/>
          <a:lstStyle/>
          <a:p>
            <a:pPr algn="l" indent="0" marL="0">
              <a:lnSpc>
                <a:spcPts val="2350"/>
              </a:lnSpc>
              <a:buNone/>
            </a:pPr>
            <a:r>
              <a:rPr lang="en-US" sz="1900" dirty="0">
                <a:solidFill>
                  <a:srgbClr val="5CC97B"/>
                </a:solidFill>
                <a:latin typeface="Libre Baskerville" pitchFamily="34" charset="0"/>
                <a:ea typeface="Libre Baskerville" pitchFamily="34" charset="-122"/>
                <a:cs typeface="Libre Baskerville" pitchFamily="34" charset="-120"/>
              </a:rPr>
              <a:t>Oportunitatea Săptămânii Verzi</a:t>
            </a:r>
            <a:endParaRPr lang="en-US" sz="1900" dirty="0"/>
          </a:p>
        </p:txBody>
      </p:sp>
      <p:sp>
        <p:nvSpPr>
          <p:cNvPr id="12" name="Text 7"/>
          <p:cNvSpPr/>
          <p:nvPr/>
        </p:nvSpPr>
        <p:spPr>
          <a:xfrm>
            <a:off x="6454973" y="5291138"/>
            <a:ext cx="7275433" cy="579834"/>
          </a:xfrm>
          <a:prstGeom prst="rect">
            <a:avLst/>
          </a:prstGeom>
          <a:noFill/>
          <a:ln/>
        </p:spPr>
        <p:txBody>
          <a:bodyPr wrap="square" lIns="0" tIns="0" rIns="0" bIns="0" rtlCol="0" anchor="t"/>
          <a:lstStyle/>
          <a:p>
            <a:pPr algn="l" indent="0" marL="0">
              <a:lnSpc>
                <a:spcPts val="2250"/>
              </a:lnSpc>
              <a:buNone/>
            </a:pPr>
            <a:r>
              <a:rPr lang="en-US" sz="1500" dirty="0">
                <a:solidFill>
                  <a:srgbClr val="49495A"/>
                </a:solidFill>
                <a:latin typeface="Open Sans" pitchFamily="34" charset="0"/>
                <a:ea typeface="Open Sans" pitchFamily="34" charset="-122"/>
                <a:cs typeface="Open Sans" pitchFamily="34" charset="-120"/>
              </a:rPr>
              <a:t>Un cadru relaxat, bazat pe activități în natură, reduce inhibițiile și permite copiilor să se cunoască dincolo de rolurile din clasă.</a:t>
            </a:r>
            <a:endParaRPr lang="en-US" sz="1500" dirty="0"/>
          </a:p>
        </p:txBody>
      </p:sp>
      <p:sp>
        <p:nvSpPr>
          <p:cNvPr id="13" name="Shape 8"/>
          <p:cNvSpPr/>
          <p:nvPr/>
        </p:nvSpPr>
        <p:spPr>
          <a:xfrm>
            <a:off x="6168628" y="6256139"/>
            <a:ext cx="7779544" cy="1420416"/>
          </a:xfrm>
          <a:prstGeom prst="roundRect">
            <a:avLst>
              <a:gd name="adj" fmla="val 7725"/>
            </a:avLst>
          </a:prstGeom>
          <a:solidFill>
            <a:srgbClr val="FBFAFF"/>
          </a:solidFill>
          <a:ln w="22860">
            <a:solidFill>
              <a:srgbClr val="D0CED9"/>
            </a:solidFill>
            <a:prstDash val="solid"/>
          </a:ln>
        </p:spPr>
      </p:sp>
      <p:pic>
        <p:nvPicPr>
          <p:cNvPr id="14" name="Image 3" descr="preencoded.png">    </p:cNvPr>
          <p:cNvPicPr>
            <a:picLocks noChangeAspect="1"/>
          </p:cNvPicPr>
          <p:nvPr/>
        </p:nvPicPr>
        <p:blipFill>
          <a:blip r:embed="rId4"/>
          <a:stretch>
            <a:fillRect/>
          </a:stretch>
        </p:blipFill>
        <p:spPr>
          <a:xfrm>
            <a:off x="6145768" y="6256139"/>
            <a:ext cx="91440" cy="1420416"/>
          </a:xfrm>
          <a:prstGeom prst="rect">
            <a:avLst/>
          </a:prstGeom>
        </p:spPr>
      </p:pic>
      <p:sp>
        <p:nvSpPr>
          <p:cNvPr id="15" name="Text 9"/>
          <p:cNvSpPr/>
          <p:nvPr/>
        </p:nvSpPr>
        <p:spPr>
          <a:xfrm>
            <a:off x="6454973" y="6473904"/>
            <a:ext cx="4243864" cy="304562"/>
          </a:xfrm>
          <a:prstGeom prst="rect">
            <a:avLst/>
          </a:prstGeom>
          <a:noFill/>
          <a:ln/>
        </p:spPr>
        <p:txBody>
          <a:bodyPr wrap="none" lIns="0" tIns="0" rIns="0" bIns="0" rtlCol="0" anchor="t"/>
          <a:lstStyle/>
          <a:p>
            <a:pPr algn="l" indent="0" marL="0">
              <a:lnSpc>
                <a:spcPts val="2350"/>
              </a:lnSpc>
              <a:buNone/>
            </a:pPr>
            <a:r>
              <a:rPr lang="en-US" sz="1900" dirty="0">
                <a:solidFill>
                  <a:srgbClr val="5E98F1"/>
                </a:solidFill>
                <a:latin typeface="Libre Baskerville" pitchFamily="34" charset="0"/>
                <a:ea typeface="Libre Baskerville" pitchFamily="34" charset="-122"/>
                <a:cs typeface="Libre Baskerville" pitchFamily="34" charset="-120"/>
              </a:rPr>
              <a:t>Relevanța pentru cariera didactică</a:t>
            </a:r>
            <a:endParaRPr lang="en-US" sz="1900" dirty="0"/>
          </a:p>
        </p:txBody>
      </p:sp>
      <p:sp>
        <p:nvSpPr>
          <p:cNvPr id="16" name="Text 10"/>
          <p:cNvSpPr/>
          <p:nvPr/>
        </p:nvSpPr>
        <p:spPr>
          <a:xfrm>
            <a:off x="6454973" y="6878955"/>
            <a:ext cx="7275433" cy="579834"/>
          </a:xfrm>
          <a:prstGeom prst="rect">
            <a:avLst/>
          </a:prstGeom>
          <a:noFill/>
          <a:ln/>
        </p:spPr>
        <p:txBody>
          <a:bodyPr wrap="square" lIns="0" tIns="0" rIns="0" bIns="0" rtlCol="0" anchor="t"/>
          <a:lstStyle/>
          <a:p>
            <a:pPr algn="l" indent="0" marL="0">
              <a:lnSpc>
                <a:spcPts val="2250"/>
              </a:lnSpc>
              <a:buNone/>
            </a:pPr>
            <a:r>
              <a:rPr lang="en-US" sz="1500" dirty="0">
                <a:solidFill>
                  <a:srgbClr val="49495A"/>
                </a:solidFill>
                <a:latin typeface="Open Sans" pitchFamily="34" charset="0"/>
                <a:ea typeface="Open Sans" pitchFamily="34" charset="-122"/>
                <a:cs typeface="Open Sans" pitchFamily="34" charset="-120"/>
              </a:rPr>
              <a:t>Înțelegerea acestui mecanism permite cadrelor didactice să planifice activități cu impact real asupra climatului clasei.</a:t>
            </a:r>
            <a:endParaRPr lang="en-US" sz="15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1323737" y="627340"/>
            <a:ext cx="5095518" cy="542687"/>
          </a:xfrm>
          <a:prstGeom prst="rect">
            <a:avLst/>
          </a:prstGeom>
          <a:noFill/>
          <a:ln/>
        </p:spPr>
        <p:txBody>
          <a:bodyPr wrap="none" lIns="0" tIns="0" rIns="0" bIns="0" rtlCol="0" anchor="t"/>
          <a:lstStyle/>
          <a:p>
            <a:pPr algn="l" indent="0" marL="0">
              <a:lnSpc>
                <a:spcPts val="4250"/>
              </a:lnSpc>
              <a:buNone/>
            </a:pPr>
            <a:r>
              <a:rPr lang="en-US" sz="3400" dirty="0">
                <a:solidFill>
                  <a:srgbClr val="1F7135"/>
                </a:solidFill>
                <a:latin typeface="Libre Baskerville" pitchFamily="34" charset="0"/>
                <a:ea typeface="Libre Baskerville" pitchFamily="34" charset="-122"/>
                <a:cs typeface="Libre Baskerville" pitchFamily="34" charset="-120"/>
              </a:rPr>
              <a:t>Obiectivele prezentării</a:t>
            </a:r>
            <a:endParaRPr lang="en-US" sz="34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1323737" y="1410533"/>
            <a:ext cx="173593" cy="173593"/>
          </a:xfrm>
          <a:prstGeom prst="rect">
            <a:avLst/>
          </a:prstGeom>
        </p:spPr>
      </p:pic>
      <p:pic>
        <p:nvPicPr>
          <p:cNvPr id="4" name="Image 1" descr="preencoded.png">    </p:cNvPr>
          <p:cNvPicPr>
            <a:picLocks noChangeAspect="1"/>
          </p:cNvPicPr>
          <p:nvPr/>
        </p:nvPicPr>
        <p:blipFill>
          <a:blip r:embed="rId3"/>
          <a:stretch>
            <a:fillRect/>
          </a:stretch>
        </p:blipFill>
        <p:spPr>
          <a:xfrm>
            <a:off x="1323737" y="1591747"/>
            <a:ext cx="6275784" cy="22860"/>
          </a:xfrm>
          <a:prstGeom prst="rect">
            <a:avLst/>
          </a:prstGeom>
        </p:spPr>
      </p:pic>
      <p:sp>
        <p:nvSpPr>
          <p:cNvPr id="5" name="Text 1"/>
          <p:cNvSpPr/>
          <p:nvPr/>
        </p:nvSpPr>
        <p:spPr>
          <a:xfrm>
            <a:off x="1323737" y="1724263"/>
            <a:ext cx="2428637" cy="271224"/>
          </a:xfrm>
          <a:prstGeom prst="rect">
            <a:avLst/>
          </a:prstGeom>
          <a:noFill/>
          <a:ln/>
        </p:spPr>
        <p:txBody>
          <a:bodyPr wrap="none" lIns="0" tIns="0" rIns="0" bIns="0" rtlCol="0" anchor="t"/>
          <a:lstStyle/>
          <a:p>
            <a:pPr algn="l" indent="0" marL="0">
              <a:lnSpc>
                <a:spcPts val="2100"/>
              </a:lnSpc>
              <a:buNone/>
            </a:pPr>
            <a:r>
              <a:rPr lang="en-US" sz="1700" dirty="0">
                <a:solidFill>
                  <a:srgbClr val="B05EF1"/>
                </a:solidFill>
                <a:latin typeface="Libre Baskerville" pitchFamily="34" charset="0"/>
                <a:ea typeface="Libre Baskerville" pitchFamily="34" charset="-122"/>
                <a:cs typeface="Libre Baskerville" pitchFamily="34" charset="-120"/>
              </a:rPr>
              <a:t>Definirea conceptelor</a:t>
            </a:r>
            <a:endParaRPr lang="en-US" sz="1700" dirty="0"/>
          </a:p>
        </p:txBody>
      </p:sp>
      <p:sp>
        <p:nvSpPr>
          <p:cNvPr id="6" name="Text 2"/>
          <p:cNvSpPr/>
          <p:nvPr/>
        </p:nvSpPr>
        <p:spPr>
          <a:xfrm>
            <a:off x="1323737" y="2128361"/>
            <a:ext cx="6275784" cy="490538"/>
          </a:xfrm>
          <a:prstGeom prst="rect">
            <a:avLst/>
          </a:prstGeom>
          <a:noFill/>
          <a:ln/>
        </p:spPr>
        <p:txBody>
          <a:bodyPr wrap="square" lIns="0" tIns="0" rIns="0" bIns="0" rtlCol="0" anchor="t"/>
          <a:lstStyle/>
          <a:p>
            <a:pPr algn="l" indent="0" marL="0">
              <a:lnSpc>
                <a:spcPts val="1900"/>
              </a:lnSpc>
              <a:buNone/>
            </a:pPr>
            <a:r>
              <a:rPr lang="en-US" sz="1350" dirty="0">
                <a:solidFill>
                  <a:srgbClr val="49495A"/>
                </a:solidFill>
                <a:latin typeface="Open Sans" pitchFamily="34" charset="0"/>
                <a:ea typeface="Open Sans" pitchFamily="34" charset="-122"/>
                <a:cs typeface="Open Sans" pitchFamily="34" charset="-120"/>
              </a:rPr>
              <a:t>Educație non-formală, coeziune de grup și abilități de colaborare la vârsta școlară mică.</a:t>
            </a:r>
            <a:endParaRPr lang="en-US" sz="1350" dirty="0"/>
          </a:p>
        </p:txBody>
      </p:sp>
      <p:pic>
        <p:nvPicPr>
          <p:cNvPr id="7"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23737" y="2938224"/>
            <a:ext cx="173593" cy="173593"/>
          </a:xfrm>
          <a:prstGeom prst="rect">
            <a:avLst/>
          </a:prstGeom>
        </p:spPr>
      </p:pic>
      <p:pic>
        <p:nvPicPr>
          <p:cNvPr id="8" name="Image 3" descr="preencoded.png">    </p:cNvPr>
          <p:cNvPicPr>
            <a:picLocks noChangeAspect="1"/>
          </p:cNvPicPr>
          <p:nvPr/>
        </p:nvPicPr>
        <p:blipFill>
          <a:blip r:embed="rId6"/>
          <a:stretch>
            <a:fillRect/>
          </a:stretch>
        </p:blipFill>
        <p:spPr>
          <a:xfrm>
            <a:off x="1323737" y="3136702"/>
            <a:ext cx="6275784" cy="22860"/>
          </a:xfrm>
          <a:prstGeom prst="rect">
            <a:avLst/>
          </a:prstGeom>
        </p:spPr>
      </p:pic>
      <p:sp>
        <p:nvSpPr>
          <p:cNvPr id="9" name="Text 3"/>
          <p:cNvSpPr/>
          <p:nvPr/>
        </p:nvSpPr>
        <p:spPr>
          <a:xfrm>
            <a:off x="1323737" y="3286601"/>
            <a:ext cx="2648426" cy="271224"/>
          </a:xfrm>
          <a:prstGeom prst="rect">
            <a:avLst/>
          </a:prstGeom>
          <a:noFill/>
          <a:ln/>
        </p:spPr>
        <p:txBody>
          <a:bodyPr wrap="none" lIns="0" tIns="0" rIns="0" bIns="0" rtlCol="0" anchor="t"/>
          <a:lstStyle/>
          <a:p>
            <a:pPr algn="l" indent="0" marL="0">
              <a:lnSpc>
                <a:spcPts val="2100"/>
              </a:lnSpc>
              <a:buNone/>
            </a:pPr>
            <a:r>
              <a:rPr lang="en-US" sz="1700" dirty="0">
                <a:solidFill>
                  <a:srgbClr val="F44444"/>
                </a:solidFill>
                <a:latin typeface="Libre Baskerville" pitchFamily="34" charset="0"/>
                <a:ea typeface="Libre Baskerville" pitchFamily="34" charset="-122"/>
                <a:cs typeface="Libre Baskerville" pitchFamily="34" charset="-120"/>
              </a:rPr>
              <a:t>Prezentarea activităților</a:t>
            </a:r>
            <a:endParaRPr lang="en-US" sz="1700" dirty="0"/>
          </a:p>
        </p:txBody>
      </p:sp>
      <p:sp>
        <p:nvSpPr>
          <p:cNvPr id="10" name="Text 4"/>
          <p:cNvSpPr/>
          <p:nvPr/>
        </p:nvSpPr>
        <p:spPr>
          <a:xfrm>
            <a:off x="1323737" y="3690699"/>
            <a:ext cx="6275784" cy="490538"/>
          </a:xfrm>
          <a:prstGeom prst="rect">
            <a:avLst/>
          </a:prstGeom>
          <a:noFill/>
          <a:ln/>
        </p:spPr>
        <p:txBody>
          <a:bodyPr wrap="square" lIns="0" tIns="0" rIns="0" bIns="0" rtlCol="0" anchor="t"/>
          <a:lstStyle/>
          <a:p>
            <a:pPr algn="l" indent="0" marL="0">
              <a:lnSpc>
                <a:spcPts val="1900"/>
              </a:lnSpc>
              <a:buNone/>
            </a:pPr>
            <a:r>
              <a:rPr lang="en-US" sz="1350" dirty="0">
                <a:solidFill>
                  <a:srgbClr val="49495A"/>
                </a:solidFill>
                <a:latin typeface="Open Sans" pitchFamily="34" charset="0"/>
                <a:ea typeface="Open Sans" pitchFamily="34" charset="-122"/>
                <a:cs typeface="Open Sans" pitchFamily="34" charset="-120"/>
              </a:rPr>
              <a:t>Cinci tipuri de activități practice din Săptămâna Verde, cu mecanismele lor de colaborare.</a:t>
            </a:r>
            <a:endParaRPr lang="en-US" sz="1350" dirty="0"/>
          </a:p>
        </p:txBody>
      </p:sp>
      <p:pic>
        <p:nvPicPr>
          <p:cNvPr id="11" name="Image 4"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23737" y="4465915"/>
            <a:ext cx="173593" cy="173593"/>
          </a:xfrm>
          <a:prstGeom prst="rect">
            <a:avLst/>
          </a:prstGeom>
        </p:spPr>
      </p:pic>
      <p:pic>
        <p:nvPicPr>
          <p:cNvPr id="12" name="Image 5" descr="preencoded.png">    </p:cNvPr>
          <p:cNvPicPr>
            <a:picLocks noChangeAspect="1"/>
          </p:cNvPicPr>
          <p:nvPr/>
        </p:nvPicPr>
        <p:blipFill>
          <a:blip r:embed="rId9"/>
          <a:stretch>
            <a:fillRect/>
          </a:stretch>
        </p:blipFill>
        <p:spPr>
          <a:xfrm>
            <a:off x="1323737" y="4681776"/>
            <a:ext cx="6275784" cy="22860"/>
          </a:xfrm>
          <a:prstGeom prst="rect">
            <a:avLst/>
          </a:prstGeom>
        </p:spPr>
      </p:pic>
      <p:sp>
        <p:nvSpPr>
          <p:cNvPr id="13" name="Text 5"/>
          <p:cNvSpPr/>
          <p:nvPr/>
        </p:nvSpPr>
        <p:spPr>
          <a:xfrm>
            <a:off x="1323737" y="4848939"/>
            <a:ext cx="2170748" cy="271224"/>
          </a:xfrm>
          <a:prstGeom prst="rect">
            <a:avLst/>
          </a:prstGeom>
          <a:noFill/>
          <a:ln/>
        </p:spPr>
        <p:txBody>
          <a:bodyPr wrap="none" lIns="0" tIns="0" rIns="0" bIns="0" rtlCol="0" anchor="t"/>
          <a:lstStyle/>
          <a:p>
            <a:pPr algn="l" indent="0" marL="0">
              <a:lnSpc>
                <a:spcPts val="2100"/>
              </a:lnSpc>
              <a:buNone/>
            </a:pPr>
            <a:r>
              <a:rPr lang="en-US" sz="1700" dirty="0">
                <a:solidFill>
                  <a:srgbClr val="957D00"/>
                </a:solidFill>
                <a:latin typeface="Libre Baskerville" pitchFamily="34" charset="0"/>
                <a:ea typeface="Libre Baskerville" pitchFamily="34" charset="-122"/>
                <a:cs typeface="Libre Baskerville" pitchFamily="34" charset="-120"/>
              </a:rPr>
              <a:t>Analiza impactului</a:t>
            </a:r>
            <a:endParaRPr lang="en-US" sz="1700" dirty="0"/>
          </a:p>
        </p:txBody>
      </p:sp>
      <p:sp>
        <p:nvSpPr>
          <p:cNvPr id="14" name="Text 6"/>
          <p:cNvSpPr/>
          <p:nvPr/>
        </p:nvSpPr>
        <p:spPr>
          <a:xfrm>
            <a:off x="1323737" y="5253038"/>
            <a:ext cx="6275784" cy="490538"/>
          </a:xfrm>
          <a:prstGeom prst="rect">
            <a:avLst/>
          </a:prstGeom>
          <a:noFill/>
          <a:ln/>
        </p:spPr>
        <p:txBody>
          <a:bodyPr wrap="square" lIns="0" tIns="0" rIns="0" bIns="0" rtlCol="0" anchor="t"/>
          <a:lstStyle/>
          <a:p>
            <a:pPr algn="l" indent="0" marL="0">
              <a:lnSpc>
                <a:spcPts val="1900"/>
              </a:lnSpc>
              <a:buNone/>
            </a:pPr>
            <a:r>
              <a:rPr lang="en-US" sz="1350" dirty="0">
                <a:solidFill>
                  <a:srgbClr val="49495A"/>
                </a:solidFill>
                <a:latin typeface="Open Sans" pitchFamily="34" charset="0"/>
                <a:ea typeface="Open Sans" pitchFamily="34" charset="-122"/>
                <a:cs typeface="Open Sans" pitchFamily="34" charset="-120"/>
              </a:rPr>
              <a:t>Efectele măsurabile asupra relațiilor dintre elevi, integrării sociale și reducerii conflictelor.</a:t>
            </a:r>
            <a:endParaRPr lang="en-US" sz="1350" dirty="0"/>
          </a:p>
        </p:txBody>
      </p:sp>
      <p:pic>
        <p:nvPicPr>
          <p:cNvPr id="15" name="Image 6"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323737" y="5993606"/>
            <a:ext cx="173593" cy="173593"/>
          </a:xfrm>
          <a:prstGeom prst="rect">
            <a:avLst/>
          </a:prstGeom>
        </p:spPr>
      </p:pic>
      <p:pic>
        <p:nvPicPr>
          <p:cNvPr id="16" name="Image 7" descr="preencoded.png">    </p:cNvPr>
          <p:cNvPicPr>
            <a:picLocks noChangeAspect="1"/>
          </p:cNvPicPr>
          <p:nvPr/>
        </p:nvPicPr>
        <p:blipFill>
          <a:blip r:embed="rId12"/>
          <a:stretch>
            <a:fillRect/>
          </a:stretch>
        </p:blipFill>
        <p:spPr>
          <a:xfrm>
            <a:off x="1323737" y="6226731"/>
            <a:ext cx="6275784" cy="22860"/>
          </a:xfrm>
          <a:prstGeom prst="rect">
            <a:avLst/>
          </a:prstGeom>
        </p:spPr>
      </p:pic>
      <p:sp>
        <p:nvSpPr>
          <p:cNvPr id="17" name="Text 7"/>
          <p:cNvSpPr/>
          <p:nvPr/>
        </p:nvSpPr>
        <p:spPr>
          <a:xfrm>
            <a:off x="1323737" y="6411278"/>
            <a:ext cx="2444472" cy="271224"/>
          </a:xfrm>
          <a:prstGeom prst="rect">
            <a:avLst/>
          </a:prstGeom>
          <a:noFill/>
          <a:ln/>
        </p:spPr>
        <p:txBody>
          <a:bodyPr wrap="none" lIns="0" tIns="0" rIns="0" bIns="0" rtlCol="0" anchor="t"/>
          <a:lstStyle/>
          <a:p>
            <a:pPr algn="l" indent="0" marL="0">
              <a:lnSpc>
                <a:spcPts val="2100"/>
              </a:lnSpc>
              <a:buNone/>
            </a:pPr>
            <a:r>
              <a:rPr lang="en-US" sz="1700" dirty="0">
                <a:solidFill>
                  <a:srgbClr val="5E208E"/>
                </a:solidFill>
                <a:latin typeface="Libre Baskerville" pitchFamily="34" charset="0"/>
                <a:ea typeface="Libre Baskerville" pitchFamily="34" charset="-122"/>
                <a:cs typeface="Libre Baskerville" pitchFamily="34" charset="-120"/>
              </a:rPr>
              <a:t>Recomandări practice</a:t>
            </a:r>
            <a:endParaRPr lang="en-US" sz="1700" dirty="0"/>
          </a:p>
        </p:txBody>
      </p:sp>
      <p:sp>
        <p:nvSpPr>
          <p:cNvPr id="18" name="Text 8"/>
          <p:cNvSpPr/>
          <p:nvPr/>
        </p:nvSpPr>
        <p:spPr>
          <a:xfrm>
            <a:off x="1323737" y="6815376"/>
            <a:ext cx="6275784" cy="245269"/>
          </a:xfrm>
          <a:prstGeom prst="rect">
            <a:avLst/>
          </a:prstGeom>
          <a:noFill/>
          <a:ln/>
        </p:spPr>
        <p:txBody>
          <a:bodyPr wrap="none" lIns="0" tIns="0" rIns="0" bIns="0" rtlCol="0" anchor="t"/>
          <a:lstStyle/>
          <a:p>
            <a:pPr algn="l" indent="0" marL="0">
              <a:lnSpc>
                <a:spcPts val="1900"/>
              </a:lnSpc>
              <a:buNone/>
            </a:pPr>
            <a:r>
              <a:rPr lang="en-US" sz="1350" dirty="0">
                <a:solidFill>
                  <a:srgbClr val="49495A"/>
                </a:solidFill>
                <a:latin typeface="Open Sans" pitchFamily="34" charset="0"/>
                <a:ea typeface="Open Sans" pitchFamily="34" charset="-122"/>
                <a:cs typeface="Open Sans" pitchFamily="34" charset="-120"/>
              </a:rPr>
              <a:t>Instrumente de evaluare și metode transferabile în orele de curs obișnuite.</a:t>
            </a:r>
            <a:endParaRPr lang="en-US" sz="1350" dirty="0"/>
          </a:p>
        </p:txBody>
      </p:sp>
      <p:sp>
        <p:nvSpPr>
          <p:cNvPr id="19" name="Text 9"/>
          <p:cNvSpPr/>
          <p:nvPr/>
        </p:nvSpPr>
        <p:spPr>
          <a:xfrm>
            <a:off x="8030766" y="627340"/>
            <a:ext cx="4341614" cy="542687"/>
          </a:xfrm>
          <a:prstGeom prst="rect">
            <a:avLst/>
          </a:prstGeom>
          <a:noFill/>
          <a:ln/>
        </p:spPr>
        <p:txBody>
          <a:bodyPr wrap="none" lIns="0" tIns="0" rIns="0" bIns="0" rtlCol="0" anchor="t"/>
          <a:lstStyle/>
          <a:p>
            <a:pPr algn="l" indent="0" marL="0">
              <a:lnSpc>
                <a:spcPts val="4250"/>
              </a:lnSpc>
              <a:buNone/>
            </a:pPr>
            <a:r>
              <a:rPr lang="en-US" sz="3400" dirty="0">
                <a:solidFill>
                  <a:srgbClr val="1F7135"/>
                </a:solidFill>
                <a:latin typeface="Libre Baskerville" pitchFamily="34" charset="0"/>
                <a:ea typeface="Libre Baskerville" pitchFamily="34" charset="-122"/>
                <a:cs typeface="Libre Baskerville" pitchFamily="34" charset="-120"/>
              </a:rPr>
              <a:t>Ipoteza cercetării</a:t>
            </a:r>
            <a:endParaRPr lang="en-US" sz="3400" dirty="0"/>
          </a:p>
        </p:txBody>
      </p:sp>
      <p:sp>
        <p:nvSpPr>
          <p:cNvPr id="20" name="Text 10"/>
          <p:cNvSpPr/>
          <p:nvPr/>
        </p:nvSpPr>
        <p:spPr>
          <a:xfrm>
            <a:off x="8291155" y="1319570"/>
            <a:ext cx="5022890" cy="981075"/>
          </a:xfrm>
          <a:prstGeom prst="rect">
            <a:avLst/>
          </a:prstGeom>
          <a:noFill/>
          <a:ln/>
        </p:spPr>
        <p:txBody>
          <a:bodyPr wrap="square" lIns="0" tIns="0" rIns="0" bIns="0" rtlCol="0" anchor="t"/>
          <a:lstStyle/>
          <a:p>
            <a:pPr algn="l" indent="0" marL="0">
              <a:lnSpc>
                <a:spcPts val="1900"/>
              </a:lnSpc>
              <a:buNone/>
            </a:pPr>
            <a:r>
              <a:rPr lang="en-US" sz="1350" dirty="0">
                <a:solidFill>
                  <a:srgbClr val="49495A"/>
                </a:solidFill>
                <a:latin typeface="Open Sans" pitchFamily="34" charset="0"/>
                <a:ea typeface="Open Sans" pitchFamily="34" charset="-122"/>
                <a:cs typeface="Open Sans" pitchFamily="34" charset="-120"/>
              </a:rPr>
              <a:t>„Dacă utilizăm activități non-formale centrate pe mediu în cadrul Săptămânii Verzi, atunci nivelul de colaborare și coeziune al clasei va crește semnificativ, cu efecte vizibile și după încheierea programului."</a:t>
            </a:r>
            <a:endParaRPr lang="en-US" sz="1350" dirty="0"/>
          </a:p>
        </p:txBody>
      </p:sp>
      <p:sp>
        <p:nvSpPr>
          <p:cNvPr id="21" name="Shape 11"/>
          <p:cNvSpPr/>
          <p:nvPr/>
        </p:nvSpPr>
        <p:spPr>
          <a:xfrm>
            <a:off x="8030766" y="1388864"/>
            <a:ext cx="22860" cy="981075"/>
          </a:xfrm>
          <a:prstGeom prst="rect">
            <a:avLst/>
          </a:prstGeom>
          <a:solidFill>
            <a:srgbClr val="403CCF"/>
          </a:solidFill>
          <a:ln/>
        </p:spPr>
      </p:sp>
      <p:sp>
        <p:nvSpPr>
          <p:cNvPr id="22" name="Text 12"/>
          <p:cNvSpPr/>
          <p:nvPr/>
        </p:nvSpPr>
        <p:spPr>
          <a:xfrm>
            <a:off x="9386649" y="2450187"/>
            <a:ext cx="2571393" cy="271224"/>
          </a:xfrm>
          <a:prstGeom prst="rect">
            <a:avLst/>
          </a:prstGeom>
          <a:noFill/>
          <a:ln/>
        </p:spPr>
        <p:txBody>
          <a:bodyPr wrap="none" lIns="0" tIns="0" rIns="0" bIns="0" rtlCol="0" anchor="t"/>
          <a:lstStyle/>
          <a:p>
            <a:pPr algn="ctr" indent="0" marL="0">
              <a:lnSpc>
                <a:spcPts val="2100"/>
              </a:lnSpc>
              <a:buNone/>
            </a:pPr>
            <a:r>
              <a:rPr lang="en-US" sz="1700" dirty="0">
                <a:solidFill>
                  <a:srgbClr val="403CCF"/>
                </a:solidFill>
                <a:latin typeface="Libre Baskerville" pitchFamily="34" charset="0"/>
                <a:ea typeface="Libre Baskerville" pitchFamily="34" charset="-122"/>
                <a:cs typeface="Libre Baskerville" pitchFamily="34" charset="-120"/>
              </a:rPr>
              <a:t>Variabila independentă</a:t>
            </a:r>
            <a:endParaRPr lang="en-US" sz="1700" dirty="0"/>
          </a:p>
        </p:txBody>
      </p:sp>
      <p:sp>
        <p:nvSpPr>
          <p:cNvPr id="23" name="Text 13"/>
          <p:cNvSpPr/>
          <p:nvPr/>
        </p:nvSpPr>
        <p:spPr>
          <a:xfrm>
            <a:off x="8030766" y="2854285"/>
            <a:ext cx="5283279" cy="245269"/>
          </a:xfrm>
          <a:prstGeom prst="rect">
            <a:avLst/>
          </a:prstGeom>
          <a:noFill/>
          <a:ln/>
        </p:spPr>
        <p:txBody>
          <a:bodyPr wrap="none" lIns="0" tIns="0" rIns="0" bIns="0" rtlCol="0" anchor="t"/>
          <a:lstStyle/>
          <a:p>
            <a:pPr algn="ctr" indent="0" marL="0">
              <a:lnSpc>
                <a:spcPts val="1900"/>
              </a:lnSpc>
              <a:buNone/>
            </a:pPr>
            <a:endParaRPr lang="en-US" sz="1350" dirty="0"/>
          </a:p>
        </p:txBody>
      </p:sp>
      <p:sp>
        <p:nvSpPr>
          <p:cNvPr id="24" name="Text 14"/>
          <p:cNvSpPr/>
          <p:nvPr/>
        </p:nvSpPr>
        <p:spPr>
          <a:xfrm>
            <a:off x="8030766" y="3219212"/>
            <a:ext cx="5283279" cy="490538"/>
          </a:xfrm>
          <a:prstGeom prst="rect">
            <a:avLst/>
          </a:prstGeom>
          <a:noFill/>
          <a:ln/>
        </p:spPr>
        <p:txBody>
          <a:bodyPr wrap="square" lIns="0" tIns="0" rIns="0" bIns="0" rtlCol="0" anchor="t"/>
          <a:lstStyle/>
          <a:p>
            <a:pPr algn="l" indent="0" marL="0">
              <a:lnSpc>
                <a:spcPts val="1900"/>
              </a:lnSpc>
              <a:buNone/>
            </a:pPr>
            <a:r>
              <a:rPr lang="en-US" sz="1350" dirty="0">
                <a:solidFill>
                  <a:srgbClr val="49495A"/>
                </a:solidFill>
                <a:latin typeface="Open Sans" pitchFamily="34" charset="0"/>
                <a:ea typeface="Open Sans" pitchFamily="34" charset="-122"/>
                <a:cs typeface="Open Sans" pitchFamily="34" charset="-120"/>
              </a:rPr>
              <a:t>     Activitățile non-formale centrate pe mediu desfășurate în cele 5 zile ale Săptămânii Verzi.</a:t>
            </a:r>
            <a:endParaRPr lang="en-US" sz="1350" dirty="0"/>
          </a:p>
        </p:txBody>
      </p:sp>
      <p:sp>
        <p:nvSpPr>
          <p:cNvPr id="25" name="Text 15"/>
          <p:cNvSpPr/>
          <p:nvPr/>
        </p:nvSpPr>
        <p:spPr>
          <a:xfrm>
            <a:off x="8030766" y="3829407"/>
            <a:ext cx="5283279" cy="245269"/>
          </a:xfrm>
          <a:prstGeom prst="rect">
            <a:avLst/>
          </a:prstGeom>
          <a:noFill/>
          <a:ln/>
        </p:spPr>
        <p:txBody>
          <a:bodyPr wrap="none" lIns="0" tIns="0" rIns="0" bIns="0" rtlCol="0" anchor="t"/>
          <a:lstStyle/>
          <a:p>
            <a:pPr algn="l" indent="0" marL="0">
              <a:lnSpc>
                <a:spcPts val="1900"/>
              </a:lnSpc>
              <a:buNone/>
            </a:pPr>
            <a:endParaRPr lang="en-US" sz="1350" dirty="0"/>
          </a:p>
        </p:txBody>
      </p:sp>
      <p:sp>
        <p:nvSpPr>
          <p:cNvPr id="26" name="Text 16"/>
          <p:cNvSpPr/>
          <p:nvPr/>
        </p:nvSpPr>
        <p:spPr>
          <a:xfrm>
            <a:off x="8030766" y="4207550"/>
            <a:ext cx="3281839" cy="271224"/>
          </a:xfrm>
          <a:prstGeom prst="rect">
            <a:avLst/>
          </a:prstGeom>
          <a:noFill/>
          <a:ln/>
        </p:spPr>
        <p:txBody>
          <a:bodyPr wrap="none" lIns="0" tIns="0" rIns="0" bIns="0" rtlCol="0" anchor="t"/>
          <a:lstStyle/>
          <a:p>
            <a:pPr algn="l" indent="0" marL="0">
              <a:lnSpc>
                <a:spcPts val="2100"/>
              </a:lnSpc>
              <a:buNone/>
            </a:pPr>
            <a:r>
              <a:rPr lang="en-US" sz="1700" dirty="0">
                <a:solidFill>
                  <a:srgbClr val="403CCF"/>
                </a:solidFill>
                <a:latin typeface="Libre Baskerville" pitchFamily="34" charset="0"/>
                <a:ea typeface="Libre Baskerville" pitchFamily="34" charset="-122"/>
                <a:cs typeface="Libre Baskerville" pitchFamily="34" charset="-120"/>
              </a:rPr>
              <a:t>               Variabila dependentă</a:t>
            </a:r>
            <a:endParaRPr lang="en-US" sz="1700" dirty="0"/>
          </a:p>
        </p:txBody>
      </p:sp>
      <p:sp>
        <p:nvSpPr>
          <p:cNvPr id="27" name="Text 17"/>
          <p:cNvSpPr/>
          <p:nvPr/>
        </p:nvSpPr>
        <p:spPr>
          <a:xfrm>
            <a:off x="8030766" y="4611648"/>
            <a:ext cx="5283279" cy="245269"/>
          </a:xfrm>
          <a:prstGeom prst="rect">
            <a:avLst/>
          </a:prstGeom>
          <a:noFill/>
          <a:ln/>
        </p:spPr>
        <p:txBody>
          <a:bodyPr wrap="none" lIns="0" tIns="0" rIns="0" bIns="0" rtlCol="0" anchor="t"/>
          <a:lstStyle/>
          <a:p>
            <a:pPr algn="l" indent="0" marL="0">
              <a:lnSpc>
                <a:spcPts val="1900"/>
              </a:lnSpc>
              <a:buNone/>
            </a:pPr>
            <a:endParaRPr lang="en-US" sz="1350" dirty="0"/>
          </a:p>
        </p:txBody>
      </p:sp>
      <p:sp>
        <p:nvSpPr>
          <p:cNvPr id="28" name="Text 18"/>
          <p:cNvSpPr/>
          <p:nvPr/>
        </p:nvSpPr>
        <p:spPr>
          <a:xfrm>
            <a:off x="8030766" y="4976574"/>
            <a:ext cx="5283279" cy="490538"/>
          </a:xfrm>
          <a:prstGeom prst="rect">
            <a:avLst/>
          </a:prstGeom>
          <a:noFill/>
          <a:ln/>
        </p:spPr>
        <p:txBody>
          <a:bodyPr wrap="square" lIns="0" tIns="0" rIns="0" bIns="0" rtlCol="0" anchor="t"/>
          <a:lstStyle/>
          <a:p>
            <a:pPr algn="l" indent="0" marL="0">
              <a:lnSpc>
                <a:spcPts val="1900"/>
              </a:lnSpc>
              <a:buNone/>
            </a:pPr>
            <a:r>
              <a:rPr lang="en-US" sz="1350" dirty="0">
                <a:solidFill>
                  <a:srgbClr val="49495A"/>
                </a:solidFill>
                <a:latin typeface="Open Sans" pitchFamily="34" charset="0"/>
                <a:ea typeface="Open Sans" pitchFamily="34" charset="-122"/>
                <a:cs typeface="Open Sans" pitchFamily="34" charset="-120"/>
              </a:rPr>
              <a:t>Nivelul de coeziune și colaborare al grupului de elevi, măsurat prin observare sistematică și instrumente sociometrice.</a:t>
            </a:r>
            <a:endParaRPr lang="en-US" sz="1350" dirty="0"/>
          </a:p>
        </p:txBody>
      </p:sp>
      <p:sp>
        <p:nvSpPr>
          <p:cNvPr id="29" name="Text 19"/>
          <p:cNvSpPr/>
          <p:nvPr/>
        </p:nvSpPr>
        <p:spPr>
          <a:xfrm>
            <a:off x="1323737" y="7489865"/>
            <a:ext cx="11982807" cy="245269"/>
          </a:xfrm>
          <a:prstGeom prst="rect">
            <a:avLst/>
          </a:prstGeom>
          <a:noFill/>
          <a:ln/>
        </p:spPr>
        <p:txBody>
          <a:bodyPr wrap="none" lIns="0" tIns="0" rIns="0" bIns="0" rtlCol="0" anchor="t"/>
          <a:lstStyle/>
          <a:p>
            <a:pPr algn="l" indent="0" marL="0">
              <a:lnSpc>
                <a:spcPts val="1900"/>
              </a:lnSpc>
              <a:buNone/>
            </a:pPr>
            <a:endParaRPr lang="en-US" sz="13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1079183" y="554831"/>
            <a:ext cx="9062680" cy="564713"/>
          </a:xfrm>
          <a:prstGeom prst="rect">
            <a:avLst/>
          </a:prstGeom>
          <a:noFill/>
          <a:ln/>
        </p:spPr>
        <p:txBody>
          <a:bodyPr wrap="none" lIns="0" tIns="0" rIns="0" bIns="0" rtlCol="0" anchor="t"/>
          <a:lstStyle/>
          <a:p>
            <a:pPr algn="l" indent="0" marL="0">
              <a:lnSpc>
                <a:spcPts val="4400"/>
              </a:lnSpc>
              <a:buNone/>
            </a:pPr>
            <a:r>
              <a:rPr lang="en-US" sz="3550" dirty="0">
                <a:solidFill>
                  <a:srgbClr val="1F7135"/>
                </a:solidFill>
                <a:latin typeface="Libre Baskerville" pitchFamily="34" charset="0"/>
                <a:ea typeface="Libre Baskerville" pitchFamily="34" charset="-122"/>
                <a:cs typeface="Libre Baskerville" pitchFamily="34" charset="-120"/>
              </a:rPr>
              <a:t>Repere teoretice: educația non-formală</a:t>
            </a:r>
            <a:endParaRPr lang="en-US" sz="3550" dirty="0"/>
          </a:p>
        </p:txBody>
      </p:sp>
      <p:pic>
        <p:nvPicPr>
          <p:cNvPr id="3" name="Image 0" descr="preencoded.png">    </p:cNvPr>
          <p:cNvPicPr>
            <a:picLocks noChangeAspect="1"/>
          </p:cNvPicPr>
          <p:nvPr/>
        </p:nvPicPr>
        <p:blipFill>
          <a:blip r:embed="rId1"/>
          <a:stretch>
            <a:fillRect/>
          </a:stretch>
        </p:blipFill>
        <p:spPr>
          <a:xfrm>
            <a:off x="1079183" y="1497449"/>
            <a:ext cx="6015395" cy="6015395"/>
          </a:xfrm>
          <a:prstGeom prst="rect">
            <a:avLst/>
          </a:prstGeom>
        </p:spPr>
      </p:pic>
      <p:pic>
        <p:nvPicPr>
          <p:cNvPr id="4" name="Image 1" descr="preencoded.png">    </p:cNvPr>
          <p:cNvPicPr>
            <a:picLocks noChangeAspect="1"/>
          </p:cNvPicPr>
          <p:nvPr/>
        </p:nvPicPr>
        <p:blipFill>
          <a:blip r:embed="rId2"/>
          <a:stretch>
            <a:fillRect/>
          </a:stretch>
        </p:blipFill>
        <p:spPr>
          <a:xfrm>
            <a:off x="1079183" y="1497449"/>
            <a:ext cx="6015395" cy="6015395"/>
          </a:xfrm>
          <a:prstGeom prst="rect">
            <a:avLst/>
          </a:prstGeom>
        </p:spPr>
      </p:pic>
      <p:sp>
        <p:nvSpPr>
          <p:cNvPr id="5" name="Text 1"/>
          <p:cNvSpPr/>
          <p:nvPr/>
        </p:nvSpPr>
        <p:spPr>
          <a:xfrm>
            <a:off x="7543205" y="2893576"/>
            <a:ext cx="3479959" cy="282416"/>
          </a:xfrm>
          <a:prstGeom prst="rect">
            <a:avLst/>
          </a:prstGeom>
          <a:noFill/>
          <a:ln/>
        </p:spPr>
        <p:txBody>
          <a:bodyPr wrap="none" lIns="0" tIns="0" rIns="0" bIns="0" rtlCol="0" anchor="t"/>
          <a:lstStyle/>
          <a:p>
            <a:pPr algn="l" indent="0" marL="0">
              <a:lnSpc>
                <a:spcPts val="2200"/>
              </a:lnSpc>
              <a:buNone/>
            </a:pPr>
            <a:r>
              <a:rPr lang="en-US" sz="1750" dirty="0">
                <a:solidFill>
                  <a:srgbClr val="403CCF"/>
                </a:solidFill>
                <a:latin typeface="Libre Baskerville" pitchFamily="34" charset="0"/>
                <a:ea typeface="Libre Baskerville" pitchFamily="34" charset="-122"/>
                <a:cs typeface="Libre Baskerville" pitchFamily="34" charset="-120"/>
              </a:rPr>
              <a:t>Ce este educația non-formală?</a:t>
            </a:r>
            <a:endParaRPr lang="en-US" sz="1750" dirty="0"/>
          </a:p>
        </p:txBody>
      </p:sp>
      <p:sp>
        <p:nvSpPr>
          <p:cNvPr id="6" name="Text 2"/>
          <p:cNvSpPr/>
          <p:nvPr/>
        </p:nvSpPr>
        <p:spPr>
          <a:xfrm>
            <a:off x="7543205" y="3319939"/>
            <a:ext cx="6015395" cy="779383"/>
          </a:xfrm>
          <a:prstGeom prst="rect">
            <a:avLst/>
          </a:prstGeom>
          <a:noFill/>
          <a:ln/>
        </p:spPr>
        <p:txBody>
          <a:bodyPr wrap="square" lIns="0" tIns="0" rIns="0" bIns="0" rtlCol="0" anchor="t"/>
          <a:lstStyle/>
          <a:p>
            <a:pPr algn="l" indent="0" marL="0">
              <a:lnSpc>
                <a:spcPts val="2000"/>
              </a:lnSpc>
              <a:buNone/>
            </a:pPr>
            <a:r>
              <a:rPr lang="en-US" sz="1400" dirty="0">
                <a:solidFill>
                  <a:srgbClr val="49495A"/>
                </a:solidFill>
                <a:latin typeface="Open Sans" pitchFamily="34" charset="0"/>
                <a:ea typeface="Open Sans" pitchFamily="34" charset="-122"/>
                <a:cs typeface="Open Sans" pitchFamily="34" charset="-120"/>
              </a:rPr>
              <a:t>Spre deosebire de educația formală, cea non-formală are loc în afara structurii rigide a orei de curs. Elevul nu este receptor pasiv, ci </a:t>
            </a:r>
            <a:pPr algn="l" indent="0" marL="0">
              <a:lnSpc>
                <a:spcPts val="2000"/>
              </a:lnSpc>
              <a:buNone/>
            </a:pPr>
            <a:r>
              <a:rPr lang="en-US" sz="1400" b="1" dirty="0">
                <a:solidFill>
                  <a:srgbClr val="49495A"/>
                </a:solidFill>
                <a:latin typeface="Open Sans" pitchFamily="34" charset="0"/>
                <a:ea typeface="Open Sans" pitchFamily="34" charset="-122"/>
                <a:cs typeface="Open Sans" pitchFamily="34" charset="-120"/>
              </a:rPr>
              <a:t>actor activ</a:t>
            </a:r>
            <a:pPr algn="l" indent="0" marL="0">
              <a:lnSpc>
                <a:spcPts val="2000"/>
              </a:lnSpc>
              <a:buNone/>
            </a:pPr>
            <a:r>
              <a:rPr lang="en-US" sz="1400" dirty="0">
                <a:solidFill>
                  <a:srgbClr val="49495A"/>
                </a:solidFill>
                <a:latin typeface="Open Sans" pitchFamily="34" charset="0"/>
                <a:ea typeface="Open Sans" pitchFamily="34" charset="-122"/>
                <a:cs typeface="Open Sans" pitchFamily="34" charset="-120"/>
              </a:rPr>
              <a:t> al propriei învățări.</a:t>
            </a:r>
            <a:endParaRPr lang="en-US" sz="1400" dirty="0"/>
          </a:p>
        </p:txBody>
      </p:sp>
      <p:sp>
        <p:nvSpPr>
          <p:cNvPr id="7" name="Text 3"/>
          <p:cNvSpPr/>
          <p:nvPr/>
        </p:nvSpPr>
        <p:spPr>
          <a:xfrm>
            <a:off x="7543205" y="4228862"/>
            <a:ext cx="6015395" cy="779383"/>
          </a:xfrm>
          <a:prstGeom prst="rect">
            <a:avLst/>
          </a:prstGeom>
          <a:noFill/>
          <a:ln/>
        </p:spPr>
        <p:txBody>
          <a:bodyPr wrap="square" lIns="0" tIns="0" rIns="0" bIns="0" rtlCol="0" anchor="t"/>
          <a:lstStyle/>
          <a:p>
            <a:pPr algn="l" indent="0" marL="0">
              <a:lnSpc>
                <a:spcPts val="2000"/>
              </a:lnSpc>
              <a:buNone/>
            </a:pPr>
            <a:r>
              <a:rPr lang="en-US" sz="1400" dirty="0">
                <a:solidFill>
                  <a:srgbClr val="49495A"/>
                </a:solidFill>
                <a:latin typeface="Open Sans" pitchFamily="34" charset="0"/>
                <a:ea typeface="Open Sans" pitchFamily="34" charset="-122"/>
                <a:cs typeface="Open Sans" pitchFamily="34" charset="-120"/>
              </a:rPr>
              <a:t>Absența notelor elimină anxietatea și creează spațiu pentru experimentare, eroare și descoperire autentică — ingredientele esențiale ale colaborării reale.</a:t>
            </a:r>
            <a:endParaRPr lang="en-US" sz="1400" dirty="0"/>
          </a:p>
        </p:txBody>
      </p:sp>
      <p:sp>
        <p:nvSpPr>
          <p:cNvPr id="8" name="Shape 4"/>
          <p:cNvSpPr/>
          <p:nvPr/>
        </p:nvSpPr>
        <p:spPr>
          <a:xfrm>
            <a:off x="7543205" y="5170170"/>
            <a:ext cx="6015395" cy="928568"/>
          </a:xfrm>
          <a:prstGeom prst="roundRect">
            <a:avLst>
              <a:gd name="adj" fmla="val 2920"/>
            </a:avLst>
          </a:prstGeom>
          <a:solidFill>
            <a:srgbClr val="B6D6FC"/>
          </a:solidFill>
          <a:ln/>
        </p:spPr>
      </p:sp>
      <p:pic>
        <p:nvPicPr>
          <p:cNvPr id="9" name="Image 2" descr="preencoded.png">    </p:cNvPr>
          <p:cNvPicPr>
            <a:picLocks noChangeAspect="1"/>
          </p:cNvPicPr>
          <p:nvPr/>
        </p:nvPicPr>
        <p:blipFill>
          <a:blip r:embed="rId3"/>
          <a:stretch>
            <a:fillRect/>
          </a:stretch>
        </p:blipFill>
        <p:spPr>
          <a:xfrm>
            <a:off x="7723942" y="5435918"/>
            <a:ext cx="225862" cy="180737"/>
          </a:xfrm>
          <a:prstGeom prst="rect">
            <a:avLst/>
          </a:prstGeom>
        </p:spPr>
      </p:pic>
      <p:sp>
        <p:nvSpPr>
          <p:cNvPr id="10" name="Text 5"/>
          <p:cNvSpPr/>
          <p:nvPr/>
        </p:nvSpPr>
        <p:spPr>
          <a:xfrm>
            <a:off x="8130540" y="5359241"/>
            <a:ext cx="5247323" cy="519589"/>
          </a:xfrm>
          <a:prstGeom prst="rect">
            <a:avLst/>
          </a:prstGeom>
          <a:noFill/>
          <a:ln/>
        </p:spPr>
        <p:txBody>
          <a:bodyPr wrap="square" lIns="0" tIns="0" rIns="0" bIns="0" rtlCol="0" anchor="t"/>
          <a:lstStyle/>
          <a:p>
            <a:pPr algn="l" indent="0" marL="0">
              <a:lnSpc>
                <a:spcPts val="2000"/>
              </a:lnSpc>
              <a:buNone/>
            </a:pPr>
            <a:r>
              <a:rPr lang="en-US" sz="1400" dirty="0">
                <a:solidFill>
                  <a:srgbClr val="000000"/>
                </a:solidFill>
                <a:latin typeface="Open Sans" pitchFamily="34" charset="0"/>
                <a:ea typeface="Open Sans" pitchFamily="34" charset="-122"/>
                <a:cs typeface="Open Sans" pitchFamily="34" charset="-120"/>
              </a:rPr>
              <a:t>Cercetările arată că elevii reținuți în clasă devin lideri naturali în activitățile non-formale.</a:t>
            </a:r>
            <a:endParaRPr lang="en-US" sz="1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5486400" cy="8229600"/>
          </a:xfrm>
          <a:prstGeom prst="rect">
            <a:avLst/>
          </a:prstGeom>
        </p:spPr>
      </p:pic>
      <p:sp>
        <p:nvSpPr>
          <p:cNvPr id="3" name="Text 0"/>
          <p:cNvSpPr/>
          <p:nvPr/>
        </p:nvSpPr>
        <p:spPr>
          <a:xfrm>
            <a:off x="6280190" y="731163"/>
            <a:ext cx="7556421" cy="1417558"/>
          </a:xfrm>
          <a:prstGeom prst="rect">
            <a:avLst/>
          </a:prstGeom>
          <a:noFill/>
          <a:ln/>
        </p:spPr>
        <p:txBody>
          <a:bodyPr wrap="square" lIns="0" tIns="0" rIns="0" bIns="0" rtlCol="0" anchor="t"/>
          <a:lstStyle/>
          <a:p>
            <a:pPr algn="l" indent="0" marL="0">
              <a:lnSpc>
                <a:spcPts val="5550"/>
              </a:lnSpc>
              <a:buNone/>
            </a:pPr>
            <a:r>
              <a:rPr lang="en-US" sz="4450" dirty="0">
                <a:solidFill>
                  <a:srgbClr val="1F7135"/>
                </a:solidFill>
                <a:latin typeface="Libre Baskerville" pitchFamily="34" charset="0"/>
                <a:ea typeface="Libre Baskerville" pitchFamily="34" charset="-122"/>
                <a:cs typeface="Libre Baskerville" pitchFamily="34" charset="-120"/>
              </a:rPr>
              <a:t>Specificul Programului „Săptămâna Verde"</a:t>
            </a:r>
            <a:endParaRPr lang="en-US" sz="4450" dirty="0"/>
          </a:p>
        </p:txBody>
      </p:sp>
      <p:sp>
        <p:nvSpPr>
          <p:cNvPr id="4" name="Shape 1"/>
          <p:cNvSpPr/>
          <p:nvPr/>
        </p:nvSpPr>
        <p:spPr>
          <a:xfrm>
            <a:off x="6280190" y="2488883"/>
            <a:ext cx="3664744" cy="3112889"/>
          </a:xfrm>
          <a:prstGeom prst="roundRect">
            <a:avLst>
              <a:gd name="adj" fmla="val 1093"/>
            </a:avLst>
          </a:prstGeom>
          <a:solidFill>
            <a:srgbClr val="EAE8F3"/>
          </a:solidFill>
          <a:ln/>
        </p:spPr>
      </p:sp>
      <p:sp>
        <p:nvSpPr>
          <p:cNvPr id="5" name="Text 2"/>
          <p:cNvSpPr/>
          <p:nvPr/>
        </p:nvSpPr>
        <p:spPr>
          <a:xfrm>
            <a:off x="6507004" y="2715697"/>
            <a:ext cx="3211116" cy="708660"/>
          </a:xfrm>
          <a:prstGeom prst="rect">
            <a:avLst/>
          </a:prstGeom>
          <a:noFill/>
          <a:ln/>
        </p:spPr>
        <p:txBody>
          <a:bodyPr wrap="square" lIns="0" tIns="0" rIns="0" bIns="0" rtlCol="0" anchor="t"/>
          <a:lstStyle/>
          <a:p>
            <a:pPr algn="l" indent="0" marL="0">
              <a:lnSpc>
                <a:spcPts val="2750"/>
              </a:lnSpc>
              <a:buNone/>
            </a:pPr>
            <a:r>
              <a:rPr lang="en-US" sz="2200" dirty="0">
                <a:solidFill>
                  <a:srgbClr val="000000"/>
                </a:solidFill>
                <a:latin typeface="Libre Baskerville" pitchFamily="34" charset="0"/>
                <a:ea typeface="Libre Baskerville" pitchFamily="34" charset="-122"/>
                <a:cs typeface="Libre Baskerville" pitchFamily="34" charset="-120"/>
              </a:rPr>
              <a:t>🌱</a:t>
            </a:r>
            <a:pPr algn="l" indent="0" marL="0">
              <a:lnSpc>
                <a:spcPts val="2750"/>
              </a:lnSpc>
              <a:buNone/>
            </a:pPr>
            <a:r>
              <a:rPr lang="en-US" sz="2200" dirty="0">
                <a:solidFill>
                  <a:srgbClr val="49495A"/>
                </a:solidFill>
                <a:latin typeface="Libre Baskerville" pitchFamily="34" charset="0"/>
                <a:ea typeface="Libre Baskerville" pitchFamily="34" charset="-122"/>
                <a:cs typeface="Libre Baskerville" pitchFamily="34" charset="-120"/>
              </a:rPr>
              <a:t> Obiective Ecologice</a:t>
            </a:r>
            <a:endParaRPr lang="en-US" sz="2200" dirty="0"/>
          </a:p>
        </p:txBody>
      </p:sp>
      <p:sp>
        <p:nvSpPr>
          <p:cNvPr id="6" name="Text 3"/>
          <p:cNvSpPr/>
          <p:nvPr/>
        </p:nvSpPr>
        <p:spPr>
          <a:xfrm>
            <a:off x="6507004" y="3560445"/>
            <a:ext cx="3211116" cy="1814513"/>
          </a:xfrm>
          <a:prstGeom prst="rect">
            <a:avLst/>
          </a:prstGeom>
          <a:noFill/>
          <a:ln/>
        </p:spPr>
        <p:txBody>
          <a:bodyPr wrap="square" lIns="0" tIns="0" rIns="0" bIns="0" rtlCol="0" anchor="t"/>
          <a:lstStyle/>
          <a:p>
            <a:pPr algn="l" indent="0" marL="0">
              <a:lnSpc>
                <a:spcPts val="2850"/>
              </a:lnSpc>
              <a:buNone/>
            </a:pPr>
            <a:r>
              <a:rPr lang="en-US" sz="1750" dirty="0">
                <a:solidFill>
                  <a:srgbClr val="49495A"/>
                </a:solidFill>
                <a:latin typeface="Open Sans" pitchFamily="34" charset="0"/>
                <a:ea typeface="Open Sans" pitchFamily="34" charset="-122"/>
                <a:cs typeface="Open Sans" pitchFamily="34" charset="-120"/>
              </a:rPr>
              <a:t>Prevenirea schimbărilor climatice, protejarea biodiversității, managementul deșeurilor și înțelegerea legislației de mediu.</a:t>
            </a:r>
            <a:endParaRPr lang="en-US" sz="1750" dirty="0"/>
          </a:p>
        </p:txBody>
      </p:sp>
      <p:sp>
        <p:nvSpPr>
          <p:cNvPr id="7" name="Shape 4"/>
          <p:cNvSpPr/>
          <p:nvPr/>
        </p:nvSpPr>
        <p:spPr>
          <a:xfrm>
            <a:off x="10171748" y="2488883"/>
            <a:ext cx="3664863" cy="3112889"/>
          </a:xfrm>
          <a:prstGeom prst="roundRect">
            <a:avLst>
              <a:gd name="adj" fmla="val 1093"/>
            </a:avLst>
          </a:prstGeom>
          <a:solidFill>
            <a:srgbClr val="EAE8F3"/>
          </a:solidFill>
          <a:ln/>
        </p:spPr>
      </p:sp>
      <p:sp>
        <p:nvSpPr>
          <p:cNvPr id="8" name="Text 5"/>
          <p:cNvSpPr/>
          <p:nvPr/>
        </p:nvSpPr>
        <p:spPr>
          <a:xfrm>
            <a:off x="10398562" y="2715697"/>
            <a:ext cx="2939296" cy="354330"/>
          </a:xfrm>
          <a:prstGeom prst="rect">
            <a:avLst/>
          </a:prstGeom>
          <a:noFill/>
          <a:ln/>
        </p:spPr>
        <p:txBody>
          <a:bodyPr wrap="none" lIns="0" tIns="0" rIns="0" bIns="0" rtlCol="0" anchor="t"/>
          <a:lstStyle/>
          <a:p>
            <a:pPr algn="l" indent="0" marL="0">
              <a:lnSpc>
                <a:spcPts val="2750"/>
              </a:lnSpc>
              <a:buNone/>
            </a:pPr>
            <a:r>
              <a:rPr lang="en-US" sz="2200" dirty="0">
                <a:solidFill>
                  <a:srgbClr val="000000"/>
                </a:solidFill>
                <a:latin typeface="Libre Baskerville" pitchFamily="34" charset="0"/>
                <a:ea typeface="Libre Baskerville" pitchFamily="34" charset="-122"/>
                <a:cs typeface="Libre Baskerville" pitchFamily="34" charset="-120"/>
              </a:rPr>
              <a:t>🤝</a:t>
            </a:r>
            <a:pPr algn="l" indent="0" marL="0">
              <a:lnSpc>
                <a:spcPts val="2750"/>
              </a:lnSpc>
              <a:buNone/>
            </a:pPr>
            <a:r>
              <a:rPr lang="en-US" sz="2200" dirty="0">
                <a:solidFill>
                  <a:srgbClr val="49495A"/>
                </a:solidFill>
                <a:latin typeface="Libre Baskerville" pitchFamily="34" charset="0"/>
                <a:ea typeface="Libre Baskerville" pitchFamily="34" charset="-122"/>
                <a:cs typeface="Libre Baskerville" pitchFamily="34" charset="-120"/>
              </a:rPr>
              <a:t> Obiective Sociale</a:t>
            </a:r>
            <a:endParaRPr lang="en-US" sz="2200" dirty="0"/>
          </a:p>
        </p:txBody>
      </p:sp>
      <p:sp>
        <p:nvSpPr>
          <p:cNvPr id="9" name="Text 6"/>
          <p:cNvSpPr/>
          <p:nvPr/>
        </p:nvSpPr>
        <p:spPr>
          <a:xfrm>
            <a:off x="10398562" y="3206115"/>
            <a:ext cx="3211235" cy="1814513"/>
          </a:xfrm>
          <a:prstGeom prst="rect">
            <a:avLst/>
          </a:prstGeom>
          <a:noFill/>
          <a:ln/>
        </p:spPr>
        <p:txBody>
          <a:bodyPr wrap="square" lIns="0" tIns="0" rIns="0" bIns="0" rtlCol="0" anchor="t"/>
          <a:lstStyle/>
          <a:p>
            <a:pPr algn="l" indent="0" marL="0">
              <a:lnSpc>
                <a:spcPts val="2850"/>
              </a:lnSpc>
              <a:buNone/>
            </a:pPr>
            <a:r>
              <a:rPr lang="en-US" sz="1750" dirty="0">
                <a:solidFill>
                  <a:srgbClr val="49495A"/>
                </a:solidFill>
                <a:latin typeface="Open Sans" pitchFamily="34" charset="0"/>
                <a:ea typeface="Open Sans" pitchFamily="34" charset="-122"/>
                <a:cs typeface="Open Sans" pitchFamily="34" charset="-120"/>
              </a:rPr>
              <a:t>Responsabilitate civică, spirit de echipă, implicare în comunitate și conștientizarea rolului fiecărui individ în societate.</a:t>
            </a:r>
            <a:endParaRPr lang="en-US" sz="1750" dirty="0"/>
          </a:p>
        </p:txBody>
      </p:sp>
      <p:sp>
        <p:nvSpPr>
          <p:cNvPr id="10" name="Shape 7"/>
          <p:cNvSpPr/>
          <p:nvPr/>
        </p:nvSpPr>
        <p:spPr>
          <a:xfrm>
            <a:off x="6280190" y="5828586"/>
            <a:ext cx="7556421" cy="1669852"/>
          </a:xfrm>
          <a:prstGeom prst="roundRect">
            <a:avLst>
              <a:gd name="adj" fmla="val 2038"/>
            </a:avLst>
          </a:prstGeom>
          <a:solidFill>
            <a:srgbClr val="EAE8F3"/>
          </a:solidFill>
          <a:ln/>
        </p:spPr>
      </p:sp>
      <p:sp>
        <p:nvSpPr>
          <p:cNvPr id="11" name="Text 8"/>
          <p:cNvSpPr/>
          <p:nvPr/>
        </p:nvSpPr>
        <p:spPr>
          <a:xfrm>
            <a:off x="6507004" y="6055400"/>
            <a:ext cx="2835235" cy="354330"/>
          </a:xfrm>
          <a:prstGeom prst="rect">
            <a:avLst/>
          </a:prstGeom>
          <a:noFill/>
          <a:ln/>
        </p:spPr>
        <p:txBody>
          <a:bodyPr wrap="none" lIns="0" tIns="0" rIns="0" bIns="0" rtlCol="0" anchor="t"/>
          <a:lstStyle/>
          <a:p>
            <a:pPr algn="l" indent="0" marL="0">
              <a:lnSpc>
                <a:spcPts val="2750"/>
              </a:lnSpc>
              <a:buNone/>
            </a:pPr>
            <a:r>
              <a:rPr lang="en-US" sz="2200" dirty="0">
                <a:solidFill>
                  <a:srgbClr val="000000"/>
                </a:solidFill>
                <a:latin typeface="Libre Baskerville" pitchFamily="34" charset="0"/>
                <a:ea typeface="Libre Baskerville" pitchFamily="34" charset="-122"/>
                <a:cs typeface="Libre Baskerville" pitchFamily="34" charset="-120"/>
              </a:rPr>
              <a:t>📅</a:t>
            </a:r>
            <a:pPr algn="l" indent="0" marL="0">
              <a:lnSpc>
                <a:spcPts val="2750"/>
              </a:lnSpc>
              <a:buNone/>
            </a:pPr>
            <a:r>
              <a:rPr lang="en-US" sz="2200" dirty="0">
                <a:solidFill>
                  <a:srgbClr val="49495A"/>
                </a:solidFill>
                <a:latin typeface="Libre Baskerville" pitchFamily="34" charset="0"/>
                <a:ea typeface="Libre Baskerville" pitchFamily="34" charset="-122"/>
                <a:cs typeface="Libre Baskerville" pitchFamily="34" charset="-120"/>
              </a:rPr>
              <a:t> Cadrul Formal</a:t>
            </a:r>
            <a:endParaRPr lang="en-US" sz="2200" dirty="0"/>
          </a:p>
        </p:txBody>
      </p:sp>
      <p:sp>
        <p:nvSpPr>
          <p:cNvPr id="12" name="Text 9"/>
          <p:cNvSpPr/>
          <p:nvPr/>
        </p:nvSpPr>
        <p:spPr>
          <a:xfrm>
            <a:off x="6507004" y="6545818"/>
            <a:ext cx="7102793" cy="725805"/>
          </a:xfrm>
          <a:prstGeom prst="rect">
            <a:avLst/>
          </a:prstGeom>
          <a:noFill/>
          <a:ln/>
        </p:spPr>
        <p:txBody>
          <a:bodyPr wrap="square" lIns="0" tIns="0" rIns="0" bIns="0" rtlCol="0" anchor="t"/>
          <a:lstStyle/>
          <a:p>
            <a:pPr algn="l" indent="0" marL="0">
              <a:lnSpc>
                <a:spcPts val="2850"/>
              </a:lnSpc>
              <a:buNone/>
            </a:pPr>
            <a:r>
              <a:rPr lang="en-US" sz="1750" dirty="0">
                <a:solidFill>
                  <a:srgbClr val="49495A"/>
                </a:solidFill>
                <a:latin typeface="Open Sans" pitchFamily="34" charset="0"/>
                <a:ea typeface="Open Sans" pitchFamily="34" charset="-122"/>
                <a:cs typeface="Open Sans" pitchFamily="34" charset="-120"/>
              </a:rPr>
              <a:t>Program național, 5 zile lucrătoare, parte din Strategia Educația 2023–2030. Activitățile înlocuiesc orele de curs tradiționale.</a:t>
            </a:r>
            <a:endParaRPr lang="en-US" sz="17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1079183" y="554831"/>
            <a:ext cx="6484501" cy="564713"/>
          </a:xfrm>
          <a:prstGeom prst="rect">
            <a:avLst/>
          </a:prstGeom>
          <a:noFill/>
          <a:ln/>
        </p:spPr>
        <p:txBody>
          <a:bodyPr wrap="none" lIns="0" tIns="0" rIns="0" bIns="0" rtlCol="0" anchor="t"/>
          <a:lstStyle/>
          <a:p>
            <a:pPr algn="l" indent="0" marL="0">
              <a:lnSpc>
                <a:spcPts val="4400"/>
              </a:lnSpc>
              <a:buNone/>
            </a:pPr>
            <a:r>
              <a:rPr lang="en-US" sz="3550" dirty="0">
                <a:solidFill>
                  <a:srgbClr val="1F7135"/>
                </a:solidFill>
                <a:latin typeface="Libre Baskerville" pitchFamily="34" charset="0"/>
                <a:ea typeface="Libre Baskerville" pitchFamily="34" charset="-122"/>
                <a:cs typeface="Libre Baskerville" pitchFamily="34" charset="-120"/>
              </a:rPr>
              <a:t>Coeziunea grupului de elevi</a:t>
            </a:r>
            <a:endParaRPr lang="en-US" sz="3550" dirty="0"/>
          </a:p>
        </p:txBody>
      </p:sp>
      <p:sp>
        <p:nvSpPr>
          <p:cNvPr id="3" name="Text 1"/>
          <p:cNvSpPr/>
          <p:nvPr/>
        </p:nvSpPr>
        <p:spPr>
          <a:xfrm>
            <a:off x="1079183" y="2899410"/>
            <a:ext cx="3362682" cy="282416"/>
          </a:xfrm>
          <a:prstGeom prst="rect">
            <a:avLst/>
          </a:prstGeom>
          <a:noFill/>
          <a:ln/>
        </p:spPr>
        <p:txBody>
          <a:bodyPr wrap="none" lIns="0" tIns="0" rIns="0" bIns="0" rtlCol="0" anchor="t"/>
          <a:lstStyle/>
          <a:p>
            <a:pPr algn="l" indent="0" marL="0">
              <a:lnSpc>
                <a:spcPts val="2200"/>
              </a:lnSpc>
              <a:buNone/>
            </a:pPr>
            <a:r>
              <a:rPr lang="en-US" sz="1750" dirty="0">
                <a:solidFill>
                  <a:srgbClr val="403CCF"/>
                </a:solidFill>
                <a:latin typeface="Libre Baskerville" pitchFamily="34" charset="0"/>
                <a:ea typeface="Libre Baskerville" pitchFamily="34" charset="-122"/>
                <a:cs typeface="Libre Baskerville" pitchFamily="34" charset="-120"/>
              </a:rPr>
              <a:t>Ce înseamnă un grup coeziv?</a:t>
            </a:r>
            <a:endParaRPr lang="en-US" sz="1750" dirty="0"/>
          </a:p>
        </p:txBody>
      </p:sp>
      <p:sp>
        <p:nvSpPr>
          <p:cNvPr id="4" name="Text 2"/>
          <p:cNvSpPr/>
          <p:nvPr/>
        </p:nvSpPr>
        <p:spPr>
          <a:xfrm>
            <a:off x="1079183" y="3325773"/>
            <a:ext cx="6015395" cy="779383"/>
          </a:xfrm>
          <a:prstGeom prst="rect">
            <a:avLst/>
          </a:prstGeom>
          <a:noFill/>
          <a:ln/>
        </p:spPr>
        <p:txBody>
          <a:bodyPr wrap="square" lIns="0" tIns="0" rIns="0" bIns="0" rtlCol="0" anchor="t"/>
          <a:lstStyle/>
          <a:p>
            <a:pPr algn="l" indent="0" marL="0">
              <a:lnSpc>
                <a:spcPts val="2000"/>
              </a:lnSpc>
              <a:buNone/>
            </a:pPr>
            <a:r>
              <a:rPr lang="en-US" sz="1400" dirty="0">
                <a:solidFill>
                  <a:srgbClr val="49495A"/>
                </a:solidFill>
                <a:latin typeface="Open Sans" pitchFamily="34" charset="0"/>
                <a:ea typeface="Open Sans" pitchFamily="34" charset="-122"/>
                <a:cs typeface="Open Sans" pitchFamily="34" charset="-120"/>
              </a:rPr>
              <a:t>Un grup coeziv nu este doar o colecție de indivizi în aceeași sală. Este o comunitate unită prin </a:t>
            </a:r>
            <a:pPr algn="l" indent="0" marL="0">
              <a:lnSpc>
                <a:spcPts val="2000"/>
              </a:lnSpc>
              <a:buNone/>
            </a:pPr>
            <a:r>
              <a:rPr lang="en-US" sz="1400" b="1" dirty="0">
                <a:solidFill>
                  <a:srgbClr val="49495A"/>
                </a:solidFill>
                <a:latin typeface="Open Sans" pitchFamily="34" charset="0"/>
                <a:ea typeface="Open Sans" pitchFamily="34" charset="-122"/>
                <a:cs typeface="Open Sans" pitchFamily="34" charset="-120"/>
              </a:rPr>
              <a:t>încredere reciprocă</a:t>
            </a:r>
            <a:pPr algn="l" indent="0" marL="0">
              <a:lnSpc>
                <a:spcPts val="2000"/>
              </a:lnSpc>
              <a:buNone/>
            </a:pPr>
            <a:r>
              <a:rPr lang="en-US" sz="1400" dirty="0">
                <a:solidFill>
                  <a:srgbClr val="49495A"/>
                </a:solidFill>
                <a:latin typeface="Open Sans" pitchFamily="34" charset="0"/>
                <a:ea typeface="Open Sans" pitchFamily="34" charset="-122"/>
                <a:cs typeface="Open Sans" pitchFamily="34" charset="-120"/>
              </a:rPr>
              <a:t>, obiective comune și dorința de a se sprijini unul pe celălalt.</a:t>
            </a:r>
            <a:endParaRPr lang="en-US" sz="1400" dirty="0"/>
          </a:p>
        </p:txBody>
      </p:sp>
      <p:sp>
        <p:nvSpPr>
          <p:cNvPr id="5" name="Text 3"/>
          <p:cNvSpPr/>
          <p:nvPr/>
        </p:nvSpPr>
        <p:spPr>
          <a:xfrm>
            <a:off x="1079183" y="4234696"/>
            <a:ext cx="6015395" cy="1969651"/>
          </a:xfrm>
          <a:prstGeom prst="rect">
            <a:avLst/>
          </a:prstGeom>
          <a:noFill/>
          <a:ln/>
        </p:spPr>
        <p:txBody>
          <a:bodyPr wrap="square" lIns="0" tIns="0" rIns="0" bIns="0" rtlCol="0" anchor="t"/>
          <a:lstStyle/>
          <a:p>
            <a:pPr algn="l" marL="342900" indent="-342900">
              <a:lnSpc>
                <a:spcPts val="2000"/>
              </a:lnSpc>
              <a:buSzPct val="100000"/>
              <a:buChar char="•"/>
            </a:pPr>
            <a:r>
              <a:rPr lang="en-US" sz="1400" b="1" dirty="0">
                <a:solidFill>
                  <a:srgbClr val="49495A"/>
                </a:solidFill>
                <a:latin typeface="Open Sans" pitchFamily="34" charset="0"/>
                <a:ea typeface="Open Sans" pitchFamily="34" charset="-122"/>
                <a:cs typeface="Open Sans" pitchFamily="34" charset="-120"/>
              </a:rPr>
              <a:t>Încredere</a:t>
            </a:r>
            <a:pPr algn="l" indent="0" marL="0">
              <a:lnSpc>
                <a:spcPts val="2000"/>
              </a:lnSpc>
              <a:buNone/>
            </a:pPr>
            <a:r>
              <a:rPr lang="en-US" sz="1400" dirty="0">
                <a:solidFill>
                  <a:srgbClr val="49495A"/>
                </a:solidFill>
                <a:latin typeface="Open Sans" pitchFamily="34" charset="0"/>
                <a:ea typeface="Open Sans" pitchFamily="34" charset="-122"/>
                <a:cs typeface="Open Sans" pitchFamily="34" charset="-120"/>
              </a:rPr>
              <a:t> — elevii se simt în siguranță să greșească și să ceară ajutor</a:t>
            </a:r>
            <a:endParaRPr lang="en-US" sz="1400" dirty="0"/>
          </a:p>
          <a:p>
            <a:pPr algn="l" marL="342900" indent="-342900">
              <a:lnSpc>
                <a:spcPts val="2000"/>
              </a:lnSpc>
              <a:buSzPct val="100000"/>
              <a:buChar char="•"/>
            </a:pPr>
            <a:r>
              <a:rPr lang="en-US" sz="1400" b="1" dirty="0">
                <a:solidFill>
                  <a:srgbClr val="49495A"/>
                </a:solidFill>
                <a:latin typeface="Open Sans" pitchFamily="34" charset="0"/>
                <a:ea typeface="Open Sans" pitchFamily="34" charset="-122"/>
                <a:cs typeface="Open Sans" pitchFamily="34" charset="-120"/>
              </a:rPr>
              <a:t>Sprijin reciproc</a:t>
            </a:r>
            <a:pPr algn="l" indent="0" marL="0">
              <a:lnSpc>
                <a:spcPts val="2000"/>
              </a:lnSpc>
              <a:buNone/>
            </a:pPr>
            <a:r>
              <a:rPr lang="en-US" sz="1400" dirty="0">
                <a:solidFill>
                  <a:srgbClr val="49495A"/>
                </a:solidFill>
                <a:latin typeface="Open Sans" pitchFamily="34" charset="0"/>
                <a:ea typeface="Open Sans" pitchFamily="34" charset="-122"/>
                <a:cs typeface="Open Sans" pitchFamily="34" charset="-120"/>
              </a:rPr>
              <a:t> — succesul unui coleg este celebrat, nu invidiat</a:t>
            </a:r>
            <a:endParaRPr lang="en-US" sz="1400" dirty="0"/>
          </a:p>
          <a:p>
            <a:pPr algn="l" marL="342900" indent="-342900">
              <a:lnSpc>
                <a:spcPts val="2000"/>
              </a:lnSpc>
              <a:buSzPct val="100000"/>
              <a:buChar char="•"/>
            </a:pPr>
            <a:r>
              <a:rPr lang="en-US" sz="1400" b="1" dirty="0">
                <a:solidFill>
                  <a:srgbClr val="49495A"/>
                </a:solidFill>
                <a:latin typeface="Open Sans" pitchFamily="34" charset="0"/>
                <a:ea typeface="Open Sans" pitchFamily="34" charset="-122"/>
                <a:cs typeface="Open Sans" pitchFamily="34" charset="-120"/>
              </a:rPr>
              <a:t>Obiective comune</a:t>
            </a:r>
            <a:pPr algn="l" indent="0" marL="0">
              <a:lnSpc>
                <a:spcPts val="2000"/>
              </a:lnSpc>
              <a:buNone/>
            </a:pPr>
            <a:r>
              <a:rPr lang="en-US" sz="1400" dirty="0">
                <a:solidFill>
                  <a:srgbClr val="49495A"/>
                </a:solidFill>
                <a:latin typeface="Open Sans" pitchFamily="34" charset="0"/>
                <a:ea typeface="Open Sans" pitchFamily="34" charset="-122"/>
                <a:cs typeface="Open Sans" pitchFamily="34" charset="-120"/>
              </a:rPr>
              <a:t> — clasa lucrează ca un organism, nu ca indivizi separați</a:t>
            </a:r>
            <a:endParaRPr lang="en-US" sz="1400" dirty="0"/>
          </a:p>
          <a:p>
            <a:pPr algn="l" marL="342900" indent="-342900">
              <a:lnSpc>
                <a:spcPts val="2000"/>
              </a:lnSpc>
              <a:buSzPct val="100000"/>
              <a:buChar char="•"/>
            </a:pPr>
            <a:r>
              <a:rPr lang="en-US" sz="1400" b="1" dirty="0">
                <a:solidFill>
                  <a:srgbClr val="49495A"/>
                </a:solidFill>
                <a:latin typeface="Open Sans" pitchFamily="34" charset="0"/>
                <a:ea typeface="Open Sans" pitchFamily="34" charset="-122"/>
                <a:cs typeface="Open Sans" pitchFamily="34" charset="-120"/>
              </a:rPr>
              <a:t>Sentiment de apartenență</a:t>
            </a:r>
            <a:pPr algn="l" indent="0" marL="0">
              <a:lnSpc>
                <a:spcPts val="2000"/>
              </a:lnSpc>
              <a:buNone/>
            </a:pPr>
            <a:r>
              <a:rPr lang="en-US" sz="1400" dirty="0">
                <a:solidFill>
                  <a:srgbClr val="49495A"/>
                </a:solidFill>
                <a:latin typeface="Open Sans" pitchFamily="34" charset="0"/>
                <a:ea typeface="Open Sans" pitchFamily="34" charset="-122"/>
                <a:cs typeface="Open Sans" pitchFamily="34" charset="-120"/>
              </a:rPr>
              <a:t> — fiecare elev simte că locul lui în grup contează</a:t>
            </a:r>
            <a:endParaRPr lang="en-US" sz="1400" dirty="0"/>
          </a:p>
        </p:txBody>
      </p:sp>
      <p:pic>
        <p:nvPicPr>
          <p:cNvPr id="6" name="Image 0" descr="preencoded.png">    </p:cNvPr>
          <p:cNvPicPr>
            <a:picLocks noChangeAspect="1"/>
          </p:cNvPicPr>
          <p:nvPr/>
        </p:nvPicPr>
        <p:blipFill>
          <a:blip r:embed="rId1"/>
          <a:stretch>
            <a:fillRect/>
          </a:stretch>
        </p:blipFill>
        <p:spPr>
          <a:xfrm>
            <a:off x="7543205" y="1497449"/>
            <a:ext cx="6015395" cy="6015395"/>
          </a:xfrm>
          <a:prstGeom prst="rect">
            <a:avLst/>
          </a:prstGeom>
        </p:spPr>
      </p:pic>
      <p:pic>
        <p:nvPicPr>
          <p:cNvPr id="7" name="Image 1" descr="preencoded.png">    </p:cNvPr>
          <p:cNvPicPr>
            <a:picLocks noChangeAspect="1"/>
          </p:cNvPicPr>
          <p:nvPr/>
        </p:nvPicPr>
        <p:blipFill>
          <a:blip r:embed="rId2"/>
          <a:stretch>
            <a:fillRect/>
          </a:stretch>
        </p:blipFill>
        <p:spPr>
          <a:xfrm>
            <a:off x="7543205" y="1497449"/>
            <a:ext cx="6015395" cy="601539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93790" y="1240036"/>
            <a:ext cx="12696349" cy="708779"/>
          </a:xfrm>
          <a:prstGeom prst="rect">
            <a:avLst/>
          </a:prstGeom>
          <a:noFill/>
          <a:ln/>
        </p:spPr>
        <p:txBody>
          <a:bodyPr wrap="none" lIns="0" tIns="0" rIns="0" bIns="0" rtlCol="0" anchor="t"/>
          <a:lstStyle/>
          <a:p>
            <a:pPr algn="l" indent="0" marL="0">
              <a:lnSpc>
                <a:spcPts val="5550"/>
              </a:lnSpc>
              <a:buNone/>
            </a:pPr>
            <a:r>
              <a:rPr lang="en-US" sz="4450" dirty="0">
                <a:solidFill>
                  <a:srgbClr val="1F7135"/>
                </a:solidFill>
                <a:latin typeface="Libre Baskerville" pitchFamily="34" charset="0"/>
                <a:ea typeface="Libre Baskerville" pitchFamily="34" charset="-122"/>
                <a:cs typeface="Libre Baskerville" pitchFamily="34" charset="-120"/>
              </a:rPr>
              <a:t>Abilități de colaborare la vârsta școlară mică</a:t>
            </a:r>
            <a:endParaRPr lang="en-US" sz="44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93790" y="2402443"/>
            <a:ext cx="566976" cy="566976"/>
          </a:xfrm>
          <a:prstGeom prst="rect">
            <a:avLst/>
          </a:prstGeom>
        </p:spPr>
      </p:pic>
      <p:sp>
        <p:nvSpPr>
          <p:cNvPr id="4" name="Text 1"/>
          <p:cNvSpPr/>
          <p:nvPr/>
        </p:nvSpPr>
        <p:spPr>
          <a:xfrm>
            <a:off x="793790" y="3252907"/>
            <a:ext cx="2835235" cy="354330"/>
          </a:xfrm>
          <a:prstGeom prst="rect">
            <a:avLst/>
          </a:prstGeom>
          <a:noFill/>
          <a:ln/>
        </p:spPr>
        <p:txBody>
          <a:bodyPr wrap="none" lIns="0" tIns="0" rIns="0" bIns="0" rtlCol="0" anchor="t"/>
          <a:lstStyle/>
          <a:p>
            <a:pPr algn="l" indent="0" marL="0">
              <a:lnSpc>
                <a:spcPts val="2750"/>
              </a:lnSpc>
              <a:buNone/>
            </a:pPr>
            <a:r>
              <a:rPr lang="en-US" sz="2200" dirty="0">
                <a:solidFill>
                  <a:srgbClr val="49495A"/>
                </a:solidFill>
                <a:latin typeface="Libre Baskerville" pitchFamily="34" charset="0"/>
                <a:ea typeface="Libre Baskerville" pitchFamily="34" charset="-122"/>
                <a:cs typeface="Libre Baskerville" pitchFamily="34" charset="-120"/>
              </a:rPr>
              <a:t>Ascultare Activă</a:t>
            </a:r>
            <a:endParaRPr lang="en-US" sz="2200" dirty="0"/>
          </a:p>
        </p:txBody>
      </p:sp>
      <p:sp>
        <p:nvSpPr>
          <p:cNvPr id="5" name="Text 2"/>
          <p:cNvSpPr/>
          <p:nvPr/>
        </p:nvSpPr>
        <p:spPr>
          <a:xfrm>
            <a:off x="793790" y="3743325"/>
            <a:ext cx="6379607" cy="725805"/>
          </a:xfrm>
          <a:prstGeom prst="rect">
            <a:avLst/>
          </a:prstGeom>
          <a:noFill/>
          <a:ln/>
        </p:spPr>
        <p:txBody>
          <a:bodyPr wrap="square" lIns="0" tIns="0" rIns="0" bIns="0" rtlCol="0" anchor="t"/>
          <a:lstStyle/>
          <a:p>
            <a:pPr algn="l" indent="0" marL="0">
              <a:lnSpc>
                <a:spcPts val="2850"/>
              </a:lnSpc>
              <a:buNone/>
            </a:pPr>
            <a:r>
              <a:rPr lang="en-US" sz="1750" dirty="0">
                <a:solidFill>
                  <a:srgbClr val="49495A"/>
                </a:solidFill>
                <a:latin typeface="Open Sans" pitchFamily="34" charset="0"/>
                <a:ea typeface="Open Sans" pitchFamily="34" charset="-122"/>
                <a:cs typeface="Open Sans" pitchFamily="34" charset="-120"/>
              </a:rPr>
              <a:t>Elevul învață să asculte până la capăt înainte de a răspunde, recunoscând valoarea perspectivei celuilalt.</a:t>
            </a:r>
            <a:endParaRPr lang="en-US" sz="17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456884" y="2402443"/>
            <a:ext cx="566976" cy="566976"/>
          </a:xfrm>
          <a:prstGeom prst="rect">
            <a:avLst/>
          </a:prstGeom>
        </p:spPr>
      </p:pic>
      <p:sp>
        <p:nvSpPr>
          <p:cNvPr id="7" name="Text 3"/>
          <p:cNvSpPr/>
          <p:nvPr/>
        </p:nvSpPr>
        <p:spPr>
          <a:xfrm>
            <a:off x="7456884" y="3252907"/>
            <a:ext cx="2835235" cy="354330"/>
          </a:xfrm>
          <a:prstGeom prst="rect">
            <a:avLst/>
          </a:prstGeom>
          <a:noFill/>
          <a:ln/>
        </p:spPr>
        <p:txBody>
          <a:bodyPr wrap="none" lIns="0" tIns="0" rIns="0" bIns="0" rtlCol="0" anchor="t"/>
          <a:lstStyle/>
          <a:p>
            <a:pPr algn="l" indent="0" marL="0">
              <a:lnSpc>
                <a:spcPts val="2750"/>
              </a:lnSpc>
              <a:buNone/>
            </a:pPr>
            <a:r>
              <a:rPr lang="en-US" sz="2200" dirty="0">
                <a:solidFill>
                  <a:srgbClr val="49495A"/>
                </a:solidFill>
                <a:latin typeface="Libre Baskerville" pitchFamily="34" charset="0"/>
                <a:ea typeface="Libre Baskerville" pitchFamily="34" charset="-122"/>
                <a:cs typeface="Libre Baskerville" pitchFamily="34" charset="-120"/>
              </a:rPr>
              <a:t>Negociere</a:t>
            </a:r>
            <a:endParaRPr lang="en-US" sz="2200" dirty="0"/>
          </a:p>
        </p:txBody>
      </p:sp>
      <p:sp>
        <p:nvSpPr>
          <p:cNvPr id="8" name="Text 4"/>
          <p:cNvSpPr/>
          <p:nvPr/>
        </p:nvSpPr>
        <p:spPr>
          <a:xfrm>
            <a:off x="7456884" y="3743325"/>
            <a:ext cx="6379726" cy="725805"/>
          </a:xfrm>
          <a:prstGeom prst="rect">
            <a:avLst/>
          </a:prstGeom>
          <a:noFill/>
          <a:ln/>
        </p:spPr>
        <p:txBody>
          <a:bodyPr wrap="square" lIns="0" tIns="0" rIns="0" bIns="0" rtlCol="0" anchor="t"/>
          <a:lstStyle/>
          <a:p>
            <a:pPr algn="l" indent="0" marL="0">
              <a:lnSpc>
                <a:spcPts val="2850"/>
              </a:lnSpc>
              <a:buNone/>
            </a:pPr>
            <a:r>
              <a:rPr lang="en-US" sz="1750" dirty="0">
                <a:solidFill>
                  <a:srgbClr val="49495A"/>
                </a:solidFill>
                <a:latin typeface="Open Sans" pitchFamily="34" charset="0"/>
                <a:ea typeface="Open Sans" pitchFamily="34" charset="-122"/>
                <a:cs typeface="Open Sans" pitchFamily="34" charset="-120"/>
              </a:rPr>
              <a:t>Găsirea unui compromis acceptat de toți membrii grupului, fără ca cineva să se simtă ignorat.</a:t>
            </a:r>
            <a:endParaRPr lang="en-US" sz="175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93790" y="4922758"/>
            <a:ext cx="566976" cy="566976"/>
          </a:xfrm>
          <a:prstGeom prst="rect">
            <a:avLst/>
          </a:prstGeom>
        </p:spPr>
      </p:pic>
      <p:sp>
        <p:nvSpPr>
          <p:cNvPr id="10" name="Text 5"/>
          <p:cNvSpPr/>
          <p:nvPr/>
        </p:nvSpPr>
        <p:spPr>
          <a:xfrm>
            <a:off x="793790" y="5773222"/>
            <a:ext cx="3064431" cy="354330"/>
          </a:xfrm>
          <a:prstGeom prst="rect">
            <a:avLst/>
          </a:prstGeom>
          <a:noFill/>
          <a:ln/>
        </p:spPr>
        <p:txBody>
          <a:bodyPr wrap="none" lIns="0" tIns="0" rIns="0" bIns="0" rtlCol="0" anchor="t"/>
          <a:lstStyle/>
          <a:p>
            <a:pPr algn="l" indent="0" marL="0">
              <a:lnSpc>
                <a:spcPts val="2750"/>
              </a:lnSpc>
              <a:buNone/>
            </a:pPr>
            <a:r>
              <a:rPr lang="en-US" sz="2200" dirty="0">
                <a:solidFill>
                  <a:srgbClr val="49495A"/>
                </a:solidFill>
                <a:latin typeface="Libre Baskerville" pitchFamily="34" charset="0"/>
                <a:ea typeface="Libre Baskerville" pitchFamily="34" charset="-122"/>
                <a:cs typeface="Libre Baskerville" pitchFamily="34" charset="-120"/>
              </a:rPr>
              <a:t>Împărțirea Sarcinilor</a:t>
            </a:r>
            <a:endParaRPr lang="en-US" sz="2200" dirty="0"/>
          </a:p>
        </p:txBody>
      </p:sp>
      <p:sp>
        <p:nvSpPr>
          <p:cNvPr id="11" name="Text 6"/>
          <p:cNvSpPr/>
          <p:nvPr/>
        </p:nvSpPr>
        <p:spPr>
          <a:xfrm>
            <a:off x="793790" y="6263640"/>
            <a:ext cx="6379607" cy="725805"/>
          </a:xfrm>
          <a:prstGeom prst="rect">
            <a:avLst/>
          </a:prstGeom>
          <a:noFill/>
          <a:ln/>
        </p:spPr>
        <p:txBody>
          <a:bodyPr wrap="square" lIns="0" tIns="0" rIns="0" bIns="0" rtlCol="0" anchor="t"/>
          <a:lstStyle/>
          <a:p>
            <a:pPr algn="l" indent="0" marL="0">
              <a:lnSpc>
                <a:spcPts val="2850"/>
              </a:lnSpc>
              <a:buNone/>
            </a:pPr>
            <a:r>
              <a:rPr lang="en-US" sz="1750" dirty="0">
                <a:solidFill>
                  <a:srgbClr val="49495A"/>
                </a:solidFill>
                <a:latin typeface="Open Sans" pitchFamily="34" charset="0"/>
                <a:ea typeface="Open Sans" pitchFamily="34" charset="-122"/>
                <a:cs typeface="Open Sans" pitchFamily="34" charset="-120"/>
              </a:rPr>
              <a:t>Identificarea punctelor forte ale fiecărui coleg și distribuirea responsabilităților în mod echitabil.</a:t>
            </a:r>
            <a:endParaRPr lang="en-US" sz="175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56884" y="4922758"/>
            <a:ext cx="566976" cy="566976"/>
          </a:xfrm>
          <a:prstGeom prst="rect">
            <a:avLst/>
          </a:prstGeom>
        </p:spPr>
      </p:pic>
      <p:sp>
        <p:nvSpPr>
          <p:cNvPr id="13" name="Text 7"/>
          <p:cNvSpPr/>
          <p:nvPr/>
        </p:nvSpPr>
        <p:spPr>
          <a:xfrm>
            <a:off x="7456884" y="5773222"/>
            <a:ext cx="2860119" cy="354330"/>
          </a:xfrm>
          <a:prstGeom prst="rect">
            <a:avLst/>
          </a:prstGeom>
          <a:noFill/>
          <a:ln/>
        </p:spPr>
        <p:txBody>
          <a:bodyPr wrap="none" lIns="0" tIns="0" rIns="0" bIns="0" rtlCol="0" anchor="t"/>
          <a:lstStyle/>
          <a:p>
            <a:pPr algn="l" indent="0" marL="0">
              <a:lnSpc>
                <a:spcPts val="2750"/>
              </a:lnSpc>
              <a:buNone/>
            </a:pPr>
            <a:r>
              <a:rPr lang="en-US" sz="2200" dirty="0">
                <a:solidFill>
                  <a:srgbClr val="49495A"/>
                </a:solidFill>
                <a:latin typeface="Libre Baskerville" pitchFamily="34" charset="0"/>
                <a:ea typeface="Libre Baskerville" pitchFamily="34" charset="-122"/>
                <a:cs typeface="Libre Baskerville" pitchFamily="34" charset="-120"/>
              </a:rPr>
              <a:t>Asumarea Rolurilor</a:t>
            </a:r>
            <a:endParaRPr lang="en-US" sz="2200" dirty="0"/>
          </a:p>
        </p:txBody>
      </p:sp>
      <p:sp>
        <p:nvSpPr>
          <p:cNvPr id="14" name="Text 8"/>
          <p:cNvSpPr/>
          <p:nvPr/>
        </p:nvSpPr>
        <p:spPr>
          <a:xfrm>
            <a:off x="7456884" y="6263640"/>
            <a:ext cx="6379726" cy="725805"/>
          </a:xfrm>
          <a:prstGeom prst="rect">
            <a:avLst/>
          </a:prstGeom>
          <a:noFill/>
          <a:ln/>
        </p:spPr>
        <p:txBody>
          <a:bodyPr wrap="square" lIns="0" tIns="0" rIns="0" bIns="0" rtlCol="0" anchor="t"/>
          <a:lstStyle/>
          <a:p>
            <a:pPr algn="l" indent="0" marL="0">
              <a:lnSpc>
                <a:spcPts val="2850"/>
              </a:lnSpc>
              <a:buNone/>
            </a:pPr>
            <a:r>
              <a:rPr lang="en-US" sz="1750" dirty="0">
                <a:solidFill>
                  <a:srgbClr val="49495A"/>
                </a:solidFill>
                <a:latin typeface="Open Sans" pitchFamily="34" charset="0"/>
                <a:ea typeface="Open Sans" pitchFamily="34" charset="-122"/>
                <a:cs typeface="Open Sans" pitchFamily="34" charset="-120"/>
              </a:rPr>
              <a:t>Fiecare elev descoperă că poate fi lider, organizator, creator sau comunicator în funcție de context.</a:t>
            </a:r>
            <a:endParaRPr lang="en-US" sz="17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1201460" y="507206"/>
            <a:ext cx="7463552" cy="553760"/>
          </a:xfrm>
          <a:prstGeom prst="rect">
            <a:avLst/>
          </a:prstGeom>
          <a:noFill/>
          <a:ln/>
        </p:spPr>
        <p:txBody>
          <a:bodyPr wrap="none" lIns="0" tIns="0" rIns="0" bIns="0" rtlCol="0" anchor="t"/>
          <a:lstStyle/>
          <a:p>
            <a:pPr algn="l" indent="0" marL="0">
              <a:lnSpc>
                <a:spcPts val="4350"/>
              </a:lnSpc>
              <a:buNone/>
            </a:pPr>
            <a:r>
              <a:rPr lang="en-US" sz="3450" dirty="0">
                <a:solidFill>
                  <a:srgbClr val="1F7135"/>
                </a:solidFill>
                <a:latin typeface="Libre Baskerville" pitchFamily="34" charset="0"/>
                <a:ea typeface="Libre Baskerville" pitchFamily="34" charset="-122"/>
                <a:cs typeface="Libre Baskerville" pitchFamily="34" charset="-120"/>
              </a:rPr>
              <a:t>Metodologie și strategii didactice</a:t>
            </a:r>
            <a:endParaRPr lang="en-US" sz="3450" dirty="0"/>
          </a:p>
        </p:txBody>
      </p:sp>
      <p:pic>
        <p:nvPicPr>
          <p:cNvPr id="3" name="Image 0" descr="preencoded.png">    </p:cNvPr>
          <p:cNvPicPr>
            <a:picLocks noChangeAspect="1"/>
          </p:cNvPicPr>
          <p:nvPr/>
        </p:nvPicPr>
        <p:blipFill>
          <a:blip r:embed="rId1"/>
          <a:stretch>
            <a:fillRect/>
          </a:stretch>
        </p:blipFill>
        <p:spPr>
          <a:xfrm>
            <a:off x="2343150" y="1424345"/>
            <a:ext cx="5513070" cy="5512951"/>
          </a:xfrm>
          <a:prstGeom prst="rect">
            <a:avLst/>
          </a:prstGeom>
        </p:spPr>
      </p:pic>
      <p:sp>
        <p:nvSpPr>
          <p:cNvPr id="4" name="Text 1"/>
          <p:cNvSpPr/>
          <p:nvPr/>
        </p:nvSpPr>
        <p:spPr>
          <a:xfrm>
            <a:off x="2878630" y="2370717"/>
            <a:ext cx="1776383" cy="278673"/>
          </a:xfrm>
          <a:prstGeom prst="rect">
            <a:avLst/>
          </a:prstGeom>
          <a:noFill/>
          <a:ln/>
        </p:spPr>
        <p:txBody>
          <a:bodyPr wrap="none" lIns="0" tIns="0" rIns="0" bIns="0" rtlCol="0" anchor="t"/>
          <a:lstStyle/>
          <a:p>
            <a:pPr algn="ctr" indent="0" marL="0">
              <a:lnSpc>
                <a:spcPts val="2150"/>
              </a:lnSpc>
              <a:buNone/>
            </a:pPr>
            <a:r>
              <a:rPr lang="en-US" sz="1750" dirty="0">
                <a:solidFill>
                  <a:srgbClr val="FFFFFF"/>
                </a:solidFill>
                <a:latin typeface="Libre Baskerville" pitchFamily="34" charset="0"/>
                <a:ea typeface="Libre Baskerville" pitchFamily="34" charset="-122"/>
                <a:cs typeface="Libre Baskerville" pitchFamily="34" charset="-120"/>
              </a:rPr>
              <a:t>Observare</a:t>
            </a:r>
            <a:endParaRPr lang="en-US" sz="1750" dirty="0"/>
          </a:p>
        </p:txBody>
      </p:sp>
      <p:sp>
        <p:nvSpPr>
          <p:cNvPr id="5" name="Text 2"/>
          <p:cNvSpPr/>
          <p:nvPr/>
        </p:nvSpPr>
        <p:spPr>
          <a:xfrm>
            <a:off x="2878630" y="2728656"/>
            <a:ext cx="1776383" cy="595430"/>
          </a:xfrm>
          <a:prstGeom prst="rect">
            <a:avLst/>
          </a:prstGeom>
          <a:noFill/>
          <a:ln/>
        </p:spPr>
        <p:txBody>
          <a:bodyPr wrap="square" lIns="0" tIns="0" rIns="0" bIns="0" rtlCol="0" anchor="t"/>
          <a:lstStyle/>
          <a:p>
            <a:pPr algn="ctr" indent="0" marL="0">
              <a:lnSpc>
                <a:spcPts val="1550"/>
              </a:lnSpc>
              <a:buNone/>
            </a:pPr>
            <a:r>
              <a:rPr lang="en-US" sz="1400" dirty="0">
                <a:solidFill>
                  <a:srgbClr val="FFFFFF"/>
                </a:solidFill>
                <a:latin typeface="Open Sans" pitchFamily="34" charset="0"/>
                <a:ea typeface="Open Sans" pitchFamily="34" charset="-122"/>
                <a:cs typeface="Open Sans" pitchFamily="34" charset="-120"/>
              </a:rPr>
              <a:t>Colectează date pentru planificare activă.</a:t>
            </a:r>
            <a:endParaRPr lang="en-US" sz="1400" dirty="0"/>
          </a:p>
        </p:txBody>
      </p:sp>
      <p:sp>
        <p:nvSpPr>
          <p:cNvPr id="6" name="Text 3"/>
          <p:cNvSpPr/>
          <p:nvPr/>
        </p:nvSpPr>
        <p:spPr>
          <a:xfrm>
            <a:off x="5553887" y="2469955"/>
            <a:ext cx="1776383" cy="278673"/>
          </a:xfrm>
          <a:prstGeom prst="rect">
            <a:avLst/>
          </a:prstGeom>
          <a:noFill/>
          <a:ln/>
        </p:spPr>
        <p:txBody>
          <a:bodyPr wrap="none" lIns="0" tIns="0" rIns="0" bIns="0" rtlCol="0" anchor="t"/>
          <a:lstStyle/>
          <a:p>
            <a:pPr algn="ctr" indent="0" marL="0">
              <a:lnSpc>
                <a:spcPts val="2150"/>
              </a:lnSpc>
              <a:buNone/>
            </a:pPr>
            <a:r>
              <a:rPr lang="en-US" sz="1750" dirty="0">
                <a:solidFill>
                  <a:srgbClr val="FFFFFF"/>
                </a:solidFill>
                <a:latin typeface="Libre Baskerville" pitchFamily="34" charset="0"/>
                <a:ea typeface="Libre Baskerville" pitchFamily="34" charset="-122"/>
                <a:cs typeface="Libre Baskerville" pitchFamily="34" charset="-120"/>
              </a:rPr>
              <a:t>Joc de rol</a:t>
            </a:r>
            <a:endParaRPr lang="en-US" sz="1750" dirty="0"/>
          </a:p>
        </p:txBody>
      </p:sp>
      <p:sp>
        <p:nvSpPr>
          <p:cNvPr id="7" name="Text 4"/>
          <p:cNvSpPr/>
          <p:nvPr/>
        </p:nvSpPr>
        <p:spPr>
          <a:xfrm>
            <a:off x="5553887" y="2827895"/>
            <a:ext cx="1776383" cy="396954"/>
          </a:xfrm>
          <a:prstGeom prst="rect">
            <a:avLst/>
          </a:prstGeom>
          <a:noFill/>
          <a:ln/>
        </p:spPr>
        <p:txBody>
          <a:bodyPr wrap="square" lIns="0" tIns="0" rIns="0" bIns="0" rtlCol="0" anchor="t"/>
          <a:lstStyle/>
          <a:p>
            <a:pPr algn="ctr" indent="0" marL="0">
              <a:lnSpc>
                <a:spcPts val="1550"/>
              </a:lnSpc>
              <a:buNone/>
            </a:pPr>
            <a:r>
              <a:rPr lang="en-US" sz="1400" dirty="0">
                <a:solidFill>
                  <a:srgbClr val="FFFFFF"/>
                </a:solidFill>
                <a:latin typeface="Open Sans" pitchFamily="34" charset="0"/>
                <a:ea typeface="Open Sans" pitchFamily="34" charset="-122"/>
                <a:cs typeface="Open Sans" pitchFamily="34" charset="-120"/>
              </a:rPr>
              <a:t>Simulează situații pe baza observațiilor.</a:t>
            </a:r>
            <a:endParaRPr lang="en-US" sz="1400" dirty="0"/>
          </a:p>
        </p:txBody>
      </p:sp>
      <p:sp>
        <p:nvSpPr>
          <p:cNvPr id="8" name="Text 5"/>
          <p:cNvSpPr/>
          <p:nvPr/>
        </p:nvSpPr>
        <p:spPr>
          <a:xfrm>
            <a:off x="2878785" y="5145057"/>
            <a:ext cx="1776383" cy="278672"/>
          </a:xfrm>
          <a:prstGeom prst="rect">
            <a:avLst/>
          </a:prstGeom>
          <a:noFill/>
          <a:ln/>
        </p:spPr>
        <p:txBody>
          <a:bodyPr wrap="none" lIns="0" tIns="0" rIns="0" bIns="0" rtlCol="0" anchor="t"/>
          <a:lstStyle/>
          <a:p>
            <a:pPr algn="ctr" indent="0" marL="0">
              <a:lnSpc>
                <a:spcPts val="2150"/>
              </a:lnSpc>
              <a:buNone/>
            </a:pPr>
            <a:r>
              <a:rPr lang="en-US" sz="1750" dirty="0">
                <a:solidFill>
                  <a:srgbClr val="FFFFFF"/>
                </a:solidFill>
                <a:latin typeface="Libre Baskerville" pitchFamily="34" charset="0"/>
                <a:ea typeface="Libre Baskerville" pitchFamily="34" charset="-122"/>
                <a:cs typeface="Libre Baskerville" pitchFamily="34" charset="-120"/>
              </a:rPr>
              <a:t>Proiect</a:t>
            </a:r>
            <a:endParaRPr lang="en-US" sz="1750" dirty="0"/>
          </a:p>
        </p:txBody>
      </p:sp>
      <p:sp>
        <p:nvSpPr>
          <p:cNvPr id="9" name="Text 6"/>
          <p:cNvSpPr/>
          <p:nvPr/>
        </p:nvSpPr>
        <p:spPr>
          <a:xfrm>
            <a:off x="2878785" y="5502996"/>
            <a:ext cx="1776383" cy="396953"/>
          </a:xfrm>
          <a:prstGeom prst="rect">
            <a:avLst/>
          </a:prstGeom>
          <a:noFill/>
          <a:ln/>
        </p:spPr>
        <p:txBody>
          <a:bodyPr wrap="square" lIns="0" tIns="0" rIns="0" bIns="0" rtlCol="0" anchor="t"/>
          <a:lstStyle/>
          <a:p>
            <a:pPr algn="ctr" indent="0" marL="0">
              <a:lnSpc>
                <a:spcPts val="1550"/>
              </a:lnSpc>
              <a:buNone/>
            </a:pPr>
            <a:r>
              <a:rPr lang="en-US" sz="1400" dirty="0">
                <a:solidFill>
                  <a:srgbClr val="FFFFFF"/>
                </a:solidFill>
                <a:latin typeface="Open Sans" pitchFamily="34" charset="0"/>
                <a:ea typeface="Open Sans" pitchFamily="34" charset="-122"/>
                <a:cs typeface="Open Sans" pitchFamily="34" charset="-120"/>
              </a:rPr>
              <a:t>Dezvoltă soluții aplicate în echipă.</a:t>
            </a:r>
            <a:endParaRPr lang="en-US" sz="1400" dirty="0"/>
          </a:p>
        </p:txBody>
      </p:sp>
      <p:sp>
        <p:nvSpPr>
          <p:cNvPr id="10" name="Text 7"/>
          <p:cNvSpPr/>
          <p:nvPr/>
        </p:nvSpPr>
        <p:spPr>
          <a:xfrm>
            <a:off x="5553887" y="5045819"/>
            <a:ext cx="1776383" cy="278672"/>
          </a:xfrm>
          <a:prstGeom prst="rect">
            <a:avLst/>
          </a:prstGeom>
          <a:noFill/>
          <a:ln/>
        </p:spPr>
        <p:txBody>
          <a:bodyPr wrap="none" lIns="0" tIns="0" rIns="0" bIns="0" rtlCol="0" anchor="t"/>
          <a:lstStyle/>
          <a:p>
            <a:pPr algn="ctr" indent="0" marL="0">
              <a:lnSpc>
                <a:spcPts val="2150"/>
              </a:lnSpc>
              <a:buNone/>
            </a:pPr>
            <a:r>
              <a:rPr lang="en-US" sz="1750" dirty="0">
                <a:solidFill>
                  <a:srgbClr val="FFFFFF"/>
                </a:solidFill>
                <a:latin typeface="Libre Baskerville" pitchFamily="34" charset="0"/>
                <a:ea typeface="Libre Baskerville" pitchFamily="34" charset="-122"/>
                <a:cs typeface="Libre Baskerville" pitchFamily="34" charset="-120"/>
              </a:rPr>
              <a:t>Cooperare</a:t>
            </a:r>
            <a:endParaRPr lang="en-US" sz="1750" dirty="0"/>
          </a:p>
        </p:txBody>
      </p:sp>
      <p:sp>
        <p:nvSpPr>
          <p:cNvPr id="11" name="Text 8"/>
          <p:cNvSpPr/>
          <p:nvPr/>
        </p:nvSpPr>
        <p:spPr>
          <a:xfrm>
            <a:off x="5553887" y="5403758"/>
            <a:ext cx="1776383" cy="595430"/>
          </a:xfrm>
          <a:prstGeom prst="rect">
            <a:avLst/>
          </a:prstGeom>
          <a:noFill/>
          <a:ln/>
        </p:spPr>
        <p:txBody>
          <a:bodyPr wrap="square" lIns="0" tIns="0" rIns="0" bIns="0" rtlCol="0" anchor="t"/>
          <a:lstStyle/>
          <a:p>
            <a:pPr algn="ctr" indent="0" marL="0">
              <a:lnSpc>
                <a:spcPts val="1550"/>
              </a:lnSpc>
              <a:buNone/>
            </a:pPr>
            <a:r>
              <a:rPr lang="en-US" sz="1400" dirty="0">
                <a:solidFill>
                  <a:srgbClr val="FFFFFF"/>
                </a:solidFill>
                <a:latin typeface="Open Sans" pitchFamily="34" charset="0"/>
                <a:ea typeface="Open Sans" pitchFamily="34" charset="-122"/>
                <a:cs typeface="Open Sans" pitchFamily="34" charset="-120"/>
              </a:rPr>
              <a:t>Consolidare prin lucru colaborativ și reflecție.</a:t>
            </a:r>
            <a:endParaRPr lang="en-US" sz="1400" dirty="0"/>
          </a:p>
        </p:txBody>
      </p:sp>
      <p:sp>
        <p:nvSpPr>
          <p:cNvPr id="12" name="Text 9"/>
          <p:cNvSpPr/>
          <p:nvPr/>
        </p:nvSpPr>
        <p:spPr>
          <a:xfrm>
            <a:off x="1201460" y="7093029"/>
            <a:ext cx="7796451" cy="504825"/>
          </a:xfrm>
          <a:prstGeom prst="rect">
            <a:avLst/>
          </a:prstGeom>
          <a:noFill/>
          <a:ln/>
        </p:spPr>
        <p:txBody>
          <a:bodyPr wrap="square" lIns="0" tIns="0" rIns="0" bIns="0" rtlCol="0" anchor="t"/>
          <a:lstStyle/>
          <a:p>
            <a:pPr algn="l" indent="0" marL="0">
              <a:lnSpc>
                <a:spcPts val="1950"/>
              </a:lnSpc>
              <a:buNone/>
            </a:pPr>
            <a:r>
              <a:rPr lang="en-US" sz="1350" dirty="0">
                <a:solidFill>
                  <a:srgbClr val="49495A"/>
                </a:solidFill>
                <a:latin typeface="Open Sans" pitchFamily="34" charset="0"/>
                <a:ea typeface="Open Sans" pitchFamily="34" charset="-122"/>
                <a:cs typeface="Open Sans" pitchFamily="34" charset="-120"/>
              </a:rPr>
              <a:t>Aceste metode se completează reciproc, creând un ciclu de învățare activ, reflexiv și colaborativ.</a:t>
            </a:r>
            <a:endParaRPr lang="en-US" sz="1350" dirty="0"/>
          </a:p>
        </p:txBody>
      </p:sp>
      <p:sp>
        <p:nvSpPr>
          <p:cNvPr id="13" name="Text 10"/>
          <p:cNvSpPr/>
          <p:nvPr/>
        </p:nvSpPr>
        <p:spPr>
          <a:xfrm>
            <a:off x="9437727" y="2208848"/>
            <a:ext cx="2674858" cy="276820"/>
          </a:xfrm>
          <a:prstGeom prst="rect">
            <a:avLst/>
          </a:prstGeom>
          <a:noFill/>
          <a:ln/>
        </p:spPr>
        <p:txBody>
          <a:bodyPr wrap="none" lIns="0" tIns="0" rIns="0" bIns="0" rtlCol="0" anchor="t"/>
          <a:lstStyle/>
          <a:p>
            <a:pPr algn="l" indent="0" marL="0">
              <a:lnSpc>
                <a:spcPts val="2150"/>
              </a:lnSpc>
              <a:buNone/>
            </a:pPr>
            <a:r>
              <a:rPr lang="en-US" sz="1700" dirty="0">
                <a:solidFill>
                  <a:srgbClr val="403CCF"/>
                </a:solidFill>
                <a:latin typeface="Libre Baskerville" pitchFamily="34" charset="0"/>
                <a:ea typeface="Libre Baskerville" pitchFamily="34" charset="-122"/>
                <a:cs typeface="Libre Baskerville" pitchFamily="34" charset="-120"/>
              </a:rPr>
              <a:t>Rolul Cadrului Didactic</a:t>
            </a:r>
            <a:endParaRPr lang="en-US" sz="1700" dirty="0"/>
          </a:p>
        </p:txBody>
      </p:sp>
      <p:sp>
        <p:nvSpPr>
          <p:cNvPr id="14" name="Text 11"/>
          <p:cNvSpPr/>
          <p:nvPr/>
        </p:nvSpPr>
        <p:spPr>
          <a:xfrm>
            <a:off x="9437727" y="2624018"/>
            <a:ext cx="3998595" cy="1009650"/>
          </a:xfrm>
          <a:prstGeom prst="rect">
            <a:avLst/>
          </a:prstGeom>
          <a:noFill/>
          <a:ln/>
        </p:spPr>
        <p:txBody>
          <a:bodyPr wrap="square" lIns="0" tIns="0" rIns="0" bIns="0" rtlCol="0" anchor="t"/>
          <a:lstStyle/>
          <a:p>
            <a:pPr algn="l" indent="0" marL="0">
              <a:lnSpc>
                <a:spcPts val="1950"/>
              </a:lnSpc>
              <a:buNone/>
            </a:pPr>
            <a:r>
              <a:rPr lang="en-US" sz="1350" dirty="0">
                <a:solidFill>
                  <a:srgbClr val="49495A"/>
                </a:solidFill>
                <a:latin typeface="Open Sans" pitchFamily="34" charset="0"/>
                <a:ea typeface="Open Sans" pitchFamily="34" charset="-122"/>
                <a:cs typeface="Open Sans" pitchFamily="34" charset="-120"/>
              </a:rPr>
              <a:t>Cel mai important transfer metodologic al Săptămânii Verzi este cel al </a:t>
            </a:r>
            <a:pPr algn="l" indent="0" marL="0">
              <a:lnSpc>
                <a:spcPts val="1950"/>
              </a:lnSpc>
              <a:buNone/>
            </a:pPr>
            <a:r>
              <a:rPr lang="en-US" sz="1350" b="1" dirty="0">
                <a:solidFill>
                  <a:srgbClr val="49495A"/>
                </a:solidFill>
                <a:latin typeface="Open Sans" pitchFamily="34" charset="0"/>
                <a:ea typeface="Open Sans" pitchFamily="34" charset="-122"/>
                <a:cs typeface="Open Sans" pitchFamily="34" charset="-120"/>
              </a:rPr>
              <a:t>rolului profesorului</a:t>
            </a:r>
            <a:pPr algn="l" indent="0" marL="0">
              <a:lnSpc>
                <a:spcPts val="1950"/>
              </a:lnSpc>
              <a:buNone/>
            </a:pPr>
            <a:r>
              <a:rPr lang="en-US" sz="1350" dirty="0">
                <a:solidFill>
                  <a:srgbClr val="49495A"/>
                </a:solidFill>
                <a:latin typeface="Open Sans" pitchFamily="34" charset="0"/>
                <a:ea typeface="Open Sans" pitchFamily="34" charset="-122"/>
                <a:cs typeface="Open Sans" pitchFamily="34" charset="-120"/>
              </a:rPr>
              <a:t>: de la „sursă a cunoașterii la catedră" la </a:t>
            </a:r>
            <a:pPr algn="l" indent="0" marL="0">
              <a:lnSpc>
                <a:spcPts val="1950"/>
              </a:lnSpc>
              <a:buNone/>
            </a:pPr>
            <a:r>
              <a:rPr lang="en-US" sz="1350" b="1" dirty="0">
                <a:solidFill>
                  <a:srgbClr val="49495A"/>
                </a:solidFill>
                <a:latin typeface="Open Sans" pitchFamily="34" charset="0"/>
                <a:ea typeface="Open Sans" pitchFamily="34" charset="-122"/>
                <a:cs typeface="Open Sans" pitchFamily="34" charset="-120"/>
              </a:rPr>
              <a:t>facilitator și mentor</a:t>
            </a:r>
            <a:pPr algn="l" indent="0" marL="0">
              <a:lnSpc>
                <a:spcPts val="1950"/>
              </a:lnSpc>
              <a:buNone/>
            </a:pPr>
            <a:r>
              <a:rPr lang="en-US" sz="1350" dirty="0">
                <a:solidFill>
                  <a:srgbClr val="49495A"/>
                </a:solidFill>
                <a:latin typeface="Open Sans" pitchFamily="34" charset="0"/>
                <a:ea typeface="Open Sans" pitchFamily="34" charset="-122"/>
                <a:cs typeface="Open Sans" pitchFamily="34" charset="-120"/>
              </a:rPr>
              <a:t> în natură.</a:t>
            </a:r>
            <a:endParaRPr lang="en-US" sz="1350" dirty="0"/>
          </a:p>
        </p:txBody>
      </p:sp>
      <p:sp>
        <p:nvSpPr>
          <p:cNvPr id="15" name="Shape 12"/>
          <p:cNvSpPr/>
          <p:nvPr/>
        </p:nvSpPr>
        <p:spPr>
          <a:xfrm>
            <a:off x="9437727" y="3789402"/>
            <a:ext cx="3998595" cy="1153001"/>
          </a:xfrm>
          <a:prstGeom prst="roundRect">
            <a:avLst>
              <a:gd name="adj" fmla="val 2305"/>
            </a:avLst>
          </a:prstGeom>
          <a:solidFill>
            <a:srgbClr val="B6FCB8"/>
          </a:solidFill>
          <a:ln/>
        </p:spPr>
      </p:sp>
      <p:pic>
        <p:nvPicPr>
          <p:cNvPr id="16" name="Image 1" descr="preencoded.png">    </p:cNvPr>
          <p:cNvPicPr>
            <a:picLocks noChangeAspect="1"/>
          </p:cNvPicPr>
          <p:nvPr/>
        </p:nvPicPr>
        <p:blipFill>
          <a:blip r:embed="rId2"/>
          <a:stretch>
            <a:fillRect/>
          </a:stretch>
        </p:blipFill>
        <p:spPr>
          <a:xfrm>
            <a:off x="9614892" y="4046339"/>
            <a:ext cx="221456" cy="177165"/>
          </a:xfrm>
          <a:prstGeom prst="rect">
            <a:avLst/>
          </a:prstGeom>
        </p:spPr>
      </p:pic>
      <p:sp>
        <p:nvSpPr>
          <p:cNvPr id="17" name="Text 13"/>
          <p:cNvSpPr/>
          <p:nvPr/>
        </p:nvSpPr>
        <p:spPr>
          <a:xfrm>
            <a:off x="10013513" y="3972044"/>
            <a:ext cx="3245644" cy="757238"/>
          </a:xfrm>
          <a:prstGeom prst="rect">
            <a:avLst/>
          </a:prstGeom>
          <a:noFill/>
          <a:ln/>
        </p:spPr>
        <p:txBody>
          <a:bodyPr wrap="square" lIns="0" tIns="0" rIns="0" bIns="0" rtlCol="0" anchor="t"/>
          <a:lstStyle/>
          <a:p>
            <a:pPr algn="l" indent="0" marL="0">
              <a:lnSpc>
                <a:spcPts val="1950"/>
              </a:lnSpc>
              <a:buNone/>
            </a:pPr>
            <a:r>
              <a:rPr lang="en-US" sz="1350" dirty="0">
                <a:solidFill>
                  <a:srgbClr val="000000"/>
                </a:solidFill>
                <a:latin typeface="Open Sans" pitchFamily="34" charset="0"/>
                <a:ea typeface="Open Sans" pitchFamily="34" charset="-122"/>
                <a:cs typeface="Open Sans" pitchFamily="34" charset="-120"/>
              </a:rPr>
              <a:t>Profesorul care participă activ alături de elevi devine un model de colaborare, nu doar un evaluator al ei.</a:t>
            </a:r>
            <a:endParaRPr lang="en-US" sz="1350" dirty="0"/>
          </a:p>
        </p:txBody>
      </p:sp>
      <p:sp>
        <p:nvSpPr>
          <p:cNvPr id="18" name="Text 14"/>
          <p:cNvSpPr/>
          <p:nvPr/>
        </p:nvSpPr>
        <p:spPr>
          <a:xfrm>
            <a:off x="9437727" y="5098137"/>
            <a:ext cx="2797731" cy="276820"/>
          </a:xfrm>
          <a:prstGeom prst="rect">
            <a:avLst/>
          </a:prstGeom>
          <a:noFill/>
          <a:ln/>
        </p:spPr>
        <p:txBody>
          <a:bodyPr wrap="none" lIns="0" tIns="0" rIns="0" bIns="0" rtlCol="0" anchor="t"/>
          <a:lstStyle/>
          <a:p>
            <a:pPr algn="l" indent="0" marL="0">
              <a:lnSpc>
                <a:spcPts val="2150"/>
              </a:lnSpc>
              <a:buNone/>
            </a:pPr>
            <a:r>
              <a:rPr lang="en-US" sz="1700" dirty="0">
                <a:solidFill>
                  <a:srgbClr val="403CCF"/>
                </a:solidFill>
                <a:latin typeface="Libre Baskerville" pitchFamily="34" charset="0"/>
                <a:ea typeface="Libre Baskerville" pitchFamily="34" charset="-122"/>
                <a:cs typeface="Libre Baskerville" pitchFamily="34" charset="-120"/>
              </a:rPr>
              <a:t>Instrumente de Evaluare</a:t>
            </a:r>
            <a:endParaRPr lang="en-US" sz="1700" dirty="0"/>
          </a:p>
        </p:txBody>
      </p:sp>
      <p:sp>
        <p:nvSpPr>
          <p:cNvPr id="19" name="Text 15"/>
          <p:cNvSpPr/>
          <p:nvPr/>
        </p:nvSpPr>
        <p:spPr>
          <a:xfrm>
            <a:off x="9437727" y="5513308"/>
            <a:ext cx="3998595" cy="1358741"/>
          </a:xfrm>
          <a:prstGeom prst="rect">
            <a:avLst/>
          </a:prstGeom>
          <a:noFill/>
          <a:ln/>
        </p:spPr>
        <p:txBody>
          <a:bodyPr wrap="square" lIns="0" tIns="0" rIns="0" bIns="0" rtlCol="0" anchor="t"/>
          <a:lstStyle/>
          <a:p>
            <a:pPr algn="l" marL="342900" indent="-342900">
              <a:lnSpc>
                <a:spcPts val="1950"/>
              </a:lnSpc>
              <a:buSzPct val="100000"/>
              <a:buChar char="•"/>
            </a:pPr>
            <a:r>
              <a:rPr lang="en-US" sz="1350" dirty="0">
                <a:solidFill>
                  <a:srgbClr val="49495A"/>
                </a:solidFill>
                <a:latin typeface="Open Sans" pitchFamily="34" charset="0"/>
                <a:ea typeface="Open Sans" pitchFamily="34" charset="-122"/>
                <a:cs typeface="Open Sans" pitchFamily="34" charset="-120"/>
              </a:rPr>
              <a:t>Chestionare sociometrice simple (Cine te-a ajutat cel mai mult?)</a:t>
            </a:r>
            <a:endParaRPr lang="en-US" sz="1350" dirty="0"/>
          </a:p>
          <a:p>
            <a:pPr algn="l" marL="342900" indent="-342900">
              <a:lnSpc>
                <a:spcPts val="1950"/>
              </a:lnSpc>
              <a:buSzPct val="100000"/>
              <a:buChar char="•"/>
            </a:pPr>
            <a:r>
              <a:rPr lang="en-US" sz="1350" dirty="0">
                <a:solidFill>
                  <a:srgbClr val="49495A"/>
                </a:solidFill>
                <a:latin typeface="Open Sans" pitchFamily="34" charset="0"/>
                <a:ea typeface="Open Sans" pitchFamily="34" charset="-122"/>
                <a:cs typeface="Open Sans" pitchFamily="34" charset="-120"/>
              </a:rPr>
              <a:t>Observarea comportamentului în jocurile de echipă</a:t>
            </a:r>
            <a:endParaRPr lang="en-US" sz="1350" dirty="0"/>
          </a:p>
          <a:p>
            <a:pPr algn="l" marL="342900" indent="-342900">
              <a:lnSpc>
                <a:spcPts val="1950"/>
              </a:lnSpc>
              <a:buSzPct val="100000"/>
              <a:buChar char="•"/>
            </a:pPr>
            <a:r>
              <a:rPr lang="en-US" sz="1350" dirty="0">
                <a:solidFill>
                  <a:srgbClr val="49495A"/>
                </a:solidFill>
                <a:latin typeface="Open Sans" pitchFamily="34" charset="0"/>
                <a:ea typeface="Open Sans" pitchFamily="34" charset="-122"/>
                <a:cs typeface="Open Sans" pitchFamily="34" charset="-120"/>
              </a:rPr>
              <a:t>Jurnale de reflecție ale elevilor</a:t>
            </a:r>
            <a:endParaRPr lang="en-US" sz="13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1829157" y="494824"/>
            <a:ext cx="10971967" cy="520541"/>
          </a:xfrm>
          <a:prstGeom prst="rect">
            <a:avLst/>
          </a:prstGeom>
          <a:noFill/>
          <a:ln/>
        </p:spPr>
        <p:txBody>
          <a:bodyPr wrap="none" lIns="0" tIns="0" rIns="0" bIns="0" rtlCol="0" anchor="t"/>
          <a:lstStyle/>
          <a:p>
            <a:pPr algn="ctr" indent="0" marL="0">
              <a:lnSpc>
                <a:spcPts val="4050"/>
              </a:lnSpc>
              <a:buNone/>
            </a:pPr>
            <a:r>
              <a:rPr lang="en-US" sz="3250" dirty="0">
                <a:solidFill>
                  <a:srgbClr val="1F7135"/>
                </a:solidFill>
                <a:latin typeface="Libre Baskerville" pitchFamily="34" charset="0"/>
                <a:ea typeface="Libre Baskerville" pitchFamily="34" charset="-122"/>
                <a:cs typeface="Libre Baskerville" pitchFamily="34" charset="-120"/>
              </a:rPr>
              <a:t>Activități practice: cinci experiențe transformatoare</a:t>
            </a:r>
            <a:endParaRPr lang="en-US" sz="3250" dirty="0"/>
          </a:p>
        </p:txBody>
      </p:sp>
      <p:pic>
        <p:nvPicPr>
          <p:cNvPr id="3" name="Image 0" descr="preencoded.png">    </p:cNvPr>
          <p:cNvPicPr>
            <a:picLocks noChangeAspect="1"/>
          </p:cNvPicPr>
          <p:nvPr/>
        </p:nvPicPr>
        <p:blipFill>
          <a:blip r:embed="rId1"/>
          <a:stretch>
            <a:fillRect/>
          </a:stretch>
        </p:blipFill>
        <p:spPr>
          <a:xfrm>
            <a:off x="1568291" y="1259919"/>
            <a:ext cx="1099304" cy="1099304"/>
          </a:xfrm>
          <a:prstGeom prst="rect">
            <a:avLst/>
          </a:prstGeom>
        </p:spPr>
      </p:pic>
      <p:sp>
        <p:nvSpPr>
          <p:cNvPr id="4" name="Text 1"/>
          <p:cNvSpPr/>
          <p:nvPr/>
        </p:nvSpPr>
        <p:spPr>
          <a:xfrm>
            <a:off x="2820472" y="1259919"/>
            <a:ext cx="4067056" cy="267891"/>
          </a:xfrm>
          <a:prstGeom prst="rect">
            <a:avLst/>
          </a:prstGeom>
          <a:noFill/>
          <a:ln/>
        </p:spPr>
        <p:txBody>
          <a:bodyPr wrap="none" lIns="0" tIns="0" rIns="0" bIns="0" rtlCol="0" anchor="t"/>
          <a:lstStyle/>
          <a:p>
            <a:pPr algn="l" indent="0" marL="0">
              <a:lnSpc>
                <a:spcPts val="2000"/>
              </a:lnSpc>
              <a:buNone/>
            </a:pPr>
            <a:r>
              <a:rPr lang="en-US" sz="1600" dirty="0">
                <a:solidFill>
                  <a:srgbClr val="000000"/>
                </a:solidFill>
                <a:latin typeface="Libre Baskerville" pitchFamily="34" charset="0"/>
                <a:ea typeface="Libre Baskerville" pitchFamily="34" charset="-122"/>
                <a:cs typeface="Libre Baskerville" pitchFamily="34" charset="-120"/>
              </a:rPr>
              <a:t>🌷</a:t>
            </a:r>
            <a:pPr algn="l" indent="0" marL="0">
              <a:lnSpc>
                <a:spcPts val="2000"/>
              </a:lnSpc>
              <a:buNone/>
            </a:pPr>
            <a:r>
              <a:rPr lang="en-US" sz="1600" dirty="0">
                <a:solidFill>
                  <a:srgbClr val="49495A"/>
                </a:solidFill>
                <a:latin typeface="Libre Baskerville" pitchFamily="34" charset="0"/>
                <a:ea typeface="Libre Baskerville" pitchFamily="34" charset="-122"/>
                <a:cs typeface="Libre Baskerville" pitchFamily="34" charset="-120"/>
              </a:rPr>
              <a:t> Grădina Clasei – Rădăcini Comune</a:t>
            </a:r>
            <a:endParaRPr lang="en-US" sz="1600" dirty="0"/>
          </a:p>
        </p:txBody>
      </p:sp>
      <p:sp>
        <p:nvSpPr>
          <p:cNvPr id="5" name="Text 2"/>
          <p:cNvSpPr/>
          <p:nvPr/>
        </p:nvSpPr>
        <p:spPr>
          <a:xfrm>
            <a:off x="2820472" y="1601153"/>
            <a:ext cx="10241518" cy="693301"/>
          </a:xfrm>
          <a:prstGeom prst="rect">
            <a:avLst/>
          </a:prstGeom>
          <a:noFill/>
          <a:ln/>
        </p:spPr>
        <p:txBody>
          <a:bodyPr wrap="square" lIns="0" tIns="0" rIns="0" bIns="0" rtlCol="0" anchor="t"/>
          <a:lstStyle/>
          <a:p>
            <a:pPr algn="l" indent="0" marL="0">
              <a:lnSpc>
                <a:spcPts val="1800"/>
              </a:lnSpc>
              <a:buNone/>
            </a:pPr>
            <a:r>
              <a:rPr lang="en-US" sz="1300" dirty="0">
                <a:solidFill>
                  <a:srgbClr val="49495A"/>
                </a:solidFill>
                <a:latin typeface="Open Sans" pitchFamily="34" charset="0"/>
                <a:ea typeface="Open Sans" pitchFamily="34" charset="-122"/>
                <a:cs typeface="Open Sans" pitchFamily="34" charset="-120"/>
              </a:rPr>
              <a:t>Micro-echipe cu roluri clare: Grădinari, Designeri, Documentariști. Elevii înțeleg </a:t>
            </a:r>
            <a:pPr algn="l" indent="0" marL="0">
              <a:lnSpc>
                <a:spcPts val="1800"/>
              </a:lnSpc>
              <a:buNone/>
            </a:pPr>
            <a:r>
              <a:rPr lang="en-US" sz="1300" b="1" dirty="0">
                <a:solidFill>
                  <a:srgbClr val="49495A"/>
                </a:solidFill>
                <a:latin typeface="Open Sans" pitchFamily="34" charset="0"/>
                <a:ea typeface="Open Sans" pitchFamily="34" charset="-122"/>
                <a:cs typeface="Open Sans" pitchFamily="34" charset="-120"/>
              </a:rPr>
              <a:t>interdependența pozitivă</a:t>
            </a:r>
            <a:pPr algn="l" indent="0" marL="0">
              <a:lnSpc>
                <a:spcPts val="1800"/>
              </a:lnSpc>
              <a:buNone/>
            </a:pPr>
            <a:r>
              <a:rPr lang="en-US" sz="1300" dirty="0">
                <a:solidFill>
                  <a:srgbClr val="49495A"/>
                </a:solidFill>
                <a:latin typeface="Open Sans" pitchFamily="34" charset="0"/>
                <a:ea typeface="Open Sans" pitchFamily="34" charset="-122"/>
                <a:cs typeface="Open Sans" pitchFamily="34" charset="-120"/>
              </a:rPr>
              <a:t> — dacă unul uită să ude planta, toți pierd. Elevii învață nu doar despre ciclul de viață al plantelor, ci experimentează responsabilitatea partajată. Succesul (creșterea plantei) depinde de efortul susținut al întregii echipe. </a:t>
            </a:r>
            <a:endParaRPr lang="en-US" sz="1300" dirty="0"/>
          </a:p>
        </p:txBody>
      </p:sp>
      <p:pic>
        <p:nvPicPr>
          <p:cNvPr id="6" name="Image 1" descr="preencoded.png">    </p:cNvPr>
          <p:cNvPicPr>
            <a:picLocks noChangeAspect="1"/>
          </p:cNvPicPr>
          <p:nvPr/>
        </p:nvPicPr>
        <p:blipFill>
          <a:blip r:embed="rId2"/>
          <a:stretch>
            <a:fillRect/>
          </a:stretch>
        </p:blipFill>
        <p:spPr>
          <a:xfrm>
            <a:off x="1568291" y="2603778"/>
            <a:ext cx="1099304" cy="1099304"/>
          </a:xfrm>
          <a:prstGeom prst="rect">
            <a:avLst/>
          </a:prstGeom>
        </p:spPr>
      </p:pic>
      <p:sp>
        <p:nvSpPr>
          <p:cNvPr id="7" name="Text 3"/>
          <p:cNvSpPr/>
          <p:nvPr/>
        </p:nvSpPr>
        <p:spPr>
          <a:xfrm>
            <a:off x="2820472" y="2603778"/>
            <a:ext cx="4940141" cy="267891"/>
          </a:xfrm>
          <a:prstGeom prst="rect">
            <a:avLst/>
          </a:prstGeom>
          <a:noFill/>
          <a:ln/>
        </p:spPr>
        <p:txBody>
          <a:bodyPr wrap="none" lIns="0" tIns="0" rIns="0" bIns="0" rtlCol="0" anchor="t"/>
          <a:lstStyle/>
          <a:p>
            <a:pPr algn="l" indent="0" marL="0">
              <a:lnSpc>
                <a:spcPts val="2000"/>
              </a:lnSpc>
              <a:buNone/>
            </a:pPr>
            <a:r>
              <a:rPr lang="en-US" sz="1600" dirty="0">
                <a:solidFill>
                  <a:srgbClr val="000000"/>
                </a:solidFill>
                <a:latin typeface="Libre Baskerville" pitchFamily="34" charset="0"/>
                <a:ea typeface="Libre Baskerville" pitchFamily="34" charset="-122"/>
                <a:cs typeface="Libre Baskerville" pitchFamily="34" charset="-120"/>
              </a:rPr>
              <a:t>🔍</a:t>
            </a:r>
            <a:pPr algn="l" indent="0" marL="0">
              <a:lnSpc>
                <a:spcPts val="2000"/>
              </a:lnSpc>
              <a:buNone/>
            </a:pPr>
            <a:r>
              <a:rPr lang="en-US" sz="1600" dirty="0">
                <a:solidFill>
                  <a:srgbClr val="49495A"/>
                </a:solidFill>
                <a:latin typeface="Libre Baskerville" pitchFamily="34" charset="0"/>
                <a:ea typeface="Libre Baskerville" pitchFamily="34" charset="-122"/>
                <a:cs typeface="Libre Baskerville" pitchFamily="34" charset="-120"/>
              </a:rPr>
              <a:t> Detectivii Naturii – Treasure Hunt Ecologic</a:t>
            </a:r>
            <a:endParaRPr lang="en-US" sz="1600" dirty="0"/>
          </a:p>
        </p:txBody>
      </p:sp>
      <p:sp>
        <p:nvSpPr>
          <p:cNvPr id="8" name="Text 4"/>
          <p:cNvSpPr/>
          <p:nvPr/>
        </p:nvSpPr>
        <p:spPr>
          <a:xfrm>
            <a:off x="2820472" y="2945011"/>
            <a:ext cx="10241518" cy="693301"/>
          </a:xfrm>
          <a:prstGeom prst="rect">
            <a:avLst/>
          </a:prstGeom>
          <a:noFill/>
          <a:ln/>
        </p:spPr>
        <p:txBody>
          <a:bodyPr wrap="square" lIns="0" tIns="0" rIns="0" bIns="0" rtlCol="0" anchor="t"/>
          <a:lstStyle/>
          <a:p>
            <a:pPr algn="l" indent="0" marL="0">
              <a:lnSpc>
                <a:spcPts val="1800"/>
              </a:lnSpc>
              <a:buNone/>
            </a:pPr>
            <a:r>
              <a:rPr lang="en-US" sz="1300" dirty="0">
                <a:solidFill>
                  <a:srgbClr val="49495A"/>
                </a:solidFill>
                <a:latin typeface="Open Sans" pitchFamily="34" charset="0"/>
                <a:ea typeface="Open Sans" pitchFamily="34" charset="-122"/>
                <a:cs typeface="Open Sans" pitchFamily="34" charset="-120"/>
              </a:rPr>
              <a:t>Este un joc de orientare și descoperire bazat pe indicii care vizează biodiversitatea locală. Echipe mixte caută elemente naturale specifice ( o frunză de arțar, un tip de rocă, o plantă medicinală) cu hărți create manual. Comunicarea sub presiunea timpului accelerează formarea legăturilor de grup.</a:t>
            </a:r>
            <a:endParaRPr lang="en-US" sz="1300" dirty="0"/>
          </a:p>
        </p:txBody>
      </p:sp>
      <p:pic>
        <p:nvPicPr>
          <p:cNvPr id="9" name="Image 2" descr="preencoded.png">    </p:cNvPr>
          <p:cNvPicPr>
            <a:picLocks noChangeAspect="1"/>
          </p:cNvPicPr>
          <p:nvPr/>
        </p:nvPicPr>
        <p:blipFill>
          <a:blip r:embed="rId3"/>
          <a:stretch>
            <a:fillRect/>
          </a:stretch>
        </p:blipFill>
        <p:spPr>
          <a:xfrm>
            <a:off x="1568291" y="3947636"/>
            <a:ext cx="1099304" cy="1099304"/>
          </a:xfrm>
          <a:prstGeom prst="rect">
            <a:avLst/>
          </a:prstGeom>
        </p:spPr>
      </p:pic>
      <p:sp>
        <p:nvSpPr>
          <p:cNvPr id="10" name="Text 5"/>
          <p:cNvSpPr/>
          <p:nvPr/>
        </p:nvSpPr>
        <p:spPr>
          <a:xfrm>
            <a:off x="2820472" y="3947636"/>
            <a:ext cx="3533418" cy="267891"/>
          </a:xfrm>
          <a:prstGeom prst="rect">
            <a:avLst/>
          </a:prstGeom>
          <a:noFill/>
          <a:ln/>
        </p:spPr>
        <p:txBody>
          <a:bodyPr wrap="none" lIns="0" tIns="0" rIns="0" bIns="0" rtlCol="0" anchor="t"/>
          <a:lstStyle/>
          <a:p>
            <a:pPr algn="l" indent="0" marL="0">
              <a:lnSpc>
                <a:spcPts val="2000"/>
              </a:lnSpc>
              <a:buNone/>
            </a:pPr>
            <a:r>
              <a:rPr lang="en-US" sz="1600" dirty="0">
                <a:solidFill>
                  <a:srgbClr val="000000"/>
                </a:solidFill>
                <a:latin typeface="Libre Baskerville" pitchFamily="34" charset="0"/>
                <a:ea typeface="Libre Baskerville" pitchFamily="34" charset="-122"/>
                <a:cs typeface="Libre Baskerville" pitchFamily="34" charset="-120"/>
              </a:rPr>
              <a:t>♻️</a:t>
            </a:r>
            <a:pPr algn="l" indent="0" marL="0">
              <a:lnSpc>
                <a:spcPts val="2000"/>
              </a:lnSpc>
              <a:buNone/>
            </a:pPr>
            <a:r>
              <a:rPr lang="en-US" sz="1600" dirty="0">
                <a:solidFill>
                  <a:srgbClr val="49495A"/>
                </a:solidFill>
                <a:latin typeface="Libre Baskerville" pitchFamily="34" charset="0"/>
                <a:ea typeface="Libre Baskerville" pitchFamily="34" charset="-122"/>
                <a:cs typeface="Libre Baskerville" pitchFamily="34" charset="-120"/>
              </a:rPr>
              <a:t> Atelierul de Reciclare Creativă</a:t>
            </a:r>
            <a:endParaRPr lang="en-US" sz="1600" dirty="0"/>
          </a:p>
        </p:txBody>
      </p:sp>
      <p:sp>
        <p:nvSpPr>
          <p:cNvPr id="11" name="Text 6"/>
          <p:cNvSpPr/>
          <p:nvPr/>
        </p:nvSpPr>
        <p:spPr>
          <a:xfrm>
            <a:off x="2820472" y="4288869"/>
            <a:ext cx="10241518" cy="693301"/>
          </a:xfrm>
          <a:prstGeom prst="rect">
            <a:avLst/>
          </a:prstGeom>
          <a:noFill/>
          <a:ln/>
        </p:spPr>
        <p:txBody>
          <a:bodyPr wrap="square" lIns="0" tIns="0" rIns="0" bIns="0" rtlCol="0" anchor="t"/>
          <a:lstStyle/>
          <a:p>
            <a:pPr algn="l" indent="0" marL="0">
              <a:lnSpc>
                <a:spcPts val="1800"/>
              </a:lnSpc>
              <a:buNone/>
            </a:pPr>
            <a:r>
              <a:rPr lang="en-US" sz="1300" dirty="0">
                <a:solidFill>
                  <a:srgbClr val="49495A"/>
                </a:solidFill>
                <a:latin typeface="Open Sans" pitchFamily="34" charset="0"/>
                <a:ea typeface="Open Sans" pitchFamily="34" charset="-122"/>
                <a:cs typeface="Open Sans" pitchFamily="34" charset="-120"/>
              </a:rPr>
              <a:t>O activitate de tip atelier (workshop), în care deșeurile colectate anterior (carton, plastic, dopuri) sunt transformate, realizând o machetă uriașă din materiale reciclabile. Negocierea viziunii artistice comune antrenează empatia și toleranța la puncte de vedere diferite.</a:t>
            </a:r>
            <a:endParaRPr lang="en-US" sz="1300" dirty="0"/>
          </a:p>
        </p:txBody>
      </p:sp>
      <p:pic>
        <p:nvPicPr>
          <p:cNvPr id="12" name="Image 3" descr="preencoded.png">    </p:cNvPr>
          <p:cNvPicPr>
            <a:picLocks noChangeAspect="1"/>
          </p:cNvPicPr>
          <p:nvPr/>
        </p:nvPicPr>
        <p:blipFill>
          <a:blip r:embed="rId4"/>
          <a:stretch>
            <a:fillRect/>
          </a:stretch>
        </p:blipFill>
        <p:spPr>
          <a:xfrm>
            <a:off x="1568291" y="5291495"/>
            <a:ext cx="1099304" cy="1099304"/>
          </a:xfrm>
          <a:prstGeom prst="rect">
            <a:avLst/>
          </a:prstGeom>
        </p:spPr>
      </p:pic>
      <p:sp>
        <p:nvSpPr>
          <p:cNvPr id="13" name="Text 7"/>
          <p:cNvSpPr/>
          <p:nvPr/>
        </p:nvSpPr>
        <p:spPr>
          <a:xfrm>
            <a:off x="2820472" y="5291495"/>
            <a:ext cx="4122658" cy="267891"/>
          </a:xfrm>
          <a:prstGeom prst="rect">
            <a:avLst/>
          </a:prstGeom>
          <a:noFill/>
          <a:ln/>
        </p:spPr>
        <p:txBody>
          <a:bodyPr wrap="none" lIns="0" tIns="0" rIns="0" bIns="0" rtlCol="0" anchor="t"/>
          <a:lstStyle/>
          <a:p>
            <a:pPr algn="l" indent="0" marL="0">
              <a:lnSpc>
                <a:spcPts val="2000"/>
              </a:lnSpc>
              <a:buNone/>
            </a:pPr>
            <a:r>
              <a:rPr lang="en-US" sz="1600" dirty="0">
                <a:solidFill>
                  <a:srgbClr val="000000"/>
                </a:solidFill>
                <a:latin typeface="Libre Baskerville" pitchFamily="34" charset="0"/>
                <a:ea typeface="Libre Baskerville" pitchFamily="34" charset="-122"/>
                <a:cs typeface="Libre Baskerville" pitchFamily="34" charset="-120"/>
              </a:rPr>
              <a:t>🎒</a:t>
            </a:r>
            <a:pPr algn="l" indent="0" marL="0">
              <a:lnSpc>
                <a:spcPts val="2000"/>
              </a:lnSpc>
              <a:buNone/>
            </a:pPr>
            <a:r>
              <a:rPr lang="en-US" sz="1600" dirty="0">
                <a:solidFill>
                  <a:srgbClr val="49495A"/>
                </a:solidFill>
                <a:latin typeface="Libre Baskerville" pitchFamily="34" charset="0"/>
                <a:ea typeface="Libre Baskerville" pitchFamily="34" charset="-122"/>
                <a:cs typeface="Libre Baskerville" pitchFamily="34" charset="-120"/>
              </a:rPr>
              <a:t> Marșul Eco și Picnicul Zero Deșeuri</a:t>
            </a:r>
            <a:endParaRPr lang="en-US" sz="1600" dirty="0"/>
          </a:p>
        </p:txBody>
      </p:sp>
      <p:sp>
        <p:nvSpPr>
          <p:cNvPr id="14" name="Text 8"/>
          <p:cNvSpPr/>
          <p:nvPr/>
        </p:nvSpPr>
        <p:spPr>
          <a:xfrm>
            <a:off x="2820472" y="5632728"/>
            <a:ext cx="10241518" cy="693301"/>
          </a:xfrm>
          <a:prstGeom prst="rect">
            <a:avLst/>
          </a:prstGeom>
          <a:noFill/>
          <a:ln/>
        </p:spPr>
        <p:txBody>
          <a:bodyPr wrap="square" lIns="0" tIns="0" rIns="0" bIns="0" rtlCol="0" anchor="t"/>
          <a:lstStyle/>
          <a:p>
            <a:pPr algn="l" indent="0" marL="0">
              <a:lnSpc>
                <a:spcPts val="1800"/>
              </a:lnSpc>
              <a:buNone/>
            </a:pPr>
            <a:r>
              <a:rPr lang="en-US" sz="1300" dirty="0">
                <a:solidFill>
                  <a:srgbClr val="49495A"/>
                </a:solidFill>
                <a:latin typeface="Open Sans" pitchFamily="34" charset="0"/>
                <a:ea typeface="Open Sans" pitchFamily="34" charset="-122"/>
                <a:cs typeface="Open Sans" pitchFamily="34" charset="-120"/>
              </a:rPr>
              <a:t>Organizarea logistică a unui eveniment comun ( o ieșire în natură) cu scopul de a igieniza zona, urmată de un picnic unde regula de aur este să nu producă niciun deșeu nereciclat. Această activitate întărește </a:t>
            </a:r>
            <a:pPr algn="l" indent="0" marL="0">
              <a:lnSpc>
                <a:spcPts val="1800"/>
              </a:lnSpc>
              <a:buNone/>
            </a:pPr>
            <a:r>
              <a:rPr lang="en-US" sz="1300" b="1" dirty="0">
                <a:solidFill>
                  <a:srgbClr val="49495A"/>
                </a:solidFill>
                <a:latin typeface="Open Sans" pitchFamily="34" charset="0"/>
                <a:ea typeface="Open Sans" pitchFamily="34" charset="-122"/>
                <a:cs typeface="Open Sans" pitchFamily="34" charset="-120"/>
              </a:rPr>
              <a:t>sentimentul de apartenență</a:t>
            </a:r>
            <a:pPr algn="l" indent="0" marL="0">
              <a:lnSpc>
                <a:spcPts val="1800"/>
              </a:lnSpc>
              <a:buNone/>
            </a:pPr>
            <a:r>
              <a:rPr lang="en-US" sz="1300" dirty="0">
                <a:solidFill>
                  <a:srgbClr val="49495A"/>
                </a:solidFill>
                <a:latin typeface="Open Sans" pitchFamily="34" charset="0"/>
                <a:ea typeface="Open Sans" pitchFamily="34" charset="-122"/>
                <a:cs typeface="Open Sans" pitchFamily="34" charset="-120"/>
              </a:rPr>
              <a:t> la un grup cu valori morale și responsabilitate civică.</a:t>
            </a:r>
            <a:endParaRPr lang="en-US" sz="1300" dirty="0"/>
          </a:p>
        </p:txBody>
      </p:sp>
      <p:pic>
        <p:nvPicPr>
          <p:cNvPr id="15" name="Image 4" descr="preencoded.png">    </p:cNvPr>
          <p:cNvPicPr>
            <a:picLocks noChangeAspect="1"/>
          </p:cNvPicPr>
          <p:nvPr/>
        </p:nvPicPr>
        <p:blipFill>
          <a:blip r:embed="rId5"/>
          <a:stretch>
            <a:fillRect/>
          </a:stretch>
        </p:blipFill>
        <p:spPr>
          <a:xfrm>
            <a:off x="1568291" y="6635353"/>
            <a:ext cx="1099304" cy="1099304"/>
          </a:xfrm>
          <a:prstGeom prst="rect">
            <a:avLst/>
          </a:prstGeom>
        </p:spPr>
      </p:pic>
      <p:sp>
        <p:nvSpPr>
          <p:cNvPr id="16" name="Text 9"/>
          <p:cNvSpPr/>
          <p:nvPr/>
        </p:nvSpPr>
        <p:spPr>
          <a:xfrm>
            <a:off x="2820472" y="6635353"/>
            <a:ext cx="4248507" cy="267891"/>
          </a:xfrm>
          <a:prstGeom prst="rect">
            <a:avLst/>
          </a:prstGeom>
          <a:noFill/>
          <a:ln/>
        </p:spPr>
        <p:txBody>
          <a:bodyPr wrap="none" lIns="0" tIns="0" rIns="0" bIns="0" rtlCol="0" anchor="t"/>
          <a:lstStyle/>
          <a:p>
            <a:pPr algn="l" indent="0" marL="0">
              <a:lnSpc>
                <a:spcPts val="2000"/>
              </a:lnSpc>
              <a:buNone/>
            </a:pPr>
            <a:r>
              <a:rPr lang="en-US" sz="1600" dirty="0">
                <a:solidFill>
                  <a:srgbClr val="000000"/>
                </a:solidFill>
                <a:latin typeface="Libre Baskerville" pitchFamily="34" charset="0"/>
                <a:ea typeface="Libre Baskerville" pitchFamily="34" charset="-122"/>
                <a:cs typeface="Libre Baskerville" pitchFamily="34" charset="-120"/>
              </a:rPr>
              <a:t>🕸️</a:t>
            </a:r>
            <a:pPr algn="l" indent="0" marL="0">
              <a:lnSpc>
                <a:spcPts val="2000"/>
              </a:lnSpc>
              <a:buNone/>
            </a:pPr>
            <a:r>
              <a:rPr lang="en-US" sz="1600" dirty="0">
                <a:solidFill>
                  <a:srgbClr val="49495A"/>
                </a:solidFill>
                <a:latin typeface="Libre Baskerville" pitchFamily="34" charset="0"/>
                <a:ea typeface="Libre Baskerville" pitchFamily="34" charset="-122"/>
                <a:cs typeface="Libre Baskerville" pitchFamily="34" charset="-120"/>
              </a:rPr>
              <a:t> Jocuri de Team-building în Aer Liber</a:t>
            </a:r>
            <a:endParaRPr lang="en-US" sz="1600" dirty="0"/>
          </a:p>
        </p:txBody>
      </p:sp>
      <p:sp>
        <p:nvSpPr>
          <p:cNvPr id="17" name="Text 10"/>
          <p:cNvSpPr/>
          <p:nvPr/>
        </p:nvSpPr>
        <p:spPr>
          <a:xfrm>
            <a:off x="2820472" y="6976586"/>
            <a:ext cx="10241518" cy="693301"/>
          </a:xfrm>
          <a:prstGeom prst="rect">
            <a:avLst/>
          </a:prstGeom>
          <a:noFill/>
          <a:ln/>
        </p:spPr>
        <p:txBody>
          <a:bodyPr wrap="square" lIns="0" tIns="0" rIns="0" bIns="0" rtlCol="0" anchor="t"/>
          <a:lstStyle/>
          <a:p>
            <a:pPr algn="l" indent="0" marL="0">
              <a:lnSpc>
                <a:spcPts val="1800"/>
              </a:lnSpc>
              <a:buNone/>
            </a:pPr>
            <a:r>
              <a:rPr lang="en-US" sz="1300" dirty="0">
                <a:solidFill>
                  <a:srgbClr val="49495A"/>
                </a:solidFill>
                <a:latin typeface="Open Sans" pitchFamily="34" charset="0"/>
                <a:ea typeface="Open Sans" pitchFamily="34" charset="-122"/>
                <a:cs typeface="Open Sans" pitchFamily="34" charset="-120"/>
              </a:rPr>
              <a:t>Jocuri clasice de cooperare, adaptate pentru Săptămâna Verde, folosind bușteni, pietre sau alte ,,insule” confecționate din carton reciclat: „Pânza de păianjen" sau „Podul peste râu". Echipa trebuie să traverseze o distanță de 10 metri fără ca vreun membru să atingă solul. Ultimul recuperează insula din spate pentru a avansa. Succesul este imposibil fără comunicare și încredere reciprocă.</a:t>
            </a:r>
            <a:endParaRPr lang="en-US" sz="13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731758" y="630198"/>
            <a:ext cx="10513576" cy="391954"/>
          </a:xfrm>
          <a:prstGeom prst="rect">
            <a:avLst/>
          </a:prstGeom>
          <a:noFill/>
          <a:ln/>
        </p:spPr>
        <p:txBody>
          <a:bodyPr wrap="none" lIns="0" tIns="0" rIns="0" bIns="0" rtlCol="0" anchor="t"/>
          <a:lstStyle/>
          <a:p>
            <a:pPr algn="l" indent="0" marL="0">
              <a:lnSpc>
                <a:spcPts val="3050"/>
              </a:lnSpc>
              <a:buNone/>
            </a:pPr>
            <a:r>
              <a:rPr lang="en-US" sz="2450" b="1" dirty="0">
                <a:solidFill>
                  <a:srgbClr val="1F7135"/>
                </a:solidFill>
                <a:latin typeface="Libre Baskerville" pitchFamily="34" charset="0"/>
                <a:ea typeface="Libre Baskerville" pitchFamily="34" charset="-122"/>
                <a:cs typeface="Libre Baskerville" pitchFamily="34" charset="-120"/>
              </a:rPr>
              <a:t>Analiza rezultatelor și impactul     </a:t>
            </a:r>
            <a:pPr algn="l" indent="0" marL="0">
              <a:lnSpc>
                <a:spcPts val="3050"/>
              </a:lnSpc>
              <a:buNone/>
            </a:pPr>
            <a:r>
              <a:rPr lang="en-US" sz="2450" dirty="0">
                <a:solidFill>
                  <a:srgbClr val="403CCF"/>
                </a:solidFill>
                <a:latin typeface="Libre Baskerville" pitchFamily="34" charset="0"/>
                <a:ea typeface="Libre Baskerville" pitchFamily="34" charset="-122"/>
                <a:cs typeface="Libre Baskerville" pitchFamily="34" charset="-120"/>
              </a:rPr>
              <a:t>                                    </a:t>
            </a:r>
            <a:pPr algn="l" indent="0" marL="0">
              <a:lnSpc>
                <a:spcPts val="3050"/>
              </a:lnSpc>
              <a:buNone/>
            </a:pPr>
            <a:r>
              <a:rPr lang="en-US" sz="2450" b="1" dirty="0">
                <a:solidFill>
                  <a:srgbClr val="1F7135"/>
                </a:solidFill>
                <a:latin typeface="Libre Baskerville" pitchFamily="34" charset="0"/>
                <a:ea typeface="Libre Baskerville" pitchFamily="34" charset="-122"/>
                <a:cs typeface="Libre Baskerville" pitchFamily="34" charset="-120"/>
              </a:rPr>
              <a:t>Concluzii </a:t>
            </a:r>
            <a:endParaRPr lang="en-US" sz="2450" dirty="0"/>
          </a:p>
        </p:txBody>
      </p:sp>
      <p:sp>
        <p:nvSpPr>
          <p:cNvPr id="3" name="Text 1"/>
          <p:cNvSpPr/>
          <p:nvPr/>
        </p:nvSpPr>
        <p:spPr>
          <a:xfrm>
            <a:off x="731758" y="1484709"/>
            <a:ext cx="6328410" cy="321350"/>
          </a:xfrm>
          <a:prstGeom prst="rect">
            <a:avLst/>
          </a:prstGeom>
          <a:noFill/>
          <a:ln/>
        </p:spPr>
        <p:txBody>
          <a:bodyPr wrap="none" lIns="0" tIns="0" rIns="0" bIns="0" rtlCol="0" anchor="t"/>
          <a:lstStyle/>
          <a:p>
            <a:pPr algn="l" marL="342900" indent="-342900">
              <a:lnSpc>
                <a:spcPts val="2500"/>
              </a:lnSpc>
              <a:buSzPct val="100000"/>
              <a:buChar char="•"/>
            </a:pPr>
            <a:r>
              <a:rPr lang="en-US" sz="1600" b="1" dirty="0">
                <a:solidFill>
                  <a:srgbClr val="000000"/>
                </a:solidFill>
                <a:latin typeface="Open Sans" pitchFamily="34" charset="0"/>
                <a:ea typeface="Open Sans" pitchFamily="34" charset="-122"/>
                <a:cs typeface="Open Sans" pitchFamily="34" charset="-120"/>
              </a:rPr>
              <a:t>Impactul asupra elevilor marginalizați.</a:t>
            </a:r>
            <a:pPr algn="l" indent="0" marL="0">
              <a:lnSpc>
                <a:spcPts val="2500"/>
              </a:lnSpc>
              <a:buNone/>
            </a:pPr>
            <a:r>
              <a:rPr lang="en-US" sz="1600" dirty="0">
                <a:solidFill>
                  <a:srgbClr val="49495A"/>
                </a:solidFill>
                <a:latin typeface="Open Sans" pitchFamily="34" charset="0"/>
                <a:ea typeface="Open Sans" pitchFamily="34" charset="-122"/>
                <a:cs typeface="Open Sans" pitchFamily="34" charset="-120"/>
              </a:rPr>
              <a:t> </a:t>
            </a:r>
            <a:endParaRPr lang="en-US" sz="1600" dirty="0"/>
          </a:p>
        </p:txBody>
      </p:sp>
      <p:sp>
        <p:nvSpPr>
          <p:cNvPr id="4" name="Text 2"/>
          <p:cNvSpPr/>
          <p:nvPr/>
        </p:nvSpPr>
        <p:spPr>
          <a:xfrm>
            <a:off x="731758" y="1979533"/>
            <a:ext cx="6328410" cy="642699"/>
          </a:xfrm>
          <a:prstGeom prst="rect">
            <a:avLst/>
          </a:prstGeom>
          <a:noFill/>
          <a:ln/>
        </p:spPr>
        <p:txBody>
          <a:bodyPr wrap="square" lIns="0" tIns="0" rIns="0" bIns="0" rtlCol="0" anchor="t"/>
          <a:lstStyle/>
          <a:p>
            <a:pPr algn="l" indent="0" marL="0">
              <a:lnSpc>
                <a:spcPts val="2500"/>
              </a:lnSpc>
              <a:buNone/>
            </a:pPr>
            <a:r>
              <a:rPr lang="en-US" sz="1600" dirty="0">
                <a:solidFill>
                  <a:srgbClr val="49495A"/>
                </a:solidFill>
                <a:latin typeface="Open Sans" pitchFamily="34" charset="0"/>
                <a:ea typeface="Open Sans" pitchFamily="34" charset="-122"/>
                <a:cs typeface="Open Sans" pitchFamily="34" charset="-120"/>
              </a:rPr>
              <a:t>      Cum activitățile practice i-au ajutat pe copiii retrași să își găsească un rol în echipă.</a:t>
            </a:r>
            <a:endParaRPr lang="en-US" sz="1600" dirty="0"/>
          </a:p>
        </p:txBody>
      </p:sp>
      <p:sp>
        <p:nvSpPr>
          <p:cNvPr id="5" name="Text 3"/>
          <p:cNvSpPr/>
          <p:nvPr/>
        </p:nvSpPr>
        <p:spPr>
          <a:xfrm>
            <a:off x="731758" y="2795707"/>
            <a:ext cx="6328410" cy="321350"/>
          </a:xfrm>
          <a:prstGeom prst="rect">
            <a:avLst/>
          </a:prstGeom>
          <a:noFill/>
          <a:ln/>
        </p:spPr>
        <p:txBody>
          <a:bodyPr wrap="none" lIns="0" tIns="0" rIns="0" bIns="0" rtlCol="0" anchor="t"/>
          <a:lstStyle/>
          <a:p>
            <a:pPr algn="l" marL="342900" indent="-342900">
              <a:lnSpc>
                <a:spcPts val="2500"/>
              </a:lnSpc>
              <a:buSzPct val="100000"/>
              <a:buChar char="•"/>
            </a:pPr>
            <a:r>
              <a:rPr lang="en-US" sz="1600" b="1" dirty="0">
                <a:solidFill>
                  <a:srgbClr val="000000"/>
                </a:solidFill>
                <a:latin typeface="Open Sans" pitchFamily="34" charset="0"/>
                <a:ea typeface="Open Sans" pitchFamily="34" charset="-122"/>
                <a:cs typeface="Open Sans" pitchFamily="34" charset="-120"/>
              </a:rPr>
              <a:t>Diminuarea conflictelor.</a:t>
            </a:r>
            <a:pPr algn="l" indent="0" marL="0">
              <a:lnSpc>
                <a:spcPts val="2500"/>
              </a:lnSpc>
              <a:buNone/>
            </a:pPr>
            <a:r>
              <a:rPr lang="en-US" sz="1600" dirty="0">
                <a:solidFill>
                  <a:srgbClr val="49495A"/>
                </a:solidFill>
                <a:latin typeface="Open Sans" pitchFamily="34" charset="0"/>
                <a:ea typeface="Open Sans" pitchFamily="34" charset="-122"/>
                <a:cs typeface="Open Sans" pitchFamily="34" charset="-120"/>
              </a:rPr>
              <a:t> </a:t>
            </a:r>
            <a:endParaRPr lang="en-US" sz="1600" dirty="0"/>
          </a:p>
        </p:txBody>
      </p:sp>
      <p:sp>
        <p:nvSpPr>
          <p:cNvPr id="6" name="Text 4"/>
          <p:cNvSpPr/>
          <p:nvPr/>
        </p:nvSpPr>
        <p:spPr>
          <a:xfrm>
            <a:off x="731758" y="3290530"/>
            <a:ext cx="6328410" cy="642699"/>
          </a:xfrm>
          <a:prstGeom prst="rect">
            <a:avLst/>
          </a:prstGeom>
          <a:noFill/>
          <a:ln/>
        </p:spPr>
        <p:txBody>
          <a:bodyPr wrap="square" lIns="0" tIns="0" rIns="0" bIns="0" rtlCol="0" anchor="t"/>
          <a:lstStyle/>
          <a:p>
            <a:pPr algn="l" indent="0" marL="0">
              <a:lnSpc>
                <a:spcPts val="2500"/>
              </a:lnSpc>
              <a:buNone/>
            </a:pPr>
            <a:r>
              <a:rPr lang="en-US" sz="1600" dirty="0">
                <a:solidFill>
                  <a:srgbClr val="49495A"/>
                </a:solidFill>
                <a:latin typeface="Open Sans" pitchFamily="34" charset="0"/>
                <a:ea typeface="Open Sans" pitchFamily="34" charset="-122"/>
                <a:cs typeface="Open Sans" pitchFamily="34" charset="-120"/>
              </a:rPr>
              <a:t>      Statistici sau observații privind scăderea incidentelor de bullying/certuri în săptămâna respectivă.</a:t>
            </a:r>
            <a:endParaRPr lang="en-US" sz="1600" dirty="0"/>
          </a:p>
        </p:txBody>
      </p:sp>
      <p:sp>
        <p:nvSpPr>
          <p:cNvPr id="7" name="Text 5"/>
          <p:cNvSpPr/>
          <p:nvPr/>
        </p:nvSpPr>
        <p:spPr>
          <a:xfrm>
            <a:off x="731758" y="4106704"/>
            <a:ext cx="6328410" cy="321350"/>
          </a:xfrm>
          <a:prstGeom prst="rect">
            <a:avLst/>
          </a:prstGeom>
          <a:noFill/>
          <a:ln/>
        </p:spPr>
        <p:txBody>
          <a:bodyPr wrap="none" lIns="0" tIns="0" rIns="0" bIns="0" rtlCol="0" anchor="t"/>
          <a:lstStyle/>
          <a:p>
            <a:pPr algn="l" marL="342900" indent="-342900">
              <a:lnSpc>
                <a:spcPts val="2500"/>
              </a:lnSpc>
              <a:buSzPct val="100000"/>
              <a:buChar char="•"/>
            </a:pPr>
            <a:r>
              <a:rPr lang="en-US" sz="1600" b="1" dirty="0">
                <a:solidFill>
                  <a:srgbClr val="000000"/>
                </a:solidFill>
                <a:latin typeface="Open Sans" pitchFamily="34" charset="0"/>
                <a:ea typeface="Open Sans" pitchFamily="34" charset="-122"/>
                <a:cs typeface="Open Sans" pitchFamily="34" charset="-120"/>
              </a:rPr>
              <a:t>Feedback-ul elevilor și părinților.</a:t>
            </a:r>
            <a:pPr algn="l" indent="0" marL="0">
              <a:lnSpc>
                <a:spcPts val="2500"/>
              </a:lnSpc>
              <a:buNone/>
            </a:pPr>
            <a:r>
              <a:rPr lang="en-US" sz="1600" dirty="0">
                <a:solidFill>
                  <a:srgbClr val="49495A"/>
                </a:solidFill>
                <a:latin typeface="Open Sans" pitchFamily="34" charset="0"/>
                <a:ea typeface="Open Sans" pitchFamily="34" charset="-122"/>
                <a:cs typeface="Open Sans" pitchFamily="34" charset="-120"/>
              </a:rPr>
              <a:t> </a:t>
            </a:r>
            <a:endParaRPr lang="en-US" sz="1600" dirty="0"/>
          </a:p>
        </p:txBody>
      </p:sp>
      <p:sp>
        <p:nvSpPr>
          <p:cNvPr id="8" name="Text 6"/>
          <p:cNvSpPr/>
          <p:nvPr/>
        </p:nvSpPr>
        <p:spPr>
          <a:xfrm>
            <a:off x="731758" y="4601528"/>
            <a:ext cx="6328410" cy="642699"/>
          </a:xfrm>
          <a:prstGeom prst="rect">
            <a:avLst/>
          </a:prstGeom>
          <a:noFill/>
          <a:ln/>
        </p:spPr>
        <p:txBody>
          <a:bodyPr wrap="square" lIns="0" tIns="0" rIns="0" bIns="0" rtlCol="0" anchor="t"/>
          <a:lstStyle/>
          <a:p>
            <a:pPr algn="l" indent="0" marL="0">
              <a:lnSpc>
                <a:spcPts val="2500"/>
              </a:lnSpc>
              <a:buNone/>
            </a:pPr>
            <a:r>
              <a:rPr lang="en-US" sz="1600" dirty="0">
                <a:solidFill>
                  <a:srgbClr val="49495A"/>
                </a:solidFill>
                <a:latin typeface="Open Sans" pitchFamily="34" charset="0"/>
                <a:ea typeface="Open Sans" pitchFamily="34" charset="-122"/>
                <a:cs typeface="Open Sans" pitchFamily="34" charset="-120"/>
              </a:rPr>
              <a:t>      Citate scurte sau concluzii extrase din discuțiile de la finalul programului.</a:t>
            </a:r>
            <a:endParaRPr lang="en-US" sz="1600" dirty="0"/>
          </a:p>
        </p:txBody>
      </p:sp>
      <p:sp>
        <p:nvSpPr>
          <p:cNvPr id="9" name="Text 7"/>
          <p:cNvSpPr/>
          <p:nvPr/>
        </p:nvSpPr>
        <p:spPr>
          <a:xfrm>
            <a:off x="7577852" y="1484709"/>
            <a:ext cx="6328410" cy="1606748"/>
          </a:xfrm>
          <a:prstGeom prst="rect">
            <a:avLst/>
          </a:prstGeom>
          <a:noFill/>
          <a:ln/>
        </p:spPr>
        <p:txBody>
          <a:bodyPr wrap="square" lIns="0" tIns="0" rIns="0" bIns="0" rtlCol="0" anchor="t"/>
          <a:lstStyle/>
          <a:p>
            <a:pPr algn="l" indent="0" marL="0">
              <a:lnSpc>
                <a:spcPts val="2500"/>
              </a:lnSpc>
              <a:buNone/>
            </a:pPr>
            <a:r>
              <a:rPr lang="en-US" sz="1600" dirty="0">
                <a:solidFill>
                  <a:srgbClr val="49495A"/>
                </a:solidFill>
                <a:latin typeface="Open Sans" pitchFamily="34" charset="0"/>
                <a:ea typeface="Open Sans" pitchFamily="34" charset="-122"/>
                <a:cs typeface="Open Sans" pitchFamily="34" charset="-120"/>
              </a:rPr>
              <a:t>            Programul „Săptămâna Verde” nu este doar despre ecologie, ci despre formarea omului ca ființă socială.                        Metodele </a:t>
            </a:r>
            <a:pPr algn="l" indent="0" marL="0">
              <a:lnSpc>
                <a:spcPts val="2500"/>
              </a:lnSpc>
              <a:buNone/>
            </a:pPr>
            <a:r>
              <a:rPr lang="en-US" sz="1600" b="1" dirty="0">
                <a:solidFill>
                  <a:srgbClr val="49495A"/>
                </a:solidFill>
                <a:latin typeface="Open Sans" pitchFamily="34" charset="0"/>
                <a:ea typeface="Open Sans" pitchFamily="34" charset="-122"/>
                <a:cs typeface="Open Sans" pitchFamily="34" charset="-120"/>
              </a:rPr>
              <a:t>non-formale</a:t>
            </a:r>
            <a:pPr algn="l" indent="0" marL="0">
              <a:lnSpc>
                <a:spcPts val="2500"/>
              </a:lnSpc>
              <a:buNone/>
            </a:pPr>
            <a:r>
              <a:rPr lang="en-US" sz="1600" dirty="0">
                <a:solidFill>
                  <a:srgbClr val="49495A"/>
                </a:solidFill>
                <a:latin typeface="Open Sans" pitchFamily="34" charset="0"/>
                <a:ea typeface="Open Sans" pitchFamily="34" charset="-122"/>
                <a:cs typeface="Open Sans" pitchFamily="34" charset="-120"/>
              </a:rPr>
              <a:t> (jocul, dezbaterea, învățarea prin proiecte) nu trebuie să rămână excepții anuale, ci trebuie integrate în orele de curs obișnuite.</a:t>
            </a:r>
            <a:endParaRPr lang="en-US" sz="1600" dirty="0"/>
          </a:p>
        </p:txBody>
      </p:sp>
      <p:sp>
        <p:nvSpPr>
          <p:cNvPr id="10" name="Text 8"/>
          <p:cNvSpPr/>
          <p:nvPr/>
        </p:nvSpPr>
        <p:spPr>
          <a:xfrm>
            <a:off x="7577852" y="3264932"/>
            <a:ext cx="6328410" cy="1995488"/>
          </a:xfrm>
          <a:prstGeom prst="rect">
            <a:avLst/>
          </a:prstGeom>
          <a:noFill/>
          <a:ln/>
        </p:spPr>
        <p:txBody>
          <a:bodyPr wrap="square" lIns="0" tIns="0" rIns="0" bIns="0" rtlCol="0" anchor="t"/>
          <a:lstStyle/>
          <a:p>
            <a:pPr algn="l" marL="342900" indent="-342900">
              <a:lnSpc>
                <a:spcPts val="2500"/>
              </a:lnSpc>
              <a:buSzPct val="100000"/>
              <a:buChar char="•"/>
            </a:pPr>
            <a:r>
              <a:rPr lang="en-US" sz="1600" b="1" dirty="0">
                <a:solidFill>
                  <a:srgbClr val="49495A"/>
                </a:solidFill>
                <a:latin typeface="Open Sans" pitchFamily="34" charset="0"/>
                <a:ea typeface="Open Sans" pitchFamily="34" charset="-122"/>
                <a:cs typeface="Open Sans" pitchFamily="34" charset="-120"/>
              </a:rPr>
              <a:t>Schimbarea rolului profesorului:</a:t>
            </a:r>
            <a:pPr algn="l" indent="0" marL="0">
              <a:lnSpc>
                <a:spcPts val="2500"/>
              </a:lnSpc>
              <a:buNone/>
            </a:pPr>
            <a:r>
              <a:rPr lang="en-US" sz="1600" dirty="0">
                <a:solidFill>
                  <a:srgbClr val="49495A"/>
                </a:solidFill>
                <a:latin typeface="Open Sans" pitchFamily="34" charset="0"/>
                <a:ea typeface="Open Sans" pitchFamily="34" charset="-122"/>
                <a:cs typeface="Open Sans" pitchFamily="34" charset="-120"/>
              </a:rPr>
              <a:t> Trecerea de la simplu transmițător de date la </a:t>
            </a:r>
            <a:pPr algn="l" indent="0" marL="0">
              <a:lnSpc>
                <a:spcPts val="2500"/>
              </a:lnSpc>
              <a:buNone/>
            </a:pPr>
            <a:r>
              <a:rPr lang="en-US" sz="1600" b="1" dirty="0">
                <a:solidFill>
                  <a:srgbClr val="49495A"/>
                </a:solidFill>
                <a:latin typeface="Open Sans" pitchFamily="34" charset="0"/>
                <a:ea typeface="Open Sans" pitchFamily="34" charset="-122"/>
                <a:cs typeface="Open Sans" pitchFamily="34" charset="-120"/>
              </a:rPr>
              <a:t>facilitator de experiențe</a:t>
            </a:r>
            <a:pPr algn="l" indent="0" marL="0">
              <a:lnSpc>
                <a:spcPts val="2500"/>
              </a:lnSpc>
              <a:buNone/>
            </a:pPr>
            <a:r>
              <a:rPr lang="en-US" sz="1600" dirty="0">
                <a:solidFill>
                  <a:srgbClr val="49495A"/>
                </a:solidFill>
                <a:latin typeface="Open Sans" pitchFamily="34" charset="0"/>
                <a:ea typeface="Open Sans" pitchFamily="34" charset="-122"/>
                <a:cs typeface="Open Sans" pitchFamily="34" charset="-120"/>
              </a:rPr>
              <a:t>, creând un mediu în care elevul învață să gândească critic.</a:t>
            </a:r>
            <a:endParaRPr lang="en-US" sz="1600" dirty="0"/>
          </a:p>
          <a:p>
            <a:pPr algn="l" marL="342900" indent="-342900">
              <a:lnSpc>
                <a:spcPts val="2500"/>
              </a:lnSpc>
              <a:buSzPct val="100000"/>
              <a:buChar char="•"/>
            </a:pPr>
            <a:r>
              <a:rPr lang="en-US" sz="1600" b="1" dirty="0">
                <a:solidFill>
                  <a:srgbClr val="49495A"/>
                </a:solidFill>
                <a:latin typeface="Open Sans" pitchFamily="34" charset="0"/>
                <a:ea typeface="Open Sans" pitchFamily="34" charset="-122"/>
                <a:cs typeface="Open Sans" pitchFamily="34" charset="-120"/>
              </a:rPr>
              <a:t>Impact pe termen lung:</a:t>
            </a:r>
            <a:pPr algn="l" indent="0" marL="0">
              <a:lnSpc>
                <a:spcPts val="2500"/>
              </a:lnSpc>
              <a:buNone/>
            </a:pPr>
            <a:r>
              <a:rPr lang="en-US" sz="1600" dirty="0">
                <a:solidFill>
                  <a:srgbClr val="49495A"/>
                </a:solidFill>
                <a:latin typeface="Open Sans" pitchFamily="34" charset="0"/>
                <a:ea typeface="Open Sans" pitchFamily="34" charset="-122"/>
                <a:cs typeface="Open Sans" pitchFamily="34" charset="-120"/>
              </a:rPr>
              <a:t> Obiectivul final este transformarea școlii într-un spațiu viu, unde grija pentru mediu și empatia socială devin </a:t>
            </a:r>
            <a:pPr algn="l" indent="0" marL="0">
              <a:lnSpc>
                <a:spcPts val="2500"/>
              </a:lnSpc>
              <a:buNone/>
            </a:pPr>
            <a:r>
              <a:rPr lang="en-US" sz="1600" b="1" dirty="0">
                <a:solidFill>
                  <a:srgbClr val="49495A"/>
                </a:solidFill>
                <a:latin typeface="Open Sans" pitchFamily="34" charset="0"/>
                <a:ea typeface="Open Sans" pitchFamily="34" charset="-122"/>
                <a:cs typeface="Open Sans" pitchFamily="34" charset="-120"/>
              </a:rPr>
              <a:t>deprinderi firești</a:t>
            </a:r>
            <a:pPr algn="l" indent="0" marL="0">
              <a:lnSpc>
                <a:spcPts val="2500"/>
              </a:lnSpc>
              <a:buNone/>
            </a:pPr>
            <a:r>
              <a:rPr lang="en-US" sz="1600" dirty="0">
                <a:solidFill>
                  <a:srgbClr val="49495A"/>
                </a:solidFill>
                <a:latin typeface="Open Sans" pitchFamily="34" charset="0"/>
                <a:ea typeface="Open Sans" pitchFamily="34" charset="-122"/>
                <a:cs typeface="Open Sans" pitchFamily="34" charset="-120"/>
              </a:rPr>
              <a:t>, nu doar teme de studiu.</a:t>
            </a:r>
            <a:endParaRPr lang="en-US" sz="1600" dirty="0"/>
          </a:p>
        </p:txBody>
      </p:sp>
      <p:sp>
        <p:nvSpPr>
          <p:cNvPr id="11" name="Text 9"/>
          <p:cNvSpPr/>
          <p:nvPr/>
        </p:nvSpPr>
        <p:spPr>
          <a:xfrm>
            <a:off x="7577852" y="5433893"/>
            <a:ext cx="6328410" cy="321350"/>
          </a:xfrm>
          <a:prstGeom prst="rect">
            <a:avLst/>
          </a:prstGeom>
          <a:noFill/>
          <a:ln/>
        </p:spPr>
        <p:txBody>
          <a:bodyPr wrap="none" lIns="0" tIns="0" rIns="0" bIns="0" rtlCol="0" anchor="t"/>
          <a:lstStyle/>
          <a:p>
            <a:pPr algn="l" indent="0" marL="0">
              <a:lnSpc>
                <a:spcPts val="2500"/>
              </a:lnSpc>
              <a:buNone/>
            </a:pPr>
            <a:endParaRPr lang="en-US" sz="1600" dirty="0"/>
          </a:p>
        </p:txBody>
      </p:sp>
      <p:sp>
        <p:nvSpPr>
          <p:cNvPr id="12" name="Text 10"/>
          <p:cNvSpPr/>
          <p:nvPr/>
        </p:nvSpPr>
        <p:spPr>
          <a:xfrm>
            <a:off x="7577852" y="5928717"/>
            <a:ext cx="6328410" cy="321350"/>
          </a:xfrm>
          <a:prstGeom prst="rect">
            <a:avLst/>
          </a:prstGeom>
          <a:noFill/>
          <a:ln/>
        </p:spPr>
        <p:txBody>
          <a:bodyPr wrap="none" lIns="0" tIns="0" rIns="0" bIns="0" rtlCol="0" anchor="t"/>
          <a:lstStyle/>
          <a:p>
            <a:pPr algn="l" indent="0" marL="0">
              <a:lnSpc>
                <a:spcPts val="2500"/>
              </a:lnSpc>
              <a:buNone/>
            </a:pPr>
            <a:endParaRPr lang="en-US" sz="1600" dirty="0"/>
          </a:p>
        </p:txBody>
      </p:sp>
      <p:sp>
        <p:nvSpPr>
          <p:cNvPr id="13" name="Text 11"/>
          <p:cNvSpPr/>
          <p:nvPr/>
        </p:nvSpPr>
        <p:spPr>
          <a:xfrm>
            <a:off x="7577852" y="6423541"/>
            <a:ext cx="6328410" cy="321350"/>
          </a:xfrm>
          <a:prstGeom prst="rect">
            <a:avLst/>
          </a:prstGeom>
          <a:noFill/>
          <a:ln/>
        </p:spPr>
        <p:txBody>
          <a:bodyPr wrap="none" lIns="0" tIns="0" rIns="0" bIns="0" rtlCol="0" anchor="t"/>
          <a:lstStyle/>
          <a:p>
            <a:pPr algn="l" indent="0" marL="0">
              <a:lnSpc>
                <a:spcPts val="2500"/>
              </a:lnSpc>
              <a:buNone/>
            </a:pPr>
            <a:endParaRPr lang="en-US" sz="1600" dirty="0"/>
          </a:p>
        </p:txBody>
      </p:sp>
      <p:sp>
        <p:nvSpPr>
          <p:cNvPr id="14" name="Text 12"/>
          <p:cNvSpPr/>
          <p:nvPr/>
        </p:nvSpPr>
        <p:spPr>
          <a:xfrm>
            <a:off x="4302085" y="7207448"/>
            <a:ext cx="6026110" cy="391954"/>
          </a:xfrm>
          <a:prstGeom prst="rect">
            <a:avLst/>
          </a:prstGeom>
          <a:noFill/>
          <a:ln/>
        </p:spPr>
        <p:txBody>
          <a:bodyPr wrap="none" lIns="0" tIns="0" rIns="0" bIns="0" rtlCol="0" anchor="t"/>
          <a:lstStyle/>
          <a:p>
            <a:pPr algn="ctr" indent="0" marL="0">
              <a:lnSpc>
                <a:spcPts val="3050"/>
              </a:lnSpc>
              <a:buNone/>
            </a:pPr>
            <a:r>
              <a:rPr lang="en-US" sz="2450" dirty="0">
                <a:solidFill>
                  <a:srgbClr val="910D0D"/>
                </a:solidFill>
                <a:latin typeface="Libre Baskerville" pitchFamily="34" charset="0"/>
                <a:ea typeface="Libre Baskerville" pitchFamily="34" charset="-122"/>
                <a:cs typeface="Libre Baskerville" pitchFamily="34" charset="-120"/>
              </a:rPr>
              <a:t>VĂ MULȚUMIM PENTRU ATENȚIE!</a:t>
            </a:r>
            <a:endParaRPr lang="en-US" sz="24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2026-04-20T19:11:02Z</dcterms:created>
  <dcterms:modified xsi:type="dcterms:W3CDTF">2026-04-20T19:11:02Z</dcterms:modified>
</cp:coreProperties>
</file>