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85" r:id="rId4"/>
    <p:sldId id="259" r:id="rId5"/>
    <p:sldId id="260" r:id="rId6"/>
    <p:sldId id="261" r:id="rId7"/>
    <p:sldId id="262" r:id="rId8"/>
    <p:sldId id="280" r:id="rId9"/>
    <p:sldId id="281" r:id="rId10"/>
    <p:sldId id="282" r:id="rId11"/>
    <p:sldId id="283" r:id="rId12"/>
    <p:sldId id="268" r:id="rId13"/>
    <p:sldId id="279" r:id="rId14"/>
    <p:sldId id="273" r:id="rId15"/>
    <p:sldId id="274" r:id="rId16"/>
    <p:sldId id="269" r:id="rId17"/>
    <p:sldId id="276" r:id="rId18"/>
    <p:sldId id="277" r:id="rId19"/>
    <p:sldId id="284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3300"/>
    <a:srgbClr val="009900"/>
    <a:srgbClr val="C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0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59BC9-3262-43F5-8EB0-CBAF7C50F554}" type="datetimeFigureOut">
              <a:rPr lang="en-US" smtClean="0"/>
              <a:pPr/>
              <a:t>3/27/2013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916E-0FE9-4B7C-99EC-04108EA6B8E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59BC9-3262-43F5-8EB0-CBAF7C50F554}" type="datetimeFigureOut">
              <a:rPr lang="en-US" smtClean="0"/>
              <a:pPr/>
              <a:t>3/27/2013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916E-0FE9-4B7C-99EC-04108EA6B8E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59BC9-3262-43F5-8EB0-CBAF7C50F554}" type="datetimeFigureOut">
              <a:rPr lang="en-US" smtClean="0"/>
              <a:pPr/>
              <a:t>3/27/2013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916E-0FE9-4B7C-99EC-04108EA6B8E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59BC9-3262-43F5-8EB0-CBAF7C50F554}" type="datetimeFigureOut">
              <a:rPr lang="en-US" smtClean="0"/>
              <a:pPr/>
              <a:t>3/27/2013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916E-0FE9-4B7C-99EC-04108EA6B8E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59BC9-3262-43F5-8EB0-CBAF7C50F554}" type="datetimeFigureOut">
              <a:rPr lang="en-US" smtClean="0"/>
              <a:pPr/>
              <a:t>3/27/2013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916E-0FE9-4B7C-99EC-04108EA6B8E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59BC9-3262-43F5-8EB0-CBAF7C50F554}" type="datetimeFigureOut">
              <a:rPr lang="en-US" smtClean="0"/>
              <a:pPr/>
              <a:t>3/27/2013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916E-0FE9-4B7C-99EC-04108EA6B8E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59BC9-3262-43F5-8EB0-CBAF7C50F554}" type="datetimeFigureOut">
              <a:rPr lang="en-US" smtClean="0"/>
              <a:pPr/>
              <a:t>3/27/2013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916E-0FE9-4B7C-99EC-04108EA6B8E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59BC9-3262-43F5-8EB0-CBAF7C50F554}" type="datetimeFigureOut">
              <a:rPr lang="en-US" smtClean="0"/>
              <a:pPr/>
              <a:t>3/27/2013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916E-0FE9-4B7C-99EC-04108EA6B8E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59BC9-3262-43F5-8EB0-CBAF7C50F554}" type="datetimeFigureOut">
              <a:rPr lang="en-US" smtClean="0"/>
              <a:pPr/>
              <a:t>3/27/2013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916E-0FE9-4B7C-99EC-04108EA6B8E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59BC9-3262-43F5-8EB0-CBAF7C50F554}" type="datetimeFigureOut">
              <a:rPr lang="en-US" smtClean="0"/>
              <a:pPr/>
              <a:t>3/27/2013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916E-0FE9-4B7C-99EC-04108EA6B8E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59BC9-3262-43F5-8EB0-CBAF7C50F554}" type="datetimeFigureOut">
              <a:rPr lang="en-US" smtClean="0"/>
              <a:pPr/>
              <a:t>3/27/2013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916E-0FE9-4B7C-99EC-04108EA6B8E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E59BC9-3262-43F5-8EB0-CBAF7C50F554}" type="datetimeFigureOut">
              <a:rPr lang="en-US" smtClean="0"/>
              <a:pPr/>
              <a:t>3/27/2013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9E916E-0FE9-4B7C-99EC-04108EA6B8E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472" y="571480"/>
            <a:ext cx="8001056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Cercul pedagogic al profesorilor de la aria curriculară „Tehnologii”</a:t>
            </a:r>
            <a:endParaRPr lang="en-US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o-RO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 ŞCOLAR 2012-2013</a:t>
            </a:r>
            <a:endParaRPr lang="en-US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o-RO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ZONA: Hunedoara – Calan - Hateg</a:t>
            </a:r>
            <a:endParaRPr lang="en-US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endParaRPr lang="en-US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o-RO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Identificarea </a:t>
            </a:r>
            <a:r>
              <a:rPr lang="ro-RO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stilurilor de învaţare </a:t>
            </a:r>
            <a:endParaRPr lang="en-US" sz="3600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o-RO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ale elevilor</a:t>
            </a:r>
            <a:endParaRPr lang="en-US" sz="3600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endParaRPr lang="ro-RO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endParaRPr lang="en-US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o-RO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Prof. Macovei Mariana</a:t>
            </a:r>
            <a:endParaRPr lang="en-US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o-RO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Prof. Solomon Carmen</a:t>
            </a:r>
            <a:endParaRPr lang="en-US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o-RO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Prof. Kăluşer Mihaela</a:t>
            </a:r>
            <a:endParaRPr lang="en-US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o-RO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Colegiul Economic “Emanuil Gojdu” Hunedoara</a:t>
            </a:r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42910" y="642918"/>
            <a:ext cx="4000528" cy="580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o-RO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ELEVUL KINESTEZIC</a:t>
            </a:r>
          </a:p>
          <a:p>
            <a:pPr lv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en-US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Anima</a:t>
            </a:r>
            <a:r>
              <a:rPr lang="ro-RO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ţ</a:t>
            </a:r>
            <a:r>
              <a:rPr lang="en-US" sz="24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en-US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-v</a:t>
            </a:r>
            <a:r>
              <a:rPr lang="ro-RO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ă</a:t>
            </a:r>
            <a:r>
              <a:rPr lang="en-US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prezentarea</a:t>
            </a: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o-RO" sz="24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o-RO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P</a:t>
            </a:r>
            <a:r>
              <a:rPr lang="en-US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res</a:t>
            </a:r>
            <a:r>
              <a:rPr lang="ro-RO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ă</a:t>
            </a:r>
            <a:r>
              <a:rPr lang="en-US" sz="24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ra</a:t>
            </a:r>
            <a:r>
              <a:rPr lang="ro-RO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ţ</a:t>
            </a:r>
            <a:r>
              <a:rPr lang="en-US" sz="24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en-US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-o cu </a:t>
            </a:r>
            <a:r>
              <a:rPr lang="en-US" sz="24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exemple</a:t>
            </a:r>
            <a:r>
              <a:rPr lang="en-US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din via</a:t>
            </a:r>
            <a:r>
              <a:rPr lang="ro-RO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ţ</a:t>
            </a:r>
            <a:r>
              <a:rPr lang="en-US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 real</a:t>
            </a:r>
            <a:r>
              <a:rPr lang="ro-RO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ă </a:t>
            </a:r>
            <a:r>
              <a:rPr lang="en-US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ro-RO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imaginar</a:t>
            </a:r>
            <a:r>
              <a:rPr lang="ro-RO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ă</a:t>
            </a:r>
          </a:p>
          <a:p>
            <a:pPr lv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en-US" sz="24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Lega</a:t>
            </a:r>
            <a:r>
              <a:rPr lang="ro-RO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ţ</a:t>
            </a:r>
            <a:r>
              <a:rPr lang="en-US" sz="24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en-US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-v</a:t>
            </a:r>
            <a:r>
              <a:rPr lang="ro-RO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ă</a:t>
            </a:r>
            <a:r>
              <a:rPr lang="en-US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de </a:t>
            </a:r>
            <a:r>
              <a:rPr lang="en-US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realitate</a:t>
            </a:r>
            <a:r>
              <a:rPr lang="en-US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o-RO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ş</a:t>
            </a:r>
            <a:r>
              <a:rPr lang="en-US" sz="24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en-US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de </a:t>
            </a:r>
            <a:r>
              <a:rPr lang="en-US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exemple</a:t>
            </a: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practice, </a:t>
            </a:r>
            <a:endParaRPr lang="ro-RO" sz="24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en-US" sz="24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folosi</a:t>
            </a:r>
            <a:r>
              <a:rPr lang="ro-RO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ţ</a:t>
            </a:r>
            <a:r>
              <a:rPr lang="en-US" sz="24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en-US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un </a:t>
            </a:r>
            <a:r>
              <a:rPr lang="en-US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pachet</a:t>
            </a: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multimedia </a:t>
            </a:r>
            <a:r>
              <a:rPr lang="en-US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interactiv</a:t>
            </a: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,</a:t>
            </a:r>
            <a:r>
              <a:rPr lang="en-US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care s</a:t>
            </a:r>
            <a:r>
              <a:rPr lang="ro-RO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ă</a:t>
            </a:r>
            <a:r>
              <a:rPr lang="en-US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le </a:t>
            </a:r>
            <a:r>
              <a:rPr lang="en-US" sz="24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cear</a:t>
            </a:r>
            <a:r>
              <a:rPr lang="ro-RO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ă</a:t>
            </a:r>
            <a:r>
              <a:rPr lang="en-US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elevilor</a:t>
            </a:r>
            <a:r>
              <a:rPr lang="en-US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‘’s</a:t>
            </a:r>
            <a:r>
              <a:rPr lang="ro-RO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ă</a:t>
            </a:r>
            <a:r>
              <a:rPr lang="en-US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fac</a:t>
            </a:r>
            <a:r>
              <a:rPr lang="ro-RO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ă</a:t>
            </a:r>
            <a:r>
              <a:rPr lang="en-US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’’</a:t>
            </a:r>
          </a:p>
        </p:txBody>
      </p:sp>
      <p:pic>
        <p:nvPicPr>
          <p:cNvPr id="5" name="Picture 4" descr="2010_1112sc-12-nov-201000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6314" y="642918"/>
            <a:ext cx="3872479" cy="5572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cture 06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571480"/>
            <a:ext cx="7929618" cy="56436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ucces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1071546"/>
            <a:ext cx="2571768" cy="528641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42910" y="571480"/>
            <a:ext cx="792961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ro-RO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STILUL DE VIAŢĂ</a:t>
            </a:r>
          </a:p>
          <a:p>
            <a:pPr algn="ctr">
              <a:lnSpc>
                <a:spcPct val="150000"/>
              </a:lnSpc>
              <a:defRPr/>
            </a:pPr>
            <a:r>
              <a:rPr lang="en-US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Ce</a:t>
            </a: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anume din stilul de viaţå al copiilor contribuie la </a:t>
            </a:r>
            <a:r>
              <a:rPr lang="en-US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succesul şcolar?</a:t>
            </a:r>
          </a:p>
          <a:p>
            <a:pPr>
              <a:lnSpc>
                <a:spcPct val="150000"/>
              </a:lnSpc>
              <a:defRPr/>
            </a:pPr>
            <a:endParaRPr lang="en-US" sz="2400" b="1" dirty="0">
              <a:solidFill>
                <a:schemeClr val="accent5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rezultate_scolar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9058" y="2643182"/>
            <a:ext cx="4605340" cy="35719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42910" y="571481"/>
            <a:ext cx="7929618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ro-RO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1. Î</a:t>
            </a:r>
            <a:r>
              <a:rPr lang="en-US" sz="28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ncrederea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o-RO" sz="28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en-US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în sine;</a:t>
            </a:r>
          </a:p>
        </p:txBody>
      </p:sp>
      <p:pic>
        <p:nvPicPr>
          <p:cNvPr id="3" name="Picture 2" descr="kitt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2071678"/>
            <a:ext cx="7858180" cy="4286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000628" y="1142984"/>
            <a:ext cx="364333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ro-RO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2. R</a:t>
            </a:r>
            <a:r>
              <a:rPr lang="en-US" sz="28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espectarea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o-RO" sz="28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en-US" sz="28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orelor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o-RO" sz="28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en-US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de </a:t>
            </a:r>
            <a:r>
              <a:rPr lang="en-US" sz="24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somn</a:t>
            </a:r>
            <a:r>
              <a:rPr lang="en-US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;</a:t>
            </a:r>
          </a:p>
        </p:txBody>
      </p:sp>
      <p:pic>
        <p:nvPicPr>
          <p:cNvPr id="3" name="Picture 2" descr="copil-mananca-pepene-rosu-verde-blog-pato-braila-galati.jpg"/>
          <p:cNvPicPr>
            <a:picLocks noChangeAspect="1"/>
          </p:cNvPicPr>
          <p:nvPr/>
        </p:nvPicPr>
        <p:blipFill>
          <a:blip r:embed="rId2"/>
          <a:srcRect b="10126"/>
          <a:stretch>
            <a:fillRect/>
          </a:stretch>
        </p:blipFill>
        <p:spPr>
          <a:xfrm>
            <a:off x="785786" y="1428736"/>
            <a:ext cx="3857652" cy="2928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 descr="sleepykid.jpg"/>
          <p:cNvPicPr>
            <a:picLocks noChangeAspect="1"/>
          </p:cNvPicPr>
          <p:nvPr/>
        </p:nvPicPr>
        <p:blipFill>
          <a:blip r:embed="rId3"/>
          <a:srcRect l="16518" r="12500" b="10000"/>
          <a:stretch>
            <a:fillRect/>
          </a:stretch>
        </p:blipFill>
        <p:spPr>
          <a:xfrm>
            <a:off x="4857752" y="3143248"/>
            <a:ext cx="3643338" cy="3214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785787" y="4786322"/>
            <a:ext cx="3571899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ro-RO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3. R</a:t>
            </a:r>
            <a:r>
              <a:rPr lang="en-US" sz="28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espectarea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o-RO" sz="28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en-US" sz="24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meselor</a:t>
            </a:r>
            <a:endParaRPr lang="en-US" sz="2400" b="1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472" y="571480"/>
            <a:ext cx="800105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ro-RO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4. P</a:t>
            </a:r>
            <a:r>
              <a:rPr lang="en-US" sz="28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articiparea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la activitåţi extra</a:t>
            </a:r>
            <a:r>
              <a:rPr lang="ro-RO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ș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colare </a:t>
            </a:r>
            <a:r>
              <a:rPr lang="ro-RO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 </a:t>
            </a:r>
            <a:r>
              <a:rPr lang="ro-RO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       </a:t>
            </a:r>
          </a:p>
          <a:p>
            <a:pPr algn="ctr">
              <a:lnSpc>
                <a:spcPct val="150000"/>
              </a:lnSpc>
              <a:defRPr/>
            </a:pPr>
            <a:r>
              <a:rPr lang="ro-RO" sz="2400" b="1" i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i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(sport, teatru, muzicå, dans, voluntariat);</a:t>
            </a:r>
          </a:p>
        </p:txBody>
      </p:sp>
      <p:pic>
        <p:nvPicPr>
          <p:cNvPr id="3" name="Picture 2" descr="11ecopa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000240"/>
            <a:ext cx="7620000" cy="39624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42910" y="571480"/>
            <a:ext cx="800105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ro-RO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5. T</a:t>
            </a:r>
            <a:r>
              <a:rPr lang="en-US" sz="28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impul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moderat </a:t>
            </a:r>
            <a:endParaRPr lang="ro-RO" sz="28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en-US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petrecut cu prietenii;</a:t>
            </a:r>
          </a:p>
        </p:txBody>
      </p:sp>
      <p:pic>
        <p:nvPicPr>
          <p:cNvPr id="3" name="Picture 2" descr="ursulet-cucu-bau-iway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2000240"/>
            <a:ext cx="7929618" cy="4214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00034" y="500042"/>
            <a:ext cx="807249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ro-RO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6. T</a:t>
            </a:r>
            <a:r>
              <a:rPr lang="en-US" sz="28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impul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necesar acordat </a:t>
            </a:r>
            <a:endParaRPr lang="ro-RO" sz="28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en-US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temelor şi studiului individual;</a:t>
            </a:r>
          </a:p>
        </p:txBody>
      </p:sp>
      <p:pic>
        <p:nvPicPr>
          <p:cNvPr id="3" name="Picture 2" descr="580_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2000241"/>
            <a:ext cx="8001056" cy="4286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472" y="571480"/>
            <a:ext cx="800105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ro-RO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7. I</a:t>
            </a:r>
            <a:r>
              <a:rPr lang="en-US" sz="28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mplicarea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pårinţilor </a:t>
            </a:r>
            <a:endParaRPr lang="ro-RO" sz="28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en-US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în educaţia copilului.</a:t>
            </a:r>
            <a:endParaRPr lang="en-US" sz="2400" b="1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ajutor_teme_parinti_copi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2143116"/>
            <a:ext cx="8001056" cy="41434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ird2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291" y="928670"/>
            <a:ext cx="6429420" cy="292895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42910" y="4357693"/>
            <a:ext cx="80010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ro-RO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Mulţumim pentru atenţia acordată!</a:t>
            </a:r>
          </a:p>
          <a:p>
            <a:pPr algn="ctr">
              <a:lnSpc>
                <a:spcPct val="150000"/>
              </a:lnSpc>
              <a:defRPr/>
            </a:pPr>
            <a:r>
              <a:rPr lang="ro-RO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Vă invităm la </a:t>
            </a:r>
            <a:r>
              <a:rPr lang="ro-RO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discuţii</a:t>
            </a:r>
            <a:r>
              <a:rPr lang="ro-RO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o-RO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şi la completarea chestionarului</a:t>
            </a:r>
            <a:endParaRPr lang="en-US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472" y="571480"/>
            <a:ext cx="8001056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u="none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„Cine se o</a:t>
            </a:r>
            <a:r>
              <a:rPr lang="ro-RO" sz="2800" b="1" u="none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</a:t>
            </a:r>
            <a:r>
              <a:rPr lang="en-US" sz="2800" b="1" u="none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</a:t>
            </a:r>
            <a:r>
              <a:rPr lang="ro-RO" sz="2800" b="1" u="none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ş</a:t>
            </a:r>
            <a:r>
              <a:rPr lang="en-US" sz="2800" b="1" u="none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te</a:t>
            </a:r>
            <a:r>
              <a:rPr lang="en-US" sz="2800" b="1" u="none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din </a:t>
            </a:r>
            <a:r>
              <a:rPr lang="ro-RO" sz="2800" b="1" u="none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î</a:t>
            </a:r>
            <a:r>
              <a:rPr lang="en-US" sz="2800" b="1" u="none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</a:t>
            </a:r>
            <a:r>
              <a:rPr lang="ro-RO" sz="2800" b="1" u="none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văţ</a:t>
            </a:r>
            <a:r>
              <a:rPr lang="en-US" sz="2800" b="1" u="none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at,</a:t>
            </a:r>
          </a:p>
          <a:p>
            <a:r>
              <a:rPr lang="en-US" sz="2800" b="1" u="none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la 15</a:t>
            </a:r>
            <a:r>
              <a:rPr lang="ro-RO" sz="2800" b="1" u="none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</a:t>
            </a:r>
            <a:r>
              <a:rPr lang="en-US" sz="2800" b="1" u="none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25 </a:t>
            </a:r>
            <a:r>
              <a:rPr lang="en-US" sz="2800" b="1" u="none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sa</a:t>
            </a:r>
            <a:r>
              <a:rPr lang="ro-RO" sz="2800" b="1" u="none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u</a:t>
            </a:r>
            <a:r>
              <a:rPr lang="en-US" sz="2800" b="1" u="none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80 de an</a:t>
            </a:r>
            <a:r>
              <a:rPr lang="ro-RO" sz="2800" b="1" u="none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</a:t>
            </a:r>
            <a:r>
              <a:rPr lang="en-US" sz="2800" b="1" u="none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</a:t>
            </a:r>
          </a:p>
          <a:p>
            <a:r>
              <a:rPr lang="ro-RO" sz="2400" b="1" u="none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acela este un om bătrân</a:t>
            </a:r>
            <a:r>
              <a:rPr lang="en-US" sz="2400" b="1" u="none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</a:p>
          <a:p>
            <a:pPr algn="r"/>
            <a:r>
              <a:rPr lang="en-US" sz="2800" b="1" u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Cine </a:t>
            </a:r>
            <a:r>
              <a:rPr lang="ro-RO" sz="2800" b="1" u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î</a:t>
            </a:r>
            <a:r>
              <a:rPr lang="en-US" sz="2800" b="1" u="none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nva</a:t>
            </a:r>
            <a:r>
              <a:rPr lang="ro-RO" sz="2800" b="1" u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ţ</a:t>
            </a:r>
            <a:r>
              <a:rPr lang="ro-RO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ă</a:t>
            </a:r>
            <a:r>
              <a:rPr lang="en-US" sz="2800" b="1" u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mere</a:t>
            </a:r>
            <a:r>
              <a:rPr lang="ro-RO" sz="2800" b="1" u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u</a:t>
            </a:r>
            <a:r>
              <a:rPr lang="en-US" sz="2800" b="1" u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</a:t>
            </a:r>
            <a:endParaRPr lang="ro-RO" sz="2800" b="1" u="none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r"/>
            <a:r>
              <a:rPr lang="en-US" sz="2400" b="1" u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</a:t>
            </a:r>
            <a:r>
              <a:rPr lang="ro-RO" sz="2400" b="1" u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ă</a:t>
            </a:r>
            <a:r>
              <a:rPr lang="en-US" sz="2400" b="1" u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</a:t>
            </a:r>
            <a:r>
              <a:rPr lang="ro-RO" sz="2400" b="1" u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â</a:t>
            </a:r>
            <a:r>
              <a:rPr lang="en-US" sz="2400" b="1" u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ne t</a:t>
            </a:r>
            <a:r>
              <a:rPr lang="ro-RO" sz="2400" b="1" u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â</a:t>
            </a:r>
            <a:r>
              <a:rPr lang="en-US" sz="2400" b="1" u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</a:t>
            </a:r>
            <a:r>
              <a:rPr lang="ro-RO" sz="2400" b="1" u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ă</a:t>
            </a:r>
            <a:r>
              <a:rPr lang="en-US" sz="2400" b="1" u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r.</a:t>
            </a:r>
            <a:r>
              <a:rPr lang="en-US" sz="2800" b="1" u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“</a:t>
            </a:r>
          </a:p>
          <a:p>
            <a:pPr algn="ctr"/>
            <a:r>
              <a:rPr lang="en-US" sz="2800" b="1" i="1" u="none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Henri Ford</a:t>
            </a:r>
            <a:endParaRPr lang="en-US" sz="2800" b="1" i="1" u="none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(a_id=5810)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3143248"/>
            <a:ext cx="8858312" cy="350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472" y="500042"/>
            <a:ext cx="800105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  <a:defRPr/>
            </a:pPr>
            <a:r>
              <a:rPr lang="ro-RO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Ce este stilul de învăţare?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  <a:defRPr/>
            </a:pPr>
            <a:r>
              <a:rPr lang="ro-RO" sz="2800" b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Despre atitudine şi comportamentul “vizualului”, a “auditivului” şi “practicului” în procesul de învăţare.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  <a:defRPr/>
            </a:pPr>
            <a:r>
              <a:rPr lang="ro-RO" sz="2800" b="1" dirty="0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Adaptarea stilurilor de predare la stilurile de învăţare ale </a:t>
            </a:r>
            <a:r>
              <a:rPr lang="ro-RO" sz="2800" b="1" dirty="0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“vizualului”, </a:t>
            </a:r>
            <a:r>
              <a:rPr lang="ro-RO" sz="2800" b="1" dirty="0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o-RO" sz="2800" b="1" dirty="0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“auditivului” şi “practicului</a:t>
            </a:r>
            <a:r>
              <a:rPr lang="ro-RO" sz="2800" b="1" dirty="0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”.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  <a:defRPr/>
            </a:pPr>
            <a:r>
              <a:rPr lang="ro-RO" sz="2800" b="1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Ce</a:t>
            </a:r>
            <a:r>
              <a:rPr lang="en-US" sz="2800" b="1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anume</a:t>
            </a:r>
            <a:r>
              <a:rPr lang="en-US" sz="2800" b="1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 din </a:t>
            </a:r>
            <a:r>
              <a:rPr lang="en-US" sz="2800" b="1" dirty="0" err="1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stilul</a:t>
            </a:r>
            <a:r>
              <a:rPr lang="en-US" sz="2800" b="1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 de </a:t>
            </a:r>
            <a:r>
              <a:rPr lang="en-US" sz="2800" b="1" dirty="0" err="1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viaţå</a:t>
            </a:r>
            <a:r>
              <a:rPr lang="en-US" sz="2800" b="1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 al </a:t>
            </a:r>
            <a:r>
              <a:rPr lang="en-US" sz="2800" b="1" dirty="0" err="1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copiilor</a:t>
            </a:r>
            <a:r>
              <a:rPr lang="en-US" sz="2800" b="1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contribuie</a:t>
            </a:r>
            <a:r>
              <a:rPr lang="en-US" sz="2800" b="1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 la </a:t>
            </a:r>
            <a:r>
              <a:rPr lang="en-US" sz="2800" b="1" dirty="0" err="1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succesul</a:t>
            </a:r>
            <a:r>
              <a:rPr lang="en-US" sz="28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şcolar</a:t>
            </a:r>
            <a:r>
              <a:rPr lang="en-US" sz="28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?</a:t>
            </a:r>
            <a:endParaRPr lang="en-US" sz="2800" b="1" dirty="0" smtClean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472" y="571480"/>
            <a:ext cx="800105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ro-RO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CE  ESTE STILUL DE ÎNVĂŢARE?</a:t>
            </a:r>
          </a:p>
          <a:p>
            <a:pPr>
              <a:lnSpc>
                <a:spcPct val="150000"/>
              </a:lnSpc>
              <a:defRPr/>
            </a:pPr>
            <a:r>
              <a:rPr lang="ro-RO" sz="2400" b="1" dirty="0" smtClean="0">
                <a:latin typeface="Arial" pitchFamily="34" charset="0"/>
                <a:cs typeface="Arial" pitchFamily="34" charset="0"/>
              </a:rPr>
              <a:t>Este o </a:t>
            </a:r>
            <a:r>
              <a:rPr lang="ro-RO" sz="24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condiţie</a:t>
            </a:r>
            <a:r>
              <a:rPr lang="ro-RO" sz="2400" b="1" dirty="0">
                <a:latin typeface="Arial" pitchFamily="34" charset="0"/>
                <a:cs typeface="Arial" pitchFamily="34" charset="0"/>
              </a:rPr>
              <a:t> pentru </a:t>
            </a:r>
            <a:endParaRPr lang="ro-RO" sz="2400" b="1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q"/>
              <a:defRPr/>
            </a:pPr>
            <a:r>
              <a:rPr lang="ro-RO" sz="2400" b="1" dirty="0" smtClean="0">
                <a:latin typeface="Arial" pitchFamily="34" charset="0"/>
                <a:cs typeface="Arial" pitchFamily="34" charset="0"/>
              </a:rPr>
              <a:t>utilizarea </a:t>
            </a:r>
            <a:r>
              <a:rPr lang="ro-RO" sz="2400" b="1" dirty="0">
                <a:latin typeface="Arial" pitchFamily="34" charset="0"/>
                <a:cs typeface="Arial" pitchFamily="34" charset="0"/>
              </a:rPr>
              <a:t>optimă a </a:t>
            </a:r>
            <a:r>
              <a:rPr lang="ro-RO" sz="24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oportunităţilor</a:t>
            </a:r>
            <a:r>
              <a:rPr lang="ro-RO" sz="2400" b="1" dirty="0">
                <a:latin typeface="Arial" pitchFamily="34" charset="0"/>
                <a:cs typeface="Arial" pitchFamily="34" charset="0"/>
              </a:rPr>
              <a:t> de </a:t>
            </a:r>
            <a:r>
              <a:rPr lang="ro-RO" sz="2400" b="1" dirty="0" smtClean="0">
                <a:latin typeface="Arial" pitchFamily="34" charset="0"/>
                <a:cs typeface="Arial" pitchFamily="34" charset="0"/>
              </a:rPr>
              <a:t>învăţare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  <a:defRPr/>
            </a:pPr>
            <a:r>
              <a:rPr lang="ro-RO" sz="2400" b="1" dirty="0">
                <a:latin typeface="Arial" pitchFamily="34" charset="0"/>
                <a:cs typeface="Arial" pitchFamily="34" charset="0"/>
              </a:rPr>
              <a:t>c</a:t>
            </a:r>
            <a:r>
              <a:rPr lang="ro-RO" sz="2400" b="1" dirty="0" smtClean="0">
                <a:latin typeface="Arial" pitchFamily="34" charset="0"/>
                <a:cs typeface="Arial" pitchFamily="34" charset="0"/>
              </a:rPr>
              <a:t>onştientizarea propriilor </a:t>
            </a:r>
            <a:r>
              <a:rPr lang="ro-RO" sz="24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resurse</a:t>
            </a:r>
            <a:r>
              <a:rPr lang="ro-RO" sz="2400" b="1" dirty="0">
                <a:latin typeface="Arial" pitchFamily="34" charset="0"/>
                <a:cs typeface="Arial" pitchFamily="34" charset="0"/>
              </a:rPr>
              <a:t> şi </a:t>
            </a:r>
            <a:r>
              <a:rPr lang="ro-RO" sz="24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limite</a:t>
            </a:r>
          </a:p>
        </p:txBody>
      </p:sp>
      <p:pic>
        <p:nvPicPr>
          <p:cNvPr id="3" name="Picture 2" descr="copil_gradinita_dese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3214686"/>
            <a:ext cx="8072494" cy="31480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00034" y="571480"/>
            <a:ext cx="514353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ro-RO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VIZUALUL</a:t>
            </a:r>
            <a:endParaRPr lang="ro-RO" sz="3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fontAlgn="base">
              <a:lnSpc>
                <a:spcPct val="150000"/>
              </a:lnSpc>
              <a:buFont typeface="Wingdings" pitchFamily="2" charset="2"/>
              <a:buChar char="q"/>
            </a:pPr>
            <a:r>
              <a:rPr lang="ro-RO" sz="2400" b="1" dirty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Îşi aminteşte</a:t>
            </a:r>
            <a:r>
              <a:rPr lang="ro-RO" sz="2400" b="1" dirty="0">
                <a:latin typeface="Arial" pitchFamily="34" charset="0"/>
                <a:cs typeface="Arial" pitchFamily="34" charset="0"/>
              </a:rPr>
              <a:t>  </a:t>
            </a:r>
            <a:r>
              <a:rPr lang="ro-RO" sz="2400" b="1" dirty="0" smtClean="0">
                <a:latin typeface="Arial" pitchFamily="34" charset="0"/>
                <a:cs typeface="Arial" pitchFamily="34" charset="0"/>
              </a:rPr>
              <a:t>                        ceea </a:t>
            </a:r>
            <a:r>
              <a:rPr lang="ro-RO" sz="2400" b="1" dirty="0">
                <a:latin typeface="Arial" pitchFamily="34" charset="0"/>
                <a:cs typeface="Arial" pitchFamily="34" charset="0"/>
              </a:rPr>
              <a:t>ce </a:t>
            </a:r>
            <a:r>
              <a:rPr lang="ro-RO" sz="2400" b="1" dirty="0" smtClean="0">
                <a:latin typeface="Arial" pitchFamily="34" charset="0"/>
                <a:cs typeface="Arial" pitchFamily="34" charset="0"/>
              </a:rPr>
              <a:t>scrie </a:t>
            </a:r>
            <a:r>
              <a:rPr lang="ro-RO" sz="2400" b="1" dirty="0">
                <a:latin typeface="Arial" pitchFamily="34" charset="0"/>
                <a:cs typeface="Arial" pitchFamily="34" charset="0"/>
              </a:rPr>
              <a:t>şi </a:t>
            </a:r>
            <a:r>
              <a:rPr lang="ro-RO" sz="2400" b="1" dirty="0" smtClean="0">
                <a:latin typeface="Arial" pitchFamily="34" charset="0"/>
                <a:cs typeface="Arial" pitchFamily="34" charset="0"/>
              </a:rPr>
              <a:t>citeşte;</a:t>
            </a:r>
            <a:endParaRPr lang="en-US" sz="2400" b="1" dirty="0">
              <a:latin typeface="Arial" pitchFamily="34" charset="0"/>
              <a:cs typeface="Arial" pitchFamily="34" charset="0"/>
            </a:endParaRPr>
          </a:p>
          <a:p>
            <a:pPr fontAlgn="base">
              <a:lnSpc>
                <a:spcPct val="150000"/>
              </a:lnSpc>
              <a:buFont typeface="Wingdings" pitchFamily="2" charset="2"/>
              <a:buChar char="q"/>
            </a:pPr>
            <a:r>
              <a:rPr lang="ro-RO" sz="2400" b="1" dirty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Îi plac</a:t>
            </a:r>
            <a:r>
              <a:rPr lang="ro-RO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ro-RO" sz="2400" b="1" dirty="0" smtClean="0">
                <a:latin typeface="Arial" pitchFamily="34" charset="0"/>
                <a:cs typeface="Arial" pitchFamily="34" charset="0"/>
              </a:rPr>
              <a:t>                          prezentårile </a:t>
            </a:r>
            <a:r>
              <a:rPr lang="ro-RO" sz="2400" b="1" dirty="0">
                <a:latin typeface="Arial" pitchFamily="34" charset="0"/>
                <a:cs typeface="Arial" pitchFamily="34" charset="0"/>
              </a:rPr>
              <a:t>şi proiectele </a:t>
            </a:r>
            <a:r>
              <a:rPr lang="ro-RO" sz="2400" b="1" dirty="0" smtClean="0">
                <a:latin typeface="Arial" pitchFamily="34" charset="0"/>
                <a:cs typeface="Arial" pitchFamily="34" charset="0"/>
              </a:rPr>
              <a:t>vizuale;</a:t>
            </a:r>
            <a:endParaRPr lang="en-US" sz="2400" b="1" dirty="0">
              <a:latin typeface="Arial" pitchFamily="34" charset="0"/>
              <a:cs typeface="Arial" pitchFamily="34" charset="0"/>
            </a:endParaRPr>
          </a:p>
          <a:p>
            <a:pPr fontAlgn="base">
              <a:lnSpc>
                <a:spcPct val="150000"/>
              </a:lnSpc>
              <a:buFont typeface="Wingdings" pitchFamily="2" charset="2"/>
              <a:buChar char="q"/>
            </a:pPr>
            <a:r>
              <a:rPr lang="ro-RO" sz="2400" b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Îşi aminteşte</a:t>
            </a:r>
            <a:r>
              <a:rPr lang="ro-RO" sz="2400" b="1" dirty="0" smtClean="0">
                <a:latin typeface="Arial" pitchFamily="34" charset="0"/>
                <a:cs typeface="Arial" pitchFamily="34" charset="0"/>
              </a:rPr>
              <a:t>                  diagrame</a:t>
            </a:r>
            <a:r>
              <a:rPr lang="ro-RO" sz="2400" b="1" dirty="0">
                <a:latin typeface="Arial" pitchFamily="34" charset="0"/>
                <a:cs typeface="Arial" pitchFamily="34" charset="0"/>
              </a:rPr>
              <a:t>, </a:t>
            </a:r>
            <a:r>
              <a:rPr lang="ro-RO" sz="2400" b="1" dirty="0" smtClean="0">
                <a:latin typeface="Arial" pitchFamily="34" charset="0"/>
                <a:cs typeface="Arial" pitchFamily="34" charset="0"/>
              </a:rPr>
              <a:t>hårţi;</a:t>
            </a:r>
            <a:endParaRPr lang="en-US" sz="2400" b="1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ro-RO" sz="2400" b="1" dirty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Înţelege </a:t>
            </a:r>
            <a:r>
              <a:rPr lang="ro-RO" sz="2400" b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                           </a:t>
            </a:r>
            <a:r>
              <a:rPr lang="ro-RO" sz="2400" b="1" dirty="0" smtClean="0">
                <a:latin typeface="Arial" pitchFamily="34" charset="0"/>
                <a:cs typeface="Arial" pitchFamily="34" charset="0"/>
              </a:rPr>
              <a:t>informaţiile </a:t>
            </a:r>
            <a:r>
              <a:rPr lang="ro-RO" sz="2400" b="1" dirty="0">
                <a:latin typeface="Arial" pitchFamily="34" charset="0"/>
                <a:cs typeface="Arial" pitchFamily="34" charset="0"/>
              </a:rPr>
              <a:t>atunci când le </a:t>
            </a:r>
            <a:r>
              <a:rPr lang="ro-RO" sz="2400" b="1" dirty="0" smtClean="0">
                <a:latin typeface="Arial" pitchFamily="34" charset="0"/>
                <a:cs typeface="Arial" pitchFamily="34" charset="0"/>
              </a:rPr>
              <a:t>vede;</a:t>
            </a:r>
            <a:endParaRPr lang="en-US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225x169_f1e8b94d513cce7125291164744254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8" y="714356"/>
            <a:ext cx="3000396" cy="5643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472" y="428605"/>
            <a:ext cx="5072098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ro-RO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AUDTIVUL</a:t>
            </a:r>
            <a:endParaRPr lang="ro-RO" sz="3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fontAlgn="base">
              <a:lnSpc>
                <a:spcPct val="150000"/>
              </a:lnSpc>
              <a:buFont typeface="Wingdings" pitchFamily="2" charset="2"/>
              <a:buChar char="q"/>
            </a:pPr>
            <a:r>
              <a:rPr lang="ro-RO" sz="2400" b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Vorbeşte </a:t>
            </a:r>
            <a:r>
              <a:rPr lang="ro-RO" sz="2400" b="1" dirty="0" smtClean="0">
                <a:latin typeface="Arial" pitchFamily="34" charset="0"/>
                <a:cs typeface="Arial" pitchFamily="34" charset="0"/>
              </a:rPr>
              <a:t>tare cu el însuşi;</a:t>
            </a:r>
            <a:endParaRPr lang="en-US" sz="2400" b="1" dirty="0" smtClean="0">
              <a:latin typeface="Arial" pitchFamily="34" charset="0"/>
              <a:cs typeface="Arial" pitchFamily="34" charset="0"/>
            </a:endParaRPr>
          </a:p>
          <a:p>
            <a:pPr fontAlgn="base">
              <a:lnSpc>
                <a:spcPct val="150000"/>
              </a:lnSpc>
              <a:buFont typeface="Wingdings" pitchFamily="2" charset="2"/>
              <a:buChar char="q"/>
            </a:pPr>
            <a:r>
              <a:rPr lang="ro-RO" sz="2400" b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Nu se descurcă</a:t>
            </a:r>
            <a:r>
              <a:rPr lang="ro-RO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o-RO" sz="2400" b="1" dirty="0" smtClean="0">
                <a:latin typeface="Arial" pitchFamily="34" charset="0"/>
                <a:cs typeface="Arial" pitchFamily="34" charset="0"/>
              </a:rPr>
              <a:t>la fel de bine cu </a:t>
            </a:r>
            <a:r>
              <a:rPr lang="ro-RO" sz="2400" b="1" dirty="0" smtClean="0">
                <a:latin typeface="Arial" pitchFamily="34" charset="0"/>
                <a:cs typeface="Arial" pitchFamily="34" charset="0"/>
              </a:rPr>
              <a:t>instrucţiunile scrise;</a:t>
            </a:r>
            <a:endParaRPr lang="en-US" sz="2400" b="1" dirty="0" smtClean="0">
              <a:latin typeface="Arial" pitchFamily="34" charset="0"/>
              <a:cs typeface="Arial" pitchFamily="34" charset="0"/>
            </a:endParaRPr>
          </a:p>
          <a:p>
            <a:pPr fontAlgn="base">
              <a:lnSpc>
                <a:spcPct val="150000"/>
              </a:lnSpc>
              <a:buFont typeface="Wingdings" pitchFamily="2" charset="2"/>
              <a:buChar char="q"/>
            </a:pPr>
            <a:r>
              <a:rPr lang="ro-RO" sz="2400" b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Îi place</a:t>
            </a:r>
            <a:r>
              <a:rPr lang="ro-RO" sz="2400" b="1" dirty="0" smtClean="0">
                <a:latin typeface="Arial" pitchFamily="34" charset="0"/>
                <a:cs typeface="Arial" pitchFamily="34" charset="0"/>
              </a:rPr>
              <a:t> să-i asculte pe </a:t>
            </a:r>
            <a:r>
              <a:rPr lang="ro-RO" sz="2400" b="1" dirty="0" smtClean="0">
                <a:latin typeface="Arial" pitchFamily="34" charset="0"/>
                <a:cs typeface="Arial" pitchFamily="34" charset="0"/>
              </a:rPr>
              <a:t>alţii;</a:t>
            </a:r>
            <a:endParaRPr lang="en-US" sz="2400" b="1" dirty="0" smtClean="0">
              <a:latin typeface="Arial" pitchFamily="34" charset="0"/>
              <a:cs typeface="Arial" pitchFamily="34" charset="0"/>
            </a:endParaRPr>
          </a:p>
          <a:p>
            <a:pPr fontAlgn="base">
              <a:lnSpc>
                <a:spcPct val="150000"/>
              </a:lnSpc>
              <a:buFont typeface="Wingdings" pitchFamily="2" charset="2"/>
              <a:buChar char="q"/>
            </a:pPr>
            <a:r>
              <a:rPr lang="ro-RO" sz="2400" b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Vorbeşte</a:t>
            </a:r>
            <a:r>
              <a:rPr lang="ro-RO" sz="2400" b="1" dirty="0" smtClean="0">
                <a:latin typeface="Arial" pitchFamily="34" charset="0"/>
                <a:cs typeface="Arial" pitchFamily="34" charset="0"/>
              </a:rPr>
              <a:t> în timp ce lucrează;</a:t>
            </a:r>
            <a:endParaRPr lang="en-US" sz="2400" b="1" dirty="0" smtClean="0">
              <a:latin typeface="Arial" pitchFamily="34" charset="0"/>
              <a:cs typeface="Arial" pitchFamily="34" charset="0"/>
            </a:endParaRPr>
          </a:p>
          <a:p>
            <a:pPr fontAlgn="base">
              <a:lnSpc>
                <a:spcPct val="150000"/>
              </a:lnSpc>
              <a:buFont typeface="Wingdings" pitchFamily="2" charset="2"/>
              <a:buChar char="q"/>
            </a:pPr>
            <a:r>
              <a:rPr lang="ro-RO" sz="2400" b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Îi plac</a:t>
            </a:r>
            <a:r>
              <a:rPr lang="ro-RO" sz="2400" b="1" dirty="0" smtClean="0">
                <a:latin typeface="Arial" pitchFamily="34" charset="0"/>
                <a:cs typeface="Arial" pitchFamily="34" charset="0"/>
              </a:rPr>
              <a:t> discuţiile din clasă;</a:t>
            </a:r>
            <a:endParaRPr lang="en-US" sz="2400" b="1" dirty="0" smtClean="0">
              <a:latin typeface="Arial" pitchFamily="34" charset="0"/>
              <a:cs typeface="Arial" pitchFamily="34" charset="0"/>
            </a:endParaRPr>
          </a:p>
          <a:p>
            <a:pPr fontAlgn="base">
              <a:lnSpc>
                <a:spcPct val="150000"/>
              </a:lnSpc>
              <a:buFont typeface="Wingdings" pitchFamily="2" charset="2"/>
              <a:buChar char="q"/>
            </a:pPr>
            <a:r>
              <a:rPr lang="ro-RO" sz="2400" b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Învaţă </a:t>
            </a:r>
            <a:r>
              <a:rPr lang="ro-RO" sz="2400" b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şi nu este  deranjat </a:t>
            </a:r>
            <a:r>
              <a:rPr lang="ro-RO" sz="2400" b="1" dirty="0" smtClean="0">
                <a:latin typeface="Arial" pitchFamily="34" charset="0"/>
                <a:cs typeface="Arial" pitchFamily="34" charset="0"/>
              </a:rPr>
              <a:t>de muzica difuzată la radio sau de alte emiţătoare</a:t>
            </a:r>
            <a:r>
              <a:rPr lang="ro-RO" sz="2400" b="1" dirty="0" smtClean="0">
                <a:latin typeface="Arial" pitchFamily="34" charset="0"/>
                <a:cs typeface="Arial" pitchFamily="34" charset="0"/>
              </a:rPr>
              <a:t>. </a:t>
            </a:r>
            <a:endParaRPr lang="en-US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440x330_020397-culor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3570" y="642918"/>
            <a:ext cx="2928958" cy="57150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4348" y="500042"/>
            <a:ext cx="7929618" cy="5124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ro-RO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TACTILUL </a:t>
            </a:r>
          </a:p>
          <a:p>
            <a:pPr>
              <a:lnSpc>
                <a:spcPct val="150000"/>
              </a:lnSpc>
              <a:defRPr/>
            </a:pPr>
            <a:r>
              <a:rPr lang="ro-RO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(KINESTEZICUL, PRACTICUL)</a:t>
            </a:r>
            <a:endParaRPr lang="ro-RO" sz="3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  <a:p>
            <a:pPr>
              <a:lnSpc>
                <a:spcPct val="150000"/>
              </a:lnSpc>
              <a:defRPr/>
            </a:pPr>
            <a:endParaRPr lang="ro-RO" sz="1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  <a:p>
            <a:pPr>
              <a:buFont typeface="Wingdings" pitchFamily="2" charset="2"/>
              <a:buChar char="q"/>
              <a:defRPr/>
            </a:pPr>
            <a:r>
              <a:rPr lang="ro-RO" sz="2400" b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Îi </a:t>
            </a:r>
            <a:r>
              <a:rPr lang="ro-RO" sz="2400" b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place</a:t>
            </a:r>
            <a:r>
              <a:rPr lang="ro-RO" sz="2400" b="1" dirty="0" smtClean="0">
                <a:latin typeface="Arial" pitchFamily="34" charset="0"/>
                <a:cs typeface="Arial" pitchFamily="34" charset="0"/>
              </a:rPr>
              <a:t> să folosească instrumente şi </a:t>
            </a:r>
            <a:r>
              <a:rPr lang="ro-RO" sz="2400" b="1" dirty="0" smtClean="0">
                <a:latin typeface="Arial" pitchFamily="34" charset="0"/>
                <a:cs typeface="Arial" pitchFamily="34" charset="0"/>
              </a:rPr>
              <a:t>                        să </a:t>
            </a:r>
            <a:r>
              <a:rPr lang="ro-RO" sz="2400" b="1" dirty="0" smtClean="0">
                <a:latin typeface="Arial" pitchFamily="34" charset="0"/>
                <a:cs typeface="Arial" pitchFamily="34" charset="0"/>
              </a:rPr>
              <a:t>fie implicat </a:t>
            </a:r>
            <a:r>
              <a:rPr lang="ro-RO" sz="2400" b="1" dirty="0" smtClean="0">
                <a:latin typeface="Arial" pitchFamily="34" charset="0"/>
                <a:cs typeface="Arial" pitchFamily="34" charset="0"/>
              </a:rPr>
              <a:t>activ în activităţi ce presupun manualitate</a:t>
            </a:r>
          </a:p>
          <a:p>
            <a:pPr>
              <a:defRPr/>
            </a:pPr>
            <a:endParaRPr lang="en-US" sz="2400" b="1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q"/>
              <a:defRPr/>
            </a:pPr>
            <a:r>
              <a:rPr lang="ro-RO" sz="2400" b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î</a:t>
            </a:r>
            <a:r>
              <a:rPr lang="en-US" sz="2400" b="1" dirty="0" err="1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şi</a:t>
            </a:r>
            <a:r>
              <a:rPr lang="en-US" sz="2400" b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po</a:t>
            </a:r>
            <a:r>
              <a:rPr lang="ro-RO" sz="2400" b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en-US" sz="2400" b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ro-RO" sz="2400" b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e</a:t>
            </a:r>
            <a:r>
              <a:rPr lang="en-US" sz="2400" b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aminti</a:t>
            </a:r>
            <a:r>
              <a:rPr lang="en-US" sz="2400" b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o-RO" sz="2400" b="1" dirty="0" smtClean="0">
                <a:latin typeface="Arial" pitchFamily="34" charset="0"/>
                <a:cs typeface="Arial" pitchFamily="34" charset="0"/>
              </a:rPr>
              <a:t>ce a făcut, </a:t>
            </a:r>
            <a:r>
              <a:rPr lang="ro-RO" sz="2400" b="1" dirty="0" smtClean="0">
                <a:latin typeface="Arial" pitchFamily="34" charset="0"/>
                <a:cs typeface="Arial" pitchFamily="34" charset="0"/>
              </a:rPr>
              <a:t>ce a </a:t>
            </a:r>
            <a:r>
              <a:rPr lang="ro-RO" sz="2400" b="1" dirty="0" smtClean="0">
                <a:latin typeface="Arial" pitchFamily="34" charset="0"/>
                <a:cs typeface="Arial" pitchFamily="34" charset="0"/>
              </a:rPr>
              <a:t>exersat </a:t>
            </a:r>
            <a:r>
              <a:rPr lang="ro-RO" sz="2400" b="1" dirty="0" smtClean="0">
                <a:latin typeface="Arial" pitchFamily="34" charset="0"/>
                <a:cs typeface="Arial" pitchFamily="34" charset="0"/>
              </a:rPr>
              <a:t>şi aplicat      </a:t>
            </a:r>
            <a:r>
              <a:rPr lang="ro-RO" sz="2400" b="1" i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(experimente, activităţi practice);</a:t>
            </a:r>
            <a:endParaRPr lang="en-US" sz="2400" b="1" i="1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ro-RO" sz="2400" b="1" i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(are memorie </a:t>
            </a:r>
            <a:r>
              <a:rPr lang="en-US" sz="2400" b="1" i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motricå</a:t>
            </a:r>
            <a:r>
              <a:rPr lang="en-US" sz="2400" b="1" i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);</a:t>
            </a:r>
          </a:p>
          <a:p>
            <a:pPr>
              <a:buFont typeface="Wingdings" pitchFamily="2" charset="2"/>
              <a:buChar char="q"/>
              <a:defRPr/>
            </a:pPr>
            <a:endParaRPr lang="en-US" sz="2400" b="1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q"/>
              <a:defRPr/>
            </a:pPr>
            <a:r>
              <a:rPr lang="ro-RO" sz="2400" b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are</a:t>
            </a:r>
            <a:r>
              <a:rPr lang="en-US" sz="2400" b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o </a:t>
            </a:r>
            <a:r>
              <a:rPr lang="en-US" sz="2400" b="1" dirty="0" err="1" smtClean="0">
                <a:latin typeface="Arial" pitchFamily="34" charset="0"/>
                <a:cs typeface="Arial" pitchFamily="34" charset="0"/>
              </a:rPr>
              <a:t>bunå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latin typeface="Arial" pitchFamily="34" charset="0"/>
                <a:cs typeface="Arial" pitchFamily="34" charset="0"/>
              </a:rPr>
              <a:t>coordonare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latin typeface="Arial" pitchFamily="34" charset="0"/>
                <a:cs typeface="Arial" pitchFamily="34" charset="0"/>
              </a:rPr>
              <a:t>motorie</a:t>
            </a:r>
            <a:r>
              <a:rPr lang="ro-RO" sz="2400" b="1" dirty="0" smtClean="0">
                <a:latin typeface="Arial" pitchFamily="34" charset="0"/>
                <a:cs typeface="Arial" pitchFamily="34" charset="0"/>
              </a:rPr>
              <a:t>.</a:t>
            </a:r>
            <a:endParaRPr lang="en-US" sz="24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472" y="642919"/>
            <a:ext cx="8072494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o-RO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STILURI DE PREDARE</a:t>
            </a:r>
          </a:p>
          <a:p>
            <a:pPr algn="ctr">
              <a:defRPr/>
            </a:pPr>
            <a:endParaRPr lang="ro-RO" sz="10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o-RO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Pentru</a:t>
            </a:r>
          </a:p>
          <a:p>
            <a:pPr algn="ctr">
              <a:defRPr/>
            </a:pPr>
            <a:endParaRPr lang="ro-RO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o-RO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ELEVUL </a:t>
            </a:r>
            <a:r>
              <a:rPr lang="ro-RO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VIZUAL</a:t>
            </a:r>
          </a:p>
          <a:p>
            <a:pPr algn="ctr">
              <a:defRPr/>
            </a:pPr>
            <a:endParaRPr lang="ro-RO" sz="10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en-US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Produce</a:t>
            </a:r>
            <a:r>
              <a:rPr lang="ro-RO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ţ</a:t>
            </a:r>
            <a:r>
              <a:rPr lang="en-US" sz="24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en-US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suport</a:t>
            </a: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de curs</a:t>
            </a:r>
            <a:r>
              <a:rPr lang="en-US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cu</a:t>
            </a: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imagini</a:t>
            </a:r>
            <a:r>
              <a:rPr lang="ro-RO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sau </a:t>
            </a:r>
            <a:r>
              <a:rPr lang="en-US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filme</a:t>
            </a:r>
            <a:r>
              <a:rPr lang="en-US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o-RO" sz="2400" b="1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en-US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ca </a:t>
            </a:r>
            <a:r>
              <a:rPr lang="en-US" sz="24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ajutor</a:t>
            </a:r>
            <a:r>
              <a:rPr lang="en-US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pentru</a:t>
            </a:r>
            <a:r>
              <a:rPr lang="en-US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memorie</a:t>
            </a:r>
            <a:endParaRPr lang="en-US" sz="2400" b="1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 descr="cartelitere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12" y="4000504"/>
            <a:ext cx="3324225" cy="23526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472" y="571481"/>
            <a:ext cx="8001056" cy="252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o-RO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ELEVUL AUDITIV</a:t>
            </a:r>
          </a:p>
          <a:p>
            <a:pPr algn="ctr">
              <a:defRPr/>
            </a:pPr>
            <a:endParaRPr lang="ro-RO" sz="8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o-RO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Î</a:t>
            </a:r>
            <a:r>
              <a:rPr lang="en-US" sz="24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ncuraja</a:t>
            </a:r>
            <a:r>
              <a:rPr lang="ro-RO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ţ</a:t>
            </a:r>
            <a:r>
              <a:rPr lang="en-US" sz="24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en-US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punerea</a:t>
            </a:r>
            <a:r>
              <a:rPr lang="en-US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de </a:t>
            </a:r>
            <a:r>
              <a:rPr lang="ro-RO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î</a:t>
            </a:r>
            <a:r>
              <a:rPr lang="en-US" sz="24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ntrebari</a:t>
            </a:r>
            <a:r>
              <a:rPr lang="en-US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o-RO" sz="2400" b="1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pPr lv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</a:pPr>
            <a:r>
              <a:rPr lang="ro-RO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î</a:t>
            </a:r>
            <a:r>
              <a:rPr lang="en-US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 </a:t>
            </a:r>
            <a:r>
              <a:rPr lang="en-US" sz="24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momentele</a:t>
            </a:r>
            <a:r>
              <a:rPr lang="en-US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de </a:t>
            </a:r>
            <a:r>
              <a:rPr lang="en-US" sz="24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oprire</a:t>
            </a:r>
            <a:r>
              <a:rPr lang="en-US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a </a:t>
            </a:r>
            <a:r>
              <a:rPr lang="en-US" sz="24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filmului</a:t>
            </a:r>
            <a:endParaRPr lang="ro-RO" sz="2400" b="1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pPr lv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o-RO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P</a:t>
            </a:r>
            <a:r>
              <a:rPr lang="en-US" sz="24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une</a:t>
            </a:r>
            <a:r>
              <a:rPr lang="ro-RO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ţ</a:t>
            </a:r>
            <a:r>
              <a:rPr lang="en-US" sz="24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en-US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o-RO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î</a:t>
            </a:r>
            <a:r>
              <a:rPr lang="en-US" sz="24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ntrebari</a:t>
            </a:r>
            <a:r>
              <a:rPr lang="en-US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o-RO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ş</a:t>
            </a:r>
            <a:r>
              <a:rPr lang="en-US" sz="24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en-US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consolida</a:t>
            </a:r>
            <a:r>
              <a:rPr lang="ro-RO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ţ</a:t>
            </a:r>
            <a:r>
              <a:rPr lang="en-US" sz="24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en-US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cele</a:t>
            </a:r>
            <a:r>
              <a:rPr lang="en-US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o-RO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î</a:t>
            </a:r>
            <a:r>
              <a:rPr lang="en-US" sz="24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nv</a:t>
            </a:r>
            <a:r>
              <a:rPr lang="ro-RO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ăţ</a:t>
            </a:r>
            <a:r>
              <a:rPr lang="en-US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ate</a:t>
            </a:r>
          </a:p>
        </p:txBody>
      </p:sp>
      <p:pic>
        <p:nvPicPr>
          <p:cNvPr id="5" name="Picture 4" descr="estudiant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46" y="3357562"/>
            <a:ext cx="4143404" cy="29956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521</Words>
  <Application>Microsoft Office PowerPoint</Application>
  <PresentationFormat>On-screen Show (4:3)</PresentationFormat>
  <Paragraphs>84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Company>Powered by Mikes Hardware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Utilizator</dc:creator>
  <cp:lastModifiedBy>Utilizator</cp:lastModifiedBy>
  <cp:revision>5</cp:revision>
  <dcterms:created xsi:type="dcterms:W3CDTF">2013-02-17T11:33:06Z</dcterms:created>
  <dcterms:modified xsi:type="dcterms:W3CDTF">2013-03-27T17:51:08Z</dcterms:modified>
</cp:coreProperties>
</file>