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9" r:id="rId9"/>
    <p:sldId id="270" r:id="rId10"/>
    <p:sldId id="267" r:id="rId11"/>
    <p:sldId id="268" r:id="rId12"/>
  </p:sldIdLst>
  <p:sldSz cx="18288000" cy="10287000"/>
  <p:notesSz cx="6858000" cy="9144000"/>
  <p:embeddedFontLst>
    <p:embeddedFont>
      <p:font typeface="DM Sans" pitchFamily="2" charset="0"/>
      <p:regular r:id="rId14"/>
      <p:bold r:id="rId15"/>
      <p:boldItalic r:id="rId16"/>
    </p:embeddedFont>
    <p:embeddedFont>
      <p:font typeface="IBM Plex Sans" panose="020B0503050203000203"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5" roundtripDataSignature="AMtx7miW+KbES1M2dcpkSibwMikxlha2I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2024-1-RO01-KA121-SCH-000227797" initials="2" lastIdx="1" clrIdx="0">
    <p:extLst>
      <p:ext uri="{19B8F6BF-5375-455C-9EA6-DF929625EA0E}">
        <p15:presenceInfo xmlns:p15="http://schemas.microsoft.com/office/powerpoint/2012/main" userId="S::2024-1-RO01-KA121-SCH-000227797@erasmusplus.ro::2d284b6b-6c2e-42b3-9a56-0a93b20a935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96" autoAdjust="0"/>
  </p:normalViewPr>
  <p:slideViewPr>
    <p:cSldViewPr snapToGrid="0">
      <p:cViewPr varScale="1">
        <p:scale>
          <a:sx n="57" d="100"/>
          <a:sy n="57" d="100"/>
        </p:scale>
        <p:origin x="562"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customschemas.google.com/relationships/presentationmetadata" Target="metadata"/><Relationship Id="rId2" Type="http://schemas.openxmlformats.org/officeDocument/2006/relationships/slide" Target="slides/slide1.xml"/><Relationship Id="rId16" Type="http://schemas.openxmlformats.org/officeDocument/2006/relationships/font" Target="NULL"/><Relationship Id="rId20" Type="http://schemas.openxmlformats.org/officeDocument/2006/relationships/font" Target="fonts/font6.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5" name="Google Shape;11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0" name="Google Shape;2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6"/>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8"/>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8"/>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9"/>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19"/>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2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2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2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a:spLocks noGrp="1"/>
          </p:cNvSpPr>
          <p:nvPr>
            <p:ph type="pic" idx="2"/>
          </p:nvPr>
        </p:nvSpPr>
        <p:spPr>
          <a:xfrm>
            <a:off x="1792288" y="612775"/>
            <a:ext cx="5486400" cy="4114800"/>
          </a:xfrm>
          <a:prstGeom prst="rect">
            <a:avLst/>
          </a:prstGeom>
          <a:noFill/>
          <a:ln>
            <a:noFill/>
          </a:ln>
        </p:spPr>
      </p:sp>
      <p:sp>
        <p:nvSpPr>
          <p:cNvPr id="64" name="Google Shape;64;p2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53000">
              <a:srgbClr val="EEF7FF"/>
            </a:gs>
            <a:gs pos="0">
              <a:srgbClr val="FFFFFF"/>
            </a:gs>
            <a:gs pos="100000">
              <a:srgbClr val="E4F3FF"/>
            </a:gs>
          </a:gsLst>
          <a:path path="circle">
            <a:fillToRect r="100000" b="100000"/>
          </a:path>
          <a:tileRect/>
        </a:gra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mailto:workoutsvr@gmail.com"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school-education.ec.europa.eu/en/etwinning/projects/improving-physical-coordination-children-special-needs-through-virtual-reality-workouts-2024-1-cy01-ka220-sch-000244913/twinspace/" TargetMode="External"/><Relationship Id="rId4" Type="http://schemas.openxmlformats.org/officeDocument/2006/relationships/hyperlink" Target="https://vrworkouts.weebly.com/"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hyperlink" Target="https://vrworkouts.weebly.com/"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hyperlink" Target="https://www.facebook.com/profile.php?id=61574807229529&amp;locale=el_GR" TargetMode="External"/><Relationship Id="rId4" Type="http://schemas.openxmlformats.org/officeDocument/2006/relationships/hyperlink" Target="https://school-education.ec.europa.eu/en/etwinning/projects/improving-physical-coordination-children-special-needs-through-virtual-reality-workouts-2024-1-cy01-ka220-sch-000244913/twinspa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0" y="0"/>
            <a:ext cx="15544800" cy="10287000"/>
          </a:xfrm>
          <a:custGeom>
            <a:avLst/>
            <a:gdLst/>
            <a:ahLst/>
            <a:cxnLst/>
            <a:rect l="l" t="t" r="r" b="b"/>
            <a:pathLst>
              <a:path w="18288000" h="10287000" extrusionOk="0">
                <a:moveTo>
                  <a:pt x="0" y="0"/>
                </a:moveTo>
                <a:lnTo>
                  <a:pt x="18288000" y="0"/>
                </a:lnTo>
                <a:lnTo>
                  <a:pt x="18288000" y="10287000"/>
                </a:lnTo>
                <a:lnTo>
                  <a:pt x="0" y="10287000"/>
                </a:lnTo>
                <a:lnTo>
                  <a:pt x="0" y="0"/>
                </a:lnTo>
                <a:close/>
              </a:path>
            </a:pathLst>
          </a:custGeom>
          <a:blipFill rotWithShape="1">
            <a:blip r:embed="rId3">
              <a:alphaModFix/>
            </a:blip>
            <a:stretch>
              <a:fillRect t="-9220" b="-9219"/>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 name="Google Shape;86;p1"/>
          <p:cNvSpPr/>
          <p:nvPr/>
        </p:nvSpPr>
        <p:spPr>
          <a:xfrm>
            <a:off x="5512" y="0"/>
            <a:ext cx="18311578" cy="10287000"/>
          </a:xfrm>
          <a:custGeom>
            <a:avLst/>
            <a:gdLst/>
            <a:ahLst/>
            <a:cxnLst/>
            <a:rect l="l" t="t" r="r" b="b"/>
            <a:pathLst>
              <a:path w="4815141" h="2709333" extrusionOk="0">
                <a:moveTo>
                  <a:pt x="0" y="0"/>
                </a:moveTo>
                <a:lnTo>
                  <a:pt x="4815141" y="0"/>
                </a:lnTo>
                <a:lnTo>
                  <a:pt x="4815141" y="2709333"/>
                </a:lnTo>
                <a:lnTo>
                  <a:pt x="0" y="2709333"/>
                </a:lnTo>
                <a:close/>
              </a:path>
            </a:pathLst>
          </a:custGeom>
          <a:gradFill>
            <a:gsLst>
              <a:gs pos="0">
                <a:srgbClr val="0016AD">
                  <a:alpha val="84705"/>
                </a:srgbClr>
              </a:gs>
              <a:gs pos="100000">
                <a:srgbClr val="00D1FF">
                  <a:alpha val="84705"/>
                </a:srgbClr>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88" name="Google Shape;88;p1"/>
          <p:cNvSpPr txBox="1"/>
          <p:nvPr/>
        </p:nvSpPr>
        <p:spPr>
          <a:xfrm>
            <a:off x="1936376" y="3980331"/>
            <a:ext cx="13455265" cy="3582519"/>
          </a:xfrm>
          <a:prstGeom prst="rect">
            <a:avLst/>
          </a:prstGeom>
          <a:noFill/>
          <a:ln>
            <a:noFill/>
          </a:ln>
        </p:spPr>
        <p:txBody>
          <a:bodyPr spcFirstLastPara="1" wrap="square" lIns="0" tIns="0" rIns="0" bIns="0" anchor="t" anchorCtr="0">
            <a:spAutoFit/>
          </a:bodyPr>
          <a:lstStyle/>
          <a:p>
            <a:pPr algn="just">
              <a:lnSpc>
                <a:spcPct val="139995"/>
              </a:lnSpc>
            </a:pPr>
            <a:endParaRPr lang="ro-RO" sz="3600" dirty="0">
              <a:solidFill>
                <a:srgbClr val="FFFFFF"/>
              </a:solidFill>
              <a:latin typeface="IBM Plex Sans"/>
              <a:ea typeface="IBM Plex Sans"/>
              <a:cs typeface="IBM Plex Sans"/>
              <a:sym typeface="IBM Plex Sans"/>
            </a:endParaRPr>
          </a:p>
          <a:p>
            <a:pPr algn="just">
              <a:lnSpc>
                <a:spcPct val="139995"/>
              </a:lnSpc>
            </a:pPr>
            <a:endParaRPr lang="ro-RO" sz="3600" dirty="0">
              <a:solidFill>
                <a:srgbClr val="FFFFFF"/>
              </a:solidFill>
              <a:latin typeface="IBM Plex Sans"/>
              <a:ea typeface="IBM Plex Sans"/>
              <a:cs typeface="IBM Plex Sans"/>
              <a:sym typeface="IBM Plex Sans"/>
            </a:endParaRPr>
          </a:p>
          <a:p>
            <a:pPr algn="ctr"/>
            <a:r>
              <a:rPr lang="en-US" sz="3600" b="1" dirty="0">
                <a:solidFill>
                  <a:srgbClr val="C00000"/>
                </a:solidFill>
                <a:latin typeface="IBM Plex Sans"/>
                <a:ea typeface="IBM Plex Sans"/>
                <a:cs typeface="IBM Plex Sans"/>
                <a:sym typeface="IBM Plex Sans"/>
              </a:rPr>
              <a:t>2024-1-CY01-KA220-SCH-000244913</a:t>
            </a:r>
            <a:endParaRPr lang="ro-RO" sz="3600" b="1" dirty="0">
              <a:solidFill>
                <a:srgbClr val="C00000"/>
              </a:solidFill>
              <a:ea typeface="IBM Plex Sans"/>
            </a:endParaRPr>
          </a:p>
          <a:p>
            <a:pPr algn="ctr"/>
            <a:r>
              <a:rPr lang="en-US" sz="9600" b="1" dirty="0">
                <a:solidFill>
                  <a:srgbClr val="C00000"/>
                </a:solidFill>
                <a:latin typeface="DM Sans"/>
                <a:ea typeface="DM Sans"/>
                <a:cs typeface="DM Sans"/>
                <a:sym typeface="DM Sans"/>
              </a:rPr>
              <a:t>VR Workouts</a:t>
            </a:r>
            <a:endParaRPr sz="9600" dirty="0">
              <a:solidFill>
                <a:srgbClr val="C00000"/>
              </a:solidFill>
            </a:endParaRPr>
          </a:p>
        </p:txBody>
      </p:sp>
      <p:sp>
        <p:nvSpPr>
          <p:cNvPr id="89" name="Google Shape;89;p1"/>
          <p:cNvSpPr txBox="1"/>
          <p:nvPr/>
        </p:nvSpPr>
        <p:spPr>
          <a:xfrm>
            <a:off x="551329" y="4101356"/>
            <a:ext cx="15800295" cy="5909310"/>
          </a:xfrm>
          <a:prstGeom prst="rect">
            <a:avLst/>
          </a:prstGeom>
          <a:noFill/>
          <a:ln>
            <a:noFill/>
          </a:ln>
        </p:spPr>
        <p:txBody>
          <a:bodyPr spcFirstLastPara="1" wrap="square" lIns="0" tIns="0" rIns="0" bIns="0" anchor="t" anchorCtr="0">
            <a:spAutoFit/>
          </a:bodyPr>
          <a:lstStyle/>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lang="ro-RO"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r>
              <a:rPr lang="en-US" sz="4000" dirty="0">
                <a:solidFill>
                  <a:srgbClr val="FFFFFF"/>
                </a:solidFill>
                <a:latin typeface="IBM Plex Sans"/>
                <a:ea typeface="IBM Plex Sans"/>
                <a:cs typeface="IBM Plex Sans"/>
                <a:sym typeface="IBM Plex Sans"/>
              </a:rPr>
              <a:t>Improving Physical Coordination in Children with Special Needs Through Virtual Reality Workouts </a:t>
            </a:r>
            <a:endParaRPr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sz="4000" dirty="0">
              <a:solidFill>
                <a:srgbClr val="FFFFFF"/>
              </a:solidFill>
              <a:latin typeface="IBM Plex Sans"/>
              <a:ea typeface="IBM Plex Sans"/>
              <a:cs typeface="IBM Plex Sans"/>
              <a:sym typeface="IBM Plex Sans"/>
            </a:endParaRPr>
          </a:p>
          <a:p>
            <a:pPr marL="0" marR="0" lvl="0" indent="0" algn="ctr" rtl="0">
              <a:lnSpc>
                <a:spcPct val="96025"/>
              </a:lnSpc>
              <a:spcBef>
                <a:spcPts val="0"/>
              </a:spcBef>
              <a:spcAft>
                <a:spcPts val="0"/>
              </a:spcAft>
              <a:buNone/>
            </a:pPr>
            <a:endParaRPr sz="4000" dirty="0">
              <a:solidFill>
                <a:srgbClr val="FFFFFF"/>
              </a:solidFill>
              <a:latin typeface="IBM Plex Sans"/>
              <a:ea typeface="IBM Plex Sans"/>
              <a:cs typeface="IBM Plex Sans"/>
              <a:sym typeface="IBM Plex Sans"/>
            </a:endParaRPr>
          </a:p>
        </p:txBody>
      </p:sp>
      <p:sp>
        <p:nvSpPr>
          <p:cNvPr id="5" name="Rectangle 2">
            <a:extLst>
              <a:ext uri="{FF2B5EF4-FFF2-40B4-BE49-F238E27FC236}">
                <a16:creationId xmlns:a16="http://schemas.microsoft.com/office/drawing/2014/main" id="{F02CC1C4-59A4-D4E0-0CB4-EE21B71D1E45}"/>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a:extLst>
              <a:ext uri="{FF2B5EF4-FFF2-40B4-BE49-F238E27FC236}">
                <a16:creationId xmlns:a16="http://schemas.microsoft.com/office/drawing/2014/main" id="{929C46F4-9618-4B04-BBDD-2472FDAFA032}"/>
              </a:ext>
            </a:extLst>
          </p:cNvPr>
          <p:cNvPicPr>
            <a:picLocks noChangeAspect="1"/>
          </p:cNvPicPr>
          <p:nvPr/>
        </p:nvPicPr>
        <p:blipFill>
          <a:blip r:embed="rId4"/>
          <a:stretch>
            <a:fillRect/>
          </a:stretch>
        </p:blipFill>
        <p:spPr>
          <a:xfrm>
            <a:off x="6145306" y="8828655"/>
            <a:ext cx="3622158" cy="1458345"/>
          </a:xfrm>
          <a:prstGeom prst="rect">
            <a:avLst/>
          </a:prstGeom>
        </p:spPr>
      </p:pic>
      <p:pic>
        <p:nvPicPr>
          <p:cNvPr id="3" name="Picture 2">
            <a:extLst>
              <a:ext uri="{FF2B5EF4-FFF2-40B4-BE49-F238E27FC236}">
                <a16:creationId xmlns:a16="http://schemas.microsoft.com/office/drawing/2014/main" id="{C6EA5D59-D3A8-4431-BC84-036205DFF844}"/>
              </a:ext>
            </a:extLst>
          </p:cNvPr>
          <p:cNvPicPr>
            <a:picLocks noChangeAspect="1"/>
          </p:cNvPicPr>
          <p:nvPr/>
        </p:nvPicPr>
        <p:blipFill>
          <a:blip r:embed="rId5"/>
          <a:stretch>
            <a:fillRect/>
          </a:stretch>
        </p:blipFill>
        <p:spPr>
          <a:xfrm>
            <a:off x="-18066" y="-2"/>
            <a:ext cx="18311578" cy="537799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2"/>
          <p:cNvGrpSpPr/>
          <p:nvPr/>
        </p:nvGrpSpPr>
        <p:grpSpPr>
          <a:xfrm>
            <a:off x="-13447" y="9381118"/>
            <a:ext cx="18279035" cy="905882"/>
            <a:chOff x="0" y="-47625"/>
            <a:chExt cx="4924185" cy="365504"/>
          </a:xfrm>
        </p:grpSpPr>
        <p:sp>
          <p:nvSpPr>
            <p:cNvPr id="98" name="Google Shape;98;p2"/>
            <p:cNvSpPr/>
            <p:nvPr/>
          </p:nvSpPr>
          <p:spPr>
            <a:xfrm>
              <a:off x="0" y="0"/>
              <a:ext cx="4924185" cy="317879"/>
            </a:xfrm>
            <a:custGeom>
              <a:avLst/>
              <a:gdLst/>
              <a:ahLst/>
              <a:cxnLst/>
              <a:rect l="l" t="t" r="r" b="b"/>
              <a:pathLst>
                <a:path w="4924185" h="317879" extrusionOk="0">
                  <a:moveTo>
                    <a:pt x="0" y="0"/>
                  </a:moveTo>
                  <a:lnTo>
                    <a:pt x="4924185" y="0"/>
                  </a:lnTo>
                  <a:lnTo>
                    <a:pt x="4924185" y="317879"/>
                  </a:lnTo>
                  <a:lnTo>
                    <a:pt x="0" y="317879"/>
                  </a:lnTo>
                  <a:close/>
                </a:path>
              </a:pathLst>
            </a:custGeom>
            <a:gradFill>
              <a:gsLst>
                <a:gs pos="0">
                  <a:srgbClr val="0016AD"/>
                </a:gs>
                <a:gs pos="100000">
                  <a:srgbClr val="00D1FF"/>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2"/>
            <p:cNvSpPr txBox="1"/>
            <p:nvPr/>
          </p:nvSpPr>
          <p:spPr>
            <a:xfrm>
              <a:off x="0" y="-47625"/>
              <a:ext cx="4924185" cy="365504"/>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a:solidFill>
                  <a:schemeClr val="dk1"/>
                </a:solidFill>
                <a:latin typeface="Calibri"/>
                <a:ea typeface="Calibri"/>
                <a:cs typeface="Calibri"/>
                <a:sym typeface="Calibri"/>
              </a:endParaRPr>
            </a:p>
          </p:txBody>
        </p:sp>
      </p:grpSp>
      <p:sp>
        <p:nvSpPr>
          <p:cNvPr id="102" name="Google Shape;102;p2"/>
          <p:cNvSpPr txBox="1"/>
          <p:nvPr/>
        </p:nvSpPr>
        <p:spPr>
          <a:xfrm>
            <a:off x="168836" y="1342103"/>
            <a:ext cx="11220823" cy="7448193"/>
          </a:xfrm>
          <a:prstGeom prst="rect">
            <a:avLst/>
          </a:prstGeom>
          <a:noFill/>
          <a:ln>
            <a:noFill/>
          </a:ln>
        </p:spPr>
        <p:txBody>
          <a:bodyPr spcFirstLastPara="1" wrap="square" lIns="0" tIns="0" rIns="0" bIns="0" anchor="t" anchorCtr="0">
            <a:spAutoFit/>
          </a:bodyPr>
          <a:lstStyle/>
          <a:p>
            <a:pPr marR="0" lvl="0"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PARTENERI: </a:t>
            </a:r>
          </a:p>
          <a:p>
            <a:pPr marR="0" lvl="0"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      1. </a:t>
            </a:r>
            <a:r>
              <a:rPr lang="en-US" sz="2200" b="1" dirty="0">
                <a:solidFill>
                  <a:srgbClr val="1146CF"/>
                </a:solidFill>
                <a:latin typeface="IBM Plex Sans"/>
                <a:ea typeface="IBM Plex Sans"/>
                <a:cs typeface="IBM Plex Sans"/>
                <a:sym typeface="IBM Plex Sans"/>
              </a:rPr>
              <a:t>Istanbul University - </a:t>
            </a:r>
            <a:r>
              <a:rPr lang="ro-RO" sz="2200" b="1" dirty="0">
                <a:solidFill>
                  <a:srgbClr val="1146CF"/>
                </a:solidFill>
                <a:latin typeface="IBM Plex Sans"/>
                <a:ea typeface="IBM Plex Sans"/>
                <a:cs typeface="IBM Plex Sans"/>
                <a:sym typeface="IBM Plex Sans"/>
              </a:rPr>
              <a:t>Cerrahpasa</a:t>
            </a:r>
            <a:r>
              <a:rPr lang="en-US" sz="2200" b="1" dirty="0">
                <a:solidFill>
                  <a:srgbClr val="1146CF"/>
                </a:solidFill>
                <a:latin typeface="IBM Plex Sans"/>
                <a:ea typeface="IBM Plex Sans"/>
                <a:cs typeface="IBM Plex Sans"/>
                <a:sym typeface="IBM Plex Sans"/>
              </a:rPr>
              <a:t> (Turkey</a:t>
            </a:r>
            <a:endParaRPr lang="ro-RO" sz="2200" b="1" dirty="0">
              <a:solidFill>
                <a:srgbClr val="1146CF"/>
              </a:solidFill>
              <a:latin typeface="IBM Plex Sans"/>
              <a:ea typeface="IBM Plex Sans"/>
              <a:cs typeface="IBM Plex Sans"/>
              <a:sym typeface="IBM Plex Sans"/>
            </a:endParaRPr>
          </a:p>
          <a:p>
            <a:pPr marR="0" lvl="0" algn="just" rtl="0">
              <a:spcBef>
                <a:spcPts val="0"/>
              </a:spcBef>
              <a:spcAft>
                <a:spcPts val="0"/>
              </a:spcAft>
              <a:buClr>
                <a:srgbClr val="1146CF"/>
              </a:buClr>
              <a:buSzPts val="2200"/>
            </a:pPr>
            <a:r>
              <a:rPr lang="ro-RO" sz="2200" b="1" i="0" u="none" strike="noStrike" cap="none" dirty="0">
                <a:solidFill>
                  <a:srgbClr val="1146CF"/>
                </a:solidFill>
                <a:latin typeface="IBM Plex Sans"/>
                <a:ea typeface="IBM Plex Sans"/>
                <a:cs typeface="IBM Plex Sans"/>
                <a:sym typeface="IBM Plex Sans"/>
              </a:rPr>
              <a:t>      </a:t>
            </a:r>
            <a:r>
              <a:rPr lang="ro-RO" sz="2200" i="0" u="none" strike="noStrike" cap="none" dirty="0">
                <a:solidFill>
                  <a:srgbClr val="1146CF"/>
                </a:solidFill>
                <a:latin typeface="IBM Plex Sans"/>
                <a:ea typeface="IBM Plex Sans"/>
                <a:cs typeface="IBM Plex Sans"/>
                <a:sym typeface="IBM Plex Sans"/>
              </a:rPr>
              <a:t>Instituție de învățământ superior </a:t>
            </a:r>
            <a:r>
              <a:rPr lang="ro-RO" sz="2200" dirty="0">
                <a:solidFill>
                  <a:srgbClr val="1146CF"/>
                </a:solidFill>
                <a:latin typeface="IBM Plex Sans"/>
                <a:ea typeface="IBM Plex Sans"/>
                <a:cs typeface="IBM Plex Sans"/>
                <a:sym typeface="IBM Plex Sans"/>
              </a:rPr>
              <a:t>responsabilă cu cercetarea și inovarea pedagogică în</a:t>
            </a:r>
          </a:p>
          <a:p>
            <a:pPr marR="0" lvl="0" algn="just" rtl="0">
              <a:spcBef>
                <a:spcPts val="0"/>
              </a:spcBef>
              <a:spcAft>
                <a:spcPts val="0"/>
              </a:spcAft>
              <a:buClr>
                <a:srgbClr val="1146CF"/>
              </a:buClr>
              <a:buSzPts val="2200"/>
            </a:pPr>
            <a:r>
              <a:rPr lang="ro-RO" sz="2200" dirty="0">
                <a:solidFill>
                  <a:srgbClr val="1146CF"/>
                </a:solidFill>
                <a:latin typeface="IBM Plex Sans"/>
                <a:ea typeface="IBM Plex Sans"/>
                <a:cs typeface="IBM Plex Sans"/>
                <a:sym typeface="IBM Plex Sans"/>
              </a:rPr>
              <a:t>      scopul utilizării tehnologiilor precum </a:t>
            </a:r>
            <a:r>
              <a:rPr lang="en-US" sz="2200" b="0" i="0" u="none" strike="noStrike" cap="none" dirty="0">
                <a:solidFill>
                  <a:srgbClr val="1146CF"/>
                </a:solidFill>
                <a:latin typeface="IBM Plex Sans"/>
                <a:ea typeface="IBM Plex Sans"/>
                <a:cs typeface="IBM Plex Sans"/>
                <a:sym typeface="IBM Plex Sans"/>
              </a:rPr>
              <a:t>VR, A</a:t>
            </a:r>
            <a:r>
              <a:rPr lang="ro-RO" sz="2200" b="0" i="0" u="none" strike="noStrike" cap="none" dirty="0">
                <a:solidFill>
                  <a:srgbClr val="1146CF"/>
                </a:solidFill>
                <a:latin typeface="IBM Plex Sans"/>
                <a:ea typeface="IBM Plex Sans"/>
                <a:cs typeface="IBM Plex Sans"/>
                <a:sym typeface="IBM Plex Sans"/>
              </a:rPr>
              <a:t>R și </a:t>
            </a:r>
            <a:r>
              <a:rPr lang="en-US" sz="2200" b="0" i="0" u="none" strike="noStrike" cap="none" dirty="0">
                <a:solidFill>
                  <a:srgbClr val="1146CF"/>
                </a:solidFill>
                <a:latin typeface="IBM Plex Sans"/>
                <a:ea typeface="IBM Plex Sans"/>
                <a:cs typeface="IBM Plex Sans"/>
                <a:sym typeface="IBM Plex Sans"/>
              </a:rPr>
              <a:t>AI.</a:t>
            </a:r>
            <a:endParaRPr lang="ro-RO" i="0" u="none" strike="noStrike" cap="none" dirty="0">
              <a:ea typeface="IBM Plex Sans"/>
            </a:endParaRPr>
          </a:p>
          <a:p>
            <a:pPr marR="0" lvl="0"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      2. Diefthinsi Protobatmias Ekpaidefsis Ftiotidas </a:t>
            </a:r>
            <a:r>
              <a:rPr lang="en-US" sz="2200" b="1" dirty="0">
                <a:solidFill>
                  <a:srgbClr val="1146CF"/>
                </a:solidFill>
                <a:latin typeface="IBM Plex Sans"/>
                <a:ea typeface="IBM Plex Sans"/>
                <a:cs typeface="IBM Plex Sans"/>
                <a:sym typeface="IBM Plex Sans"/>
              </a:rPr>
              <a:t>(Greece)</a:t>
            </a:r>
            <a:r>
              <a:rPr lang="ro-RO" dirty="0">
                <a:ea typeface="IBM Plex Sans"/>
              </a:rPr>
              <a:t> </a:t>
            </a:r>
            <a:r>
              <a:rPr lang="ro-RO" sz="2200" b="0" i="0" u="none" strike="noStrike" cap="none" dirty="0">
                <a:solidFill>
                  <a:srgbClr val="1146CF"/>
                </a:solidFill>
                <a:latin typeface="IBM Plex Sans"/>
                <a:ea typeface="IBM Plex Sans"/>
                <a:cs typeface="IBM Plex Sans"/>
                <a:sym typeface="IBM Plex Sans"/>
              </a:rPr>
              <a:t>Autoritate publică în</a:t>
            </a:r>
          </a:p>
          <a:p>
            <a:pPr marR="0" lvl="0" algn="just" rtl="0">
              <a:spcBef>
                <a:spcPts val="0"/>
              </a:spcBef>
              <a:spcAft>
                <a:spcPts val="0"/>
              </a:spcAft>
              <a:buClr>
                <a:srgbClr val="1146CF"/>
              </a:buClr>
              <a:buSzPts val="2200"/>
            </a:pPr>
            <a:r>
              <a:rPr lang="ro-RO" sz="2200" dirty="0">
                <a:solidFill>
                  <a:srgbClr val="1146CF"/>
                </a:solidFill>
                <a:latin typeface="IBM Plex Sans"/>
                <a:ea typeface="IBM Plex Sans"/>
                <a:cs typeface="IBM Plex Sans"/>
                <a:sym typeface="IBM Plex Sans"/>
              </a:rPr>
              <a:t> </a:t>
            </a:r>
            <a:r>
              <a:rPr lang="ro-RO" sz="2200" b="0" i="0" u="none" strike="noStrike" cap="none" dirty="0">
                <a:solidFill>
                  <a:srgbClr val="1146CF"/>
                </a:solidFill>
                <a:latin typeface="IBM Plex Sans"/>
                <a:ea typeface="IBM Plex Sans"/>
                <a:cs typeface="IBM Plex Sans"/>
                <a:sym typeface="IBM Plex Sans"/>
              </a:rPr>
              <a:t>     domeniul educației cu expertiză în managementul învățământului primar, a educației</a:t>
            </a:r>
          </a:p>
          <a:p>
            <a:pPr marR="0" lvl="0" algn="just" rtl="0">
              <a:spcBef>
                <a:spcPts val="0"/>
              </a:spcBef>
              <a:spcAft>
                <a:spcPts val="0"/>
              </a:spcAft>
              <a:buClr>
                <a:srgbClr val="1146CF"/>
              </a:buClr>
              <a:buSzPts val="2200"/>
            </a:pPr>
            <a:r>
              <a:rPr lang="ro-RO" sz="2200" b="0" i="0" u="none" strike="noStrike" cap="none" dirty="0">
                <a:solidFill>
                  <a:srgbClr val="1146CF"/>
                </a:solidFill>
                <a:latin typeface="IBM Plex Sans"/>
                <a:ea typeface="IBM Plex Sans"/>
                <a:cs typeface="IBM Plex Sans"/>
                <a:sym typeface="IBM Plex Sans"/>
              </a:rPr>
              <a:t>      incluzive și a utilizării tehnologiei digitale. </a:t>
            </a:r>
          </a:p>
          <a:p>
            <a:pPr marR="0" lvl="0"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      3. Cises Srl</a:t>
            </a:r>
            <a:r>
              <a:rPr lang="en-US" sz="2200" b="1" dirty="0">
                <a:solidFill>
                  <a:srgbClr val="1146CF"/>
                </a:solidFill>
                <a:latin typeface="IBM Plex Sans"/>
                <a:ea typeface="IBM Plex Sans"/>
                <a:cs typeface="IBM Plex Sans"/>
                <a:sym typeface="IBM Plex Sans"/>
              </a:rPr>
              <a:t> (Italy)</a:t>
            </a:r>
            <a:r>
              <a:rPr lang="ro-RO" dirty="0">
                <a:ea typeface="IBM Plex Sans"/>
              </a:rPr>
              <a:t> </a:t>
            </a:r>
            <a:r>
              <a:rPr lang="ro-RO" sz="2200" dirty="0">
                <a:solidFill>
                  <a:srgbClr val="1146CF"/>
                </a:solidFill>
                <a:latin typeface="IBM Plex Sans"/>
                <a:ea typeface="IBM Plex Sans"/>
                <a:sym typeface="IBM Plex Sans"/>
              </a:rPr>
              <a:t>Centru de formare specializat în servicii de psihologie</a:t>
            </a:r>
          </a:p>
          <a:p>
            <a:pPr marR="0" lvl="0" algn="just" rtl="0">
              <a:spcBef>
                <a:spcPts val="0"/>
              </a:spcBef>
              <a:spcAft>
                <a:spcPts val="0"/>
              </a:spcAft>
              <a:buClr>
                <a:srgbClr val="1146CF"/>
              </a:buClr>
              <a:buSzPts val="2200"/>
            </a:pPr>
            <a:r>
              <a:rPr lang="ro-RO" sz="2200" dirty="0">
                <a:solidFill>
                  <a:srgbClr val="1146CF"/>
                </a:solidFill>
                <a:latin typeface="IBM Plex Sans"/>
                <a:ea typeface="IBM Plex Sans"/>
                <a:sym typeface="IBM Plex Sans"/>
              </a:rPr>
              <a:t>      organizațională, educație digitală și activități de well being corporate. </a:t>
            </a:r>
          </a:p>
          <a:p>
            <a:pPr marR="0" lvl="0"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      4. Inspectoratul Scolar Judetean Hunedoara </a:t>
            </a:r>
            <a:r>
              <a:rPr lang="en-US" sz="2200" b="1" dirty="0">
                <a:solidFill>
                  <a:srgbClr val="1146CF"/>
                </a:solidFill>
                <a:latin typeface="IBM Plex Sans"/>
                <a:ea typeface="IBM Plex Sans"/>
                <a:cs typeface="IBM Plex Sans"/>
                <a:sym typeface="IBM Plex Sans"/>
              </a:rPr>
              <a:t>(Romania)</a:t>
            </a:r>
            <a:endParaRPr dirty="0"/>
          </a:p>
          <a:p>
            <a:pPr marL="457200" lvl="1" algn="just">
              <a:buClr>
                <a:srgbClr val="1146CF"/>
              </a:buClr>
              <a:buSzPts val="2200"/>
            </a:pPr>
            <a:r>
              <a:rPr lang="ro-RO" sz="2200" dirty="0">
                <a:solidFill>
                  <a:srgbClr val="1146CF"/>
                </a:solidFill>
                <a:latin typeface="IBM Plex Sans"/>
                <a:ea typeface="IBM Plex Sans"/>
                <a:cs typeface="IBM Plex Sans"/>
                <a:sym typeface="IBM Plex Sans"/>
              </a:rPr>
              <a:t>Autoritate publică în domeniul educației cu expertiză în managementul educației din județul Hunedoara în acord cu principiul educației de calitate, incluziune și egalitate de șanse. </a:t>
            </a:r>
          </a:p>
          <a:p>
            <a:pPr marL="457200" lvl="1" algn="just">
              <a:buClr>
                <a:srgbClr val="1146CF"/>
              </a:buClr>
              <a:buSzPts val="2200"/>
            </a:pPr>
            <a:r>
              <a:rPr lang="ro-RO" sz="2200" b="1" dirty="0">
                <a:solidFill>
                  <a:srgbClr val="1146CF"/>
                </a:solidFill>
                <a:latin typeface="IBM Plex Sans"/>
                <a:ea typeface="IBM Plex Sans"/>
                <a:cs typeface="IBM Plex Sans"/>
                <a:sym typeface="IBM Plex Sans"/>
              </a:rPr>
              <a:t>5. Eidiko Dimotiko Sxoleio </a:t>
            </a:r>
            <a:r>
              <a:rPr lang="en-US" sz="2200" b="1" dirty="0">
                <a:solidFill>
                  <a:srgbClr val="1146CF"/>
                </a:solidFill>
                <a:latin typeface="IBM Plex Sans"/>
                <a:ea typeface="IBM Plex Sans"/>
                <a:cs typeface="IBM Plex Sans"/>
                <a:sym typeface="IBM Plex Sans"/>
              </a:rPr>
              <a:t>Lamias (Greece)</a:t>
            </a:r>
            <a:endParaRPr dirty="0"/>
          </a:p>
          <a:p>
            <a:pPr marL="457200" marR="0" lvl="1" algn="just" rtl="0">
              <a:spcBef>
                <a:spcPts val="0"/>
              </a:spcBef>
              <a:spcAft>
                <a:spcPts val="0"/>
              </a:spcAft>
              <a:buClr>
                <a:srgbClr val="1146CF"/>
              </a:buClr>
              <a:buSzPts val="2200"/>
            </a:pPr>
            <a:r>
              <a:rPr lang="ro-RO" sz="2200" b="0" i="0" u="none" strike="noStrike" cap="none" dirty="0">
                <a:solidFill>
                  <a:srgbClr val="1146CF"/>
                </a:solidFill>
                <a:latin typeface="IBM Plex Sans"/>
                <a:ea typeface="IBM Plex Sans"/>
                <a:cs typeface="IBM Plex Sans"/>
                <a:sym typeface="IBM Plex Sans"/>
              </a:rPr>
              <a:t>Școală primară specială pentru elevi cu cerințe educaționale speciale din sistemul public de educație.</a:t>
            </a:r>
          </a:p>
          <a:p>
            <a:pPr marL="457200" marR="0" lvl="1"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6. </a:t>
            </a:r>
            <a:r>
              <a:rPr lang="en-US" sz="2200" b="1" dirty="0">
                <a:solidFill>
                  <a:srgbClr val="1146CF"/>
                </a:solidFill>
                <a:latin typeface="IBM Plex Sans"/>
                <a:ea typeface="IBM Plex Sans"/>
                <a:cs typeface="IBM Plex Sans"/>
                <a:sym typeface="IBM Plex Sans"/>
              </a:rPr>
              <a:t>SIA </a:t>
            </a:r>
            <a:r>
              <a:rPr lang="ro-RO" sz="2200" b="1" dirty="0">
                <a:solidFill>
                  <a:srgbClr val="1146CF"/>
                </a:solidFill>
                <a:latin typeface="IBM Plex Sans"/>
                <a:ea typeface="IBM Plex Sans"/>
                <a:cs typeface="IBM Plex Sans"/>
                <a:sym typeface="IBM Plex Sans"/>
              </a:rPr>
              <a:t>Gaismas Tilts 97 Privata Pamatsskola </a:t>
            </a:r>
            <a:r>
              <a:rPr lang="en-US" sz="2200" b="1" dirty="0">
                <a:solidFill>
                  <a:srgbClr val="1146CF"/>
                </a:solidFill>
                <a:latin typeface="IBM Plex Sans"/>
                <a:ea typeface="IBM Plex Sans"/>
                <a:cs typeface="IBM Plex Sans"/>
                <a:sym typeface="IBM Plex Sans"/>
              </a:rPr>
              <a:t>(Latvia)</a:t>
            </a:r>
            <a:endParaRPr dirty="0"/>
          </a:p>
          <a:p>
            <a:pPr marL="457200" marR="0" lvl="1" algn="just" rtl="0">
              <a:spcBef>
                <a:spcPts val="0"/>
              </a:spcBef>
              <a:spcAft>
                <a:spcPts val="0"/>
              </a:spcAft>
              <a:buClr>
                <a:srgbClr val="1146CF"/>
              </a:buClr>
              <a:buSzPts val="2200"/>
            </a:pPr>
            <a:r>
              <a:rPr lang="ro-RO" sz="2200" dirty="0">
                <a:solidFill>
                  <a:srgbClr val="1146CF"/>
                </a:solidFill>
                <a:latin typeface="IBM Plex Sans"/>
                <a:ea typeface="IBM Plex Sans"/>
                <a:cs typeface="IBM Plex Sans"/>
                <a:sym typeface="IBM Plex Sans"/>
              </a:rPr>
              <a:t>Școală primară privată care promovează metode de predare inovative și programe speciale de educație. </a:t>
            </a:r>
          </a:p>
          <a:p>
            <a:pPr marL="457200" marR="0" lvl="1" algn="just" rtl="0">
              <a:spcBef>
                <a:spcPts val="0"/>
              </a:spcBef>
              <a:spcAft>
                <a:spcPts val="0"/>
              </a:spcAft>
              <a:buClr>
                <a:srgbClr val="1146CF"/>
              </a:buClr>
              <a:buSzPts val="2200"/>
            </a:pPr>
            <a:r>
              <a:rPr lang="ro-RO" sz="2200" b="1" dirty="0">
                <a:solidFill>
                  <a:srgbClr val="1146CF"/>
                </a:solidFill>
                <a:latin typeface="IBM Plex Sans"/>
                <a:ea typeface="IBM Plex Sans"/>
                <a:cs typeface="IBM Plex Sans"/>
                <a:sym typeface="IBM Plex Sans"/>
              </a:rPr>
              <a:t>7. Osnovna Škola Podmurvice </a:t>
            </a:r>
            <a:r>
              <a:rPr lang="en-US" sz="2200" b="1" dirty="0">
                <a:solidFill>
                  <a:srgbClr val="1146CF"/>
                </a:solidFill>
                <a:latin typeface="IBM Plex Sans"/>
                <a:ea typeface="IBM Plex Sans"/>
                <a:cs typeface="IBM Plex Sans"/>
                <a:sym typeface="IBM Plex Sans"/>
              </a:rPr>
              <a:t>(Croatia)</a:t>
            </a:r>
            <a:endParaRPr dirty="0"/>
          </a:p>
          <a:p>
            <a:pPr marL="457200" marR="0" lvl="1" algn="just" rtl="0">
              <a:spcBef>
                <a:spcPts val="0"/>
              </a:spcBef>
              <a:spcAft>
                <a:spcPts val="0"/>
              </a:spcAft>
              <a:buClr>
                <a:srgbClr val="1146CF"/>
              </a:buClr>
              <a:buSzPts val="2200"/>
            </a:pPr>
            <a:r>
              <a:rPr lang="ro-RO" sz="2200" b="0" i="0" u="none" strike="noStrike" cap="none" dirty="0">
                <a:solidFill>
                  <a:srgbClr val="1146CF"/>
                </a:solidFill>
                <a:latin typeface="IBM Plex Sans"/>
                <a:ea typeface="IBM Plex Sans"/>
                <a:cs typeface="IBM Plex Sans"/>
                <a:sym typeface="IBM Plex Sans"/>
              </a:rPr>
              <a:t>Școală primară din sistemul public de educație care promovează educația incluzivă și participarea la proiecte internaționale. </a:t>
            </a:r>
            <a:endParaRPr dirty="0"/>
          </a:p>
        </p:txBody>
      </p:sp>
      <p:pic>
        <p:nvPicPr>
          <p:cNvPr id="2" name="Picture 1">
            <a:extLst>
              <a:ext uri="{FF2B5EF4-FFF2-40B4-BE49-F238E27FC236}">
                <a16:creationId xmlns:a16="http://schemas.microsoft.com/office/drawing/2014/main" id="{8DA9F1B7-CDB2-4F22-81F2-963615F081D3}"/>
              </a:ext>
            </a:extLst>
          </p:cNvPr>
          <p:cNvPicPr>
            <a:picLocks noChangeAspect="1"/>
          </p:cNvPicPr>
          <p:nvPr/>
        </p:nvPicPr>
        <p:blipFill>
          <a:blip r:embed="rId3"/>
          <a:stretch>
            <a:fillRect/>
          </a:stretch>
        </p:blipFill>
        <p:spPr>
          <a:xfrm>
            <a:off x="13745496" y="28332"/>
            <a:ext cx="4520091" cy="1978556"/>
          </a:xfrm>
          <a:prstGeom prst="rect">
            <a:avLst/>
          </a:prstGeom>
        </p:spPr>
      </p:pic>
      <p:pic>
        <p:nvPicPr>
          <p:cNvPr id="5" name="Picture 4">
            <a:extLst>
              <a:ext uri="{FF2B5EF4-FFF2-40B4-BE49-F238E27FC236}">
                <a16:creationId xmlns:a16="http://schemas.microsoft.com/office/drawing/2014/main" id="{B21E096A-ACE2-4235-A821-D5C08DC85C26}"/>
              </a:ext>
            </a:extLst>
          </p:cNvPr>
          <p:cNvPicPr>
            <a:picLocks noChangeAspect="1"/>
          </p:cNvPicPr>
          <p:nvPr/>
        </p:nvPicPr>
        <p:blipFill>
          <a:blip r:embed="rId4"/>
          <a:stretch>
            <a:fillRect/>
          </a:stretch>
        </p:blipFill>
        <p:spPr>
          <a:xfrm>
            <a:off x="11798710" y="3023618"/>
            <a:ext cx="6415548" cy="6090885"/>
          </a:xfrm>
          <a:prstGeom prst="rect">
            <a:avLst/>
          </a:prstGeom>
        </p:spPr>
      </p:pic>
      <p:sp>
        <p:nvSpPr>
          <p:cNvPr id="6" name="Rectangle 5">
            <a:extLst>
              <a:ext uri="{FF2B5EF4-FFF2-40B4-BE49-F238E27FC236}">
                <a16:creationId xmlns:a16="http://schemas.microsoft.com/office/drawing/2014/main" id="{D1634DB3-A138-4182-84B6-DDB4C3BD50D3}"/>
              </a:ext>
            </a:extLst>
          </p:cNvPr>
          <p:cNvSpPr/>
          <p:nvPr/>
        </p:nvSpPr>
        <p:spPr>
          <a:xfrm>
            <a:off x="168836" y="648930"/>
            <a:ext cx="8429474" cy="523220"/>
          </a:xfrm>
          <a:prstGeom prst="rect">
            <a:avLst/>
          </a:prstGeom>
        </p:spPr>
        <p:txBody>
          <a:bodyPr wrap="square">
            <a:spAutoFit/>
          </a:bodyPr>
          <a:lstStyle/>
          <a:p>
            <a:pPr lvl="0" algn="just">
              <a:buClr>
                <a:srgbClr val="1146CF"/>
              </a:buClr>
              <a:buSzPts val="2200"/>
            </a:pPr>
            <a:r>
              <a:rPr lang="ro-RO" sz="2800" b="1" dirty="0">
                <a:solidFill>
                  <a:srgbClr val="1146CF"/>
                </a:solidFill>
                <a:latin typeface="IBM Plex Sans"/>
                <a:ea typeface="IBM Plex Sans"/>
                <a:cs typeface="IBM Plex Sans"/>
                <a:sym typeface="IBM Plex Sans"/>
              </a:rPr>
              <a:t>COORDONATOR: Universitatea din Cipru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grpSp>
        <p:nvGrpSpPr>
          <p:cNvPr id="107" name="Google Shape;107;p3"/>
          <p:cNvGrpSpPr/>
          <p:nvPr/>
        </p:nvGrpSpPr>
        <p:grpSpPr>
          <a:xfrm>
            <a:off x="-13447" y="8899228"/>
            <a:ext cx="18279035" cy="1387772"/>
            <a:chOff x="0" y="-47625"/>
            <a:chExt cx="4924185" cy="365504"/>
          </a:xfrm>
        </p:grpSpPr>
        <p:sp>
          <p:nvSpPr>
            <p:cNvPr id="108" name="Google Shape;108;p3"/>
            <p:cNvSpPr/>
            <p:nvPr/>
          </p:nvSpPr>
          <p:spPr>
            <a:xfrm>
              <a:off x="0" y="0"/>
              <a:ext cx="4924185" cy="317879"/>
            </a:xfrm>
            <a:custGeom>
              <a:avLst/>
              <a:gdLst/>
              <a:ahLst/>
              <a:cxnLst/>
              <a:rect l="l" t="t" r="r" b="b"/>
              <a:pathLst>
                <a:path w="4924185" h="317879" extrusionOk="0">
                  <a:moveTo>
                    <a:pt x="0" y="0"/>
                  </a:moveTo>
                  <a:lnTo>
                    <a:pt x="4924185" y="0"/>
                  </a:lnTo>
                  <a:lnTo>
                    <a:pt x="4924185" y="317879"/>
                  </a:lnTo>
                  <a:lnTo>
                    <a:pt x="0" y="317879"/>
                  </a:lnTo>
                  <a:close/>
                </a:path>
              </a:pathLst>
            </a:custGeom>
            <a:gradFill>
              <a:gsLst>
                <a:gs pos="0">
                  <a:srgbClr val="0016AD"/>
                </a:gs>
                <a:gs pos="100000">
                  <a:srgbClr val="00D1FF"/>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 name="Google Shape;109;p3"/>
            <p:cNvSpPr txBox="1"/>
            <p:nvPr/>
          </p:nvSpPr>
          <p:spPr>
            <a:xfrm>
              <a:off x="0" y="-47625"/>
              <a:ext cx="4924185" cy="365504"/>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a:solidFill>
                  <a:schemeClr val="dk1"/>
                </a:solidFill>
                <a:latin typeface="Calibri"/>
                <a:ea typeface="Calibri"/>
                <a:cs typeface="Calibri"/>
                <a:sym typeface="Calibri"/>
              </a:endParaRPr>
            </a:p>
          </p:txBody>
        </p:sp>
      </p:grpSp>
      <p:sp>
        <p:nvSpPr>
          <p:cNvPr id="111" name="Google Shape;111;p3"/>
          <p:cNvSpPr txBox="1"/>
          <p:nvPr/>
        </p:nvSpPr>
        <p:spPr>
          <a:xfrm>
            <a:off x="1246909" y="1790700"/>
            <a:ext cx="8621250" cy="1766189"/>
          </a:xfrm>
          <a:prstGeom prst="rect">
            <a:avLst/>
          </a:prstGeom>
          <a:noFill/>
          <a:ln>
            <a:noFill/>
          </a:ln>
        </p:spPr>
        <p:txBody>
          <a:bodyPr spcFirstLastPara="1" wrap="square" lIns="0" tIns="0" rIns="0" bIns="0" anchor="t" anchorCtr="0">
            <a:spAutoFit/>
          </a:bodyPr>
          <a:lstStyle/>
          <a:p>
            <a:pPr marL="0" marR="0" lvl="0" indent="0" algn="just" rtl="0">
              <a:lnSpc>
                <a:spcPct val="139997"/>
              </a:lnSpc>
              <a:spcBef>
                <a:spcPts val="0"/>
              </a:spcBef>
              <a:spcAft>
                <a:spcPts val="0"/>
              </a:spcAft>
              <a:buNone/>
            </a:pPr>
            <a:r>
              <a:rPr lang="ro-RO" sz="8198" b="1" dirty="0">
                <a:solidFill>
                  <a:srgbClr val="1146CF"/>
                </a:solidFill>
                <a:latin typeface="DM Sans"/>
                <a:ea typeface="DM Sans"/>
                <a:cs typeface="DM Sans"/>
                <a:sym typeface="DM Sans"/>
              </a:rPr>
              <a:t>Date generale</a:t>
            </a:r>
            <a:endParaRPr dirty="0"/>
          </a:p>
        </p:txBody>
      </p:sp>
      <p:sp>
        <p:nvSpPr>
          <p:cNvPr id="112" name="Google Shape;112;p3"/>
          <p:cNvSpPr txBox="1"/>
          <p:nvPr/>
        </p:nvSpPr>
        <p:spPr>
          <a:xfrm>
            <a:off x="250723" y="3556889"/>
            <a:ext cx="17572572" cy="5498108"/>
          </a:xfrm>
          <a:prstGeom prst="rect">
            <a:avLst/>
          </a:prstGeom>
          <a:noFill/>
          <a:ln>
            <a:noFill/>
          </a:ln>
        </p:spPr>
        <p:txBody>
          <a:bodyPr spcFirstLastPara="1" wrap="square" lIns="0" tIns="0" rIns="0" bIns="0" anchor="t" anchorCtr="0">
            <a:spAutoFit/>
          </a:bodyPr>
          <a:lstStyle/>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Numărul proiectului</a:t>
            </a:r>
            <a:r>
              <a:rPr lang="en-US" sz="3600" dirty="0">
                <a:solidFill>
                  <a:srgbClr val="1146CF"/>
                </a:solidFill>
                <a:latin typeface="IBM Plex Sans"/>
                <a:ea typeface="IBM Plex Sans"/>
                <a:cs typeface="IBM Plex Sans"/>
                <a:sym typeface="IBM Plex Sans"/>
              </a:rPr>
              <a:t>: 2024-1-CY01-KA220-SCH-000244913</a:t>
            </a:r>
            <a:endParaRPr dirty="0"/>
          </a:p>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Apelul</a:t>
            </a:r>
            <a:r>
              <a:rPr lang="en-US" sz="3600" dirty="0">
                <a:solidFill>
                  <a:srgbClr val="1146CF"/>
                </a:solidFill>
                <a:latin typeface="IBM Plex Sans"/>
                <a:ea typeface="IBM Plex Sans"/>
                <a:cs typeface="IBM Plex Sans"/>
                <a:sym typeface="IBM Plex Sans"/>
              </a:rPr>
              <a:t>: 2024 — EAC/A07/2023</a:t>
            </a:r>
            <a:endParaRPr dirty="0"/>
          </a:p>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Tipul acțiunii</a:t>
            </a:r>
            <a:r>
              <a:rPr lang="en-US" sz="3600" dirty="0">
                <a:solidFill>
                  <a:srgbClr val="1146CF"/>
                </a:solidFill>
                <a:latin typeface="IBM Plex Sans"/>
                <a:ea typeface="IBM Plex Sans"/>
                <a:cs typeface="IBM Plex Sans"/>
                <a:sym typeface="IBM Plex Sans"/>
              </a:rPr>
              <a:t>: Cooperation Partnership</a:t>
            </a:r>
            <a:endParaRPr dirty="0"/>
          </a:p>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Data de început</a:t>
            </a:r>
            <a:r>
              <a:rPr lang="en-US" sz="3600" dirty="0">
                <a:solidFill>
                  <a:srgbClr val="1146CF"/>
                </a:solidFill>
                <a:latin typeface="IBM Plex Sans"/>
                <a:ea typeface="IBM Plex Sans"/>
                <a:cs typeface="IBM Plex Sans"/>
                <a:sym typeface="IBM Plex Sans"/>
              </a:rPr>
              <a:t>: 30/12/2024</a:t>
            </a:r>
            <a:endParaRPr dirty="0"/>
          </a:p>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Data de încheiere</a:t>
            </a:r>
            <a:r>
              <a:rPr lang="en-US" sz="3600" dirty="0">
                <a:solidFill>
                  <a:srgbClr val="1146CF"/>
                </a:solidFill>
                <a:latin typeface="IBM Plex Sans"/>
                <a:ea typeface="IBM Plex Sans"/>
                <a:cs typeface="IBM Plex Sans"/>
                <a:sym typeface="IBM Plex Sans"/>
              </a:rPr>
              <a:t>: 29/04/2027</a:t>
            </a:r>
            <a:endParaRPr dirty="0"/>
          </a:p>
          <a:p>
            <a:pPr marL="571500" marR="0" lvl="0" indent="-571500" algn="just" rtl="0">
              <a:lnSpc>
                <a:spcPct val="150000"/>
              </a:lnSpc>
              <a:spcBef>
                <a:spcPts val="0"/>
              </a:spcBef>
              <a:spcAft>
                <a:spcPts val="0"/>
              </a:spcAft>
              <a:buClr>
                <a:srgbClr val="1146CF"/>
              </a:buClr>
              <a:buSzPts val="3600"/>
              <a:buFont typeface="Arial"/>
              <a:buChar char="•"/>
            </a:pPr>
            <a:r>
              <a:rPr lang="ro-RO" sz="3600" dirty="0">
                <a:solidFill>
                  <a:srgbClr val="1146CF"/>
                </a:solidFill>
                <a:latin typeface="IBM Plex Sans"/>
                <a:ea typeface="IBM Plex Sans"/>
                <a:cs typeface="IBM Plex Sans"/>
                <a:sym typeface="IBM Plex Sans"/>
              </a:rPr>
              <a:t>Durata</a:t>
            </a:r>
            <a:r>
              <a:rPr lang="en-US" sz="3600" dirty="0">
                <a:solidFill>
                  <a:srgbClr val="1146CF"/>
                </a:solidFill>
                <a:latin typeface="IBM Plex Sans"/>
                <a:ea typeface="IBM Plex Sans"/>
                <a:cs typeface="IBM Plex Sans"/>
                <a:sym typeface="IBM Plex Sans"/>
              </a:rPr>
              <a:t>: 28</a:t>
            </a:r>
            <a:r>
              <a:rPr lang="ro-RO" sz="3600" dirty="0">
                <a:solidFill>
                  <a:srgbClr val="1146CF"/>
                </a:solidFill>
                <a:latin typeface="IBM Plex Sans"/>
                <a:ea typeface="IBM Plex Sans"/>
                <a:cs typeface="IBM Plex Sans"/>
                <a:sym typeface="IBM Plex Sans"/>
              </a:rPr>
              <a:t> luni</a:t>
            </a:r>
            <a:endParaRPr dirty="0"/>
          </a:p>
          <a:p>
            <a:pPr marL="0" marR="0" lvl="0" indent="0" algn="just" rtl="0">
              <a:lnSpc>
                <a:spcPct val="104375"/>
              </a:lnSpc>
              <a:spcBef>
                <a:spcPts val="0"/>
              </a:spcBef>
              <a:spcAft>
                <a:spcPts val="0"/>
              </a:spcAft>
              <a:buNone/>
            </a:pPr>
            <a:endParaRPr sz="3200" dirty="0">
              <a:solidFill>
                <a:srgbClr val="1146CF"/>
              </a:solidFill>
              <a:latin typeface="IBM Plex Sans"/>
              <a:ea typeface="IBM Plex Sans"/>
              <a:cs typeface="IBM Plex Sans"/>
              <a:sym typeface="IBM Plex Sans"/>
            </a:endParaRPr>
          </a:p>
        </p:txBody>
      </p:sp>
      <p:pic>
        <p:nvPicPr>
          <p:cNvPr id="2" name="Picture 1">
            <a:extLst>
              <a:ext uri="{FF2B5EF4-FFF2-40B4-BE49-F238E27FC236}">
                <a16:creationId xmlns:a16="http://schemas.microsoft.com/office/drawing/2014/main" id="{B7955F97-9510-4245-AC08-004C4EB01A6B}"/>
              </a:ext>
            </a:extLst>
          </p:cNvPr>
          <p:cNvPicPr>
            <a:picLocks noChangeAspect="1"/>
          </p:cNvPicPr>
          <p:nvPr/>
        </p:nvPicPr>
        <p:blipFill>
          <a:blip r:embed="rId3"/>
          <a:stretch>
            <a:fillRect/>
          </a:stretch>
        </p:blipFill>
        <p:spPr>
          <a:xfrm>
            <a:off x="13748060" y="0"/>
            <a:ext cx="4517528" cy="19752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grpSp>
        <p:nvGrpSpPr>
          <p:cNvPr id="118" name="Google Shape;118;p4"/>
          <p:cNvGrpSpPr/>
          <p:nvPr/>
        </p:nvGrpSpPr>
        <p:grpSpPr>
          <a:xfrm>
            <a:off x="0" y="7382470"/>
            <a:ext cx="7180729" cy="2904530"/>
            <a:chOff x="0" y="-47625"/>
            <a:chExt cx="2328321" cy="764979"/>
          </a:xfrm>
        </p:grpSpPr>
        <p:sp>
          <p:nvSpPr>
            <p:cNvPr id="119" name="Google Shape;119;p4"/>
            <p:cNvSpPr/>
            <p:nvPr/>
          </p:nvSpPr>
          <p:spPr>
            <a:xfrm>
              <a:off x="0" y="0"/>
              <a:ext cx="2328321" cy="717354"/>
            </a:xfrm>
            <a:custGeom>
              <a:avLst/>
              <a:gdLst/>
              <a:ahLst/>
              <a:cxnLst/>
              <a:rect l="l" t="t" r="r" b="b"/>
              <a:pathLst>
                <a:path w="2328321" h="717354" extrusionOk="0">
                  <a:moveTo>
                    <a:pt x="0" y="0"/>
                  </a:moveTo>
                  <a:lnTo>
                    <a:pt x="2328321" y="0"/>
                  </a:lnTo>
                  <a:lnTo>
                    <a:pt x="2328321" y="717354"/>
                  </a:lnTo>
                  <a:lnTo>
                    <a:pt x="0" y="717354"/>
                  </a:lnTo>
                  <a:close/>
                </a:path>
              </a:pathLst>
            </a:custGeom>
            <a:gradFill>
              <a:gsLst>
                <a:gs pos="0">
                  <a:srgbClr val="0016AD"/>
                </a:gs>
                <a:gs pos="100000">
                  <a:srgbClr val="00D1FF"/>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0" name="Google Shape;120;p4"/>
            <p:cNvSpPr txBox="1"/>
            <p:nvPr/>
          </p:nvSpPr>
          <p:spPr>
            <a:xfrm>
              <a:off x="0" y="-47625"/>
              <a:ext cx="2328321" cy="764979"/>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a:solidFill>
                  <a:schemeClr val="dk1"/>
                </a:solidFill>
                <a:latin typeface="Calibri"/>
                <a:ea typeface="Calibri"/>
                <a:cs typeface="Calibri"/>
                <a:sym typeface="Calibri"/>
              </a:endParaRPr>
            </a:p>
          </p:txBody>
        </p:sp>
      </p:grpSp>
      <p:sp>
        <p:nvSpPr>
          <p:cNvPr id="122" name="Google Shape;122;p4"/>
          <p:cNvSpPr txBox="1"/>
          <p:nvPr/>
        </p:nvSpPr>
        <p:spPr>
          <a:xfrm>
            <a:off x="427703" y="1106129"/>
            <a:ext cx="7064478" cy="2954655"/>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ro-RO" sz="9600" b="1" dirty="0">
                <a:solidFill>
                  <a:srgbClr val="1146CF"/>
                </a:solidFill>
                <a:latin typeface="DM Sans"/>
                <a:ea typeface="DM Sans"/>
                <a:cs typeface="DM Sans"/>
                <a:sym typeface="DM Sans"/>
              </a:rPr>
              <a:t>Obiectivele</a:t>
            </a:r>
          </a:p>
          <a:p>
            <a:pPr marL="0" marR="0" lvl="0" indent="0" algn="l" rtl="0">
              <a:spcBef>
                <a:spcPts val="0"/>
              </a:spcBef>
              <a:spcAft>
                <a:spcPts val="0"/>
              </a:spcAft>
              <a:buNone/>
            </a:pPr>
            <a:r>
              <a:rPr lang="ro-RO" sz="9600" b="1" dirty="0">
                <a:solidFill>
                  <a:srgbClr val="1146CF"/>
                </a:solidFill>
                <a:latin typeface="DM Sans"/>
                <a:sym typeface="DM Sans"/>
              </a:rPr>
              <a:t>proiectului</a:t>
            </a:r>
            <a:endParaRPr sz="9600" dirty="0"/>
          </a:p>
        </p:txBody>
      </p:sp>
      <p:sp>
        <p:nvSpPr>
          <p:cNvPr id="123" name="Google Shape;123;p4"/>
          <p:cNvSpPr txBox="1"/>
          <p:nvPr/>
        </p:nvSpPr>
        <p:spPr>
          <a:xfrm>
            <a:off x="7086600" y="2052487"/>
            <a:ext cx="10891684" cy="6204776"/>
          </a:xfrm>
          <a:prstGeom prst="rect">
            <a:avLst/>
          </a:prstGeom>
          <a:noFill/>
          <a:ln>
            <a:noFill/>
          </a:ln>
        </p:spPr>
        <p:txBody>
          <a:bodyPr spcFirstLastPara="1" wrap="square" lIns="0" tIns="0" rIns="0" bIns="0" anchor="t" anchorCtr="0">
            <a:spAutoFit/>
          </a:bodyPr>
          <a:lstStyle/>
          <a:p>
            <a:pPr marL="457200" lvl="0" indent="-457200" algn="just">
              <a:lnSpc>
                <a:spcPct val="140036"/>
              </a:lnSpc>
              <a:buClr>
                <a:srgbClr val="1146CF"/>
              </a:buClr>
              <a:buSzPts val="2168"/>
              <a:buFont typeface="Calibri"/>
              <a:buAutoNum type="arabicPeriod"/>
            </a:pPr>
            <a:r>
              <a:rPr lang="ro-RO" sz="3200" b="1" dirty="0">
                <a:solidFill>
                  <a:srgbClr val="1146CF"/>
                </a:solidFill>
                <a:latin typeface="IBM Plex Sans"/>
                <a:ea typeface="IBM Plex Sans"/>
                <a:cs typeface="IBM Plex Sans"/>
                <a:sym typeface="IBM Plex Sans"/>
              </a:rPr>
              <a:t>Îmbunătățirea experiențelor de învățare pentru copiii cu CES</a:t>
            </a:r>
            <a:r>
              <a:rPr lang="en-US" sz="3200" b="1" dirty="0">
                <a:solidFill>
                  <a:srgbClr val="1146CF"/>
                </a:solidFill>
                <a:latin typeface="IBM Plex Sans"/>
                <a:ea typeface="IBM Plex Sans"/>
                <a:cs typeface="IBM Plex Sans"/>
                <a:sym typeface="IBM Plex Sans"/>
              </a:rPr>
              <a:t>: </a:t>
            </a:r>
            <a:r>
              <a:rPr lang="ro-RO" sz="3200" dirty="0">
                <a:solidFill>
                  <a:srgbClr val="1146CF"/>
                </a:solidFill>
                <a:latin typeface="IBM Plex Sans"/>
                <a:ea typeface="IBM Plex Sans"/>
                <a:cs typeface="IBM Plex Sans"/>
                <a:sym typeface="IBM Plex Sans"/>
              </a:rPr>
              <a:t>prin utilizarea de scenarii</a:t>
            </a:r>
            <a:r>
              <a:rPr lang="en-US" sz="3200" dirty="0">
                <a:solidFill>
                  <a:srgbClr val="1146CF"/>
                </a:solidFill>
                <a:latin typeface="IBM Plex Sans"/>
                <a:ea typeface="IBM Plex Sans"/>
                <a:cs typeface="IBM Plex Sans"/>
                <a:sym typeface="IBM Plex Sans"/>
              </a:rPr>
              <a:t> de </a:t>
            </a:r>
            <a:r>
              <a:rPr lang="ro-RO" sz="3200" dirty="0">
                <a:solidFill>
                  <a:srgbClr val="1146CF"/>
                </a:solidFill>
                <a:latin typeface="IBM Plex Sans"/>
                <a:ea typeface="IBM Plex Sans"/>
                <a:cs typeface="IBM Plex Sans"/>
                <a:sym typeface="IBM Plex Sans"/>
              </a:rPr>
              <a:t>realitate virtuală (VR) imersive și captivante</a:t>
            </a:r>
            <a:r>
              <a:rPr lang="en-US" sz="3200" dirty="0">
                <a:solidFill>
                  <a:srgbClr val="1146CF"/>
                </a:solidFill>
                <a:latin typeface="IBM Plex Sans"/>
                <a:ea typeface="IBM Plex Sans"/>
                <a:cs typeface="IBM Plex Sans"/>
                <a:sym typeface="IBM Plex Sans"/>
              </a:rPr>
              <a:t>.</a:t>
            </a:r>
            <a:endParaRPr sz="3200" dirty="0">
              <a:solidFill>
                <a:srgbClr val="1146CF"/>
              </a:solidFill>
              <a:latin typeface="IBM Plex Sans"/>
              <a:ea typeface="IBM Plex Sans"/>
              <a:cs typeface="IBM Plex Sans"/>
              <a:sym typeface="IBM Plex Sans"/>
            </a:endParaRPr>
          </a:p>
          <a:p>
            <a:pPr marL="457200" lvl="0" indent="-457200" algn="just">
              <a:lnSpc>
                <a:spcPct val="140036"/>
              </a:lnSpc>
              <a:buClr>
                <a:srgbClr val="1146CF"/>
              </a:buClr>
              <a:buSzPts val="2168"/>
              <a:buFont typeface="Calibri"/>
              <a:buAutoNum type="arabicPeriod"/>
            </a:pPr>
            <a:r>
              <a:rPr lang="ro-RO" sz="3200" b="1" dirty="0">
                <a:solidFill>
                  <a:srgbClr val="1146CF"/>
                </a:solidFill>
                <a:latin typeface="IBM Plex Sans"/>
                <a:ea typeface="IBM Plex Sans"/>
                <a:cs typeface="IBM Plex Sans"/>
                <a:sym typeface="IBM Plex Sans"/>
              </a:rPr>
              <a:t>Formarea </a:t>
            </a:r>
            <a:r>
              <a:rPr lang="ro-RO" sz="3200" dirty="0">
                <a:solidFill>
                  <a:srgbClr val="1146CF"/>
                </a:solidFill>
                <a:latin typeface="IBM Plex Sans"/>
                <a:ea typeface="IBM Plex Sans"/>
                <a:cs typeface="IBM Plex Sans"/>
                <a:sym typeface="IBM Plex Sans"/>
              </a:rPr>
              <a:t>profesorilor și a directorilor școlari pentru utilizarea scenariilor pedagogice inovatoare și cu competențe digitale pentru integrarea VR.</a:t>
            </a:r>
          </a:p>
          <a:p>
            <a:pPr marL="457200" lvl="0" indent="-457200" algn="just">
              <a:lnSpc>
                <a:spcPct val="140036"/>
              </a:lnSpc>
              <a:buClr>
                <a:srgbClr val="1146CF"/>
              </a:buClr>
              <a:buSzPts val="2168"/>
              <a:buFont typeface="Calibri"/>
              <a:buAutoNum type="arabicPeriod"/>
            </a:pPr>
            <a:r>
              <a:rPr lang="ro-RO" sz="3200" b="1" dirty="0">
                <a:solidFill>
                  <a:srgbClr val="1146CF"/>
                </a:solidFill>
                <a:latin typeface="IBM Plex Sans"/>
                <a:ea typeface="IBM Plex Sans"/>
                <a:cs typeface="IBM Plex Sans"/>
                <a:sym typeface="IBM Plex Sans"/>
              </a:rPr>
              <a:t>Promovarea transformării digitale în educație: </a:t>
            </a:r>
            <a:r>
              <a:rPr lang="ro-RO" sz="3200" dirty="0">
                <a:solidFill>
                  <a:srgbClr val="1146CF"/>
                </a:solidFill>
                <a:latin typeface="IBM Plex Sans"/>
                <a:ea typeface="IBM Plex Sans"/>
                <a:cs typeface="IBM Plex Sans"/>
                <a:sym typeface="IBM Plex Sans"/>
              </a:rPr>
              <a:t>Crearea unui ecosistem educațional incluziv și colaborativ cu resurse comune și platforme online</a:t>
            </a:r>
            <a:r>
              <a:rPr lang="en-US" sz="2168" dirty="0">
                <a:solidFill>
                  <a:srgbClr val="1146CF"/>
                </a:solidFill>
                <a:latin typeface="IBM Plex Sans"/>
                <a:ea typeface="IBM Plex Sans"/>
                <a:cs typeface="IBM Plex Sans"/>
                <a:sym typeface="IBM Plex Sans"/>
              </a:rPr>
              <a:t>.</a:t>
            </a:r>
            <a:endParaRPr dirty="0"/>
          </a:p>
        </p:txBody>
      </p:sp>
      <p:pic>
        <p:nvPicPr>
          <p:cNvPr id="2" name="Picture 1">
            <a:extLst>
              <a:ext uri="{FF2B5EF4-FFF2-40B4-BE49-F238E27FC236}">
                <a16:creationId xmlns:a16="http://schemas.microsoft.com/office/drawing/2014/main" id="{C29D3B84-DCB8-406B-AE33-941B675A06A6}"/>
              </a:ext>
            </a:extLst>
          </p:cNvPr>
          <p:cNvPicPr>
            <a:picLocks noChangeAspect="1"/>
          </p:cNvPicPr>
          <p:nvPr/>
        </p:nvPicPr>
        <p:blipFill>
          <a:blip r:embed="rId3"/>
          <a:stretch>
            <a:fillRect/>
          </a:stretch>
        </p:blipFill>
        <p:spPr>
          <a:xfrm>
            <a:off x="13610501" y="77212"/>
            <a:ext cx="4517528" cy="1975275"/>
          </a:xfrm>
          <a:prstGeom prst="rect">
            <a:avLst/>
          </a:prstGeom>
        </p:spPr>
      </p:pic>
      <p:pic>
        <p:nvPicPr>
          <p:cNvPr id="5" name="Picture 4">
            <a:extLst>
              <a:ext uri="{FF2B5EF4-FFF2-40B4-BE49-F238E27FC236}">
                <a16:creationId xmlns:a16="http://schemas.microsoft.com/office/drawing/2014/main" id="{2576E60C-D25D-4E02-939D-93450E70A1A1}"/>
              </a:ext>
            </a:extLst>
          </p:cNvPr>
          <p:cNvPicPr>
            <a:picLocks noChangeAspect="1"/>
          </p:cNvPicPr>
          <p:nvPr/>
        </p:nvPicPr>
        <p:blipFill>
          <a:blip r:embed="rId4"/>
          <a:stretch>
            <a:fillRect/>
          </a:stretch>
        </p:blipFill>
        <p:spPr>
          <a:xfrm>
            <a:off x="1435986" y="4060784"/>
            <a:ext cx="3879744" cy="493381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33" name="Google Shape;133;p5"/>
          <p:cNvSpPr txBox="1"/>
          <p:nvPr/>
        </p:nvSpPr>
        <p:spPr>
          <a:xfrm>
            <a:off x="725715" y="4028673"/>
            <a:ext cx="6284686" cy="2708434"/>
          </a:xfrm>
          <a:prstGeom prst="rect">
            <a:avLst/>
          </a:prstGeom>
          <a:noFill/>
          <a:ln>
            <a:noFill/>
          </a:ln>
        </p:spPr>
        <p:txBody>
          <a:bodyPr spcFirstLastPara="1" wrap="square" lIns="0" tIns="0" rIns="0" bIns="0" anchor="t" anchorCtr="0">
            <a:spAutoFit/>
          </a:bodyPr>
          <a:lstStyle/>
          <a:p>
            <a:pPr lvl="0"/>
            <a:r>
              <a:rPr lang="ro-RO" sz="8800" b="1" dirty="0">
                <a:solidFill>
                  <a:srgbClr val="1146CF"/>
                </a:solidFill>
                <a:latin typeface="DM Sans"/>
                <a:ea typeface="DM Sans"/>
                <a:cs typeface="DM Sans"/>
                <a:sym typeface="DM Sans"/>
              </a:rPr>
              <a:t>Rezultate așteptate</a:t>
            </a:r>
            <a:endParaRPr lang="ro-RO" dirty="0"/>
          </a:p>
        </p:txBody>
      </p:sp>
      <p:sp>
        <p:nvSpPr>
          <p:cNvPr id="134" name="Google Shape;134;p5"/>
          <p:cNvSpPr txBox="1"/>
          <p:nvPr/>
        </p:nvSpPr>
        <p:spPr>
          <a:xfrm>
            <a:off x="5889812" y="2537493"/>
            <a:ext cx="11864788" cy="5628849"/>
          </a:xfrm>
          <a:prstGeom prst="rect">
            <a:avLst/>
          </a:prstGeom>
          <a:noFill/>
          <a:ln>
            <a:noFill/>
          </a:ln>
        </p:spPr>
        <p:txBody>
          <a:bodyPr spcFirstLastPara="1" wrap="square" lIns="0" tIns="0" rIns="0" bIns="0" anchor="t" anchorCtr="0">
            <a:spAutoFit/>
          </a:bodyPr>
          <a:lstStyle/>
          <a:p>
            <a:pPr marL="457200" lvl="0" indent="-457200" algn="just">
              <a:lnSpc>
                <a:spcPct val="126500"/>
              </a:lnSpc>
              <a:buClr>
                <a:srgbClr val="1146CF"/>
              </a:buClr>
              <a:buSzPts val="2400"/>
              <a:buFont typeface="Calibri"/>
              <a:buAutoNum type="arabicPeriod"/>
            </a:pPr>
            <a:r>
              <a:rPr lang="ro-RO" sz="3200" b="1" dirty="0">
                <a:solidFill>
                  <a:srgbClr val="1146CF"/>
                </a:solidFill>
                <a:latin typeface="IBM Plex Sans"/>
                <a:ea typeface="IBM Plex Sans"/>
                <a:cs typeface="IBM Plex Sans"/>
                <a:sym typeface="IBM Plex Sans"/>
              </a:rPr>
              <a:t>Dezvoltarea de sesiuni VR accesibile: </a:t>
            </a:r>
            <a:r>
              <a:rPr lang="ro-RO" sz="3200" dirty="0">
                <a:solidFill>
                  <a:srgbClr val="1146CF"/>
                </a:solidFill>
                <a:latin typeface="IBM Plex Sans"/>
                <a:ea typeface="IBM Plex Sans"/>
                <a:cs typeface="IBM Plex Sans"/>
                <a:sym typeface="IBM Plex Sans"/>
              </a:rPr>
              <a:t>Oferirea de scenarii VR captivante și incluzive, adaptate copiilor cu nevoi speciale.</a:t>
            </a:r>
          </a:p>
          <a:p>
            <a:pPr marL="457200" lvl="0" indent="-457200" algn="just">
              <a:lnSpc>
                <a:spcPct val="126500"/>
              </a:lnSpc>
              <a:buClr>
                <a:srgbClr val="1146CF"/>
              </a:buClr>
              <a:buSzPts val="2400"/>
              <a:buFont typeface="Calibri"/>
              <a:buAutoNum type="arabicPeriod"/>
            </a:pPr>
            <a:r>
              <a:rPr lang="ro-RO" sz="3200" b="1" dirty="0">
                <a:solidFill>
                  <a:srgbClr val="1146CF"/>
                </a:solidFill>
                <a:latin typeface="IBM Plex Sans"/>
                <a:ea typeface="IBM Plex Sans"/>
                <a:cs typeface="IBM Plex Sans"/>
                <a:sym typeface="IBM Plex Sans"/>
              </a:rPr>
              <a:t>Elaborarea unui ghid</a:t>
            </a:r>
            <a:r>
              <a:rPr lang="en-US" sz="3200" b="1" dirty="0">
                <a:solidFill>
                  <a:srgbClr val="1146CF"/>
                </a:solidFill>
                <a:latin typeface="IBM Plex Sans"/>
                <a:ea typeface="IBM Plex Sans"/>
                <a:cs typeface="IBM Plex Sans"/>
                <a:sym typeface="IBM Plex Sans"/>
              </a:rPr>
              <a:t> pedagogic: </a:t>
            </a:r>
            <a:r>
              <a:rPr lang="ro-RO" sz="3200" dirty="0">
                <a:solidFill>
                  <a:srgbClr val="1146CF"/>
                </a:solidFill>
                <a:latin typeface="IBM Plex Sans"/>
                <a:ea typeface="IBM Plex Sans"/>
                <a:cs typeface="IBM Plex Sans"/>
                <a:sym typeface="IBM Plex Sans"/>
              </a:rPr>
              <a:t>Oferirea de planuri de lecții VR, cele mai bune practici și tutoriale tehnice pentru educația specială.</a:t>
            </a:r>
          </a:p>
          <a:p>
            <a:pPr marL="457200" lvl="0" indent="-457200" algn="just">
              <a:lnSpc>
                <a:spcPct val="126500"/>
              </a:lnSpc>
              <a:buClr>
                <a:srgbClr val="1146CF"/>
              </a:buClr>
              <a:buSzPts val="2400"/>
              <a:buFont typeface="Calibri"/>
              <a:buAutoNum type="arabicPeriod"/>
            </a:pPr>
            <a:r>
              <a:rPr lang="ro-RO" sz="3200" b="1" dirty="0">
                <a:solidFill>
                  <a:srgbClr val="1146CF"/>
                </a:solidFill>
                <a:latin typeface="IBM Plex Sans"/>
                <a:ea typeface="IBM Plex Sans"/>
                <a:cs typeface="IBM Plex Sans"/>
                <a:sym typeface="IBM Plex Sans"/>
              </a:rPr>
              <a:t>Programe de formare a profesorilor</a:t>
            </a:r>
            <a:r>
              <a:rPr lang="en-US" sz="3200" b="1" dirty="0">
                <a:solidFill>
                  <a:srgbClr val="1146CF"/>
                </a:solidFill>
                <a:latin typeface="IBM Plex Sans"/>
                <a:ea typeface="IBM Plex Sans"/>
                <a:cs typeface="IBM Plex Sans"/>
                <a:sym typeface="IBM Plex Sans"/>
              </a:rPr>
              <a:t>: </a:t>
            </a:r>
            <a:r>
              <a:rPr lang="ro-RO" sz="3200" dirty="0">
                <a:solidFill>
                  <a:srgbClr val="1146CF"/>
                </a:solidFill>
                <a:latin typeface="IBM Plex Sans"/>
                <a:ea typeface="IBM Plex Sans"/>
                <a:cs typeface="IBM Plex Sans"/>
                <a:sym typeface="IBM Plex Sans"/>
              </a:rPr>
              <a:t>Facilitați instruirea online și față în față pentru crearea și integrarea antrenamentelor VR</a:t>
            </a:r>
            <a:r>
              <a:rPr lang="en-US" sz="3200" dirty="0">
                <a:solidFill>
                  <a:srgbClr val="1146CF"/>
                </a:solidFill>
                <a:latin typeface="IBM Plex Sans"/>
                <a:ea typeface="IBM Plex Sans"/>
                <a:cs typeface="IBM Plex Sans"/>
                <a:sym typeface="IBM Plex Sans"/>
              </a:rPr>
              <a:t>.</a:t>
            </a:r>
            <a:endParaRPr lang="ro-RO" sz="3200" dirty="0">
              <a:ea typeface="IBM Plex Sans"/>
            </a:endParaRPr>
          </a:p>
          <a:p>
            <a:pPr marL="457200" lvl="0" indent="-457200" algn="just">
              <a:lnSpc>
                <a:spcPct val="126500"/>
              </a:lnSpc>
              <a:buClr>
                <a:srgbClr val="1146CF"/>
              </a:buClr>
              <a:buSzPts val="2400"/>
              <a:buFont typeface="Calibri"/>
              <a:buAutoNum type="arabicPeriod"/>
            </a:pPr>
            <a:r>
              <a:rPr lang="ro-RO" sz="3200" b="1" dirty="0">
                <a:solidFill>
                  <a:srgbClr val="1146CF"/>
                </a:solidFill>
                <a:latin typeface="IBM Plex Sans"/>
                <a:ea typeface="IBM Plex Sans"/>
                <a:cs typeface="IBM Plex Sans"/>
                <a:sym typeface="IBM Plex Sans"/>
              </a:rPr>
              <a:t>Platformă educațională </a:t>
            </a:r>
            <a:r>
              <a:rPr lang="en-US" sz="3200" b="1" dirty="0">
                <a:solidFill>
                  <a:srgbClr val="1146CF"/>
                </a:solidFill>
                <a:latin typeface="IBM Plex Sans"/>
                <a:ea typeface="IBM Plex Sans"/>
                <a:cs typeface="IBM Plex Sans"/>
                <a:sym typeface="IBM Plex Sans"/>
              </a:rPr>
              <a:t>online: </a:t>
            </a:r>
            <a:r>
              <a:rPr lang="en-US" sz="3200" dirty="0">
                <a:solidFill>
                  <a:srgbClr val="1146CF"/>
                </a:solidFill>
                <a:latin typeface="IBM Plex Sans"/>
                <a:ea typeface="IBM Plex Sans"/>
                <a:cs typeface="IBM Plex Sans"/>
                <a:sym typeface="IBM Plex Sans"/>
              </a:rPr>
              <a:t>C</a:t>
            </a:r>
            <a:r>
              <a:rPr lang="ro-RO" sz="3200" dirty="0">
                <a:solidFill>
                  <a:srgbClr val="1146CF"/>
                </a:solidFill>
                <a:latin typeface="IBM Plex Sans"/>
                <a:ea typeface="IBM Plex Sans"/>
                <a:cs typeface="IBM Plex Sans"/>
                <a:sym typeface="IBM Plex Sans"/>
              </a:rPr>
              <a:t>rearea</a:t>
            </a:r>
            <a:r>
              <a:rPr lang="en-US" sz="3200" dirty="0">
                <a:solidFill>
                  <a:srgbClr val="1146CF"/>
                </a:solidFill>
                <a:latin typeface="IBM Plex Sans"/>
                <a:ea typeface="IBM Plex Sans"/>
                <a:cs typeface="IBM Plex Sans"/>
                <a:sym typeface="IBM Plex Sans"/>
              </a:rPr>
              <a:t> </a:t>
            </a:r>
            <a:r>
              <a:rPr lang="ro-RO" sz="3200" dirty="0">
                <a:solidFill>
                  <a:srgbClr val="1146CF"/>
                </a:solidFill>
                <a:latin typeface="IBM Plex Sans"/>
                <a:ea typeface="IBM Plex Sans"/>
                <a:cs typeface="IBM Plex Sans"/>
                <a:sym typeface="IBM Plex Sans"/>
              </a:rPr>
              <a:t>unei</a:t>
            </a:r>
            <a:r>
              <a:rPr lang="en-US" sz="3200" dirty="0">
                <a:solidFill>
                  <a:srgbClr val="1146CF"/>
                </a:solidFill>
                <a:latin typeface="IBM Plex Sans"/>
                <a:ea typeface="IBM Plex Sans"/>
                <a:cs typeface="IBM Plex Sans"/>
                <a:sym typeface="IBM Plex Sans"/>
              </a:rPr>
              <a:t> platform</a:t>
            </a:r>
            <a:r>
              <a:rPr lang="ro-RO" sz="3200" dirty="0">
                <a:solidFill>
                  <a:srgbClr val="1146CF"/>
                </a:solidFill>
                <a:latin typeface="IBM Plex Sans"/>
                <a:ea typeface="IBM Plex Sans"/>
                <a:cs typeface="IBM Plex Sans"/>
                <a:sym typeface="IBM Plex Sans"/>
              </a:rPr>
              <a:t>e</a:t>
            </a:r>
            <a:r>
              <a:rPr lang="en-US" sz="3200" dirty="0">
                <a:solidFill>
                  <a:srgbClr val="1146CF"/>
                </a:solidFill>
                <a:latin typeface="IBM Plex Sans"/>
                <a:ea typeface="IBM Plex Sans"/>
                <a:cs typeface="IBM Plex Sans"/>
                <a:sym typeface="IBM Plex Sans"/>
              </a:rPr>
              <a:t> p</a:t>
            </a:r>
            <a:r>
              <a:rPr lang="ro-RO" sz="3200" dirty="0">
                <a:solidFill>
                  <a:srgbClr val="1146CF"/>
                </a:solidFill>
                <a:latin typeface="IBM Plex Sans"/>
                <a:ea typeface="IBM Plex Sans"/>
                <a:cs typeface="IBM Plex Sans"/>
                <a:sym typeface="IBM Plex Sans"/>
              </a:rPr>
              <a:t>entru</a:t>
            </a:r>
            <a:r>
              <a:rPr lang="en-US" sz="3200" dirty="0">
                <a:solidFill>
                  <a:srgbClr val="1146CF"/>
                </a:solidFill>
                <a:latin typeface="IBM Plex Sans"/>
                <a:ea typeface="IBM Plex Sans"/>
                <a:cs typeface="IBM Plex Sans"/>
                <a:sym typeface="IBM Plex Sans"/>
              </a:rPr>
              <a:t> ca </a:t>
            </a:r>
            <a:r>
              <a:rPr lang="ro-RO" sz="3200" dirty="0">
                <a:solidFill>
                  <a:srgbClr val="1146CF"/>
                </a:solidFill>
                <a:latin typeface="IBM Plex Sans"/>
                <a:ea typeface="IBM Plex Sans"/>
                <a:cs typeface="IBM Plex Sans"/>
                <a:sym typeface="IBM Plex Sans"/>
              </a:rPr>
              <a:t>profesorii</a:t>
            </a:r>
            <a:r>
              <a:rPr lang="en-US" sz="3200" dirty="0">
                <a:solidFill>
                  <a:srgbClr val="1146CF"/>
                </a:solidFill>
                <a:latin typeface="IBM Plex Sans"/>
                <a:ea typeface="IBM Plex Sans"/>
                <a:cs typeface="IBM Plex Sans"/>
                <a:sym typeface="IBM Plex Sans"/>
              </a:rPr>
              <a:t> </a:t>
            </a:r>
            <a:r>
              <a:rPr lang="ro-RO" sz="3200" dirty="0">
                <a:solidFill>
                  <a:srgbClr val="1146CF"/>
                </a:solidFill>
                <a:latin typeface="IBM Plex Sans"/>
                <a:ea typeface="IBM Plex Sans"/>
                <a:cs typeface="IBM Plex Sans"/>
                <a:sym typeface="IBM Plex Sans"/>
              </a:rPr>
              <a:t>să partajeze resurse, să colaboreze și să se sprijine reciproc în implementarea tehnologiei </a:t>
            </a:r>
            <a:r>
              <a:rPr lang="en-US" sz="3200" dirty="0">
                <a:solidFill>
                  <a:srgbClr val="1146CF"/>
                </a:solidFill>
                <a:latin typeface="IBM Plex Sans"/>
                <a:ea typeface="IBM Plex Sans"/>
                <a:cs typeface="IBM Plex Sans"/>
                <a:sym typeface="IBM Plex Sans"/>
              </a:rPr>
              <a:t>VR</a:t>
            </a:r>
            <a:endParaRPr sz="3200" dirty="0"/>
          </a:p>
        </p:txBody>
      </p:sp>
      <p:pic>
        <p:nvPicPr>
          <p:cNvPr id="2" name="Picture 1">
            <a:extLst>
              <a:ext uri="{FF2B5EF4-FFF2-40B4-BE49-F238E27FC236}">
                <a16:creationId xmlns:a16="http://schemas.microsoft.com/office/drawing/2014/main" id="{0E87C73E-E6EC-4A76-A1B3-BDE19F3F001D}"/>
              </a:ext>
            </a:extLst>
          </p:cNvPr>
          <p:cNvPicPr>
            <a:picLocks noChangeAspect="1"/>
          </p:cNvPicPr>
          <p:nvPr/>
        </p:nvPicPr>
        <p:blipFill>
          <a:blip r:embed="rId3"/>
          <a:stretch>
            <a:fillRect/>
          </a:stretch>
        </p:blipFill>
        <p:spPr>
          <a:xfrm>
            <a:off x="13760518" y="19225"/>
            <a:ext cx="4517528" cy="1975275"/>
          </a:xfrm>
          <a:prstGeom prst="rect">
            <a:avLst/>
          </a:prstGeom>
        </p:spPr>
      </p:pic>
      <p:pic>
        <p:nvPicPr>
          <p:cNvPr id="6" name="Picture 5">
            <a:extLst>
              <a:ext uri="{FF2B5EF4-FFF2-40B4-BE49-F238E27FC236}">
                <a16:creationId xmlns:a16="http://schemas.microsoft.com/office/drawing/2014/main" id="{A4E2D3AF-D445-4875-A704-9162B95E7734}"/>
              </a:ext>
            </a:extLst>
          </p:cNvPr>
          <p:cNvPicPr>
            <a:picLocks noChangeAspect="1"/>
          </p:cNvPicPr>
          <p:nvPr/>
        </p:nvPicPr>
        <p:blipFill>
          <a:blip r:embed="rId4"/>
          <a:stretch>
            <a:fillRect/>
          </a:stretch>
        </p:blipFill>
        <p:spPr>
          <a:xfrm>
            <a:off x="211627" y="286169"/>
            <a:ext cx="3315344" cy="372077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43" name="Google Shape;143;p6"/>
          <p:cNvSpPr txBox="1"/>
          <p:nvPr/>
        </p:nvSpPr>
        <p:spPr>
          <a:xfrm>
            <a:off x="270164" y="2300749"/>
            <a:ext cx="5633095" cy="332398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ro-RO" sz="7200" b="1" dirty="0">
                <a:solidFill>
                  <a:srgbClr val="1146CF"/>
                </a:solidFill>
                <a:latin typeface="DM Sans"/>
                <a:ea typeface="DM Sans"/>
                <a:cs typeface="DM Sans"/>
                <a:sym typeface="DM Sans"/>
              </a:rPr>
              <a:t>Descrierea pachetelor </a:t>
            </a:r>
          </a:p>
          <a:p>
            <a:pPr marL="0" marR="0" lvl="0" indent="0" algn="l" rtl="0">
              <a:spcBef>
                <a:spcPts val="0"/>
              </a:spcBef>
              <a:spcAft>
                <a:spcPts val="0"/>
              </a:spcAft>
              <a:buNone/>
            </a:pPr>
            <a:r>
              <a:rPr lang="ro-RO" sz="7200" b="1" dirty="0">
                <a:solidFill>
                  <a:srgbClr val="1146CF"/>
                </a:solidFill>
                <a:latin typeface="DM Sans"/>
                <a:ea typeface="DM Sans"/>
                <a:cs typeface="DM Sans"/>
                <a:sym typeface="DM Sans"/>
              </a:rPr>
              <a:t>de lucru</a:t>
            </a:r>
            <a:endParaRPr sz="7200" dirty="0"/>
          </a:p>
        </p:txBody>
      </p:sp>
      <p:sp>
        <p:nvSpPr>
          <p:cNvPr id="144" name="Google Shape;144;p6"/>
          <p:cNvSpPr txBox="1"/>
          <p:nvPr/>
        </p:nvSpPr>
        <p:spPr>
          <a:xfrm>
            <a:off x="6481482" y="117590"/>
            <a:ext cx="11536355" cy="9048631"/>
          </a:xfrm>
          <a:prstGeom prst="rect">
            <a:avLst/>
          </a:prstGeom>
          <a:noFill/>
          <a:ln>
            <a:noFill/>
          </a:ln>
        </p:spPr>
        <p:txBody>
          <a:bodyPr spcFirstLastPara="1" wrap="square" lIns="0" tIns="0" rIns="0" bIns="0" anchor="t" anchorCtr="0">
            <a:spAutoFit/>
          </a:bodyPr>
          <a:lstStyle/>
          <a:p>
            <a:pPr marL="457200" lvl="0" indent="-457200" algn="just">
              <a:buClr>
                <a:srgbClr val="1146CF"/>
              </a:buClr>
              <a:buSzPts val="2168"/>
              <a:buFont typeface="Calibri"/>
              <a:buAutoNum type="arabicPeriod"/>
            </a:pPr>
            <a:r>
              <a:rPr lang="en-US" sz="2800" b="1" dirty="0">
                <a:solidFill>
                  <a:srgbClr val="1146CF"/>
                </a:solidFill>
                <a:latin typeface="IBM Plex Sans"/>
                <a:ea typeface="IBM Plex Sans"/>
                <a:cs typeface="IBM Plex Sans"/>
                <a:sym typeface="IBM Plex Sans"/>
              </a:rPr>
              <a:t>WP1: Management de </a:t>
            </a:r>
            <a:r>
              <a:rPr lang="ro-RO" sz="2800" b="1" dirty="0">
                <a:solidFill>
                  <a:srgbClr val="1146CF"/>
                </a:solidFill>
                <a:latin typeface="IBM Plex Sans"/>
                <a:ea typeface="IBM Plex Sans"/>
                <a:cs typeface="IBM Plex Sans"/>
                <a:sym typeface="IBM Plex Sans"/>
              </a:rPr>
              <a:t>proiect</a:t>
            </a:r>
          </a:p>
          <a:p>
            <a:pPr lvl="0" algn="just">
              <a:buClr>
                <a:srgbClr val="1146CF"/>
              </a:buClr>
              <a:buSzPts val="2168"/>
            </a:pPr>
            <a:r>
              <a:rPr lang="ro-RO" sz="2800" b="1" dirty="0">
                <a:solidFill>
                  <a:srgbClr val="1146CF"/>
                </a:solidFill>
                <a:latin typeface="IBM Plex Sans"/>
                <a:ea typeface="IBM Plex Sans"/>
                <a:cs typeface="IBM Plex Sans"/>
                <a:sym typeface="IBM Plex Sans"/>
              </a:rPr>
              <a:t>Responsabi</a:t>
            </a:r>
            <a:r>
              <a:rPr lang="en-US" sz="2800" b="1" dirty="0">
                <a:solidFill>
                  <a:srgbClr val="1146CF"/>
                </a:solidFill>
                <a:latin typeface="IBM Plex Sans"/>
                <a:ea typeface="IBM Plex Sans"/>
                <a:cs typeface="IBM Plex Sans"/>
                <a:sym typeface="IBM Plex Sans"/>
              </a:rPr>
              <a:t>l: </a:t>
            </a:r>
            <a:r>
              <a:rPr lang="ro-RO" sz="2800" b="1" dirty="0">
                <a:solidFill>
                  <a:srgbClr val="1146CF"/>
                </a:solidFill>
                <a:latin typeface="IBM Plex Sans"/>
                <a:ea typeface="IBM Plex Sans"/>
                <a:cs typeface="IBM Plex Sans"/>
                <a:sym typeface="IBM Plex Sans"/>
              </a:rPr>
              <a:t>Universitatea din Cipru</a:t>
            </a:r>
          </a:p>
          <a:p>
            <a:pPr lvl="0" algn="just">
              <a:buClr>
                <a:srgbClr val="1146CF"/>
              </a:buClr>
              <a:buSzPts val="2168"/>
            </a:pPr>
            <a:r>
              <a:rPr lang="ro-RO" sz="2800" dirty="0">
                <a:solidFill>
                  <a:srgbClr val="1146CF"/>
                </a:solidFill>
                <a:latin typeface="IBM Plex Sans"/>
                <a:ea typeface="IBM Plex Sans"/>
                <a:cs typeface="IBM Plex Sans"/>
                <a:sym typeface="IBM Plex Sans"/>
              </a:rPr>
              <a:t>Supervizează coordonarea, managementul financiar și progresul general al proiectului</a:t>
            </a:r>
            <a:r>
              <a:rPr lang="en-US" sz="2800" dirty="0">
                <a:solidFill>
                  <a:srgbClr val="1146CF"/>
                </a:solidFill>
                <a:latin typeface="IBM Plex Sans"/>
                <a:ea typeface="IBM Plex Sans"/>
                <a:cs typeface="IBM Plex Sans"/>
                <a:sym typeface="IBM Plex Sans"/>
              </a:rPr>
              <a:t>.</a:t>
            </a:r>
            <a:endParaRPr lang="ro-RO" sz="2800" b="1" dirty="0">
              <a:solidFill>
                <a:srgbClr val="1146CF"/>
              </a:solidFill>
              <a:latin typeface="IBM Plex Sans"/>
              <a:ea typeface="IBM Plex Sans"/>
              <a:cs typeface="IBM Plex Sans"/>
              <a:sym typeface="IBM Plex Sans"/>
            </a:endParaRPr>
          </a:p>
          <a:p>
            <a:pPr lvl="0" algn="just">
              <a:buClr>
                <a:srgbClr val="1146CF"/>
              </a:buClr>
              <a:buSzPts val="2168"/>
            </a:pPr>
            <a:r>
              <a:rPr lang="ro-RO" sz="2800" b="1" dirty="0">
                <a:solidFill>
                  <a:srgbClr val="1146CF"/>
                </a:solidFill>
                <a:latin typeface="IBM Plex Sans"/>
                <a:ea typeface="IBM Plex Sans"/>
                <a:cs typeface="IBM Plex Sans"/>
                <a:sym typeface="IBM Plex Sans"/>
              </a:rPr>
              <a:t>2. </a:t>
            </a:r>
            <a:r>
              <a:rPr lang="en-US" sz="2800" b="1" dirty="0">
                <a:solidFill>
                  <a:srgbClr val="1146CF"/>
                </a:solidFill>
                <a:latin typeface="IBM Plex Sans"/>
                <a:ea typeface="IBM Plex Sans"/>
                <a:cs typeface="IBM Plex Sans"/>
                <a:sym typeface="IBM Plex Sans"/>
              </a:rPr>
              <a:t>WP2: </a:t>
            </a:r>
            <a:r>
              <a:rPr lang="ro-RO" sz="2800" b="1" dirty="0">
                <a:solidFill>
                  <a:srgbClr val="1146CF"/>
                </a:solidFill>
                <a:latin typeface="IBM Plex Sans"/>
                <a:ea typeface="IBM Plex Sans"/>
                <a:cs typeface="IBM Plex Sans"/>
                <a:sym typeface="IBM Plex Sans"/>
              </a:rPr>
              <a:t>Analiza de nevoi</a:t>
            </a:r>
          </a:p>
          <a:p>
            <a:pPr lvl="0" algn="just">
              <a:buClr>
                <a:srgbClr val="1146CF"/>
              </a:buClr>
              <a:buSzPts val="2168"/>
            </a:pPr>
            <a:r>
              <a:rPr lang="ro-RO" sz="2800" b="1" dirty="0">
                <a:solidFill>
                  <a:srgbClr val="1146CF"/>
                </a:solidFill>
                <a:latin typeface="IBM Plex Sans"/>
                <a:ea typeface="IBM Plex Sans"/>
                <a:cs typeface="IBM Plex Sans"/>
                <a:sym typeface="IBM Plex Sans"/>
              </a:rPr>
              <a:t>Partener responsabil: Diefthinsi Protobatmias Ekpaidefsis Ftiotidas (Grecia)</a:t>
            </a:r>
          </a:p>
          <a:p>
            <a:pPr lvl="0" algn="just">
              <a:buClr>
                <a:srgbClr val="1146CF"/>
              </a:buClr>
              <a:buSzPts val="2168"/>
            </a:pPr>
            <a:r>
              <a:rPr lang="en-US" sz="2800" dirty="0">
                <a:solidFill>
                  <a:srgbClr val="1146CF"/>
                </a:solidFill>
                <a:latin typeface="IBM Plex Sans"/>
                <a:ea typeface="IBM Plex Sans"/>
                <a:cs typeface="IBM Plex Sans"/>
                <a:sym typeface="IBM Plex Sans"/>
              </a:rPr>
              <a:t>Co</a:t>
            </a:r>
            <a:r>
              <a:rPr lang="ro-RO" sz="2800" dirty="0">
                <a:solidFill>
                  <a:srgbClr val="1146CF"/>
                </a:solidFill>
                <a:latin typeface="IBM Plex Sans"/>
                <a:ea typeface="IBM Plex Sans"/>
                <a:cs typeface="IBM Plex Sans"/>
                <a:sym typeface="IBM Plex Sans"/>
              </a:rPr>
              <a:t>ordonează</a:t>
            </a:r>
            <a:r>
              <a:rPr lang="en-US" sz="2800" dirty="0">
                <a:solidFill>
                  <a:srgbClr val="1146CF"/>
                </a:solidFill>
                <a:latin typeface="IBM Plex Sans"/>
                <a:ea typeface="IBM Plex Sans"/>
                <a:cs typeface="IBM Plex Sans"/>
                <a:sym typeface="IBM Plex Sans"/>
              </a:rPr>
              <a:t> </a:t>
            </a:r>
            <a:r>
              <a:rPr lang="ro-RO" sz="2800" dirty="0">
                <a:solidFill>
                  <a:srgbClr val="1146CF"/>
                </a:solidFill>
                <a:latin typeface="IBM Plex Sans"/>
                <a:ea typeface="IBM Plex Sans"/>
                <a:cs typeface="IBM Plex Sans"/>
                <a:sym typeface="IBM Plex Sans"/>
              </a:rPr>
              <a:t>implicarea tuturor partenerilor în identificarea nevoilor și lacunele specifice</a:t>
            </a:r>
            <a:r>
              <a:rPr lang="en-US" sz="2800" b="1" dirty="0">
                <a:solidFill>
                  <a:srgbClr val="1146CF"/>
                </a:solidFill>
                <a:latin typeface="IBM Plex Sans"/>
                <a:ea typeface="IBM Plex Sans"/>
                <a:cs typeface="IBM Plex Sans"/>
                <a:sym typeface="IBM Plex Sans"/>
              </a:rPr>
              <a:t>.</a:t>
            </a:r>
          </a:p>
          <a:p>
            <a:pPr lvl="0" algn="just">
              <a:buClr>
                <a:srgbClr val="1146CF"/>
              </a:buClr>
              <a:buSzPts val="2168"/>
            </a:pPr>
            <a:r>
              <a:rPr lang="ro-RO" sz="2800" b="1" dirty="0">
                <a:solidFill>
                  <a:srgbClr val="1146CF"/>
                </a:solidFill>
                <a:latin typeface="IBM Plex Sans"/>
                <a:ea typeface="IBM Plex Sans"/>
                <a:cs typeface="IBM Plex Sans"/>
                <a:sym typeface="IBM Plex Sans"/>
              </a:rPr>
              <a:t>3. </a:t>
            </a:r>
            <a:r>
              <a:rPr lang="en-US" sz="2800" b="1" dirty="0">
                <a:solidFill>
                  <a:srgbClr val="1146CF"/>
                </a:solidFill>
                <a:latin typeface="IBM Plex Sans"/>
                <a:ea typeface="IBM Plex Sans"/>
                <a:cs typeface="IBM Plex Sans"/>
                <a:sym typeface="IBM Plex Sans"/>
              </a:rPr>
              <a:t>WP3: </a:t>
            </a:r>
            <a:r>
              <a:rPr lang="ro-RO" sz="2800" b="1" dirty="0">
                <a:solidFill>
                  <a:srgbClr val="1146CF"/>
                </a:solidFill>
                <a:latin typeface="IBM Plex Sans"/>
                <a:ea typeface="IBM Plex Sans"/>
                <a:cs typeface="IBM Plex Sans"/>
                <a:sym typeface="IBM Plex Sans"/>
              </a:rPr>
              <a:t>Dezvoltarea antrenamentelor VR și implementarea lor în practica educațională</a:t>
            </a:r>
          </a:p>
          <a:p>
            <a:pPr lvl="0" algn="just">
              <a:buClr>
                <a:srgbClr val="1146CF"/>
              </a:buClr>
              <a:buSzPts val="2168"/>
            </a:pPr>
            <a:r>
              <a:rPr lang="ro-RO" sz="2800" b="1" dirty="0">
                <a:solidFill>
                  <a:srgbClr val="1146CF"/>
                </a:solidFill>
                <a:latin typeface="IBM Plex Sans"/>
                <a:ea typeface="IBM Plex Sans"/>
                <a:cs typeface="IBM Plex Sans"/>
                <a:sym typeface="IBM Plex Sans"/>
              </a:rPr>
              <a:t>Partener responsabil: Universitatea din Istanbul - Cerrahpasa (Turcia)</a:t>
            </a:r>
          </a:p>
          <a:p>
            <a:pPr lvl="0" algn="just">
              <a:buClr>
                <a:srgbClr val="1146CF"/>
              </a:buClr>
              <a:buSzPts val="2168"/>
            </a:pPr>
            <a:r>
              <a:rPr lang="ro-RO" sz="2800" dirty="0">
                <a:solidFill>
                  <a:srgbClr val="1146CF"/>
                </a:solidFill>
                <a:latin typeface="IBM Plex Sans"/>
                <a:ea typeface="IBM Plex Sans"/>
                <a:cs typeface="IBM Plex Sans"/>
                <a:sym typeface="IBM Plex Sans"/>
              </a:rPr>
              <a:t>Elaborează scenarii didactice care utilizează VR imersive și promovează implementarea acestora în medii educaționale</a:t>
            </a:r>
            <a:r>
              <a:rPr lang="ro-RO" sz="2800" b="1" dirty="0">
                <a:solidFill>
                  <a:srgbClr val="1146CF"/>
                </a:solidFill>
                <a:latin typeface="IBM Plex Sans"/>
                <a:ea typeface="IBM Plex Sans"/>
                <a:cs typeface="IBM Plex Sans"/>
                <a:sym typeface="IBM Plex Sans"/>
              </a:rPr>
              <a:t>.</a:t>
            </a:r>
          </a:p>
          <a:p>
            <a:pPr lvl="0" algn="just">
              <a:buClr>
                <a:srgbClr val="1146CF"/>
              </a:buClr>
              <a:buSzPts val="2168"/>
            </a:pPr>
            <a:r>
              <a:rPr lang="ro-RO" sz="2800" b="1" dirty="0">
                <a:solidFill>
                  <a:srgbClr val="1146CF"/>
                </a:solidFill>
                <a:latin typeface="IBM Plex Sans"/>
                <a:ea typeface="IBM Plex Sans"/>
                <a:cs typeface="IBM Plex Sans"/>
                <a:sym typeface="IBM Plex Sans"/>
              </a:rPr>
              <a:t>4. WP4: Instrumente inovatoare de integrare și asistență</a:t>
            </a:r>
          </a:p>
          <a:p>
            <a:pPr lvl="0" algn="just">
              <a:buClr>
                <a:srgbClr val="1146CF"/>
              </a:buClr>
              <a:buSzPts val="2168"/>
            </a:pPr>
            <a:r>
              <a:rPr lang="ro-RO" sz="2800" b="1" dirty="0">
                <a:solidFill>
                  <a:srgbClr val="1146CF"/>
                </a:solidFill>
                <a:latin typeface="IBM Plex Sans"/>
                <a:ea typeface="IBM Plex Sans"/>
                <a:cs typeface="IBM Plex Sans"/>
                <a:sym typeface="IBM Plex Sans"/>
              </a:rPr>
              <a:t>Partener responsabil: Cises Srl (Italia)</a:t>
            </a:r>
          </a:p>
          <a:p>
            <a:pPr lvl="0" algn="just">
              <a:buClr>
                <a:srgbClr val="1146CF"/>
              </a:buClr>
              <a:buSzPts val="2168"/>
            </a:pPr>
            <a:r>
              <a:rPr lang="ro-RO" sz="2800" dirty="0">
                <a:solidFill>
                  <a:srgbClr val="1146CF"/>
                </a:solidFill>
                <a:latin typeface="IBM Plex Sans"/>
                <a:ea typeface="IBM Plex Sans"/>
                <a:cs typeface="IBM Plex Sans"/>
                <a:sym typeface="IBM Plex Sans"/>
              </a:rPr>
              <a:t>Dezvoltă instrumente pentru integrarea VR, inclusiv platforma online și ghiduri pedagogice.</a:t>
            </a:r>
            <a:endParaRPr lang="ro-RO" sz="2800" b="1" dirty="0">
              <a:solidFill>
                <a:srgbClr val="1146CF"/>
              </a:solidFill>
              <a:latin typeface="IBM Plex Sans"/>
              <a:ea typeface="IBM Plex Sans"/>
              <a:cs typeface="IBM Plex Sans"/>
              <a:sym typeface="IBM Plex Sans"/>
            </a:endParaRPr>
          </a:p>
          <a:p>
            <a:pPr lvl="0" algn="just">
              <a:buClr>
                <a:srgbClr val="1146CF"/>
              </a:buClr>
              <a:buSzPts val="2168"/>
            </a:pPr>
            <a:r>
              <a:rPr lang="ro-RO" sz="2800" b="1" dirty="0">
                <a:solidFill>
                  <a:srgbClr val="1146CF"/>
                </a:solidFill>
                <a:latin typeface="IBM Plex Sans"/>
                <a:ea typeface="IBM Plex Sans"/>
                <a:cs typeface="IBM Plex Sans"/>
                <a:sym typeface="IBM Plex Sans"/>
              </a:rPr>
              <a:t>5. WP5: Diseminare și exploatare</a:t>
            </a:r>
          </a:p>
          <a:p>
            <a:pPr lvl="0" algn="just">
              <a:buClr>
                <a:srgbClr val="1146CF"/>
              </a:buClr>
              <a:buSzPts val="2168"/>
            </a:pPr>
            <a:r>
              <a:rPr lang="ro-RO" sz="2800" b="1" dirty="0">
                <a:solidFill>
                  <a:srgbClr val="1146CF"/>
                </a:solidFill>
                <a:latin typeface="IBM Plex Sans"/>
                <a:ea typeface="IBM Plex Sans"/>
                <a:cs typeface="IBM Plex Sans"/>
                <a:sym typeface="IBM Plex Sans"/>
              </a:rPr>
              <a:t>Partener responsabil: Inspectoratul Școlar Județean Hunedoara (România)</a:t>
            </a:r>
          </a:p>
          <a:p>
            <a:pPr lvl="0" algn="just">
              <a:buClr>
                <a:srgbClr val="1146CF"/>
              </a:buClr>
              <a:buSzPts val="2168"/>
            </a:pPr>
            <a:r>
              <a:rPr lang="ro-RO" sz="2800" dirty="0">
                <a:solidFill>
                  <a:srgbClr val="1146CF"/>
                </a:solidFill>
                <a:latin typeface="IBM Plex Sans"/>
                <a:ea typeface="IBM Plex Sans"/>
                <a:cs typeface="IBM Plex Sans"/>
                <a:sym typeface="IBM Plex Sans"/>
              </a:rPr>
              <a:t>Gestionează activitățile de diseminare, organizează evenimente multiplicatoare, asigură transferul și sustenabilitatea</a:t>
            </a:r>
            <a:endParaRPr lang="ro-RO" sz="2800" dirty="0"/>
          </a:p>
        </p:txBody>
      </p:sp>
      <p:pic>
        <p:nvPicPr>
          <p:cNvPr id="2" name="Picture 1">
            <a:extLst>
              <a:ext uri="{FF2B5EF4-FFF2-40B4-BE49-F238E27FC236}">
                <a16:creationId xmlns:a16="http://schemas.microsoft.com/office/drawing/2014/main" id="{AFF030BF-A3AA-4D98-A0A2-76934CD69816}"/>
              </a:ext>
            </a:extLst>
          </p:cNvPr>
          <p:cNvPicPr>
            <a:picLocks noChangeAspect="1"/>
          </p:cNvPicPr>
          <p:nvPr/>
        </p:nvPicPr>
        <p:blipFill>
          <a:blip r:embed="rId3"/>
          <a:stretch>
            <a:fillRect/>
          </a:stretch>
        </p:blipFill>
        <p:spPr>
          <a:xfrm>
            <a:off x="270164" y="117590"/>
            <a:ext cx="4517528" cy="1975275"/>
          </a:xfrm>
          <a:prstGeom prst="rect">
            <a:avLst/>
          </a:prstGeom>
        </p:spPr>
      </p:pic>
      <p:pic>
        <p:nvPicPr>
          <p:cNvPr id="4" name="Picture 3">
            <a:extLst>
              <a:ext uri="{FF2B5EF4-FFF2-40B4-BE49-F238E27FC236}">
                <a16:creationId xmlns:a16="http://schemas.microsoft.com/office/drawing/2014/main" id="{863EE866-074B-4302-9ACE-0816FADBEA10}"/>
              </a:ext>
            </a:extLst>
          </p:cNvPr>
          <p:cNvPicPr>
            <a:picLocks noChangeAspect="1"/>
          </p:cNvPicPr>
          <p:nvPr/>
        </p:nvPicPr>
        <p:blipFill>
          <a:blip r:embed="rId4"/>
          <a:stretch>
            <a:fillRect/>
          </a:stretch>
        </p:blipFill>
        <p:spPr>
          <a:xfrm>
            <a:off x="0" y="7100578"/>
            <a:ext cx="5997901" cy="318642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6" name="Google Shape;156;p7"/>
          <p:cNvSpPr txBox="1"/>
          <p:nvPr/>
        </p:nvSpPr>
        <p:spPr>
          <a:xfrm>
            <a:off x="769258" y="2351314"/>
            <a:ext cx="16488228" cy="6463308"/>
          </a:xfrm>
          <a:prstGeom prst="rect">
            <a:avLst/>
          </a:prstGeom>
          <a:noFill/>
          <a:ln>
            <a:noFill/>
          </a:ln>
        </p:spPr>
        <p:txBody>
          <a:bodyPr spcFirstLastPara="1" wrap="square" lIns="0" tIns="0" rIns="0" bIns="0" anchor="t" anchorCtr="0">
            <a:spAutoFit/>
          </a:bodyPr>
          <a:lstStyle/>
          <a:p>
            <a:pPr marL="0" marR="0" lvl="0" indent="0" algn="just" rtl="0">
              <a:spcBef>
                <a:spcPts val="0"/>
              </a:spcBef>
              <a:spcAft>
                <a:spcPts val="0"/>
              </a:spcAft>
              <a:buNone/>
            </a:pPr>
            <a:r>
              <a:rPr lang="ro-RO" sz="2800" b="1" dirty="0">
                <a:solidFill>
                  <a:srgbClr val="1146CF"/>
                </a:solidFill>
                <a:latin typeface="IBM Plex Sans"/>
                <a:ea typeface="IBM Plex Sans"/>
                <a:cs typeface="IBM Plex Sans"/>
                <a:sym typeface="IBM Plex Sans"/>
              </a:rPr>
              <a:t>Activități realizate</a:t>
            </a:r>
          </a:p>
          <a:p>
            <a:pPr marL="0" marR="0" lvl="0" indent="0" algn="just" rtl="0">
              <a:spcBef>
                <a:spcPts val="0"/>
              </a:spcBef>
              <a:spcAft>
                <a:spcPts val="0"/>
              </a:spcAft>
              <a:buNone/>
            </a:pPr>
            <a:endParaRPr lang="ro-RO" sz="2800" b="1" u="sng" dirty="0">
              <a:solidFill>
                <a:srgbClr val="1146CF"/>
              </a:solidFill>
              <a:latin typeface="IBM Plex Sans"/>
              <a:ea typeface="IBM Plex Sans"/>
              <a:cs typeface="IBM Plex Sans"/>
              <a:sym typeface="IBM Plex Sans"/>
            </a:endParaRPr>
          </a:p>
          <a:p>
            <a:pPr marL="0" marR="0" lvl="0" indent="0" algn="just" rtl="0">
              <a:spcBef>
                <a:spcPts val="0"/>
              </a:spcBef>
              <a:spcAft>
                <a:spcPts val="0"/>
              </a:spcAft>
              <a:buNone/>
            </a:pPr>
            <a:r>
              <a:rPr lang="ro-RO" sz="2800" b="1" dirty="0">
                <a:solidFill>
                  <a:srgbClr val="1146CF"/>
                </a:solidFill>
                <a:latin typeface="IBM Plex Sans"/>
                <a:ea typeface="IBM Plex Sans"/>
                <a:cs typeface="IBM Plex Sans"/>
                <a:sym typeface="IBM Plex Sans"/>
              </a:rPr>
              <a:t>WP 1: management de proiect</a:t>
            </a:r>
          </a:p>
          <a:p>
            <a:pPr marL="514350" marR="0" lvl="0" indent="-514350" algn="just" rtl="0">
              <a:spcBef>
                <a:spcPts val="0"/>
              </a:spcBef>
              <a:spcAft>
                <a:spcPts val="0"/>
              </a:spcAft>
              <a:buAutoNum type="arabicPeriod"/>
            </a:pPr>
            <a:r>
              <a:rPr lang="ro-RO" sz="2800" dirty="0">
                <a:solidFill>
                  <a:srgbClr val="1146CF"/>
                </a:solidFill>
                <a:latin typeface="IBM Plex Sans"/>
                <a:ea typeface="IBM Plex Sans"/>
                <a:cs typeface="IBM Plex Sans"/>
                <a:sym typeface="IBM Plex Sans"/>
              </a:rPr>
              <a:t>Crearea echipelor de implementare</a:t>
            </a:r>
          </a:p>
          <a:p>
            <a:pPr marL="514350" lvl="0" indent="-514350" algn="just">
              <a:buAutoNum type="arabicPeriod"/>
            </a:pPr>
            <a:r>
              <a:rPr lang="ro-RO" sz="2800" dirty="0">
                <a:solidFill>
                  <a:srgbClr val="1146CF"/>
                </a:solidFill>
                <a:latin typeface="IBM Plex Sans"/>
                <a:ea typeface="IBM Plex Sans"/>
                <a:cs typeface="IBM Plex Sans"/>
                <a:sym typeface="IBM Plex Sans"/>
              </a:rPr>
              <a:t>Stabilirea canalelor de comunicare</a:t>
            </a:r>
            <a:r>
              <a:rPr lang="ro-RO" sz="2800" b="1" dirty="0">
                <a:solidFill>
                  <a:srgbClr val="1146CF"/>
                </a:solidFill>
                <a:latin typeface="IBM Plex Sans"/>
                <a:ea typeface="IBM Plex Sans"/>
                <a:cs typeface="IBM Plex Sans"/>
                <a:sym typeface="IBM Plex Sans"/>
              </a:rPr>
              <a:t>: </a:t>
            </a:r>
            <a:r>
              <a:rPr lang="en-US" sz="2800" dirty="0">
                <a:solidFill>
                  <a:srgbClr val="1146CF"/>
                </a:solidFill>
                <a:latin typeface="IBM Plex Sans"/>
                <a:ea typeface="IBM Plex Sans"/>
                <a:cs typeface="IBM Plex Sans"/>
                <a:sym typeface="IBM Plex Sans"/>
              </a:rPr>
              <a:t>Email </a:t>
            </a:r>
            <a:r>
              <a:rPr lang="ro-RO" sz="2800" dirty="0">
                <a:solidFill>
                  <a:srgbClr val="1146CF"/>
                </a:solidFill>
                <a:latin typeface="IBM Plex Sans"/>
                <a:ea typeface="IBM Plex Sans"/>
                <a:cs typeface="IBM Plex Sans"/>
                <a:sym typeface="IBM Plex Sans"/>
              </a:rPr>
              <a:t>proiect </a:t>
            </a:r>
            <a:r>
              <a:rPr lang="ro-RO" sz="2800" dirty="0">
                <a:solidFill>
                  <a:srgbClr val="1146CF"/>
                </a:solidFill>
                <a:latin typeface="IBM Plex Sans"/>
                <a:ea typeface="IBM Plex Sans"/>
                <a:cs typeface="IBM Plex Sans"/>
                <a:sym typeface="IBM Plex Sans"/>
                <a:hlinkClick r:id="rId3"/>
              </a:rPr>
              <a:t>workoutsvr@gmail.com</a:t>
            </a:r>
            <a:r>
              <a:rPr lang="ro-RO" sz="2800" dirty="0">
                <a:solidFill>
                  <a:srgbClr val="1146CF"/>
                </a:solidFill>
                <a:latin typeface="IBM Plex Sans"/>
                <a:ea typeface="IBM Plex Sans"/>
                <a:cs typeface="IBM Plex Sans"/>
                <a:sym typeface="IBM Plex Sans"/>
              </a:rPr>
              <a:t>, pagina de Facebook VR Workouts project Erasmus KA220, site-ul proiectului </a:t>
            </a:r>
            <a:r>
              <a:rPr lang="ro-RO" sz="2800" dirty="0">
                <a:solidFill>
                  <a:srgbClr val="1146CF"/>
                </a:solidFill>
                <a:latin typeface="IBM Plex Sans"/>
                <a:ea typeface="IBM Plex Sans"/>
                <a:cs typeface="IBM Plex Sans"/>
                <a:sym typeface="IBM Plex Sans"/>
                <a:hlinkClick r:id="rId4"/>
              </a:rPr>
              <a:t>https://vrworkouts.weebly.com</a:t>
            </a:r>
            <a:r>
              <a:rPr lang="ro-RO" sz="2800" dirty="0">
                <a:solidFill>
                  <a:srgbClr val="1146CF"/>
                </a:solidFill>
                <a:latin typeface="IBM Plex Sans"/>
                <a:ea typeface="IBM Plex Sans"/>
                <a:cs typeface="IBM Plex Sans"/>
                <a:sym typeface="IBM Plex Sans"/>
              </a:rPr>
              <a:t>, pagina de e-Twinning </a:t>
            </a:r>
            <a:r>
              <a:rPr lang="ro-RO" sz="2800" dirty="0">
                <a:solidFill>
                  <a:srgbClr val="1146CF"/>
                </a:solidFill>
                <a:latin typeface="IBM Plex Sans"/>
                <a:ea typeface="IBM Plex Sans"/>
                <a:cs typeface="IBM Plex Sans"/>
                <a:sym typeface="IBM Plex Sans"/>
                <a:hlinkClick r:id="rId5"/>
              </a:rPr>
              <a:t>https://school-education.ec.europa.eu/en/etwinning/projects/improving-physical-coordination-children-special-needs-through-virtual-reality-workouts-2024-1-cy01-ka220-sch-000244913/twinspace/</a:t>
            </a:r>
            <a:endParaRPr lang="ro-RO" sz="2800" dirty="0">
              <a:solidFill>
                <a:srgbClr val="1146CF"/>
              </a:solidFill>
              <a:latin typeface="IBM Plex Sans"/>
              <a:ea typeface="IBM Plex Sans"/>
              <a:cs typeface="IBM Plex Sans"/>
              <a:sym typeface="IBM Plex Sans"/>
            </a:endParaRPr>
          </a:p>
          <a:p>
            <a:pPr marL="514350" lvl="0" indent="-514350" algn="just">
              <a:buAutoNum type="arabicPeriod"/>
            </a:pPr>
            <a:r>
              <a:rPr lang="en-US" sz="2800" dirty="0">
                <a:solidFill>
                  <a:srgbClr val="1146CF"/>
                </a:solidFill>
                <a:latin typeface="Calibri"/>
                <a:ea typeface="Calibri"/>
                <a:cs typeface="Calibri"/>
                <a:sym typeface="Calibri"/>
              </a:rPr>
              <a:t>Drive</a:t>
            </a:r>
            <a:r>
              <a:rPr lang="ro-RO" sz="2800" dirty="0">
                <a:solidFill>
                  <a:srgbClr val="1146CF"/>
                </a:solidFill>
                <a:latin typeface="Calibri"/>
                <a:ea typeface="Calibri"/>
                <a:cs typeface="Calibri"/>
                <a:sym typeface="Calibri"/>
              </a:rPr>
              <a:t> comun utilizat</a:t>
            </a:r>
            <a:r>
              <a:rPr lang="en-US" sz="2800" dirty="0">
                <a:solidFill>
                  <a:srgbClr val="1146CF"/>
                </a:solidFill>
                <a:latin typeface="Calibri"/>
                <a:ea typeface="Calibri"/>
                <a:cs typeface="Calibri"/>
                <a:sym typeface="Calibri"/>
              </a:rPr>
              <a:t> </a:t>
            </a:r>
            <a:r>
              <a:rPr lang="ro-RO" sz="2800" dirty="0">
                <a:solidFill>
                  <a:srgbClr val="1146CF"/>
                </a:solidFill>
                <a:latin typeface="Calibri"/>
                <a:ea typeface="Calibri"/>
                <a:cs typeface="Calibri"/>
                <a:sym typeface="Calibri"/>
              </a:rPr>
              <a:t>pentru stocarea și partajarea documentelor, cum ar fi rapoarte, template-uri de chestionare și rezultate de evaluare</a:t>
            </a:r>
            <a:endParaRPr lang="ro-RO" dirty="0">
              <a:ea typeface="Calibri"/>
            </a:endParaRPr>
          </a:p>
          <a:p>
            <a:pPr marL="514350" marR="0" lvl="0" indent="-514350" algn="just" rtl="0">
              <a:spcBef>
                <a:spcPts val="0"/>
              </a:spcBef>
              <a:spcAft>
                <a:spcPts val="0"/>
              </a:spcAft>
              <a:buClr>
                <a:srgbClr val="1146CF"/>
              </a:buClr>
              <a:buSzPts val="2800"/>
              <a:buFont typeface="Calibri"/>
              <a:buAutoNum type="arabicPeriod"/>
            </a:pPr>
            <a:r>
              <a:rPr lang="ro-RO" sz="2800" b="0" i="0" u="none" strike="noStrike" cap="none" dirty="0">
                <a:solidFill>
                  <a:srgbClr val="1146CF"/>
                </a:solidFill>
                <a:latin typeface="Calibri"/>
                <a:ea typeface="Calibri"/>
                <a:cs typeface="Calibri"/>
                <a:sym typeface="Calibri"/>
              </a:rPr>
              <a:t>Foldere pe activități</a:t>
            </a:r>
            <a:endParaRPr dirty="0"/>
          </a:p>
          <a:p>
            <a:pPr marL="514350" marR="0" lvl="0" indent="-514350" algn="just" rtl="0">
              <a:spcBef>
                <a:spcPts val="0"/>
              </a:spcBef>
              <a:spcAft>
                <a:spcPts val="0"/>
              </a:spcAft>
              <a:buClr>
                <a:srgbClr val="1146CF"/>
              </a:buClr>
              <a:buSzPts val="2800"/>
              <a:buFont typeface="Calibri"/>
              <a:buAutoNum type="arabicPeriod"/>
            </a:pPr>
            <a:r>
              <a:rPr lang="ro-RO" sz="2800" dirty="0">
                <a:solidFill>
                  <a:srgbClr val="1146CF"/>
                </a:solidFill>
                <a:latin typeface="Calibri"/>
                <a:ea typeface="Calibri"/>
                <a:cs typeface="Calibri"/>
                <a:sym typeface="Calibri"/>
              </a:rPr>
              <a:t>Mesagerie instant pe grupul de </a:t>
            </a:r>
            <a:r>
              <a:rPr lang="en-US" sz="2800" dirty="0">
                <a:solidFill>
                  <a:srgbClr val="1146CF"/>
                </a:solidFill>
                <a:latin typeface="Calibri"/>
                <a:ea typeface="Calibri"/>
                <a:cs typeface="Calibri"/>
                <a:sym typeface="Calibri"/>
              </a:rPr>
              <a:t>WhatsApp </a:t>
            </a:r>
            <a:endParaRPr dirty="0"/>
          </a:p>
          <a:p>
            <a:pPr marL="514350" marR="0" lvl="0" indent="-514350" algn="just" rtl="0">
              <a:spcBef>
                <a:spcPts val="0"/>
              </a:spcBef>
              <a:spcAft>
                <a:spcPts val="0"/>
              </a:spcAft>
              <a:buClr>
                <a:srgbClr val="1146CF"/>
              </a:buClr>
              <a:buSzPts val="2800"/>
              <a:buFont typeface="Calibri"/>
              <a:buAutoNum type="arabicPeriod"/>
            </a:pPr>
            <a:r>
              <a:rPr lang="ro-RO" sz="2800" dirty="0">
                <a:solidFill>
                  <a:srgbClr val="1146CF"/>
                </a:solidFill>
                <a:latin typeface="Calibri"/>
                <a:ea typeface="Calibri"/>
                <a:cs typeface="Calibri"/>
                <a:sym typeface="Calibri"/>
              </a:rPr>
              <a:t>Întâlniri virtuale</a:t>
            </a:r>
            <a:r>
              <a:rPr lang="en-US" sz="2800" dirty="0">
                <a:solidFill>
                  <a:srgbClr val="1146CF"/>
                </a:solidFill>
                <a:latin typeface="Calibri"/>
                <a:ea typeface="Calibri"/>
                <a:cs typeface="Calibri"/>
                <a:sym typeface="Calibri"/>
              </a:rPr>
              <a:t> </a:t>
            </a:r>
            <a:r>
              <a:rPr lang="ro-RO" sz="2800" dirty="0">
                <a:solidFill>
                  <a:srgbClr val="1146CF"/>
                </a:solidFill>
                <a:latin typeface="Calibri"/>
                <a:ea typeface="Calibri"/>
                <a:cs typeface="Calibri"/>
                <a:sym typeface="Calibri"/>
              </a:rPr>
              <a:t>pe</a:t>
            </a:r>
            <a:r>
              <a:rPr lang="en-US" sz="2800" dirty="0">
                <a:solidFill>
                  <a:srgbClr val="1146CF"/>
                </a:solidFill>
                <a:latin typeface="Calibri"/>
                <a:ea typeface="Calibri"/>
                <a:cs typeface="Calibri"/>
                <a:sym typeface="Calibri"/>
              </a:rPr>
              <a:t> Zoom</a:t>
            </a:r>
            <a:endParaRPr dirty="0"/>
          </a:p>
          <a:p>
            <a:pPr marL="514350" marR="0" lvl="0" indent="-336550" algn="just" rtl="0">
              <a:spcBef>
                <a:spcPts val="0"/>
              </a:spcBef>
              <a:spcAft>
                <a:spcPts val="0"/>
              </a:spcAft>
              <a:buClr>
                <a:schemeClr val="dk1"/>
              </a:buClr>
              <a:buSzPts val="2800"/>
              <a:buFont typeface="Calibri"/>
              <a:buNone/>
            </a:pPr>
            <a:endParaRPr sz="2800" dirty="0">
              <a:solidFill>
                <a:srgbClr val="1146CF"/>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751BBBC-5CF3-4234-8F1A-CED757738BED}"/>
              </a:ext>
            </a:extLst>
          </p:cNvPr>
          <p:cNvPicPr>
            <a:picLocks noChangeAspect="1"/>
          </p:cNvPicPr>
          <p:nvPr/>
        </p:nvPicPr>
        <p:blipFill>
          <a:blip r:embed="rId6"/>
          <a:stretch>
            <a:fillRect/>
          </a:stretch>
        </p:blipFill>
        <p:spPr>
          <a:xfrm>
            <a:off x="13671664" y="151547"/>
            <a:ext cx="4517528" cy="19752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DBC368F-323A-4310-8D3C-C81F0D3E0AD7}"/>
              </a:ext>
            </a:extLst>
          </p:cNvPr>
          <p:cNvSpPr>
            <a:spLocks noGrp="1"/>
          </p:cNvSpPr>
          <p:nvPr>
            <p:ph type="subTitle" idx="1"/>
          </p:nvPr>
        </p:nvSpPr>
        <p:spPr>
          <a:xfrm>
            <a:off x="246744" y="1553029"/>
            <a:ext cx="17794514" cy="8584918"/>
          </a:xfrm>
        </p:spPr>
        <p:txBody>
          <a:bodyPr>
            <a:normAutofit fontScale="92500" lnSpcReduction="10000"/>
          </a:bodyPr>
          <a:lstStyle/>
          <a:p>
            <a:pPr marL="0" lvl="0" indent="0" algn="just">
              <a:spcBef>
                <a:spcPts val="0"/>
              </a:spcBef>
              <a:buClr>
                <a:srgbClr val="000000"/>
              </a:buClr>
              <a:buSzTx/>
            </a:pPr>
            <a:r>
              <a:rPr lang="ro-RO" sz="3500" b="1" dirty="0">
                <a:solidFill>
                  <a:srgbClr val="1146CF"/>
                </a:solidFill>
                <a:latin typeface="IBM Plex Sans"/>
                <a:ea typeface="IBM Plex Sans"/>
                <a:cs typeface="IBM Plex Sans"/>
                <a:sym typeface="IBM Plex Sans"/>
              </a:rPr>
              <a:t>Activități realizate</a:t>
            </a:r>
          </a:p>
          <a:p>
            <a:pPr marL="0" lvl="0" indent="0" algn="just">
              <a:spcBef>
                <a:spcPts val="0"/>
              </a:spcBef>
              <a:buClr>
                <a:srgbClr val="000000"/>
              </a:buClr>
              <a:buSzTx/>
            </a:pPr>
            <a:endParaRPr lang="ro-RO" sz="2800" b="1" u="sng" dirty="0">
              <a:solidFill>
                <a:srgbClr val="1146CF"/>
              </a:solidFill>
              <a:latin typeface="IBM Plex Sans"/>
              <a:ea typeface="IBM Plex Sans"/>
              <a:cs typeface="IBM Plex Sans"/>
              <a:sym typeface="IBM Plex Sans"/>
            </a:endParaRPr>
          </a:p>
          <a:p>
            <a:pPr marL="0" lvl="0" indent="0" algn="just">
              <a:spcBef>
                <a:spcPts val="0"/>
              </a:spcBef>
              <a:buClr>
                <a:srgbClr val="000000"/>
              </a:buClr>
              <a:buSzTx/>
            </a:pPr>
            <a:r>
              <a:rPr lang="ro-RO" sz="2800" b="1" dirty="0">
                <a:solidFill>
                  <a:srgbClr val="1146CF"/>
                </a:solidFill>
                <a:latin typeface="IBM Plex Sans"/>
                <a:ea typeface="IBM Plex Sans"/>
                <a:cs typeface="IBM Plex Sans"/>
                <a:sym typeface="IBM Plex Sans"/>
              </a:rPr>
              <a:t>WP 2: analiza de nevoi pentru înțelegerea nevoilor utilizatorilor, identificarea celor mai bune practici pentru adoptarea VR în educație și activitate fizică.</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Peste 200 de răspunsuri la sondaje pentru elevi și profesori despre rolul tehnologiei VR în activitatea fizică (25 de răspunsuri per partener din care 10 răspunsuri de la profesori și 15 răspunsuri de la elevi). Termen limită 15/05/2025</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Peste 50 de interviuri calitative și 2 focus grupuri cu 4-5 profesori și 3-4 elevi (9 interviuri per partener). Termen limită 15/05/2025</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Peste 30 de recenzii academice și din industria de profil despre educația și activitatea fizică cu ajutorul tehnologiei VR (4 recenzii per partener).Termen limită 30/06/2025</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Identificarea a 20 dintre cele mai bune practici sau studii de caz despre educația și activitatea fizică cu ajutorul tehnologiei VR (3 studii per partener). Termen limită 30/06/2025</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Peste 10 instituții evaluate pentru pregătirea implementării tehnologiei VR (1-2 instituții per partener). Termen limită 20/07/2025</a:t>
            </a:r>
          </a:p>
          <a:p>
            <a:pPr marL="514350" lvl="0" indent="-514350" algn="just">
              <a:lnSpc>
                <a:spcPct val="110000"/>
              </a:lnSpc>
              <a:spcBef>
                <a:spcPts val="0"/>
              </a:spcBef>
              <a:buClr>
                <a:srgbClr val="000000"/>
              </a:buClr>
              <a:buSzTx/>
              <a:buFont typeface="Arial"/>
              <a:buAutoNum type="arabicPeriod"/>
            </a:pPr>
            <a:r>
              <a:rPr lang="ro-RO" sz="3000" dirty="0">
                <a:solidFill>
                  <a:srgbClr val="0070C0"/>
                </a:solidFill>
                <a:latin typeface="IBM Plex Sans"/>
                <a:ea typeface="IBM Plex Sans"/>
                <a:cs typeface="IBM Plex Sans"/>
                <a:sym typeface="IBM Plex Sans"/>
              </a:rPr>
              <a:t>Un raport final elaborat de DPE Fthiotidas Grecia. Termen limită 01/10/2025 </a:t>
            </a:r>
            <a:r>
              <a:rPr lang="ro-RO" sz="3000" dirty="0">
                <a:solidFill>
                  <a:srgbClr val="0070C0"/>
                </a:solidFill>
              </a:rPr>
              <a:t>Documentație detaliată a constatărilor, inclusiv feedback-ul părților interesate și recomandările tehnic</a:t>
            </a:r>
            <a:r>
              <a:rPr lang="en-US" sz="3000" dirty="0">
                <a:solidFill>
                  <a:srgbClr val="0070C0"/>
                </a:solidFill>
              </a:rPr>
              <a:t>e.</a:t>
            </a:r>
            <a:r>
              <a:rPr lang="ro-RO" sz="3000" dirty="0">
                <a:solidFill>
                  <a:srgbClr val="0070C0"/>
                </a:solidFill>
              </a:rPr>
              <a:t> </a:t>
            </a:r>
            <a:r>
              <a:rPr lang="en-US" sz="3000" dirty="0">
                <a:solidFill>
                  <a:srgbClr val="0070C0"/>
                </a:solidFill>
              </a:rPr>
              <a:t>S-au </a:t>
            </a:r>
            <a:r>
              <a:rPr lang="ro-RO" sz="3000" dirty="0">
                <a:solidFill>
                  <a:srgbClr val="0070C0"/>
                </a:solidFill>
              </a:rPr>
              <a:t>stabilit repere pentru evaluarea succesului proiectului în abordarea nevoilor identificate.</a:t>
            </a:r>
          </a:p>
          <a:p>
            <a:pPr marL="514350" lvl="0" indent="-514350" algn="just">
              <a:lnSpc>
                <a:spcPct val="110000"/>
              </a:lnSpc>
              <a:spcBef>
                <a:spcPts val="0"/>
              </a:spcBef>
              <a:buClr>
                <a:srgbClr val="000000"/>
              </a:buClr>
              <a:buSzTx/>
              <a:buFont typeface="Arial"/>
              <a:buAutoNum type="arabicPeriod"/>
            </a:pPr>
            <a:r>
              <a:rPr lang="en-US" sz="3000" dirty="0">
                <a:solidFill>
                  <a:srgbClr val="0070C0"/>
                </a:solidFill>
              </a:rPr>
              <a:t>Impact</a:t>
            </a:r>
            <a:r>
              <a:rPr lang="ro-RO" sz="3000" dirty="0">
                <a:solidFill>
                  <a:srgbClr val="0070C0"/>
                </a:solidFill>
              </a:rPr>
              <a:t>. Se asigură că pilotarea și instrumentele VR dezvoltate în cadrul proiectului sunt centrate pe utilizator, sunt incluzive și aliniate cu nevoile reale ale educatorilor și copiilor.</a:t>
            </a:r>
          </a:p>
        </p:txBody>
      </p:sp>
      <p:pic>
        <p:nvPicPr>
          <p:cNvPr id="4" name="Picture 3">
            <a:extLst>
              <a:ext uri="{FF2B5EF4-FFF2-40B4-BE49-F238E27FC236}">
                <a16:creationId xmlns:a16="http://schemas.microsoft.com/office/drawing/2014/main" id="{780E8F7A-E1CE-41C2-B2D8-8EB841F55987}"/>
              </a:ext>
            </a:extLst>
          </p:cNvPr>
          <p:cNvPicPr>
            <a:picLocks noChangeAspect="1"/>
          </p:cNvPicPr>
          <p:nvPr/>
        </p:nvPicPr>
        <p:blipFill>
          <a:blip r:embed="rId2"/>
          <a:stretch>
            <a:fillRect/>
          </a:stretch>
        </p:blipFill>
        <p:spPr>
          <a:xfrm>
            <a:off x="13523729" y="149053"/>
            <a:ext cx="4517528" cy="1981372"/>
          </a:xfrm>
          <a:prstGeom prst="rect">
            <a:avLst/>
          </a:prstGeom>
        </p:spPr>
      </p:pic>
    </p:spTree>
    <p:extLst>
      <p:ext uri="{BB962C8B-B14F-4D97-AF65-F5344CB8AC3E}">
        <p14:creationId xmlns:p14="http://schemas.microsoft.com/office/powerpoint/2010/main" val="3189207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36EC-DDE2-4DD8-9E47-02EFA5BDAE1F}"/>
              </a:ext>
            </a:extLst>
          </p:cNvPr>
          <p:cNvSpPr>
            <a:spLocks noGrp="1"/>
          </p:cNvSpPr>
          <p:nvPr>
            <p:ph type="ctrTitle"/>
          </p:nvPr>
        </p:nvSpPr>
        <p:spPr>
          <a:xfrm>
            <a:off x="524435" y="389965"/>
            <a:ext cx="15961659" cy="3210485"/>
          </a:xfrm>
        </p:spPr>
        <p:txBody>
          <a:bodyPr>
            <a:normAutofit fontScale="90000"/>
          </a:bodyPr>
          <a:lstStyle/>
          <a:p>
            <a:pPr lvl="0" algn="l"/>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r>
              <a:rPr lang="ro-RO" b="1" dirty="0">
                <a:solidFill>
                  <a:srgbClr val="1146CF"/>
                </a:solidFill>
                <a:latin typeface="IBM Plex Sans"/>
                <a:ea typeface="IBM Plex Sans"/>
                <a:cs typeface="IBM Plex Sans"/>
                <a:sym typeface="IBM Plex Sans"/>
              </a:rPr>
              <a:t>Activități realizate</a:t>
            </a:r>
            <a:br>
              <a:rPr lang="ro-RO" b="1" dirty="0">
                <a:solidFill>
                  <a:srgbClr val="1146CF"/>
                </a:solidFill>
                <a:latin typeface="IBM Plex Sans"/>
                <a:ea typeface="IBM Plex Sans"/>
                <a:cs typeface="IBM Plex Sans"/>
                <a:sym typeface="IBM Plex Sans"/>
              </a:rPr>
            </a:br>
            <a:br>
              <a:rPr lang="ro-RO" b="1" dirty="0">
                <a:solidFill>
                  <a:srgbClr val="1146CF"/>
                </a:solidFill>
                <a:latin typeface="IBM Plex Sans"/>
                <a:ea typeface="IBM Plex Sans"/>
                <a:cs typeface="IBM Plex Sans"/>
                <a:sym typeface="IBM Plex Sans"/>
              </a:rPr>
            </a:br>
            <a:r>
              <a:rPr lang="en-US" b="1" dirty="0">
                <a:solidFill>
                  <a:srgbClr val="1146CF"/>
                </a:solidFill>
              </a:rPr>
              <a:t>WP3: </a:t>
            </a:r>
            <a:r>
              <a:rPr lang="ro-RO" b="1" dirty="0">
                <a:solidFill>
                  <a:srgbClr val="1146CF"/>
                </a:solidFill>
              </a:rPr>
              <a:t>Dezvoltarea antrenamentelor VR și implementarea lor în practica educațională</a:t>
            </a:r>
            <a:br>
              <a:rPr lang="ro-RO" b="1" dirty="0">
                <a:solidFill>
                  <a:srgbClr val="1146CF"/>
                </a:solidFill>
              </a:rPr>
            </a:br>
            <a:r>
              <a:rPr lang="ro-RO" b="1" dirty="0">
                <a:solidFill>
                  <a:srgbClr val="1146CF"/>
                </a:solidFill>
              </a:rPr>
              <a:t>Partener responsabil: Universitatea din Istanbul - Cerrahpasa (Turcia)</a:t>
            </a:r>
            <a:br>
              <a:rPr lang="ro-RO" b="1" dirty="0">
                <a:solidFill>
                  <a:srgbClr val="1146CF"/>
                </a:solidFill>
              </a:rPr>
            </a:br>
            <a:r>
              <a:rPr lang="ro-RO" dirty="0">
                <a:solidFill>
                  <a:srgbClr val="1146CF"/>
                </a:solidFill>
              </a:rPr>
              <a:t>Elaborează scenarii didactice care utilizează VR imersive și promovează implementarea acestora în medii educaționale</a:t>
            </a:r>
            <a:r>
              <a:rPr lang="en-US" dirty="0">
                <a:solidFill>
                  <a:srgbClr val="1146CF"/>
                </a:solidFill>
              </a:rPr>
              <a:t>.</a:t>
            </a:r>
            <a:br>
              <a:rPr lang="ro-RO" dirty="0">
                <a:solidFill>
                  <a:srgbClr val="1146CF"/>
                </a:solidFill>
              </a:rPr>
            </a:br>
            <a:r>
              <a:rPr lang="ro-RO" dirty="0">
                <a:solidFill>
                  <a:srgbClr val="1146CF"/>
                </a:solidFill>
              </a:rPr>
              <a:t>38 de profesioniști din țările partenere în proiect au fost formați pentru a pilota scenariile și instrumentele VR dezvoltate în cadrul proiectului. </a:t>
            </a:r>
            <a:endParaRPr lang="en-US" dirty="0"/>
          </a:p>
        </p:txBody>
      </p:sp>
      <p:pic>
        <p:nvPicPr>
          <p:cNvPr id="6" name="Picture 5">
            <a:extLst>
              <a:ext uri="{FF2B5EF4-FFF2-40B4-BE49-F238E27FC236}">
                <a16:creationId xmlns:a16="http://schemas.microsoft.com/office/drawing/2014/main" id="{8BEB4596-7D26-4377-79F8-D6D14ACB2B0F}"/>
              </a:ext>
            </a:extLst>
          </p:cNvPr>
          <p:cNvPicPr>
            <a:picLocks noChangeAspect="1"/>
          </p:cNvPicPr>
          <p:nvPr/>
        </p:nvPicPr>
        <p:blipFill>
          <a:blip r:embed="rId2"/>
          <a:stretch>
            <a:fillRect/>
          </a:stretch>
        </p:blipFill>
        <p:spPr>
          <a:xfrm>
            <a:off x="12747812" y="7400618"/>
            <a:ext cx="5433125" cy="2886381"/>
          </a:xfrm>
          <a:prstGeom prst="rect">
            <a:avLst/>
          </a:prstGeom>
        </p:spPr>
      </p:pic>
      <p:pic>
        <p:nvPicPr>
          <p:cNvPr id="7" name="Picture 6">
            <a:extLst>
              <a:ext uri="{FF2B5EF4-FFF2-40B4-BE49-F238E27FC236}">
                <a16:creationId xmlns:a16="http://schemas.microsoft.com/office/drawing/2014/main" id="{07D8E5B9-07AF-ABD9-2689-1A3D0E8519A0}"/>
              </a:ext>
            </a:extLst>
          </p:cNvPr>
          <p:cNvPicPr>
            <a:picLocks noChangeAspect="1"/>
          </p:cNvPicPr>
          <p:nvPr/>
        </p:nvPicPr>
        <p:blipFill>
          <a:blip r:embed="rId3"/>
          <a:stretch>
            <a:fillRect/>
          </a:stretch>
        </p:blipFill>
        <p:spPr>
          <a:xfrm>
            <a:off x="13523729" y="149053"/>
            <a:ext cx="4517528" cy="1981372"/>
          </a:xfrm>
          <a:prstGeom prst="rect">
            <a:avLst/>
          </a:prstGeom>
        </p:spPr>
      </p:pic>
    </p:spTree>
    <p:extLst>
      <p:ext uri="{BB962C8B-B14F-4D97-AF65-F5344CB8AC3E}">
        <p14:creationId xmlns:p14="http://schemas.microsoft.com/office/powerpoint/2010/main" val="4015388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grpSp>
        <p:nvGrpSpPr>
          <p:cNvPr id="202" name="Google Shape;202;p12"/>
          <p:cNvGrpSpPr/>
          <p:nvPr/>
        </p:nvGrpSpPr>
        <p:grpSpPr>
          <a:xfrm>
            <a:off x="0" y="9390889"/>
            <a:ext cx="18279035" cy="896111"/>
            <a:chOff x="0" y="-47625"/>
            <a:chExt cx="4924185" cy="365504"/>
          </a:xfrm>
        </p:grpSpPr>
        <p:sp>
          <p:nvSpPr>
            <p:cNvPr id="203" name="Google Shape;203;p12"/>
            <p:cNvSpPr/>
            <p:nvPr/>
          </p:nvSpPr>
          <p:spPr>
            <a:xfrm>
              <a:off x="0" y="0"/>
              <a:ext cx="4924185" cy="317879"/>
            </a:xfrm>
            <a:custGeom>
              <a:avLst/>
              <a:gdLst/>
              <a:ahLst/>
              <a:cxnLst/>
              <a:rect l="l" t="t" r="r" b="b"/>
              <a:pathLst>
                <a:path w="4924185" h="317879" extrusionOk="0">
                  <a:moveTo>
                    <a:pt x="0" y="0"/>
                  </a:moveTo>
                  <a:lnTo>
                    <a:pt x="4924185" y="0"/>
                  </a:lnTo>
                  <a:lnTo>
                    <a:pt x="4924185" y="317879"/>
                  </a:lnTo>
                  <a:lnTo>
                    <a:pt x="0" y="317879"/>
                  </a:lnTo>
                  <a:close/>
                </a:path>
              </a:pathLst>
            </a:custGeom>
            <a:gradFill>
              <a:gsLst>
                <a:gs pos="0">
                  <a:srgbClr val="0016AD"/>
                </a:gs>
                <a:gs pos="100000">
                  <a:srgbClr val="00D1FF"/>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4" name="Google Shape;204;p12"/>
            <p:cNvSpPr txBox="1"/>
            <p:nvPr/>
          </p:nvSpPr>
          <p:spPr>
            <a:xfrm>
              <a:off x="0" y="-47625"/>
              <a:ext cx="4924185" cy="365504"/>
            </a:xfrm>
            <a:prstGeom prst="rect">
              <a:avLst/>
            </a:prstGeom>
            <a:noFill/>
            <a:ln>
              <a:noFill/>
            </a:ln>
          </p:spPr>
          <p:txBody>
            <a:bodyPr spcFirstLastPara="1" wrap="square" lIns="50800" tIns="50800" rIns="50800" bIns="50800" anchor="ctr" anchorCtr="0">
              <a:noAutofit/>
            </a:bodyPr>
            <a:lstStyle/>
            <a:p>
              <a:pPr marL="0" marR="0" lvl="0" indent="0" algn="ctr" rtl="0">
                <a:lnSpc>
                  <a:spcPct val="186666"/>
                </a:lnSpc>
                <a:spcBef>
                  <a:spcPts val="0"/>
                </a:spcBef>
                <a:spcAft>
                  <a:spcPts val="0"/>
                </a:spcAft>
                <a:buNone/>
              </a:pPr>
              <a:endParaRPr sz="1800">
                <a:solidFill>
                  <a:schemeClr val="dk1"/>
                </a:solidFill>
                <a:latin typeface="Calibri"/>
                <a:ea typeface="Calibri"/>
                <a:cs typeface="Calibri"/>
                <a:sym typeface="Calibri"/>
              </a:endParaRPr>
            </a:p>
          </p:txBody>
        </p:sp>
      </p:grpSp>
      <p:sp>
        <p:nvSpPr>
          <p:cNvPr id="207" name="Google Shape;207;p12"/>
          <p:cNvSpPr txBox="1"/>
          <p:nvPr/>
        </p:nvSpPr>
        <p:spPr>
          <a:xfrm>
            <a:off x="147918" y="1132115"/>
            <a:ext cx="17632082" cy="4945969"/>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ro-RO" sz="3600" b="1" dirty="0">
                <a:solidFill>
                  <a:srgbClr val="1146CF"/>
                </a:solidFill>
                <a:latin typeface="Calibri"/>
                <a:ea typeface="Calibri"/>
                <a:cs typeface="Calibri"/>
                <a:sym typeface="Calibri"/>
              </a:rPr>
              <a:t>Ce urmează?</a:t>
            </a:r>
          </a:p>
          <a:p>
            <a:pPr marL="0" marR="0" lvl="0" indent="0" algn="l" rtl="0">
              <a:spcBef>
                <a:spcPts val="0"/>
              </a:spcBef>
              <a:spcAft>
                <a:spcPts val="0"/>
              </a:spcAft>
              <a:buNone/>
            </a:pPr>
            <a:endParaRPr lang="ro-RO" sz="3600" b="1" dirty="0">
              <a:solidFill>
                <a:srgbClr val="1146CF"/>
              </a:solidFill>
              <a:latin typeface="Calibri"/>
              <a:ea typeface="Calibri"/>
              <a:cs typeface="Calibri"/>
              <a:sym typeface="Calibri"/>
            </a:endParaRPr>
          </a:p>
          <a:p>
            <a:pPr lvl="0"/>
            <a:r>
              <a:rPr lang="en-US" sz="3600" b="1" dirty="0">
                <a:solidFill>
                  <a:srgbClr val="1146CF"/>
                </a:solidFill>
                <a:latin typeface="Calibri"/>
                <a:ea typeface="Calibri"/>
                <a:cs typeface="Calibri"/>
                <a:sym typeface="Calibri"/>
              </a:rPr>
              <a:t>WP</a:t>
            </a:r>
            <a:r>
              <a:rPr lang="ro-RO" sz="3600" b="1" dirty="0">
                <a:solidFill>
                  <a:srgbClr val="1146CF"/>
                </a:solidFill>
                <a:latin typeface="Calibri"/>
                <a:ea typeface="Calibri"/>
                <a:cs typeface="Calibri"/>
                <a:sym typeface="Calibri"/>
              </a:rPr>
              <a:t>4</a:t>
            </a:r>
            <a:r>
              <a:rPr lang="en-US" sz="3600" b="1" dirty="0">
                <a:solidFill>
                  <a:srgbClr val="1146CF"/>
                </a:solidFill>
                <a:latin typeface="Calibri"/>
                <a:ea typeface="Calibri"/>
                <a:cs typeface="Calibri"/>
                <a:sym typeface="Calibri"/>
              </a:rPr>
              <a:t>: </a:t>
            </a:r>
            <a:r>
              <a:rPr lang="ro-RO" sz="3600" b="1" dirty="0">
                <a:solidFill>
                  <a:srgbClr val="1146CF"/>
                </a:solidFill>
                <a:latin typeface="Calibri"/>
                <a:ea typeface="Calibri"/>
                <a:cs typeface="Calibri"/>
                <a:sym typeface="Calibri"/>
              </a:rPr>
              <a:t>Dezvoltarea instrumentelor inovatoare VR și integrarea lor în practica educațională, utilizarea platformelor de suport profesional:</a:t>
            </a:r>
          </a:p>
          <a:p>
            <a:pPr lvl="0"/>
            <a:r>
              <a:rPr lang="en-US" sz="3600" b="1" dirty="0">
                <a:solidFill>
                  <a:srgbClr val="1146CF"/>
                </a:solidFill>
                <a:latin typeface="Calibri"/>
                <a:ea typeface="Calibri"/>
                <a:cs typeface="Calibri"/>
                <a:sym typeface="Calibri"/>
              </a:rPr>
              <a:t>Develops tools like the online platform and pedagogical guides</a:t>
            </a:r>
            <a:endParaRPr lang="ro-RO" sz="3600" b="1" dirty="0">
              <a:solidFill>
                <a:srgbClr val="1146CF"/>
              </a:solidFill>
              <a:latin typeface="Calibri"/>
              <a:ea typeface="Calibri"/>
              <a:cs typeface="Calibri"/>
              <a:sym typeface="Calibri"/>
            </a:endParaRPr>
          </a:p>
          <a:p>
            <a:pPr lvl="0"/>
            <a:r>
              <a:rPr lang="ro-RO" sz="3600" b="1" dirty="0">
                <a:solidFill>
                  <a:srgbClr val="1146CF"/>
                </a:solidFill>
                <a:latin typeface="Calibri"/>
                <a:ea typeface="Calibri"/>
                <a:cs typeface="Calibri"/>
                <a:sym typeface="Calibri"/>
              </a:rPr>
              <a:t>Partener responsabil: Cises S.R.L Italia</a:t>
            </a:r>
          </a:p>
          <a:p>
            <a:pPr lvl="0"/>
            <a:r>
              <a:rPr lang="ro-RO" sz="3600" dirty="0">
                <a:solidFill>
                  <a:srgbClr val="1146CF"/>
                </a:solidFill>
                <a:latin typeface="Calibri"/>
                <a:ea typeface="Calibri"/>
                <a:cs typeface="Calibri"/>
                <a:sym typeface="Calibri"/>
              </a:rPr>
              <a:t>Elaborează platforme online și ghiduri pedagogice care integrează instrumentele inovatoare VR a în medii educaționale</a:t>
            </a:r>
            <a:r>
              <a:rPr lang="en-US" sz="3600" dirty="0">
                <a:solidFill>
                  <a:srgbClr val="1146CF"/>
                </a:solidFill>
                <a:latin typeface="Calibri"/>
                <a:ea typeface="Calibri"/>
                <a:cs typeface="Calibri"/>
                <a:sym typeface="Calibri"/>
              </a:rPr>
              <a:t>.</a:t>
            </a:r>
            <a:endParaRPr lang="ro-RO" sz="3600" dirty="0">
              <a:solidFill>
                <a:srgbClr val="1146CF"/>
              </a:solidFill>
              <a:latin typeface="Calibri"/>
              <a:ea typeface="Calibri"/>
              <a:cs typeface="Calibri"/>
              <a:sym typeface="Calibri"/>
            </a:endParaRPr>
          </a:p>
          <a:p>
            <a:pPr marL="0" marR="0" lvl="0" indent="0" algn="just" rtl="0">
              <a:lnSpc>
                <a:spcPct val="167000"/>
              </a:lnSpc>
              <a:spcBef>
                <a:spcPts val="0"/>
              </a:spcBef>
              <a:spcAft>
                <a:spcPts val="0"/>
              </a:spcAft>
              <a:buNone/>
            </a:pPr>
            <a:endParaRPr sz="2000" dirty="0">
              <a:solidFill>
                <a:srgbClr val="1146CF"/>
              </a:solidFill>
              <a:latin typeface="IBM Plex Sans"/>
              <a:ea typeface="IBM Plex Sans"/>
              <a:cs typeface="IBM Plex Sans"/>
              <a:sym typeface="IBM Plex Sans"/>
            </a:endParaRPr>
          </a:p>
        </p:txBody>
      </p:sp>
      <p:pic>
        <p:nvPicPr>
          <p:cNvPr id="2" name="Picture 1">
            <a:extLst>
              <a:ext uri="{FF2B5EF4-FFF2-40B4-BE49-F238E27FC236}">
                <a16:creationId xmlns:a16="http://schemas.microsoft.com/office/drawing/2014/main" id="{FD6BC39D-F4EE-43B1-8A5E-22DDCD192E15}"/>
              </a:ext>
            </a:extLst>
          </p:cNvPr>
          <p:cNvPicPr>
            <a:picLocks noChangeAspect="1"/>
          </p:cNvPicPr>
          <p:nvPr/>
        </p:nvPicPr>
        <p:blipFill>
          <a:blip r:embed="rId3"/>
          <a:stretch>
            <a:fillRect/>
          </a:stretch>
        </p:blipFill>
        <p:spPr>
          <a:xfrm>
            <a:off x="13743578" y="32831"/>
            <a:ext cx="4517528" cy="1981372"/>
          </a:xfrm>
          <a:prstGeom prst="rect">
            <a:avLst/>
          </a:prstGeom>
        </p:spPr>
      </p:pic>
      <p:pic>
        <p:nvPicPr>
          <p:cNvPr id="4" name="Picture 3">
            <a:extLst>
              <a:ext uri="{FF2B5EF4-FFF2-40B4-BE49-F238E27FC236}">
                <a16:creationId xmlns:a16="http://schemas.microsoft.com/office/drawing/2014/main" id="{42F31166-3B92-4227-8A0C-1A0D5378BB5B}"/>
              </a:ext>
            </a:extLst>
          </p:cNvPr>
          <p:cNvPicPr>
            <a:picLocks noChangeAspect="1"/>
          </p:cNvPicPr>
          <p:nvPr/>
        </p:nvPicPr>
        <p:blipFill>
          <a:blip r:embed="rId4"/>
          <a:stretch>
            <a:fillRect/>
          </a:stretch>
        </p:blipFill>
        <p:spPr>
          <a:xfrm>
            <a:off x="5930473" y="5463005"/>
            <a:ext cx="6066971" cy="404464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grpSp>
        <p:nvGrpSpPr>
          <p:cNvPr id="212" name="Google Shape;212;p13"/>
          <p:cNvGrpSpPr/>
          <p:nvPr/>
        </p:nvGrpSpPr>
        <p:grpSpPr>
          <a:xfrm>
            <a:off x="16392523" y="-311349"/>
            <a:ext cx="2228852" cy="10765036"/>
            <a:chOff x="-87803" y="-38100"/>
            <a:chExt cx="587023" cy="2835236"/>
          </a:xfrm>
        </p:grpSpPr>
        <p:sp>
          <p:nvSpPr>
            <p:cNvPr id="213" name="Google Shape;213;p13"/>
            <p:cNvSpPr/>
            <p:nvPr/>
          </p:nvSpPr>
          <p:spPr>
            <a:xfrm>
              <a:off x="-87803" y="43901"/>
              <a:ext cx="499220" cy="2636427"/>
            </a:xfrm>
            <a:custGeom>
              <a:avLst/>
              <a:gdLst/>
              <a:ahLst/>
              <a:cxnLst/>
              <a:rect l="l" t="t" r="r" b="b"/>
              <a:pathLst>
                <a:path w="499220" h="2797136" extrusionOk="0">
                  <a:moveTo>
                    <a:pt x="0" y="0"/>
                  </a:moveTo>
                  <a:lnTo>
                    <a:pt x="499220" y="0"/>
                  </a:lnTo>
                  <a:lnTo>
                    <a:pt x="499220" y="2797136"/>
                  </a:lnTo>
                  <a:lnTo>
                    <a:pt x="0" y="2797136"/>
                  </a:lnTo>
                  <a:close/>
                </a:path>
              </a:pathLst>
            </a:custGeom>
            <a:gradFill>
              <a:gsLst>
                <a:gs pos="0">
                  <a:srgbClr val="0016AD"/>
                </a:gs>
                <a:gs pos="100000">
                  <a:srgbClr val="00D1FF"/>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4" name="Google Shape;214;p13"/>
            <p:cNvSpPr txBox="1"/>
            <p:nvPr/>
          </p:nvSpPr>
          <p:spPr>
            <a:xfrm>
              <a:off x="0" y="-38100"/>
              <a:ext cx="499220" cy="2835236"/>
            </a:xfrm>
            <a:prstGeom prst="rect">
              <a:avLst/>
            </a:prstGeom>
            <a:noFill/>
            <a:ln>
              <a:noFill/>
            </a:ln>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sp>
        <p:nvSpPr>
          <p:cNvPr id="215" name="Google Shape;215;p13"/>
          <p:cNvSpPr txBox="1"/>
          <p:nvPr/>
        </p:nvSpPr>
        <p:spPr>
          <a:xfrm>
            <a:off x="1169894" y="1405551"/>
            <a:ext cx="13968506" cy="6549485"/>
          </a:xfrm>
          <a:prstGeom prst="rect">
            <a:avLst/>
          </a:prstGeom>
          <a:noFill/>
          <a:ln>
            <a:noFill/>
          </a:ln>
        </p:spPr>
        <p:txBody>
          <a:bodyPr spcFirstLastPara="1" wrap="square" lIns="0" tIns="0" rIns="0" bIns="0" anchor="t" anchorCtr="0">
            <a:spAutoFit/>
          </a:bodyPr>
          <a:lstStyle/>
          <a:p>
            <a:pPr>
              <a:lnSpc>
                <a:spcPct val="140001"/>
              </a:lnSpc>
            </a:pPr>
            <a:r>
              <a:rPr lang="ro-RO" sz="2400" b="1" dirty="0">
                <a:solidFill>
                  <a:srgbClr val="1146CF"/>
                </a:solidFill>
                <a:latin typeface="DM Sans"/>
                <a:ea typeface="DM Sans"/>
                <a:cs typeface="DM Sans"/>
                <a:sym typeface="DM Sans"/>
              </a:rPr>
              <a:t>Pentru mai multe informații, vizitați: </a:t>
            </a:r>
          </a:p>
          <a:p>
            <a:pPr>
              <a:lnSpc>
                <a:spcPct val="140001"/>
              </a:lnSpc>
            </a:pPr>
            <a:r>
              <a:rPr lang="ro-RO" sz="2400" b="1" dirty="0">
                <a:solidFill>
                  <a:srgbClr val="1146CF"/>
                </a:solidFill>
                <a:latin typeface="DM Sans"/>
                <a:ea typeface="DM Sans"/>
                <a:cs typeface="DM Sans"/>
                <a:sym typeface="DM Sans"/>
              </a:rPr>
              <a:t>Site-ul proiectului: </a:t>
            </a:r>
            <a:r>
              <a:rPr lang="ro-RO" sz="2400" dirty="0">
                <a:solidFill>
                  <a:srgbClr val="1146CF"/>
                </a:solidFill>
                <a:latin typeface="IBM Plex Sans"/>
                <a:ea typeface="IBM Plex Sans"/>
                <a:cs typeface="IBM Plex Sans"/>
                <a:sym typeface="IBM Plex Sans"/>
                <a:hlinkClick r:id="rId3"/>
              </a:rPr>
              <a:t>https://vrworkouts.weebly.com</a:t>
            </a:r>
            <a:r>
              <a:rPr lang="ro-RO" sz="2400" dirty="0">
                <a:solidFill>
                  <a:srgbClr val="1146CF"/>
                </a:solidFill>
                <a:latin typeface="IBM Plex Sans"/>
                <a:ea typeface="IBM Plex Sans"/>
                <a:cs typeface="IBM Plex Sans"/>
                <a:sym typeface="IBM Plex Sans"/>
              </a:rPr>
              <a:t>, </a:t>
            </a:r>
          </a:p>
          <a:p>
            <a:pPr>
              <a:lnSpc>
                <a:spcPct val="140001"/>
              </a:lnSpc>
            </a:pPr>
            <a:r>
              <a:rPr lang="ro-RO" sz="2400" dirty="0">
                <a:solidFill>
                  <a:srgbClr val="1146CF"/>
                </a:solidFill>
                <a:latin typeface="IBM Plex Sans"/>
                <a:ea typeface="IBM Plex Sans"/>
                <a:cs typeface="IBM Plex Sans"/>
                <a:sym typeface="IBM Plex Sans"/>
              </a:rPr>
              <a:t>Pagina de e-Twinning </a:t>
            </a:r>
          </a:p>
          <a:p>
            <a:pPr>
              <a:lnSpc>
                <a:spcPct val="140001"/>
              </a:lnSpc>
            </a:pPr>
            <a:r>
              <a:rPr lang="ro-RO" sz="2400" dirty="0">
                <a:solidFill>
                  <a:srgbClr val="1146CF"/>
                </a:solidFill>
                <a:latin typeface="IBM Plex Sans"/>
                <a:ea typeface="IBM Plex Sans"/>
                <a:cs typeface="IBM Plex Sans"/>
                <a:sym typeface="IBM Plex Sans"/>
                <a:hlinkClick r:id="rId4"/>
              </a:rPr>
              <a:t>https://school-education.ec.europa.eu/en/etwinning/projects/improving-physical-coordination-children-special-needs-through-virtual-reality-workouts-2024-1-cy01-ka220-sch-000244913/twinspace/</a:t>
            </a:r>
            <a:endParaRPr lang="ro-RO" sz="2400" dirty="0">
              <a:solidFill>
                <a:srgbClr val="1146CF"/>
              </a:solidFill>
              <a:latin typeface="IBM Plex Sans"/>
              <a:ea typeface="IBM Plex Sans"/>
              <a:cs typeface="IBM Plex Sans"/>
              <a:sym typeface="IBM Plex Sans"/>
            </a:endParaRPr>
          </a:p>
          <a:p>
            <a:pPr>
              <a:lnSpc>
                <a:spcPct val="140001"/>
              </a:lnSpc>
            </a:pPr>
            <a:r>
              <a:rPr lang="ro-RO" sz="2400" dirty="0">
                <a:solidFill>
                  <a:srgbClr val="1146CF"/>
                </a:solidFill>
                <a:latin typeface="IBM Plex Sans"/>
                <a:ea typeface="IBM Plex Sans"/>
                <a:cs typeface="IBM Plex Sans"/>
                <a:sym typeface="IBM Plex Sans"/>
              </a:rPr>
              <a:t>Pagina de Facebook: </a:t>
            </a:r>
            <a:r>
              <a:rPr lang="ro-RO" sz="2400" dirty="0">
                <a:solidFill>
                  <a:srgbClr val="1146CF"/>
                </a:solidFill>
                <a:latin typeface="IBM Plex Sans"/>
                <a:ea typeface="IBM Plex Sans"/>
                <a:cs typeface="IBM Plex Sans"/>
                <a:sym typeface="IBM Plex Sans"/>
                <a:hlinkClick r:id="rId5"/>
              </a:rPr>
              <a:t>https://www.facebook.com/profile.php?id=61574807229529&amp;locale=el_GR</a:t>
            </a:r>
            <a:endParaRPr lang="ro-RO" sz="2400" dirty="0">
              <a:solidFill>
                <a:srgbClr val="1146CF"/>
              </a:solidFill>
              <a:latin typeface="IBM Plex Sans"/>
              <a:ea typeface="IBM Plex Sans"/>
              <a:cs typeface="IBM Plex Sans"/>
              <a:sym typeface="IBM Plex Sans"/>
            </a:endParaRPr>
          </a:p>
          <a:p>
            <a:pPr>
              <a:lnSpc>
                <a:spcPct val="140001"/>
              </a:lnSpc>
            </a:pPr>
            <a:endParaRPr lang="ro-RO" sz="2400" dirty="0">
              <a:solidFill>
                <a:srgbClr val="1146CF"/>
              </a:solidFill>
              <a:latin typeface="IBM Plex Sans"/>
              <a:ea typeface="IBM Plex Sans"/>
              <a:cs typeface="IBM Plex Sans"/>
              <a:sym typeface="IBM Plex Sans"/>
            </a:endParaRPr>
          </a:p>
          <a:p>
            <a:pPr>
              <a:lnSpc>
                <a:spcPct val="140001"/>
              </a:lnSpc>
            </a:pPr>
            <a:endParaRPr lang="ro-RO" sz="2400" dirty="0">
              <a:solidFill>
                <a:srgbClr val="1146CF"/>
              </a:solidFill>
              <a:latin typeface="IBM Plex Sans"/>
              <a:ea typeface="IBM Plex Sans"/>
              <a:cs typeface="IBM Plex Sans"/>
              <a:sym typeface="IBM Plex Sans"/>
            </a:endParaRPr>
          </a:p>
          <a:p>
            <a:pPr marL="0" marR="0" lvl="0" indent="0" algn="ctr" rtl="0">
              <a:lnSpc>
                <a:spcPct val="140001"/>
              </a:lnSpc>
              <a:spcBef>
                <a:spcPts val="0"/>
              </a:spcBef>
              <a:spcAft>
                <a:spcPts val="0"/>
              </a:spcAft>
              <a:buNone/>
            </a:pPr>
            <a:r>
              <a:rPr lang="ro-RO" sz="2400" b="1" dirty="0">
                <a:solidFill>
                  <a:srgbClr val="1146CF"/>
                </a:solidFill>
                <a:latin typeface="DM Sans"/>
                <a:ea typeface="DM Sans"/>
                <a:cs typeface="DM Sans"/>
                <a:sym typeface="DM Sans"/>
              </a:rPr>
              <a:t> </a:t>
            </a:r>
            <a:r>
              <a:rPr lang="ro-RO" sz="8800" b="1" dirty="0">
                <a:solidFill>
                  <a:srgbClr val="1146CF"/>
                </a:solidFill>
                <a:latin typeface="DM Sans"/>
                <a:ea typeface="DM Sans"/>
                <a:cs typeface="DM Sans"/>
                <a:sym typeface="DM Sans"/>
              </a:rPr>
              <a:t>Mulțumesc!</a:t>
            </a:r>
            <a:endParaRPr sz="8800" dirty="0"/>
          </a:p>
        </p:txBody>
      </p:sp>
      <p:pic>
        <p:nvPicPr>
          <p:cNvPr id="2" name="Picture 1">
            <a:extLst>
              <a:ext uri="{FF2B5EF4-FFF2-40B4-BE49-F238E27FC236}">
                <a16:creationId xmlns:a16="http://schemas.microsoft.com/office/drawing/2014/main" id="{602C5B60-C2A6-413A-99B2-799A5A76B701}"/>
              </a:ext>
            </a:extLst>
          </p:cNvPr>
          <p:cNvPicPr>
            <a:picLocks noChangeAspect="1"/>
          </p:cNvPicPr>
          <p:nvPr/>
        </p:nvPicPr>
        <p:blipFill>
          <a:blip r:embed="rId6"/>
          <a:stretch>
            <a:fillRect/>
          </a:stretch>
        </p:blipFill>
        <p:spPr>
          <a:xfrm>
            <a:off x="11801971" y="63500"/>
            <a:ext cx="4517528" cy="1981372"/>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TotalTime>
  <Words>1111</Words>
  <Application>Microsoft Office PowerPoint</Application>
  <PresentationFormat>Custom</PresentationFormat>
  <Paragraphs>97</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IBM Plex Sans</vt:lpstr>
      <vt:lpstr>Calibri</vt:lpstr>
      <vt:lpstr>Arial</vt:lpstr>
      <vt:lpstr>DM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Activități realizate  WP3: Dezvoltarea antrenamentelor VR și implementarea lor în practica educațională Partener responsabil: Universitatea din Istanbul - Cerrahpasa (Turcia) Elaborează scenarii didactice care utilizează VR imersive și promovează implementarea acestora în medii educaționale. 38 de profesioniști din țările partenere în proiect au fost formați pentru a pilota scenariile și instrumentele VR dezvoltate în cadrul proiectului.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dc:creator>
  <cp:lastModifiedBy>Claudia Balici</cp:lastModifiedBy>
  <cp:revision>16</cp:revision>
  <dcterms:created xsi:type="dcterms:W3CDTF">2006-08-16T00:00:00Z</dcterms:created>
  <dcterms:modified xsi:type="dcterms:W3CDTF">2026-09-18T09:03:28Z</dcterms:modified>
</cp:coreProperties>
</file>