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69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1" autoAdjust="0"/>
    <p:restoredTop sz="94660"/>
  </p:normalViewPr>
  <p:slideViewPr>
    <p:cSldViewPr snapToGrid="0">
      <p:cViewPr varScale="1">
        <p:scale>
          <a:sx n="52" d="100"/>
          <a:sy n="52" d="100"/>
        </p:scale>
        <p:origin x="88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0464E-1203-4A45-A301-0807A92A25C0}" type="datetimeFigureOut">
              <a:rPr lang="ro-RO" smtClean="0"/>
              <a:t>11.09.2026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A2400E2B-8D14-41FB-93E5-4FE89EB4EDAC}" type="slidenum">
              <a:rPr lang="ro-RO" smtClean="0"/>
              <a:t>‹#›</a:t>
            </a:fld>
            <a:endParaRPr lang="ro-RO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178394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0464E-1203-4A45-A301-0807A92A25C0}" type="datetimeFigureOut">
              <a:rPr lang="ro-RO" smtClean="0"/>
              <a:t>11.09.2026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00E2B-8D14-41FB-93E5-4FE89EB4EDAC}" type="slidenum">
              <a:rPr lang="ro-RO" smtClean="0"/>
              <a:t>‹#›</a:t>
            </a:fld>
            <a:endParaRPr lang="ro-RO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0442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0464E-1203-4A45-A301-0807A92A25C0}" type="datetimeFigureOut">
              <a:rPr lang="ro-RO" smtClean="0"/>
              <a:t>11.09.2026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00E2B-8D14-41FB-93E5-4FE89EB4EDAC}" type="slidenum">
              <a:rPr lang="ro-RO" smtClean="0"/>
              <a:t>‹#›</a:t>
            </a:fld>
            <a:endParaRPr lang="ro-RO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56569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0464E-1203-4A45-A301-0807A92A25C0}" type="datetimeFigureOut">
              <a:rPr lang="ro-RO" smtClean="0"/>
              <a:t>11.09.2026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00E2B-8D14-41FB-93E5-4FE89EB4EDAC}" type="slidenum">
              <a:rPr lang="ro-RO" smtClean="0"/>
              <a:t>‹#›</a:t>
            </a:fld>
            <a:endParaRPr lang="ro-RO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23027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0464E-1203-4A45-A301-0807A92A25C0}" type="datetimeFigureOut">
              <a:rPr lang="ro-RO" smtClean="0"/>
              <a:t>11.09.2026</a:t>
            </a:fld>
            <a:endParaRPr lang="ro-R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00E2B-8D14-41FB-93E5-4FE89EB4EDAC}" type="slidenum">
              <a:rPr lang="ro-RO" smtClean="0"/>
              <a:t>‹#›</a:t>
            </a:fld>
            <a:endParaRPr lang="ro-RO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98870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0464E-1203-4A45-A301-0807A92A25C0}" type="datetimeFigureOut">
              <a:rPr lang="ro-RO" smtClean="0"/>
              <a:t>11.09.2026</a:t>
            </a:fld>
            <a:endParaRPr lang="ro-R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00E2B-8D14-41FB-93E5-4FE89EB4EDAC}" type="slidenum">
              <a:rPr lang="ro-RO" smtClean="0"/>
              <a:t>‹#›</a:t>
            </a:fld>
            <a:endParaRPr lang="ro-RO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37342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0464E-1203-4A45-A301-0807A92A25C0}" type="datetimeFigureOut">
              <a:rPr lang="ro-RO" smtClean="0"/>
              <a:t>11.09.2026</a:t>
            </a:fld>
            <a:endParaRPr lang="ro-R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00E2B-8D14-41FB-93E5-4FE89EB4EDAC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232960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0464E-1203-4A45-A301-0807A92A25C0}" type="datetimeFigureOut">
              <a:rPr lang="ro-RO" smtClean="0"/>
              <a:t>11.09.2026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00E2B-8D14-41FB-93E5-4FE89EB4EDAC}" type="slidenum">
              <a:rPr lang="ro-RO" smtClean="0"/>
              <a:t>‹#›</a:t>
            </a:fld>
            <a:endParaRPr lang="ro-RO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83969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5830464E-1203-4A45-A301-0807A92A25C0}" type="datetimeFigureOut">
              <a:rPr lang="ro-RO" smtClean="0"/>
              <a:t>11.09.2026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00E2B-8D14-41FB-93E5-4FE89EB4EDAC}" type="slidenum">
              <a:rPr lang="ro-RO" smtClean="0"/>
              <a:t>‹#›</a:t>
            </a:fld>
            <a:endParaRPr lang="ro-RO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067260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0464E-1203-4A45-A301-0807A92A25C0}" type="datetimeFigureOut">
              <a:rPr lang="ro-RO" smtClean="0"/>
              <a:t>11.09.2026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00E2B-8D14-41FB-93E5-4FE89EB4EDAC}" type="slidenum">
              <a:rPr lang="ro-RO" smtClean="0"/>
              <a:t>‹#›</a:t>
            </a:fld>
            <a:endParaRPr lang="ro-RO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657148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0464E-1203-4A45-A301-0807A92A25C0}" type="datetimeFigureOut">
              <a:rPr lang="ro-RO" smtClean="0"/>
              <a:t>11.09.2026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00E2B-8D14-41FB-93E5-4FE89EB4EDAC}" type="slidenum">
              <a:rPr lang="ro-RO" smtClean="0"/>
              <a:t>‹#›</a:t>
            </a:fld>
            <a:endParaRPr lang="ro-RO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28682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30464E-1203-4A45-A301-0807A92A25C0}" type="datetimeFigureOut">
              <a:rPr lang="ro-RO" smtClean="0"/>
              <a:t>11.09.2026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A2400E2B-8D14-41FB-93E5-4FE89EB4EDAC}" type="slidenum">
              <a:rPr lang="ro-RO" smtClean="0"/>
              <a:t>‹#›</a:t>
            </a:fld>
            <a:endParaRPr lang="ro-RO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349820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06D052-0AF1-6D6C-241A-B9E5D61A790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o-RO" sz="3600" b="1" dirty="0"/>
              <a:t>Statutul disciplinei Fizică în România și rolul său în evoluția societății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622535D-FB43-1442-C830-F1AE973661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1849105"/>
          </a:xfrm>
        </p:spPr>
        <p:txBody>
          <a:bodyPr/>
          <a:lstStyle/>
          <a:p>
            <a:r>
              <a:rPr lang="ro-RO" dirty="0"/>
              <a:t>Universitatea de Vest din Timișoara, 10-12 septembrie 2026</a:t>
            </a:r>
            <a:endParaRPr lang="en-US" dirty="0"/>
          </a:p>
          <a:p>
            <a:endParaRPr lang="en-US" dirty="0"/>
          </a:p>
          <a:p>
            <a:r>
              <a:rPr lang="en-US" sz="1200" dirty="0"/>
              <a:t>Material </a:t>
            </a:r>
            <a:r>
              <a:rPr lang="en-US" sz="1200" dirty="0" err="1"/>
              <a:t>realizat</a:t>
            </a:r>
            <a:r>
              <a:rPr lang="en-US" sz="1200" dirty="0"/>
              <a:t> de Klaus Micescu (</a:t>
            </a:r>
            <a:r>
              <a:rPr lang="en-US" sz="1200" dirty="0" err="1"/>
              <a:t>Fundația</a:t>
            </a:r>
            <a:r>
              <a:rPr lang="en-US" sz="1200" dirty="0"/>
              <a:t> </a:t>
            </a:r>
            <a:r>
              <a:rPr lang="en-US" sz="1200" dirty="0" err="1"/>
              <a:t>Grupul</a:t>
            </a:r>
            <a:r>
              <a:rPr lang="en-US" sz="1200" dirty="0"/>
              <a:t> de initiative </a:t>
            </a:r>
            <a:r>
              <a:rPr lang="en-US" sz="1200" dirty="0" err="1"/>
              <a:t>pentru</a:t>
            </a:r>
            <a:r>
              <a:rPr lang="en-US" sz="1200" dirty="0"/>
              <a:t> </a:t>
            </a:r>
            <a:r>
              <a:rPr lang="en-US" sz="1200" dirty="0" err="1"/>
              <a:t>învățământul</a:t>
            </a:r>
            <a:r>
              <a:rPr lang="en-US" sz="1200" dirty="0"/>
              <a:t> </a:t>
            </a:r>
            <a:r>
              <a:rPr lang="en-US" sz="1200" dirty="0" err="1"/>
              <a:t>fizicii</a:t>
            </a:r>
            <a:r>
              <a:rPr lang="en-US" sz="1200" dirty="0"/>
              <a:t> </a:t>
            </a:r>
            <a:r>
              <a:rPr lang="en-US" sz="1200" dirty="0" err="1"/>
              <a:t>călărași</a:t>
            </a:r>
            <a:r>
              <a:rPr lang="en-US" sz="1200" dirty="0"/>
              <a:t>),  Ana </a:t>
            </a:r>
            <a:r>
              <a:rPr lang="en-US" sz="1200" dirty="0" err="1"/>
              <a:t>naghi</a:t>
            </a:r>
            <a:r>
              <a:rPr lang="en-US" sz="1200" dirty="0"/>
              <a:t>  (</a:t>
            </a:r>
            <a:r>
              <a:rPr lang="en-US" sz="1200" dirty="0" err="1"/>
              <a:t>mec</a:t>
            </a:r>
            <a:r>
              <a:rPr lang="en-US" sz="1200" dirty="0"/>
              <a:t>), </a:t>
            </a:r>
            <a:r>
              <a:rPr lang="en-US" sz="1200" dirty="0" err="1"/>
              <a:t>mariana</a:t>
            </a:r>
            <a:r>
              <a:rPr lang="en-US" sz="1200" dirty="0"/>
              <a:t> </a:t>
            </a:r>
            <a:r>
              <a:rPr lang="en-US" sz="1200" dirty="0" err="1"/>
              <a:t>ciocoi</a:t>
            </a:r>
            <a:r>
              <a:rPr lang="en-US" sz="1200" dirty="0"/>
              <a:t> (</a:t>
            </a:r>
            <a:r>
              <a:rPr lang="en-US" sz="1200" dirty="0" err="1"/>
              <a:t>ișj</a:t>
            </a:r>
            <a:r>
              <a:rPr lang="en-US" sz="1200" dirty="0"/>
              <a:t> </a:t>
            </a:r>
            <a:r>
              <a:rPr lang="en-US" sz="1200" dirty="0" err="1"/>
              <a:t>călărași</a:t>
            </a:r>
            <a:r>
              <a:rPr lang="en-US" sz="1200" dirty="0"/>
              <a:t>)</a:t>
            </a:r>
            <a:endParaRPr lang="ro-RO" sz="1200" dirty="0"/>
          </a:p>
        </p:txBody>
      </p:sp>
    </p:spTree>
    <p:extLst>
      <p:ext uri="{BB962C8B-B14F-4D97-AF65-F5344CB8AC3E}">
        <p14:creationId xmlns:p14="http://schemas.microsoft.com/office/powerpoint/2010/main" val="4586532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405140A-857C-1F93-1439-95202D3F0C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0942" y="2458104"/>
            <a:ext cx="8754615" cy="247519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C1D576D-CBEA-0BD7-80E2-49ED4F51E29E}"/>
              </a:ext>
            </a:extLst>
          </p:cNvPr>
          <p:cNvSpPr txBox="1"/>
          <p:nvPr/>
        </p:nvSpPr>
        <p:spPr>
          <a:xfrm>
            <a:off x="928688" y="1207185"/>
            <a:ext cx="609917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3600" b="0" i="0" u="none" strike="noStrike" kern="1200" cap="all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/>
                <a:ea typeface="+mj-ea"/>
                <a:cs typeface="+mj-cs"/>
              </a:rPr>
              <a:t>PREMISE GENERALE</a:t>
            </a:r>
            <a:endParaRPr lang="ro-RO" dirty="0"/>
          </a:p>
        </p:txBody>
      </p:sp>
      <p:pic>
        <p:nvPicPr>
          <p:cNvPr id="5" name="Picture 3">
            <a:extLst>
              <a:ext uri="{FF2B5EF4-FFF2-40B4-BE49-F238E27FC236}">
                <a16:creationId xmlns:a16="http://schemas.microsoft.com/office/drawing/2014/main" id="{A00E1862-1E1E-2E55-D9A7-8FB5830F69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8307" y="385399"/>
            <a:ext cx="2496305" cy="3849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54144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1CE4F9F-D682-16D7-30F0-B1F8DFCBE0C5}"/>
              </a:ext>
            </a:extLst>
          </p:cNvPr>
          <p:cNvSpPr txBox="1"/>
          <p:nvPr/>
        </p:nvSpPr>
        <p:spPr>
          <a:xfrm>
            <a:off x="1492250" y="1346200"/>
            <a:ext cx="9328150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ro-RO" sz="2800" b="1" dirty="0"/>
              <a:t>De ce abordare integrată?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o-RO" sz="2800" dirty="0">
                <a:effectLst/>
              </a:rPr>
              <a:t>Interesul pentru fizică NU se dezvoltă izolat</a:t>
            </a:r>
            <a:endParaRPr lang="ro-RO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ro-RO" sz="2800" dirty="0">
                <a:effectLst/>
              </a:rPr>
              <a:t>Conexiuni naturale între fizică, matematică, chimie, biologie, tehnologie</a:t>
            </a:r>
            <a:endParaRPr lang="ro-RO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ro-RO" sz="2800" dirty="0">
                <a:effectLst/>
              </a:rPr>
              <a:t>Fenomenele reale sunt interdisciplinare</a:t>
            </a:r>
            <a:endParaRPr lang="ro-RO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ro-RO" sz="2800" dirty="0">
                <a:effectLst/>
              </a:rPr>
              <a:t>Abordarea integrată → accesibilitate + relevanță + impact</a:t>
            </a:r>
            <a:endParaRPr lang="ro-RO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ro-RO" sz="2800" dirty="0">
                <a:effectLst/>
              </a:rPr>
              <a:t>Fizica devine atractivă când explică lumea din jur</a:t>
            </a:r>
            <a:endParaRPr lang="ro-RO" sz="2800" dirty="0"/>
          </a:p>
        </p:txBody>
      </p:sp>
    </p:spTree>
    <p:extLst>
      <p:ext uri="{BB962C8B-B14F-4D97-AF65-F5344CB8AC3E}">
        <p14:creationId xmlns:p14="http://schemas.microsoft.com/office/powerpoint/2010/main" val="31248052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A9AB0D1-3D2A-92D0-4C84-262A42F0E8B9}"/>
              </a:ext>
            </a:extLst>
          </p:cNvPr>
          <p:cNvSpPr txBox="1"/>
          <p:nvPr/>
        </p:nvSpPr>
        <p:spPr>
          <a:xfrm>
            <a:off x="1473200" y="1085850"/>
            <a:ext cx="975995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ro-RO" sz="2800" b="1" dirty="0"/>
              <a:t>Ecosistemul științelor</a:t>
            </a:r>
          </a:p>
          <a:p>
            <a:pPr>
              <a:buNone/>
            </a:pPr>
            <a:r>
              <a:rPr lang="ro-RO" sz="2800" b="1" dirty="0">
                <a:effectLst/>
              </a:rPr>
              <a:t>Ecosistem = rețea de elemente care se susțin reciproc:</a:t>
            </a:r>
            <a:endParaRPr lang="en-US" sz="2800" b="1" dirty="0">
              <a:effectLst/>
            </a:endParaRPr>
          </a:p>
          <a:p>
            <a:pPr>
              <a:buNone/>
            </a:pPr>
            <a:endParaRPr lang="ro-RO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ro-RO" sz="2800" dirty="0">
                <a:effectLst/>
              </a:rPr>
              <a:t>discipline interconectate</a:t>
            </a:r>
            <a:endParaRPr lang="ro-RO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ro-RO" sz="2800" dirty="0">
                <a:effectLst/>
              </a:rPr>
              <a:t>profesori care colaborează</a:t>
            </a:r>
            <a:endParaRPr lang="ro-RO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ro-RO" sz="2800" dirty="0">
                <a:effectLst/>
              </a:rPr>
              <a:t>resurse comune (laboratoare, kituri, reviste, concursuri)</a:t>
            </a:r>
            <a:endParaRPr lang="ro-RO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ro-RO" sz="2800" dirty="0">
                <a:effectLst/>
              </a:rPr>
              <a:t>proiecte integrate MaST</a:t>
            </a:r>
            <a:endParaRPr lang="ro-RO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ro-RO" sz="2800" dirty="0">
                <a:effectLst/>
              </a:rPr>
              <a:t>comunități de practică</a:t>
            </a:r>
            <a:endParaRPr lang="ro-RO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ro-RO" sz="2800" dirty="0">
                <a:effectLst/>
              </a:rPr>
              <a:t>activități interdisciplinare pentru elevi</a:t>
            </a:r>
            <a:endParaRPr lang="ro-RO" sz="2800" dirty="0"/>
          </a:p>
        </p:txBody>
      </p:sp>
    </p:spTree>
    <p:extLst>
      <p:ext uri="{BB962C8B-B14F-4D97-AF65-F5344CB8AC3E}">
        <p14:creationId xmlns:p14="http://schemas.microsoft.com/office/powerpoint/2010/main" val="28802909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F2D4556-625E-5F58-57FF-256A0233E992}"/>
              </a:ext>
            </a:extLst>
          </p:cNvPr>
          <p:cNvSpPr txBox="1"/>
          <p:nvPr/>
        </p:nvSpPr>
        <p:spPr>
          <a:xfrm>
            <a:off x="971550" y="577850"/>
            <a:ext cx="10210800" cy="56376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ro-RO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Proiectul MaST Networking , dezvoltarea competențelor de matematică, științe și tehnologii</a:t>
            </a:r>
            <a:endParaRPr lang="ro-RO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o-RO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Derulat în 5 județe (2010–2013): Călărași – coordonator, Cluj, Iași, Sibiu, Mehedinți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o-RO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Rețea MaST funcțională și astăzi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o-RO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Activități de sustenabilitate: Concursul Florin Vasilescu de la Călărași, Festivalul Științelor Cluj, MaST Iași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o-RO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Transfer de know‑how în Bulgaria:</a:t>
            </a:r>
          </a:p>
          <a:p>
            <a:pPr marL="742950" lvl="1" indent="-285750">
              <a:lnSpc>
                <a:spcPct val="107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ro-RO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Veliko Tarnovo</a:t>
            </a:r>
          </a:p>
          <a:p>
            <a:pPr marL="742950" lvl="1" indent="-285750">
              <a:lnSpc>
                <a:spcPct val="107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ro-RO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Silistra</a:t>
            </a:r>
          </a:p>
          <a:p>
            <a:pPr marL="742950" lvl="1" indent="-285750">
              <a:lnSpc>
                <a:spcPct val="107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ro-RO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Tutrakan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o-RO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Model de impact transfrontalier și replicabilitate</a:t>
            </a:r>
          </a:p>
        </p:txBody>
      </p:sp>
    </p:spTree>
    <p:extLst>
      <p:ext uri="{BB962C8B-B14F-4D97-AF65-F5344CB8AC3E}">
        <p14:creationId xmlns:p14="http://schemas.microsoft.com/office/powerpoint/2010/main" val="12256003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C6D7B39-36A3-C20F-DEFD-B0F671E11881}"/>
              </a:ext>
            </a:extLst>
          </p:cNvPr>
          <p:cNvSpPr txBox="1"/>
          <p:nvPr/>
        </p:nvSpPr>
        <p:spPr>
          <a:xfrm>
            <a:off x="1593850" y="797510"/>
            <a:ext cx="9296400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ro-RO" sz="2800" b="1" dirty="0"/>
              <a:t>Contribuții actuale</a:t>
            </a:r>
          </a:p>
          <a:p>
            <a:pPr>
              <a:buNone/>
            </a:pPr>
            <a:r>
              <a:rPr lang="ro-RO" sz="2800" b="1" dirty="0">
                <a:effectLst/>
              </a:rPr>
              <a:t>Concursul de Fizică Aplicată „Florin Vasilescu”</a:t>
            </a:r>
            <a:endParaRPr lang="ro-RO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ro-RO" sz="2800" dirty="0">
                <a:effectLst/>
              </a:rPr>
              <a:t>Secțiunea A: Proiecte MaST</a:t>
            </a:r>
            <a:endParaRPr lang="ro-RO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ro-RO" sz="2800" dirty="0">
                <a:effectLst/>
              </a:rPr>
              <a:t>Secțiunea B: Fizica în Imagini</a:t>
            </a:r>
            <a:endParaRPr lang="ro-RO" sz="2800" dirty="0"/>
          </a:p>
          <a:p>
            <a:pPr>
              <a:buNone/>
            </a:pPr>
            <a:r>
              <a:rPr lang="ro-RO" sz="2800" b="1" dirty="0">
                <a:effectLst/>
              </a:rPr>
              <a:t>Revista „MaST Education Magazine”</a:t>
            </a:r>
            <a:endParaRPr lang="ro-RO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ro-RO" sz="2800" dirty="0">
                <a:effectLst/>
              </a:rPr>
              <a:t>Popularizare științifică</a:t>
            </a:r>
            <a:endParaRPr lang="ro-RO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ro-RO" sz="2800" dirty="0">
                <a:effectLst/>
              </a:rPr>
              <a:t>Resurse accesibile pentru profesori și elevi</a:t>
            </a:r>
            <a:endParaRPr lang="ro-RO" sz="2800" dirty="0"/>
          </a:p>
          <a:p>
            <a:pPr>
              <a:buNone/>
            </a:pPr>
            <a:r>
              <a:rPr lang="ro-RO" sz="2800" b="1" dirty="0">
                <a:effectLst/>
              </a:rPr>
              <a:t>Participarea la TIPSCI</a:t>
            </a:r>
            <a:endParaRPr lang="ro-RO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ro-RO" sz="2800" dirty="0">
                <a:effectLst/>
              </a:rPr>
              <a:t>Colaborare internațională</a:t>
            </a:r>
            <a:endParaRPr lang="ro-RO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ro-RO" sz="2800" dirty="0">
                <a:effectLst/>
              </a:rPr>
              <a:t>Dezvoltarea comunicării științifice</a:t>
            </a:r>
            <a:endParaRPr lang="ro-RO" sz="2800" dirty="0"/>
          </a:p>
        </p:txBody>
      </p:sp>
    </p:spTree>
    <p:extLst>
      <p:ext uri="{BB962C8B-B14F-4D97-AF65-F5344CB8AC3E}">
        <p14:creationId xmlns:p14="http://schemas.microsoft.com/office/powerpoint/2010/main" val="20705160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1111969-2EE8-2666-C24D-C79E118CACBF}"/>
              </a:ext>
            </a:extLst>
          </p:cNvPr>
          <p:cNvSpPr txBox="1"/>
          <p:nvPr/>
        </p:nvSpPr>
        <p:spPr>
          <a:xfrm>
            <a:off x="2362200" y="1377086"/>
            <a:ext cx="7289800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ro-RO" sz="2800" b="1" dirty="0"/>
              <a:t>Impactul acestor proiecte</a:t>
            </a:r>
            <a:endParaRPr lang="en-US" sz="2800" b="1" dirty="0"/>
          </a:p>
          <a:p>
            <a:pPr>
              <a:buNone/>
            </a:pPr>
            <a:endParaRPr lang="ro-RO" sz="2800" b="1" dirty="0"/>
          </a:p>
          <a:p>
            <a:pPr>
              <a:buFont typeface="Arial" panose="020B0604020202020204" pitchFamily="34" charset="0"/>
              <a:buChar char="•"/>
            </a:pPr>
            <a:r>
              <a:rPr lang="ro-RO" sz="2800" dirty="0">
                <a:effectLst/>
              </a:rPr>
              <a:t>Creșterea interesului pentru științe</a:t>
            </a:r>
            <a:endParaRPr lang="ro-RO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ro-RO" sz="2800" dirty="0">
                <a:effectLst/>
              </a:rPr>
              <a:t>Dezvoltarea competențelor interdisciplinare</a:t>
            </a:r>
            <a:endParaRPr lang="ro-RO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ro-RO" sz="2800" dirty="0">
                <a:effectLst/>
              </a:rPr>
              <a:t>Vizibilitate regională și internațională</a:t>
            </a:r>
            <a:endParaRPr lang="ro-RO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ro-RO" sz="2800" dirty="0">
                <a:effectLst/>
              </a:rPr>
              <a:t>Formarea unei comunități MaST</a:t>
            </a:r>
            <a:endParaRPr lang="ro-RO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ro-RO" sz="2800" dirty="0">
                <a:effectLst/>
              </a:rPr>
              <a:t>Validarea abordării integrate</a:t>
            </a:r>
            <a:endParaRPr lang="ro-RO" sz="2800" dirty="0"/>
          </a:p>
        </p:txBody>
      </p:sp>
    </p:spTree>
    <p:extLst>
      <p:ext uri="{BB962C8B-B14F-4D97-AF65-F5344CB8AC3E}">
        <p14:creationId xmlns:p14="http://schemas.microsoft.com/office/powerpoint/2010/main" val="18686988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BDDCC25-FD7C-D065-E260-1A2EE67DD68E}"/>
              </a:ext>
            </a:extLst>
          </p:cNvPr>
          <p:cNvSpPr txBox="1"/>
          <p:nvPr/>
        </p:nvSpPr>
        <p:spPr>
          <a:xfrm>
            <a:off x="2355850" y="1123087"/>
            <a:ext cx="7791450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ro-RO" sz="2800" b="1" dirty="0"/>
              <a:t>Direcții strategice viitoare</a:t>
            </a:r>
            <a:endParaRPr lang="en-US" sz="2800" b="1" dirty="0"/>
          </a:p>
          <a:p>
            <a:pPr>
              <a:buNone/>
            </a:pPr>
            <a:endParaRPr lang="ro-RO" sz="2800" b="1" dirty="0"/>
          </a:p>
          <a:p>
            <a:pPr>
              <a:buFont typeface="+mj-lt"/>
              <a:buAutoNum type="arabicPeriod"/>
            </a:pPr>
            <a:r>
              <a:rPr lang="ro-RO" sz="2800" dirty="0">
                <a:effectLst/>
              </a:rPr>
              <a:t>Introducerea științelor la nivel preșcolar și primar</a:t>
            </a:r>
            <a:endParaRPr lang="ro-RO" sz="2800" dirty="0"/>
          </a:p>
          <a:p>
            <a:pPr>
              <a:buFont typeface="+mj-lt"/>
              <a:buAutoNum type="arabicPeriod"/>
            </a:pPr>
            <a:r>
              <a:rPr lang="ro-RO" sz="2800" dirty="0">
                <a:effectLst/>
              </a:rPr>
              <a:t>Caravana Științelor în mediul rural</a:t>
            </a:r>
            <a:endParaRPr lang="ro-RO" sz="2800" dirty="0"/>
          </a:p>
          <a:p>
            <a:pPr>
              <a:buFont typeface="+mj-lt"/>
              <a:buAutoNum type="arabicPeriod"/>
            </a:pPr>
            <a:r>
              <a:rPr lang="ro-RO" sz="2800" dirty="0">
                <a:effectLst/>
              </a:rPr>
              <a:t>Formare continuă și programe pentru debutanți</a:t>
            </a:r>
            <a:endParaRPr lang="ro-RO" sz="2800" dirty="0"/>
          </a:p>
          <a:p>
            <a:pPr>
              <a:buFont typeface="+mj-lt"/>
              <a:buAutoNum type="arabicPeriod"/>
            </a:pPr>
            <a:r>
              <a:rPr lang="ro-RO" sz="2800" dirty="0">
                <a:effectLst/>
              </a:rPr>
              <a:t>Popularizare științifică în comunitate</a:t>
            </a:r>
            <a:endParaRPr lang="ro-RO" sz="2800" dirty="0"/>
          </a:p>
          <a:p>
            <a:pPr>
              <a:buFont typeface="+mj-lt"/>
              <a:buAutoNum type="arabicPeriod"/>
            </a:pPr>
            <a:r>
              <a:rPr lang="ro-RO" sz="2800" dirty="0">
                <a:effectLst/>
              </a:rPr>
              <a:t>Consolidarea ecosistemului MaST</a:t>
            </a:r>
            <a:endParaRPr lang="ro-RO" sz="2800" dirty="0"/>
          </a:p>
        </p:txBody>
      </p:sp>
    </p:spTree>
    <p:extLst>
      <p:ext uri="{BB962C8B-B14F-4D97-AF65-F5344CB8AC3E}">
        <p14:creationId xmlns:p14="http://schemas.microsoft.com/office/powerpoint/2010/main" val="23491667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30327F1-4640-EB13-85A1-EE802240888B}"/>
              </a:ext>
            </a:extLst>
          </p:cNvPr>
          <p:cNvSpPr txBox="1"/>
          <p:nvPr/>
        </p:nvSpPr>
        <p:spPr>
          <a:xfrm>
            <a:off x="2089150" y="1511300"/>
            <a:ext cx="8616950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ro-RO" sz="2800" b="1" dirty="0"/>
              <a:t>Direcția 1: Preșcolar &amp; Primar</a:t>
            </a:r>
            <a:endParaRPr lang="en-US" sz="2800" b="1" dirty="0"/>
          </a:p>
          <a:p>
            <a:pPr>
              <a:buNone/>
            </a:pPr>
            <a:endParaRPr lang="ro-RO" sz="2800" b="1" dirty="0"/>
          </a:p>
          <a:p>
            <a:pPr>
              <a:buFont typeface="Arial" panose="020B0604020202020204" pitchFamily="34" charset="0"/>
              <a:buChar char="•"/>
            </a:pPr>
            <a:r>
              <a:rPr lang="ro-RO" sz="2800" dirty="0">
                <a:effectLst/>
              </a:rPr>
              <a:t>Interesul pentru fizică se formează devreme</a:t>
            </a:r>
            <a:endParaRPr lang="ro-RO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ro-RO" sz="2800" dirty="0">
                <a:effectLst/>
              </a:rPr>
              <a:t>Introducerea științelor prin joc și experiment</a:t>
            </a:r>
            <a:endParaRPr lang="ro-RO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ro-RO" sz="2800" dirty="0">
                <a:effectLst/>
              </a:rPr>
              <a:t>Formarea educatoarelor și învățătoarelor</a:t>
            </a:r>
            <a:endParaRPr lang="ro-RO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ro-RO" sz="2800" dirty="0">
                <a:effectLst/>
              </a:rPr>
              <a:t>Kiturile de experimente pentru vârste mici</a:t>
            </a:r>
            <a:endParaRPr lang="ro-RO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ro-RO" sz="2800" dirty="0">
                <a:effectLst/>
              </a:rPr>
              <a:t>Activități integrate MaST (poveste + artă + mișcare + experiment)</a:t>
            </a:r>
            <a:endParaRPr lang="ro-RO" sz="2800" dirty="0"/>
          </a:p>
        </p:txBody>
      </p:sp>
    </p:spTree>
    <p:extLst>
      <p:ext uri="{BB962C8B-B14F-4D97-AF65-F5344CB8AC3E}">
        <p14:creationId xmlns:p14="http://schemas.microsoft.com/office/powerpoint/2010/main" val="39614179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99D37E-D36A-9054-5083-7CB98069186D}"/>
              </a:ext>
            </a:extLst>
          </p:cNvPr>
          <p:cNvSpPr txBox="1"/>
          <p:nvPr/>
        </p:nvSpPr>
        <p:spPr>
          <a:xfrm>
            <a:off x="2235200" y="1143000"/>
            <a:ext cx="8153400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ro-RO" sz="2800" b="1" dirty="0"/>
              <a:t>Direcția 2: Caravana Științelor</a:t>
            </a:r>
            <a:endParaRPr lang="en-US" sz="2800" b="1" dirty="0"/>
          </a:p>
          <a:p>
            <a:pPr>
              <a:buNone/>
            </a:pPr>
            <a:endParaRPr lang="ro-RO" sz="2800" b="1" dirty="0"/>
          </a:p>
          <a:p>
            <a:pPr>
              <a:buFont typeface="Arial" panose="020B0604020202020204" pitchFamily="34" charset="0"/>
              <a:buChar char="•"/>
            </a:pPr>
            <a:r>
              <a:rPr lang="ro-RO" sz="2800" dirty="0">
                <a:effectLst/>
              </a:rPr>
              <a:t>Demonstrații și experimente în școli rurale</a:t>
            </a:r>
            <a:endParaRPr lang="ro-RO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ro-RO" sz="2800" dirty="0">
                <a:effectLst/>
              </a:rPr>
              <a:t>Ateliere interactive</a:t>
            </a:r>
            <a:endParaRPr lang="ro-RO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ro-RO" sz="2800" dirty="0">
                <a:effectLst/>
              </a:rPr>
              <a:t>Activități vizuale și aplicate</a:t>
            </a:r>
            <a:endParaRPr lang="ro-RO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ro-RO" sz="2800" dirty="0">
                <a:effectLst/>
              </a:rPr>
              <a:t>Identificarea copiilor talentați (fizică, chimie, biologie)</a:t>
            </a:r>
            <a:endParaRPr lang="ro-RO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ro-RO" sz="2800" dirty="0">
                <a:effectLst/>
              </a:rPr>
              <a:t>Sprijin, mentorat, conectare la oportunități</a:t>
            </a:r>
            <a:endParaRPr lang="ro-RO" sz="2800" dirty="0"/>
          </a:p>
        </p:txBody>
      </p:sp>
    </p:spTree>
    <p:extLst>
      <p:ext uri="{BB962C8B-B14F-4D97-AF65-F5344CB8AC3E}">
        <p14:creationId xmlns:p14="http://schemas.microsoft.com/office/powerpoint/2010/main" val="29151286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FD855BD-4373-25A3-7D6E-82441E19A278}"/>
              </a:ext>
            </a:extLst>
          </p:cNvPr>
          <p:cNvSpPr txBox="1"/>
          <p:nvPr/>
        </p:nvSpPr>
        <p:spPr>
          <a:xfrm>
            <a:off x="1593850" y="742950"/>
            <a:ext cx="8718550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ro-RO" sz="2800" b="1" dirty="0"/>
              <a:t>De ce funcționează abordarea integrată?</a:t>
            </a:r>
            <a:endParaRPr lang="en-US" sz="2800" b="1" dirty="0"/>
          </a:p>
          <a:p>
            <a:pPr>
              <a:buNone/>
            </a:pPr>
            <a:endParaRPr lang="ro-RO" sz="2800" b="1" dirty="0"/>
          </a:p>
          <a:p>
            <a:pPr>
              <a:buFont typeface="Arial" panose="020B0604020202020204" pitchFamily="34" charset="0"/>
              <a:buChar char="•"/>
            </a:pPr>
            <a:r>
              <a:rPr lang="ro-RO" sz="2800" dirty="0">
                <a:effectLst/>
              </a:rPr>
              <a:t>Elevii înțeleg fenomenele prin conexiuni</a:t>
            </a:r>
            <a:endParaRPr lang="ro-RO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ro-RO" sz="2800" dirty="0">
                <a:effectLst/>
              </a:rPr>
              <a:t>Fizica devine relevantă prin aplicații reale</a:t>
            </a:r>
            <a:endParaRPr lang="ro-RO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ro-RO" sz="2800" dirty="0">
                <a:effectLst/>
              </a:rPr>
              <a:t>Interdisciplinaritatea reduce anxietatea față de științe</a:t>
            </a:r>
            <a:endParaRPr lang="ro-RO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ro-RO" sz="2800" dirty="0">
                <a:effectLst/>
              </a:rPr>
              <a:t>Crește numărul elevilor atrași de domeniu</a:t>
            </a:r>
            <a:endParaRPr lang="ro-RO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ro-RO" sz="2800" dirty="0">
                <a:effectLst/>
              </a:rPr>
              <a:t>Formează o cultură științifică generală, nu doar competențe de nișă</a:t>
            </a:r>
            <a:endParaRPr lang="ro-RO" sz="2800" dirty="0"/>
          </a:p>
        </p:txBody>
      </p:sp>
    </p:spTree>
    <p:extLst>
      <p:ext uri="{BB962C8B-B14F-4D97-AF65-F5344CB8AC3E}">
        <p14:creationId xmlns:p14="http://schemas.microsoft.com/office/powerpoint/2010/main" val="4948907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7D463E4-33BE-78F9-96A5-5AB4723CA14D}"/>
              </a:ext>
            </a:extLst>
          </p:cNvPr>
          <p:cNvSpPr txBox="1"/>
          <p:nvPr/>
        </p:nvSpPr>
        <p:spPr>
          <a:xfrm>
            <a:off x="1358900" y="685801"/>
            <a:ext cx="10064750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ro-RO" sz="2800" b="1" dirty="0"/>
              <a:t>Concluzii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o-RO" sz="2800" dirty="0">
                <a:effectLst/>
              </a:rPr>
              <a:t>Statutul fizicii NU se schimbă doar prin modificări curriculare</a:t>
            </a:r>
            <a:endParaRPr lang="ro-RO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ro-RO" sz="2800" dirty="0">
                <a:effectLst/>
              </a:rPr>
              <a:t>Avem nevoie de:</a:t>
            </a:r>
            <a:endParaRPr lang="ro-RO" sz="2800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o-RO" sz="2800" dirty="0">
                <a:effectLst/>
              </a:rPr>
              <a:t>strategie coerentă</a:t>
            </a:r>
            <a:endParaRPr lang="ro-RO" sz="2800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o-RO" sz="2800" dirty="0">
                <a:effectLst/>
              </a:rPr>
              <a:t>programe pentru debutanți</a:t>
            </a:r>
            <a:endParaRPr lang="ro-RO" sz="2800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o-RO" sz="2800" dirty="0">
                <a:effectLst/>
              </a:rPr>
              <a:t>formare continuă</a:t>
            </a:r>
            <a:endParaRPr lang="ro-RO" sz="2800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o-RO" sz="2800" dirty="0">
                <a:effectLst/>
              </a:rPr>
              <a:t>popularizare</a:t>
            </a:r>
            <a:endParaRPr lang="ro-RO" sz="2800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o-RO" sz="2800" dirty="0">
                <a:effectLst/>
              </a:rPr>
              <a:t>intervenții timpurii</a:t>
            </a:r>
            <a:endParaRPr lang="ro-RO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ro-RO" sz="2800" dirty="0">
                <a:effectLst/>
              </a:rPr>
              <a:t>Interesul pentru fizică se dezvoltă </a:t>
            </a:r>
            <a:r>
              <a:rPr lang="ro-RO" sz="2800" b="1" dirty="0">
                <a:effectLst/>
              </a:rPr>
              <a:t>doar într‑un ecosistem al științelor</a:t>
            </a:r>
            <a:endParaRPr lang="ro-RO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ro-RO" sz="2800" dirty="0">
                <a:effectLst/>
              </a:rPr>
              <a:t>Abordarea integrată MaST este cheia succesului</a:t>
            </a:r>
            <a:endParaRPr lang="ro-RO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ro-RO" sz="2800" dirty="0">
                <a:effectLst/>
              </a:rPr>
              <a:t>Fizica devine atractivă când este parte dintr‑o poveste mai mare</a:t>
            </a:r>
            <a:endParaRPr lang="ro-RO" sz="2800" dirty="0"/>
          </a:p>
        </p:txBody>
      </p:sp>
    </p:spTree>
    <p:extLst>
      <p:ext uri="{BB962C8B-B14F-4D97-AF65-F5344CB8AC3E}">
        <p14:creationId xmlns:p14="http://schemas.microsoft.com/office/powerpoint/2010/main" val="11416436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7B8A90A-3663-D7D6-D67E-6DC0D498A4B8}"/>
              </a:ext>
            </a:extLst>
          </p:cNvPr>
          <p:cNvSpPr txBox="1"/>
          <p:nvPr/>
        </p:nvSpPr>
        <p:spPr>
          <a:xfrm>
            <a:off x="2305050" y="1714500"/>
            <a:ext cx="8077200" cy="16601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ro-RO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Mulțumiri</a:t>
            </a:r>
            <a:endParaRPr lang="ro-RO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ro-RO" sz="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Mulțumim pentru atenție! 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ro-RO" sz="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Suntem deschiși pentru colaborări și inițiative MaST</a:t>
            </a:r>
            <a:r>
              <a:rPr lang="ro-RO" sz="11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33317448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57</TotalTime>
  <Words>467</Words>
  <Application>Microsoft Office PowerPoint</Application>
  <PresentationFormat>Widescreen</PresentationFormat>
  <Paragraphs>88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Calibri</vt:lpstr>
      <vt:lpstr>Courier New</vt:lpstr>
      <vt:lpstr>Gill Sans MT</vt:lpstr>
      <vt:lpstr>Symbol</vt:lpstr>
      <vt:lpstr>Times New Roman</vt:lpstr>
      <vt:lpstr>Gallery</vt:lpstr>
      <vt:lpstr>Statutul disciplinei Fizică în România și rolul său în evoluția societății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Statutul disciplinei Fizică în România și rolul său în evoluția societății</dc:title>
  <dc:creator>Klaus Micescu</dc:creator>
  <cp:lastModifiedBy>User</cp:lastModifiedBy>
  <cp:revision>4</cp:revision>
  <dcterms:created xsi:type="dcterms:W3CDTF">2026-09-07T09:53:56Z</dcterms:created>
  <dcterms:modified xsi:type="dcterms:W3CDTF">2026-09-11T08:06:36Z</dcterms:modified>
</cp:coreProperties>
</file>