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64" r:id="rId3"/>
    <p:sldId id="265" r:id="rId4"/>
    <p:sldId id="266" r:id="rId5"/>
    <p:sldId id="267" r:id="rId6"/>
    <p:sldId id="268" r:id="rId7"/>
    <p:sldId id="263" r:id="rId8"/>
    <p:sldId id="257" r:id="rId9"/>
    <p:sldId id="258" r:id="rId10"/>
    <p:sldId id="259" r:id="rId11"/>
    <p:sldId id="260" r:id="rId12"/>
    <p:sldId id="261" r:id="rId13"/>
    <p:sldId id="262" r:id="rId14"/>
  </p:sldIdLst>
  <p:sldSz cx="12188825" cy="6858000"/>
  <p:notesSz cx="6858000" cy="1218882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D1DE"/>
    <a:srgbClr val="FFCCCC"/>
    <a:srgbClr val="EBFFFF"/>
    <a:srgbClr val="CDFE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6618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A6CA4-7173-87F5-5F07-ECEB54A31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CA9917-300E-F7B4-9680-F6088E99A6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60C87B-DFEA-DADF-6993-A8DCA1E1B9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FE6473-D564-086F-A55D-A20AD0518A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137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77002-064F-1998-6231-DAAF0B277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D47A74-7DD0-F5DD-22F5-2CC6D63845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BC6A01-6663-C29E-01D2-790F6E070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AD9492-8DA3-491D-1C18-8023893727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4017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48149" y="54864"/>
            <a:ext cx="11103543" cy="9526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Analiză</a:t>
            </a: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</a:t>
            </a: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omparative</a:t>
            </a:r>
            <a:r>
              <a:rPr lang="ro-RO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a p</a:t>
            </a: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rogramel</a:t>
            </a:r>
            <a:r>
              <a:rPr lang="ro-RO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</a:t>
            </a: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 </a:t>
            </a:r>
            <a:r>
              <a:rPr lang="ro-RO" sz="3000" b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</a:t>
            </a:r>
            <a:r>
              <a:rPr lang="en-US" sz="3000" b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himie</a:t>
            </a:r>
            <a:endParaRPr lang="en-US" sz="3000" dirty="0"/>
          </a:p>
          <a:p>
            <a:pPr marL="0" indent="0" algn="ctr">
              <a:lnSpc>
                <a:spcPts val="3400"/>
              </a:lnSpc>
              <a:buNone/>
            </a:pP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(Clasa a IX-a)</a:t>
            </a:r>
            <a:endParaRPr lang="en-US" sz="3000" dirty="0"/>
          </a:p>
        </p:txBody>
      </p:sp>
      <p:sp>
        <p:nvSpPr>
          <p:cNvPr id="15" name="Shape 13"/>
          <p:cNvSpPr/>
          <p:nvPr/>
        </p:nvSpPr>
        <p:spPr>
          <a:xfrm>
            <a:off x="10881039" y="222985"/>
            <a:ext cx="585216" cy="585216"/>
          </a:xfrm>
          <a:prstGeom prst="roundRect">
            <a:avLst>
              <a:gd name="adj" fmla="val 22000"/>
            </a:avLst>
          </a:prstGeom>
          <a:solidFill>
            <a:srgbClr val="A6234D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16" name="Text 14"/>
          <p:cNvSpPr/>
          <p:nvPr/>
        </p:nvSpPr>
        <p:spPr>
          <a:xfrm>
            <a:off x="10785027" y="126973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⚛</a:t>
            </a:r>
            <a:endParaRPr lang="en-US" sz="2400" dirty="0"/>
          </a:p>
        </p:txBody>
      </p:sp>
      <p:graphicFrame>
        <p:nvGraphicFramePr>
          <p:cNvPr id="25" name="Tabel 24">
            <a:extLst>
              <a:ext uri="{FF2B5EF4-FFF2-40B4-BE49-F238E27FC236}">
                <a16:creationId xmlns:a16="http://schemas.microsoft.com/office/drawing/2014/main" id="{C226A568-AC31-E47E-77B1-1A0731B26B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329833"/>
              </p:ext>
            </p:extLst>
          </p:nvPr>
        </p:nvGraphicFramePr>
        <p:xfrm>
          <a:off x="438679" y="1071134"/>
          <a:ext cx="11311466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1533">
                  <a:extLst>
                    <a:ext uri="{9D8B030D-6E8A-4147-A177-3AD203B41FA5}">
                      <a16:colId xmlns:a16="http://schemas.microsoft.com/office/drawing/2014/main" val="611685072"/>
                    </a:ext>
                  </a:extLst>
                </a:gridCol>
                <a:gridCol w="2802467">
                  <a:extLst>
                    <a:ext uri="{9D8B030D-6E8A-4147-A177-3AD203B41FA5}">
                      <a16:colId xmlns:a16="http://schemas.microsoft.com/office/drawing/2014/main" val="864817486"/>
                    </a:ext>
                  </a:extLst>
                </a:gridCol>
                <a:gridCol w="2904066">
                  <a:extLst>
                    <a:ext uri="{9D8B030D-6E8A-4147-A177-3AD203B41FA5}">
                      <a16:colId xmlns:a16="http://schemas.microsoft.com/office/drawing/2014/main" val="365941394"/>
                    </a:ext>
                  </a:extLst>
                </a:gridCol>
                <a:gridCol w="3073400">
                  <a:extLst>
                    <a:ext uri="{9D8B030D-6E8A-4147-A177-3AD203B41FA5}">
                      <a16:colId xmlns:a16="http://schemas.microsoft.com/office/drawing/2014/main" val="604612636"/>
                    </a:ext>
                  </a:extLst>
                </a:gridCol>
              </a:tblGrid>
              <a:tr h="539750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Domenii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TC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(1 oră/săptămână)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matematică-informatică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(2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științe ale naturii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(3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222163"/>
                  </a:ext>
                </a:extLst>
              </a:tr>
              <a:tr h="539750">
                <a:tc>
                  <a:txBody>
                    <a:bodyPr/>
                    <a:lstStyle/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ro-RO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1)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Clasificarea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reacțiilor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chimia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anorganică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fără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/cu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modificarea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numărului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fără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/ cu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modificarea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Reguli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determinare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exoterme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endoterme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lente,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rapide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catalizatori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ireversibile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reversibile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reducere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pile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(pila Daniell,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acumulatorul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plumb,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bateria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litiu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-ion) –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construcție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ecuația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reacției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globale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reprezentarea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convențională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pilei Daniell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fără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/ cu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modificarea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Reguli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determinare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exoterme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endoterme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lente,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rapide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catalizatori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ireversibile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reversibile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reducere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</a:p>
                    <a:p>
                      <a:r>
                        <a:rPr lang="ro-RO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gent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reducător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agent oxidant 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Stabilirea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coeficienților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ecuației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redox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pile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(pila Daniell,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acumulatorul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plumb,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bateria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litiu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-ion) –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construcție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funcționare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reprezentarea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convențională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pilei Daniell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Electroliza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topiturii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fără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/ cu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modificarea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Reguli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determinare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exoterme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endoterme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lente,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rapide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catalizatori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ireversibile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reversibile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reducere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</a:p>
                    <a:p>
                      <a:r>
                        <a:rPr lang="ro-RO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gent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reducător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agent oxidant 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Stabilirea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coeficienților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ecuației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redox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Caracterul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oxidant al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permanganatului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potasiu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dicromatului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potasiu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Caracterul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reducător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carbonului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hidrogenului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monoxidului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 </a:t>
                      </a:r>
                      <a:endParaRPr lang="ro-RO" sz="14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pile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(pila Daniell,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acumulatorul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plumb,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bateria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litiu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-ion) –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construcție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funcționare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reprezentarea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convențională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pilei Daniel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</a:t>
                      </a: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Electroliza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topiturii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endParaRPr lang="en-US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57296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29808-92E0-BEAF-53A1-DD01D7F34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3">
            <a:extLst>
              <a:ext uri="{FF2B5EF4-FFF2-40B4-BE49-F238E27FC236}">
                <a16:creationId xmlns:a16="http://schemas.microsoft.com/office/drawing/2014/main" id="{5C4B9DE4-B6EC-CA1D-BCA0-4FCE52E1B691}"/>
              </a:ext>
            </a:extLst>
          </p:cNvPr>
          <p:cNvSpPr/>
          <p:nvPr/>
        </p:nvSpPr>
        <p:spPr>
          <a:xfrm>
            <a:off x="10881039" y="222985"/>
            <a:ext cx="585216" cy="585216"/>
          </a:xfrm>
          <a:prstGeom prst="roundRect">
            <a:avLst>
              <a:gd name="adj" fmla="val 22000"/>
            </a:avLst>
          </a:prstGeom>
          <a:solidFill>
            <a:srgbClr val="A6234D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C5F7C5D2-EE63-AF9C-A6A1-FC72969D0BE6}"/>
              </a:ext>
            </a:extLst>
          </p:cNvPr>
          <p:cNvSpPr/>
          <p:nvPr/>
        </p:nvSpPr>
        <p:spPr>
          <a:xfrm>
            <a:off x="10785027" y="126973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⚛</a:t>
            </a:r>
            <a:endParaRPr lang="en-US" sz="2400" dirty="0"/>
          </a:p>
        </p:txBody>
      </p:sp>
      <p:graphicFrame>
        <p:nvGraphicFramePr>
          <p:cNvPr id="4" name="Tabel 3">
            <a:extLst>
              <a:ext uri="{FF2B5EF4-FFF2-40B4-BE49-F238E27FC236}">
                <a16:creationId xmlns:a16="http://schemas.microsoft.com/office/drawing/2014/main" id="{6F1A93E0-9DA7-3820-0DCF-E4CDAC069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296478"/>
              </p:ext>
            </p:extLst>
          </p:nvPr>
        </p:nvGraphicFramePr>
        <p:xfrm>
          <a:off x="372533" y="152400"/>
          <a:ext cx="10794999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9726">
                  <a:extLst>
                    <a:ext uri="{9D8B030D-6E8A-4147-A177-3AD203B41FA5}">
                      <a16:colId xmlns:a16="http://schemas.microsoft.com/office/drawing/2014/main" val="611685072"/>
                    </a:ext>
                  </a:extLst>
                </a:gridCol>
                <a:gridCol w="2584470">
                  <a:extLst>
                    <a:ext uri="{9D8B030D-6E8A-4147-A177-3AD203B41FA5}">
                      <a16:colId xmlns:a16="http://schemas.microsoft.com/office/drawing/2014/main" val="864817486"/>
                    </a:ext>
                  </a:extLst>
                </a:gridCol>
                <a:gridCol w="2661391">
                  <a:extLst>
                    <a:ext uri="{9D8B030D-6E8A-4147-A177-3AD203B41FA5}">
                      <a16:colId xmlns:a16="http://schemas.microsoft.com/office/drawing/2014/main" val="365941394"/>
                    </a:ext>
                  </a:extLst>
                </a:gridCol>
                <a:gridCol w="2639412">
                  <a:extLst>
                    <a:ext uri="{9D8B030D-6E8A-4147-A177-3AD203B41FA5}">
                      <a16:colId xmlns:a16="http://schemas.microsoft.com/office/drawing/2014/main" val="604612636"/>
                    </a:ext>
                  </a:extLst>
                </a:gridCol>
              </a:tblGrid>
              <a:tr h="539750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Domenii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TC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(1 oră/săptămână)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matematică-informatică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(2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științe ale naturii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(3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222163"/>
                  </a:ext>
                </a:extLst>
              </a:tr>
              <a:tr h="539750">
                <a:tc>
                  <a:txBody>
                    <a:bodyPr/>
                    <a:lstStyle/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ro-RO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2) Învelișul de electroni al atomului. Caracter metalic.  Caracter nemetalic.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Configurația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electronică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straturi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primelor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20 de </a:t>
                      </a:r>
                      <a:r>
                        <a:rPr lang="en-US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</a:t>
                      </a:r>
                      <a:r>
                        <a:rPr lang="en-US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din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Tabelul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periodic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Corelaţii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între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configurația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electronică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primelor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20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poziția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acestora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Tabelul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periodic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perioadă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magneziu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aluminiu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grupă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perioadă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brom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iod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azot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oxigen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fluor)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Orbitali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substraturi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ocuparea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straturilor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substraturilor</a:t>
                      </a:r>
                      <a:r>
                        <a:rPr lang="ro-RO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Configurația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electronică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perioadele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1, 2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3 ale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Tabelului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periodic.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Corelaţii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între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configurația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electronică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perioadele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1, 2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3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poziția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acestora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Tabelul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periodic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Rază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atomică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razei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grupele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principale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Rază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comparație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raza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atomului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care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provine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ionul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respectiv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grupele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principale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magneziu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aluminiu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grupă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perioadă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brom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iod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azot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oxigen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fluor) </a:t>
                      </a:r>
                      <a:endParaRPr lang="en-US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Orbitali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substraturi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ocuparea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straturilor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substraturilor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geometria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orbitalilor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 </a:t>
                      </a:r>
                      <a:r>
                        <a:rPr lang="ro-RO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Configurația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electronică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perioadele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1, 2, 3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4 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Tabelului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periodic</a:t>
                      </a:r>
                      <a:r>
                        <a:rPr lang="ro-RO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Corelaţii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între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configurația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electronică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perioadele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1, 2, 3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4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poziția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acestora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Tabelul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periodic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Rază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atomică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razei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grupele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principale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Rază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comparație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raza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atomului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care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provine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ionul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respectiv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elemente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grupele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principale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magneziu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aluminiu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nemetalic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grupă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perioadă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brom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iod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azot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oxigen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fluor)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572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0673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64EE1742-9F82-28EF-4752-C5801300DD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597143"/>
              </p:ext>
            </p:extLst>
          </p:nvPr>
        </p:nvGraphicFramePr>
        <p:xfrm>
          <a:off x="372533" y="152399"/>
          <a:ext cx="11489266" cy="6333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6134">
                  <a:extLst>
                    <a:ext uri="{9D8B030D-6E8A-4147-A177-3AD203B41FA5}">
                      <a16:colId xmlns:a16="http://schemas.microsoft.com/office/drawing/2014/main" val="611685072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val="864817486"/>
                    </a:ext>
                  </a:extLst>
                </a:gridCol>
                <a:gridCol w="3736567">
                  <a:extLst>
                    <a:ext uri="{9D8B030D-6E8A-4147-A177-3AD203B41FA5}">
                      <a16:colId xmlns:a16="http://schemas.microsoft.com/office/drawing/2014/main" val="365941394"/>
                    </a:ext>
                  </a:extLst>
                </a:gridCol>
                <a:gridCol w="4509965">
                  <a:extLst>
                    <a:ext uri="{9D8B030D-6E8A-4147-A177-3AD203B41FA5}">
                      <a16:colId xmlns:a16="http://schemas.microsoft.com/office/drawing/2014/main" val="604612636"/>
                    </a:ext>
                  </a:extLst>
                </a:gridCol>
              </a:tblGrid>
              <a:tr h="959556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Domenii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TC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(1 oră/săptămână)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matematică-informatică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(2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științe ale naturii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(3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222163"/>
                  </a:ext>
                </a:extLst>
              </a:tr>
              <a:tr h="5373511">
                <a:tc>
                  <a:txBody>
                    <a:bodyPr/>
                    <a:lstStyle/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ro-RO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3) Legături chimice.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–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formarea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compușilor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fluorură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fluorură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Cristalul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–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caracterizare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Proprietăți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fizice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clorurii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stare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agregare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conductibilitate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comportare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lovire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hidrogen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azot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Molecule de acid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clorhidric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amoniac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metan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Clasificarea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legăturilor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–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formarea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compușilor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fluorură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fluorură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calciu</a:t>
                      </a:r>
                      <a:r>
                        <a:rPr lang="ro-RO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Proprietățile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stare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agregare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temperaturilor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NaF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NaCl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NaF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KF;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NaF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MgO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NaF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MgF</a:t>
                      </a:r>
                      <a:r>
                        <a:rPr lang="ro-RO" sz="1100" baseline="-250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AlF</a:t>
                      </a:r>
                      <a:r>
                        <a:rPr lang="ro-RO" sz="1100" baseline="-250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Cristalul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caracterizare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Proprietăți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fizice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clorurii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stare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agregare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conductibilitate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comportare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lovire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nepolară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hidrogen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azot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Electronegativitatea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de acid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clorhidric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amoniac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metan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clorometan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metilamină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metanol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nepolare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hidrogen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azot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dioxid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tetraclorură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acid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clorhidric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amoniac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metanol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metilamină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covalentă-coordinativă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formarea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hidroniu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amoniu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Combinații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complexe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reactivul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Tollens,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reactivul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Schweizer,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tetrahidroxozincatul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structură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denumire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obținere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 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metalică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Influența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delocalizării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asupra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proprietăților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fizice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metalelor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conductibilitatea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termică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maleabilitatea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ductilitatea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Clasificarea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legăturilor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chimice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–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formarea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compușilor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fluorură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fluorură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calciu</a:t>
                      </a:r>
                      <a:r>
                        <a:rPr lang="ro-RO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Proprietățile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stare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agregare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variația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temperaturilor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pentru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NaF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NaCl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NaF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KF;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NaF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MgO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ro-RO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NaF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MgF</a:t>
                      </a:r>
                      <a:r>
                        <a:rPr lang="ro-RO" sz="1100" baseline="-250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AlF</a:t>
                      </a:r>
                      <a:r>
                        <a:rPr lang="ro-RO" sz="1100" baseline="-250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ro-RO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Cristalul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caracterizare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Proprietăți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fizice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clorurii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stare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agregare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conductibilitate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comportare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lovire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nepolară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hidrogen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azot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Electronegativitatea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de acid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clorhidric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amoniac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metan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dioxid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clorometan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metilamină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metanol</a:t>
                      </a:r>
                      <a:r>
                        <a:rPr lang="en-US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nepolare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hidrogen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azot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dioxid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tetraclorură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acid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clorhidric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amoniac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metanol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metilamină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Noțiuni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stereochimie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modelul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repulsiei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perechilor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din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stratul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valență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(VSEPR): BX</a:t>
                      </a:r>
                      <a:r>
                        <a:rPr lang="en-US" sz="1100" baseline="-250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CX</a:t>
                      </a:r>
                      <a:r>
                        <a:rPr lang="en-US" sz="1100" baseline="-250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amoniac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dioxid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 </a:t>
                      </a:r>
                      <a:endParaRPr lang="ro-RO" sz="11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covalente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simple,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duble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triple;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lungimile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acestor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sigma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pi  </a:t>
                      </a:r>
                      <a:endParaRPr lang="ro-RO" sz="11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Moleculele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etan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etenă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acetilenă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tetraclorură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</a:t>
                      </a:r>
                      <a:endParaRPr lang="ro-RO" sz="11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Hibridizarea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atomului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carbon;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tipuri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hibridizare</a:t>
                      </a:r>
                      <a:r>
                        <a:rPr lang="ro-RO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Tipul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hibridizare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funcție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numărul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sigma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pi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realizate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atomul</a:t>
                      </a:r>
                      <a:r>
                        <a:rPr lang="en-US" sz="11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carbon </a:t>
                      </a:r>
                      <a:endParaRPr lang="ro-RO" sz="11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covalentă-coordinativă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formarea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hidroniu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amoniu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Combinații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complexe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reactivul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Tollens,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reactivul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Schweizer,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tetrahidroxozincatul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sodiu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structură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denumire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obținere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 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metalică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1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Influența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delocalizării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electronilor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asupra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proprietăților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fizice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metalelor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conductibilitatea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termică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maleabilitatea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ductilitatea</a:t>
                      </a:r>
                      <a:r>
                        <a:rPr lang="en-US" sz="11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572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2371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195B7126-F589-4FE0-5909-9B9D4BC41F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879345"/>
              </p:ext>
            </p:extLst>
          </p:nvPr>
        </p:nvGraphicFramePr>
        <p:xfrm>
          <a:off x="696912" y="1198880"/>
          <a:ext cx="10794999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9726">
                  <a:extLst>
                    <a:ext uri="{9D8B030D-6E8A-4147-A177-3AD203B41FA5}">
                      <a16:colId xmlns:a16="http://schemas.microsoft.com/office/drawing/2014/main" val="611685072"/>
                    </a:ext>
                  </a:extLst>
                </a:gridCol>
                <a:gridCol w="2584470">
                  <a:extLst>
                    <a:ext uri="{9D8B030D-6E8A-4147-A177-3AD203B41FA5}">
                      <a16:colId xmlns:a16="http://schemas.microsoft.com/office/drawing/2014/main" val="864817486"/>
                    </a:ext>
                  </a:extLst>
                </a:gridCol>
                <a:gridCol w="2661391">
                  <a:extLst>
                    <a:ext uri="{9D8B030D-6E8A-4147-A177-3AD203B41FA5}">
                      <a16:colId xmlns:a16="http://schemas.microsoft.com/office/drawing/2014/main" val="365941394"/>
                    </a:ext>
                  </a:extLst>
                </a:gridCol>
                <a:gridCol w="2639412">
                  <a:extLst>
                    <a:ext uri="{9D8B030D-6E8A-4147-A177-3AD203B41FA5}">
                      <a16:colId xmlns:a16="http://schemas.microsoft.com/office/drawing/2014/main" val="604612636"/>
                    </a:ext>
                  </a:extLst>
                </a:gridCol>
              </a:tblGrid>
              <a:tr h="539750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Domenii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TC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(1 oră/săptămână)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matematică-informatică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(2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științe ale naturii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(3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222163"/>
                  </a:ext>
                </a:extLst>
              </a:tr>
              <a:tr h="539750">
                <a:tc>
                  <a:txBody>
                    <a:bodyPr/>
                    <a:lstStyle/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ro-RO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4) Interacțiuni intermoleculare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dipol-dipol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hidrogen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forțe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London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Influența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interacțiunilor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intermoleculare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asupra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fierbere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asupra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solubilității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Proprietăți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fizice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apei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dipol-dipol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legătură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hidrogen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forțe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London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Influența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interacțiunilor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intermoleculare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asupra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temperaturii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fierbere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asupra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solubilității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Solubilitatea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metanolului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etanolului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zaharozei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roprietăți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fizice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apei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572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1249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BEFF6636-4B01-C23A-B762-281503AFCA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19627"/>
              </p:ext>
            </p:extLst>
          </p:nvPr>
        </p:nvGraphicFramePr>
        <p:xfrm>
          <a:off x="351367" y="770466"/>
          <a:ext cx="11489266" cy="5138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6134">
                  <a:extLst>
                    <a:ext uri="{9D8B030D-6E8A-4147-A177-3AD203B41FA5}">
                      <a16:colId xmlns:a16="http://schemas.microsoft.com/office/drawing/2014/main" val="611685072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val="864817486"/>
                    </a:ext>
                  </a:extLst>
                </a:gridCol>
                <a:gridCol w="3736567">
                  <a:extLst>
                    <a:ext uri="{9D8B030D-6E8A-4147-A177-3AD203B41FA5}">
                      <a16:colId xmlns:a16="http://schemas.microsoft.com/office/drawing/2014/main" val="365941394"/>
                    </a:ext>
                  </a:extLst>
                </a:gridCol>
                <a:gridCol w="4509965">
                  <a:extLst>
                    <a:ext uri="{9D8B030D-6E8A-4147-A177-3AD203B41FA5}">
                      <a16:colId xmlns:a16="http://schemas.microsoft.com/office/drawing/2014/main" val="604612636"/>
                    </a:ext>
                  </a:extLst>
                </a:gridCol>
              </a:tblGrid>
              <a:tr h="754303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Domenii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TC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(1 oră/săptămână)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matematică-informatică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(2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științe ale naturii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(3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222163"/>
                  </a:ext>
                </a:extLst>
              </a:tr>
              <a:tr h="4224098">
                <a:tc>
                  <a:txBody>
                    <a:bodyPr/>
                    <a:lstStyle/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ro-RO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5) Soluții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apoase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utilizate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viața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cotidiană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Efecte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termice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dizolvare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Concentrația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molară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Prepararea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soluţii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apoase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anumite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concentraţii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procentuale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şi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apoase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utilizate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viața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cotidiană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Efecte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termice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dizolvare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Dizolvarea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Dizolvarea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molecule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polare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Solvenți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polari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solvenți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nepolari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Solubilitatea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</a:t>
                      </a:r>
                      <a:r>
                        <a:rPr lang="ro-RO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Factori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care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influențează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solubilitatea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Concentrația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molară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Ionizarea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apoasă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acizilor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tari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bazelor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tari;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produsul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ionic al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Calculul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pH-ul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apoase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acizilor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tari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baze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tari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it-IT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Prepararea unor soluţii apoase cu anumite concentraţii procentuale şi molare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apoase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utilizate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viața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cotidiană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Efecte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termice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dizolvare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Dizolvarea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Dizolvarea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 molecule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polare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Solvenți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polari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solvenți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nepolari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Solubilitatea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</a:t>
                      </a:r>
                      <a:r>
                        <a:rPr lang="ro-RO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Factori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care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influențează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solubilitatea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substanțe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Concentrația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molară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unei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Ionizarea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apoasă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acizilor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tari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bazelor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tari;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produsul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ionic al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apei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Calculul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pH-ul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soluțiilor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apoase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ale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acizilor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tari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baze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tari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Reacția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neutralizare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dintre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un acid tare monoprotic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o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bază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tare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monoprotică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Prepararea unor soluţii apoase cu anumite concentraţii procentuale şi molare</a:t>
                      </a:r>
                      <a:r>
                        <a:rPr lang="it-IT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inclusiv din cristalohidraţi  </a:t>
                      </a:r>
                      <a:endParaRPr lang="ro-RO" sz="14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572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199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301477CE-7D01-9486-E2B0-90BEE633C7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086724"/>
              </p:ext>
            </p:extLst>
          </p:nvPr>
        </p:nvGraphicFramePr>
        <p:xfrm>
          <a:off x="351367" y="1346199"/>
          <a:ext cx="11489266" cy="3475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833">
                  <a:extLst>
                    <a:ext uri="{9D8B030D-6E8A-4147-A177-3AD203B41FA5}">
                      <a16:colId xmlns:a16="http://schemas.microsoft.com/office/drawing/2014/main" val="611685072"/>
                    </a:ext>
                  </a:extLst>
                </a:gridCol>
                <a:gridCol w="2726267">
                  <a:extLst>
                    <a:ext uri="{9D8B030D-6E8A-4147-A177-3AD203B41FA5}">
                      <a16:colId xmlns:a16="http://schemas.microsoft.com/office/drawing/2014/main" val="864817486"/>
                    </a:ext>
                  </a:extLst>
                </a:gridCol>
                <a:gridCol w="3335866">
                  <a:extLst>
                    <a:ext uri="{9D8B030D-6E8A-4147-A177-3AD203B41FA5}">
                      <a16:colId xmlns:a16="http://schemas.microsoft.com/office/drawing/2014/main" val="365941394"/>
                    </a:ext>
                  </a:extLst>
                </a:gridCol>
                <a:gridCol w="3543300">
                  <a:extLst>
                    <a:ext uri="{9D8B030D-6E8A-4147-A177-3AD203B41FA5}">
                      <a16:colId xmlns:a16="http://schemas.microsoft.com/office/drawing/2014/main" val="604612636"/>
                    </a:ext>
                  </a:extLst>
                </a:gridCol>
              </a:tblGrid>
              <a:tr h="554447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Domenii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</a:t>
                      </a:r>
                      <a:r>
                        <a:rPr lang="en-US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TC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(1 oră/săptămână)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matematică-informatică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(2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Conținuturi TC + CS –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științe ale naturii </a:t>
                      </a:r>
                    </a:p>
                    <a:p>
                      <a:pPr algn="ctr"/>
                      <a:r>
                        <a:rPr lang="ro-RO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(3 ore/săptămână)</a:t>
                      </a:r>
                      <a:endParaRPr lang="en-US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222163"/>
                  </a:ext>
                </a:extLst>
              </a:tr>
              <a:tr h="2561287">
                <a:tc>
                  <a:txBody>
                    <a:bodyPr/>
                    <a:lstStyle/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endParaRPr lang="ro-RO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ro-RO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6) Starea gazoasă.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Caracterizarea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stării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gazoase</a:t>
                      </a:r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arametri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stare 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Ecuația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stare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gazului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ideal;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calcule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Caracterizarea stării gazoase </a:t>
                      </a:r>
                    </a:p>
                    <a:p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Parametri de stare </a:t>
                      </a:r>
                    </a:p>
                    <a:p>
                      <a:r>
                        <a:rPr lang="ro-RO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Ecuația de stare a gazului ideal </a:t>
                      </a:r>
                    </a:p>
                    <a:p>
                      <a:r>
                        <a:rPr lang="ro-RO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Fracție molară, masă molară medie  </a:t>
                      </a:r>
                    </a:p>
                    <a:p>
                      <a:r>
                        <a:rPr lang="ro-RO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Densitatea gazelor: densitate absolută și densitate relativă; calcule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Caracterizarea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stării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gazoase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Parametri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stare;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legea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presiunilor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parțiale</a:t>
                      </a:r>
                      <a:r>
                        <a:rPr lang="en-US" sz="1400" dirty="0"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ro-RO" sz="14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Ecuația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stare a </a:t>
                      </a:r>
                      <a:r>
                        <a:rPr lang="en-US" sz="1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gazului</a:t>
                      </a:r>
                      <a:r>
                        <a:rPr lang="en-US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ideal </a:t>
                      </a:r>
                      <a:endParaRPr lang="ro-RO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Fracție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molară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masă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molară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medie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ro-RO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Densitatea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gazelor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densitate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absolută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și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densitate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relativă</a:t>
                      </a:r>
                      <a:r>
                        <a:rPr lang="en-US" sz="1400" dirty="0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1400" dirty="0" err="1">
                          <a:highlight>
                            <a:srgbClr val="00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calcule</a:t>
                      </a:r>
                      <a:endParaRPr lang="en-US" sz="1400" dirty="0">
                        <a:highlight>
                          <a:srgbClr val="00FFFF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572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0312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11F54-DC51-8883-3013-BE121B25B7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CF66F30C-CAB2-7C78-33AE-2EF7927FE331}"/>
              </a:ext>
            </a:extLst>
          </p:cNvPr>
          <p:cNvSpPr/>
          <p:nvPr/>
        </p:nvSpPr>
        <p:spPr>
          <a:xfrm>
            <a:off x="502920" y="1051560"/>
            <a:ext cx="521208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3400"/>
              </a:lnSpc>
              <a:buNone/>
            </a:pP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Analiză</a:t>
            </a: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</a:t>
            </a: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omparativă</a:t>
            </a: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</a:t>
            </a:r>
            <a:endParaRPr lang="en-US" sz="3000" dirty="0"/>
          </a:p>
          <a:p>
            <a:pPr marL="0" indent="0">
              <a:lnSpc>
                <a:spcPts val="3400"/>
              </a:lnSpc>
              <a:buNone/>
            </a:pPr>
            <a:r>
              <a:rPr lang="ro-RO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</a:t>
            </a: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ctivitățile</a:t>
            </a: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 </a:t>
            </a:r>
            <a:r>
              <a:rPr lang="ro-RO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</a:t>
            </a: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nvățare</a:t>
            </a:r>
            <a:endParaRPr lang="en-US" sz="3000" dirty="0"/>
          </a:p>
          <a:p>
            <a:pPr marL="0" indent="0">
              <a:lnSpc>
                <a:spcPts val="3400"/>
              </a:lnSpc>
              <a:buNone/>
            </a:pP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</a:t>
            </a: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rogramele</a:t>
            </a: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 </a:t>
            </a:r>
            <a:r>
              <a:rPr lang="ro-RO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</a:t>
            </a:r>
            <a:r>
              <a:rPr lang="en-US" sz="3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himie</a:t>
            </a:r>
            <a:endParaRPr lang="en-US" sz="3000" dirty="0"/>
          </a:p>
          <a:p>
            <a:pPr marL="0" indent="0">
              <a:lnSpc>
                <a:spcPts val="3400"/>
              </a:lnSpc>
              <a:buNone/>
            </a:pPr>
            <a:r>
              <a:rPr lang="en-US" sz="3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(Clasa a IX-a)</a:t>
            </a:r>
            <a:endParaRPr lang="en-US" sz="30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0FF9CC57-0414-865E-3D1C-D45620D10437}"/>
              </a:ext>
            </a:extLst>
          </p:cNvPr>
          <p:cNvSpPr/>
          <p:nvPr/>
        </p:nvSpPr>
        <p:spPr>
          <a:xfrm>
            <a:off x="318703" y="3124816"/>
            <a:ext cx="7251192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600" dirty="0">
                <a:solidFill>
                  <a:srgbClr val="5B62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radiografie metodologică a progresiei cognitive de la 1 la 3 ore pe săptămână.</a:t>
            </a:r>
            <a:endParaRPr lang="en-US" sz="1600" dirty="0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852C04E4-3362-26A9-9514-A62FCAF11AE2}"/>
              </a:ext>
            </a:extLst>
          </p:cNvPr>
          <p:cNvSpPr/>
          <p:nvPr/>
        </p:nvSpPr>
        <p:spPr>
          <a:xfrm>
            <a:off x="6345936" y="4195011"/>
            <a:ext cx="1645920" cy="2461821"/>
          </a:xfrm>
          <a:prstGeom prst="cube">
            <a:avLst/>
          </a:prstGeom>
          <a:solidFill>
            <a:srgbClr val="4FC3BF"/>
          </a:solidFill>
          <a:ln/>
        </p:spPr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2A0C7767-CD64-6C6C-D9C9-6BFBD6C90A94}"/>
              </a:ext>
            </a:extLst>
          </p:cNvPr>
          <p:cNvSpPr/>
          <p:nvPr/>
        </p:nvSpPr>
        <p:spPr>
          <a:xfrm>
            <a:off x="6876288" y="3776472"/>
            <a:ext cx="585216" cy="585216"/>
          </a:xfrm>
          <a:prstGeom prst="roundRect">
            <a:avLst>
              <a:gd name="adj" fmla="val 22000"/>
            </a:avLst>
          </a:prstGeom>
          <a:solidFill>
            <a:srgbClr val="4FC3BF"/>
          </a:solidFill>
          <a:ln/>
        </p:spPr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6C484BE1-3DBE-2880-EBD0-5B6129C79085}"/>
              </a:ext>
            </a:extLst>
          </p:cNvPr>
          <p:cNvSpPr/>
          <p:nvPr/>
        </p:nvSpPr>
        <p:spPr>
          <a:xfrm>
            <a:off x="6780276" y="36804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🏠</a:t>
            </a:r>
            <a:endParaRPr lang="en-US" sz="2400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5812ECDB-1937-75F8-85C0-5B467C88E652}"/>
              </a:ext>
            </a:extLst>
          </p:cNvPr>
          <p:cNvSpPr/>
          <p:nvPr/>
        </p:nvSpPr>
        <p:spPr>
          <a:xfrm>
            <a:off x="6294681" y="4843888"/>
            <a:ext cx="1527850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TC 1h: Alfabetizare și Contextualizare</a:t>
            </a:r>
            <a:endParaRPr lang="en-US" sz="1400" dirty="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B76D132C-D521-DBB3-7997-18D1E73E76E4}"/>
              </a:ext>
            </a:extLst>
          </p:cNvPr>
          <p:cNvSpPr/>
          <p:nvPr/>
        </p:nvSpPr>
        <p:spPr>
          <a:xfrm>
            <a:off x="6383194" y="5595686"/>
            <a:ext cx="1098884" cy="87537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 pe fenomene din viața cotidiană, </a:t>
            </a:r>
            <a:r>
              <a:rPr lang="ro-RO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proiecte</a:t>
            </a: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pr</a:t>
            </a:r>
            <a:r>
              <a:rPr lang="ro-RO" sz="11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otecția</a:t>
            </a:r>
            <a:r>
              <a:rPr lang="ro-RO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mediului</a:t>
            </a: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100" dirty="0"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0DEBA585-9225-AE8C-ADF8-9223B8D60198}"/>
              </a:ext>
            </a:extLst>
          </p:cNvPr>
          <p:cNvSpPr/>
          <p:nvPr/>
        </p:nvSpPr>
        <p:spPr>
          <a:xfrm>
            <a:off x="8160699" y="3429000"/>
            <a:ext cx="1645920" cy="3205400"/>
          </a:xfrm>
          <a:prstGeom prst="cube">
            <a:avLst/>
          </a:prstGeom>
          <a:solidFill>
            <a:srgbClr val="1E4DA0"/>
          </a:solidFill>
          <a:ln/>
        </p:spPr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1F030B20-27C0-0B73-AAD1-0372AAA9DB7E}"/>
              </a:ext>
            </a:extLst>
          </p:cNvPr>
          <p:cNvSpPr/>
          <p:nvPr/>
        </p:nvSpPr>
        <p:spPr>
          <a:xfrm>
            <a:off x="8723376" y="2953512"/>
            <a:ext cx="585216" cy="585216"/>
          </a:xfrm>
          <a:prstGeom prst="roundRect">
            <a:avLst>
              <a:gd name="adj" fmla="val 22000"/>
            </a:avLst>
          </a:prstGeom>
          <a:solidFill>
            <a:srgbClr val="1E4DA0"/>
          </a:solidFill>
          <a:ln/>
        </p:spPr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BE34BD5A-FFB4-C2D2-B71A-12358F6F5407}"/>
              </a:ext>
            </a:extLst>
          </p:cNvPr>
          <p:cNvSpPr/>
          <p:nvPr/>
        </p:nvSpPr>
        <p:spPr>
          <a:xfrm>
            <a:off x="8627364" y="28575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💻</a:t>
            </a:r>
            <a:endParaRPr lang="en-US" sz="2400" dirty="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4AF2397C-18BC-036F-A0DF-178D823033B5}"/>
              </a:ext>
            </a:extLst>
          </p:cNvPr>
          <p:cNvSpPr/>
          <p:nvPr/>
        </p:nvSpPr>
        <p:spPr>
          <a:xfrm>
            <a:off x="8019127" y="4141350"/>
            <a:ext cx="1463040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 2h: Modelare Digitală și Algoritmică</a:t>
            </a:r>
            <a:endParaRPr lang="en-US" sz="1400" dirty="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AB382E0F-7265-CC73-2BD4-157B161ED443}"/>
              </a:ext>
            </a:extLst>
          </p:cNvPr>
          <p:cNvSpPr/>
          <p:nvPr/>
        </p:nvSpPr>
        <p:spPr>
          <a:xfrm>
            <a:off x="8129818" y="5099464"/>
            <a:ext cx="1178774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 pe simulări interactive, calcule stoechiometrice și reprezentări grafice.</a:t>
            </a:r>
            <a:endParaRPr lang="en-US" sz="1100" dirty="0"/>
          </a:p>
        </p:txBody>
      </p:sp>
      <p:sp>
        <p:nvSpPr>
          <p:cNvPr id="14" name="Shape 12">
            <a:extLst>
              <a:ext uri="{FF2B5EF4-FFF2-40B4-BE49-F238E27FC236}">
                <a16:creationId xmlns:a16="http://schemas.microsoft.com/office/drawing/2014/main" id="{34435121-8808-9C95-6F2A-30FD6D443F60}"/>
              </a:ext>
            </a:extLst>
          </p:cNvPr>
          <p:cNvSpPr/>
          <p:nvPr/>
        </p:nvSpPr>
        <p:spPr>
          <a:xfrm>
            <a:off x="10003215" y="2646600"/>
            <a:ext cx="1928368" cy="3987800"/>
          </a:xfrm>
          <a:prstGeom prst="cube">
            <a:avLst/>
          </a:prstGeom>
          <a:solidFill>
            <a:srgbClr val="A6234D"/>
          </a:solidFill>
          <a:ln/>
        </p:spPr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CFD1BBA6-E624-F25F-0892-732363FB417F}"/>
              </a:ext>
            </a:extLst>
          </p:cNvPr>
          <p:cNvSpPr/>
          <p:nvPr/>
        </p:nvSpPr>
        <p:spPr>
          <a:xfrm>
            <a:off x="10570464" y="2176272"/>
            <a:ext cx="585216" cy="585216"/>
          </a:xfrm>
          <a:prstGeom prst="roundRect">
            <a:avLst>
              <a:gd name="adj" fmla="val 22000"/>
            </a:avLst>
          </a:prstGeom>
          <a:solidFill>
            <a:srgbClr val="A6234D"/>
          </a:solidFill>
          <a:ln/>
        </p:spPr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8B428F36-6254-B445-F864-843E1E5E11F6}"/>
              </a:ext>
            </a:extLst>
          </p:cNvPr>
          <p:cNvSpPr/>
          <p:nvPr/>
        </p:nvSpPr>
        <p:spPr>
          <a:xfrm>
            <a:off x="10474452" y="20802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⚛</a:t>
            </a:r>
            <a:endParaRPr lang="en-US" sz="2400" dirty="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56A742C1-521C-FED1-8B4A-B71A8B79F85C}"/>
              </a:ext>
            </a:extLst>
          </p:cNvPr>
          <p:cNvSpPr/>
          <p:nvPr/>
        </p:nvSpPr>
        <p:spPr>
          <a:xfrm>
            <a:off x="10003215" y="3429000"/>
            <a:ext cx="1463040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SN 3h: Investigație și Rigoare Experimentală</a:t>
            </a:r>
            <a:endParaRPr lang="en-US" sz="1400" dirty="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3D33DDF5-7022-6B9A-F74B-FB997A4875BD}"/>
              </a:ext>
            </a:extLst>
          </p:cNvPr>
          <p:cNvSpPr/>
          <p:nvPr/>
        </p:nvSpPr>
        <p:spPr>
          <a:xfrm>
            <a:off x="10131552" y="4667130"/>
            <a:ext cx="1234280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 pe </a:t>
            </a:r>
            <a:r>
              <a:rPr lang="en-US" sz="11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experimentul</a:t>
            </a: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1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laborator</a:t>
            </a: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modelare</a:t>
            </a: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spațială și determinări cantitative complexe.</a:t>
            </a:r>
            <a:endParaRPr lang="en-US" sz="1100" dirty="0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29EAB690-7F42-6597-EEB3-B9681878E31F}"/>
              </a:ext>
            </a:extLst>
          </p:cNvPr>
          <p:cNvSpPr/>
          <p:nvPr/>
        </p:nvSpPr>
        <p:spPr>
          <a:xfrm>
            <a:off x="502920" y="6547104"/>
            <a:ext cx="9144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3B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Analiză Comparativă — Activitățile de Învățare în Programele de Chimie (Clasa a IX-a)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479814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30731" y="71187"/>
            <a:ext cx="1118311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CG1 -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Identificarea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unor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substanțe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fenomene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chimice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procese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întâlnite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viața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 zi cu zi 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02920" y="1143000"/>
            <a:ext cx="3605784" cy="1234440"/>
          </a:xfrm>
          <a:prstGeom prst="roundRect">
            <a:avLst>
              <a:gd name="adj" fmla="val 5926"/>
            </a:avLst>
          </a:prstGeom>
          <a:solidFill>
            <a:srgbClr val="4FC3BF"/>
          </a:solidFill>
          <a:ln/>
        </p:spPr>
      </p:sp>
      <p:sp>
        <p:nvSpPr>
          <p:cNvPr id="4" name="Shape 2"/>
          <p:cNvSpPr/>
          <p:nvPr/>
        </p:nvSpPr>
        <p:spPr>
          <a:xfrm>
            <a:off x="667512" y="1440180"/>
            <a:ext cx="640080" cy="640080"/>
          </a:xfrm>
          <a:prstGeom prst="roundRect">
            <a:avLst>
              <a:gd name="adj" fmla="val 22000"/>
            </a:avLst>
          </a:prstGeom>
          <a:solidFill>
            <a:srgbClr val="2FA8A3"/>
          </a:solidFill>
          <a:ln/>
        </p:spPr>
      </p:sp>
      <p:sp>
        <p:nvSpPr>
          <p:cNvPr id="5" name="Text 3"/>
          <p:cNvSpPr/>
          <p:nvPr/>
        </p:nvSpPr>
        <p:spPr>
          <a:xfrm>
            <a:off x="598932" y="13716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🔥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1264412" y="1335198"/>
            <a:ext cx="2929128" cy="10149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TC (1h)</a:t>
            </a: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502793" y="2496312"/>
            <a:ext cx="3605784" cy="3822192"/>
          </a:xfrm>
          <a:prstGeom prst="roundRect">
            <a:avLst>
              <a:gd name="adj" fmla="val 2029"/>
            </a:avLst>
          </a:prstGeom>
          <a:solidFill>
            <a:srgbClr val="FFFFFF"/>
          </a:solidFill>
          <a:ln w="19050">
            <a:solidFill>
              <a:srgbClr val="4FC3B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67512" y="2815844"/>
            <a:ext cx="3148584" cy="1226312"/>
          </a:xfrm>
          <a:prstGeom prst="rect">
            <a:avLst/>
          </a:prstGeom>
          <a:noFill/>
          <a:ln w="28575">
            <a:solidFill>
              <a:srgbClr val="8ED1DE"/>
            </a:solidFill>
          </a:ln>
        </p:spPr>
        <p:txBody>
          <a:bodyPr wrap="square" rtlCol="0" anchor="t"/>
          <a:lstStyle/>
          <a:p>
            <a:pPr>
              <a:lnSpc>
                <a:spcPts val="1700"/>
              </a:lnSpc>
            </a:pPr>
            <a:r>
              <a:rPr lang="en-US" sz="1400" dirty="0" err="1"/>
              <a:t>Realizarea</a:t>
            </a:r>
            <a:r>
              <a:rPr lang="en-US" sz="1400" dirty="0"/>
              <a:t> </a:t>
            </a:r>
            <a:r>
              <a:rPr lang="en-US" sz="1400" dirty="0" err="1"/>
              <a:t>în</a:t>
            </a:r>
            <a:r>
              <a:rPr lang="en-US" sz="1400" dirty="0"/>
              <a:t> </a:t>
            </a:r>
            <a:r>
              <a:rPr lang="en-US" sz="1400" dirty="0" err="1"/>
              <a:t>echipă</a:t>
            </a:r>
            <a:r>
              <a:rPr lang="en-US" sz="1400" dirty="0"/>
              <a:t> a </a:t>
            </a:r>
            <a:r>
              <a:rPr lang="en-US" sz="1400" dirty="0" err="1"/>
              <a:t>unui</a:t>
            </a:r>
            <a:r>
              <a:rPr lang="en-US" sz="1400" dirty="0"/>
              <a:t> poster cu </a:t>
            </a:r>
            <a:r>
              <a:rPr lang="en-US" sz="1400" dirty="0" err="1"/>
              <a:t>titlul</a:t>
            </a:r>
            <a:r>
              <a:rPr lang="en-US" sz="1400" dirty="0"/>
              <a:t> „</a:t>
            </a:r>
            <a:r>
              <a:rPr lang="en-US" sz="1400" dirty="0" err="1"/>
              <a:t>Reacții</a:t>
            </a:r>
            <a:r>
              <a:rPr lang="en-US" sz="1400" dirty="0"/>
              <a:t> </a:t>
            </a:r>
            <a:r>
              <a:rPr lang="en-US" sz="1400" dirty="0" err="1"/>
              <a:t>chimice</a:t>
            </a:r>
            <a:r>
              <a:rPr lang="en-US" sz="1400" dirty="0"/>
              <a:t> din </a:t>
            </a:r>
            <a:r>
              <a:rPr lang="en-US" sz="1400" dirty="0" err="1"/>
              <a:t>viața</a:t>
            </a:r>
            <a:r>
              <a:rPr lang="en-US" sz="1400" dirty="0"/>
              <a:t> de zi cu zi: </a:t>
            </a:r>
            <a:r>
              <a:rPr lang="en-US" sz="1400" dirty="0" err="1"/>
              <a:t>exoterme</a:t>
            </a:r>
            <a:r>
              <a:rPr lang="en-US" sz="1400" dirty="0"/>
              <a:t>/ </a:t>
            </a:r>
            <a:r>
              <a:rPr lang="en-US" sz="1400" dirty="0" err="1"/>
              <a:t>endoterme</a:t>
            </a:r>
            <a:r>
              <a:rPr lang="en-US" sz="1400" dirty="0"/>
              <a:t>, lente/ </a:t>
            </a:r>
            <a:r>
              <a:rPr lang="en-US" sz="1400" dirty="0" err="1"/>
              <a:t>rapide</a:t>
            </a:r>
            <a:r>
              <a:rPr lang="en-US" sz="1400" dirty="0"/>
              <a:t>, </a:t>
            </a:r>
            <a:r>
              <a:rPr lang="en-US" sz="1400" dirty="0" err="1"/>
              <a:t>reversibile</a:t>
            </a:r>
            <a:r>
              <a:rPr lang="en-US" sz="1400" dirty="0"/>
              <a:t>/ </a:t>
            </a:r>
            <a:r>
              <a:rPr lang="en-US" sz="1400" dirty="0" err="1"/>
              <a:t>ireversibile</a:t>
            </a:r>
            <a:r>
              <a:rPr lang="en-US" sz="1400" dirty="0"/>
              <a:t>” </a:t>
            </a:r>
            <a:r>
              <a:rPr lang="en-US" sz="1400" dirty="0" err="1"/>
              <a:t>folosind</a:t>
            </a:r>
            <a:r>
              <a:rPr lang="en-US" sz="1400" dirty="0"/>
              <a:t> o </a:t>
            </a:r>
            <a:r>
              <a:rPr lang="en-US" sz="1400" dirty="0" err="1"/>
              <a:t>fișă</a:t>
            </a:r>
            <a:r>
              <a:rPr lang="en-US" sz="1400" dirty="0"/>
              <a:t> de </a:t>
            </a:r>
            <a:r>
              <a:rPr lang="en-US" sz="1400" dirty="0" err="1"/>
              <a:t>documentare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667512" y="4488688"/>
            <a:ext cx="3148584" cy="1034114"/>
          </a:xfrm>
          <a:prstGeom prst="rect">
            <a:avLst/>
          </a:prstGeom>
          <a:noFill/>
          <a:ln w="38100">
            <a:solidFill>
              <a:srgbClr val="8ED1DE"/>
            </a:solidFill>
          </a:ln>
        </p:spPr>
        <p:txBody>
          <a:bodyPr wrap="square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Enumerarea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soluții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apoase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întâlnite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viața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cotidiană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soluții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curățenie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folosite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alimentație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medicină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),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frontală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291584" y="1143000"/>
            <a:ext cx="3605784" cy="1234440"/>
          </a:xfrm>
          <a:prstGeom prst="roundRect">
            <a:avLst>
              <a:gd name="adj" fmla="val 5926"/>
            </a:avLst>
          </a:prstGeom>
          <a:solidFill>
            <a:srgbClr val="1E4DA0"/>
          </a:solidFill>
          <a:ln/>
        </p:spPr>
      </p:sp>
      <p:sp>
        <p:nvSpPr>
          <p:cNvPr id="11" name="Shape 9"/>
          <p:cNvSpPr/>
          <p:nvPr/>
        </p:nvSpPr>
        <p:spPr>
          <a:xfrm>
            <a:off x="4456176" y="1440180"/>
            <a:ext cx="640080" cy="640080"/>
          </a:xfrm>
          <a:prstGeom prst="roundRect">
            <a:avLst>
              <a:gd name="adj" fmla="val 22000"/>
            </a:avLst>
          </a:prstGeom>
          <a:solidFill>
            <a:srgbClr val="163B7D"/>
          </a:solidFill>
          <a:ln/>
        </p:spPr>
      </p:sp>
      <p:sp>
        <p:nvSpPr>
          <p:cNvPr id="12" name="Text 10"/>
          <p:cNvSpPr/>
          <p:nvPr/>
        </p:nvSpPr>
        <p:spPr>
          <a:xfrm>
            <a:off x="4387596" y="13716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💻</a:t>
            </a:r>
            <a:endParaRPr lang="en-US" sz="2600" dirty="0"/>
          </a:p>
        </p:txBody>
      </p:sp>
      <p:sp>
        <p:nvSpPr>
          <p:cNvPr id="13" name="Text 11"/>
          <p:cNvSpPr/>
          <p:nvPr/>
        </p:nvSpPr>
        <p:spPr>
          <a:xfrm>
            <a:off x="5205984" y="1252728"/>
            <a:ext cx="2554224" cy="10149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Mate-Info (2h) </a:t>
            </a:r>
            <a:endParaRPr lang="en-US" dirty="0"/>
          </a:p>
        </p:txBody>
      </p:sp>
      <p:sp>
        <p:nvSpPr>
          <p:cNvPr id="14" name="Shape 12"/>
          <p:cNvSpPr/>
          <p:nvPr/>
        </p:nvSpPr>
        <p:spPr>
          <a:xfrm>
            <a:off x="4360164" y="2496312"/>
            <a:ext cx="3605784" cy="3822192"/>
          </a:xfrm>
          <a:prstGeom prst="roundRect">
            <a:avLst>
              <a:gd name="adj" fmla="val 2029"/>
            </a:avLst>
          </a:prstGeom>
          <a:solidFill>
            <a:srgbClr val="FFFFFF"/>
          </a:solidFill>
          <a:ln w="19050">
            <a:solidFill>
              <a:srgbClr val="1E4DA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520184" y="2715768"/>
            <a:ext cx="3148584" cy="185716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Recunoașterea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activități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laborator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realizate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a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reacții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exoterme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endoterme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după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efectele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termice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care le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însoțesc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(de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exemplu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reacția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neutralizare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descompunerea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cloratului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potasiu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reacția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zincului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acidul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clorhidric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arderea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magneziului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etc.); 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4520184" y="4801536"/>
            <a:ext cx="3148584" cy="120412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Interpretarea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grafic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care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prezentată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dependența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presiunii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aerului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dintr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-un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pneu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auto de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temperatura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exterior,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fișă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lucru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individual; .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8080248" y="1143000"/>
            <a:ext cx="3605784" cy="1234440"/>
          </a:xfrm>
          <a:prstGeom prst="roundRect">
            <a:avLst>
              <a:gd name="adj" fmla="val 5926"/>
            </a:avLst>
          </a:prstGeom>
          <a:solidFill>
            <a:srgbClr val="A6234D"/>
          </a:solidFill>
          <a:ln/>
        </p:spPr>
      </p:sp>
      <p:sp>
        <p:nvSpPr>
          <p:cNvPr id="18" name="Shape 16"/>
          <p:cNvSpPr/>
          <p:nvPr/>
        </p:nvSpPr>
        <p:spPr>
          <a:xfrm>
            <a:off x="8244840" y="1440180"/>
            <a:ext cx="640080" cy="640080"/>
          </a:xfrm>
          <a:prstGeom prst="roundRect">
            <a:avLst>
              <a:gd name="adj" fmla="val 22000"/>
            </a:avLst>
          </a:prstGeom>
          <a:solidFill>
            <a:srgbClr val="7E1A3B"/>
          </a:solidFill>
          <a:ln/>
        </p:spPr>
      </p:sp>
      <p:sp>
        <p:nvSpPr>
          <p:cNvPr id="19" name="Text 17"/>
          <p:cNvSpPr/>
          <p:nvPr/>
        </p:nvSpPr>
        <p:spPr>
          <a:xfrm>
            <a:off x="8176260" y="13716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🧪</a:t>
            </a:r>
            <a:endParaRPr lang="en-US" sz="2600" dirty="0"/>
          </a:p>
        </p:txBody>
      </p:sp>
      <p:sp>
        <p:nvSpPr>
          <p:cNvPr id="20" name="Text 18"/>
          <p:cNvSpPr/>
          <p:nvPr/>
        </p:nvSpPr>
        <p:spPr>
          <a:xfrm>
            <a:off x="8994648" y="1252728"/>
            <a:ext cx="2554224" cy="10149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Științe</a:t>
            </a: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ale </a:t>
            </a:r>
            <a:r>
              <a:rPr lang="en-US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naturii</a:t>
            </a: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(3h) </a:t>
            </a:r>
            <a:endParaRPr lang="en-US" dirty="0"/>
          </a:p>
        </p:txBody>
      </p:sp>
      <p:sp>
        <p:nvSpPr>
          <p:cNvPr id="21" name="Shape 19"/>
          <p:cNvSpPr/>
          <p:nvPr/>
        </p:nvSpPr>
        <p:spPr>
          <a:xfrm>
            <a:off x="8080248" y="2473960"/>
            <a:ext cx="3605784" cy="3822192"/>
          </a:xfrm>
          <a:prstGeom prst="roundRect">
            <a:avLst>
              <a:gd name="adj" fmla="val 2029"/>
            </a:avLst>
          </a:prstGeom>
          <a:solidFill>
            <a:srgbClr val="FFFFFF"/>
          </a:solidFill>
          <a:ln w="19050">
            <a:solidFill>
              <a:srgbClr val="A6234D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308721" y="2946480"/>
            <a:ext cx="3148584" cy="122631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Identificarea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catalizator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activități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pe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(de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exemplu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descompunerea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oxigenate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fără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catalizator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); 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8308848" y="4645312"/>
            <a:ext cx="3148584" cy="144052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Identificarea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hibridizare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atomului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carbon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molecula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etanului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etenei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etinei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tetraclorurii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carbon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folosind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3D ale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acestor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molecule (cu bile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tije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aplicații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digitale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imagini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), individual; 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502920" y="6547104"/>
            <a:ext cx="9144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3B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Analiză Comparativă — Activitățile de Învățare în Programele de Chimie (Clasa a IX-a)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93568" y="127295"/>
            <a:ext cx="1118311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CG2 -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Explicarea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comportării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unor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substanțe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chimice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sau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sisteme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chimice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funcție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structura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lor 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1932351" y="1101612"/>
            <a:ext cx="9527566" cy="1725168"/>
          </a:xfrm>
          <a:prstGeom prst="roundRect">
            <a:avLst>
              <a:gd name="adj" fmla="val 3710"/>
            </a:avLst>
          </a:prstGeom>
          <a:solidFill>
            <a:srgbClr val="A6234D"/>
          </a:solidFill>
          <a:ln/>
        </p:spPr>
      </p:sp>
      <p:sp>
        <p:nvSpPr>
          <p:cNvPr id="6" name="Shape 4"/>
          <p:cNvSpPr/>
          <p:nvPr/>
        </p:nvSpPr>
        <p:spPr>
          <a:xfrm>
            <a:off x="1307431" y="2987040"/>
            <a:ext cx="10169249" cy="1725168"/>
          </a:xfrm>
          <a:prstGeom prst="roundRect">
            <a:avLst>
              <a:gd name="adj" fmla="val 3710"/>
            </a:avLst>
          </a:prstGeom>
          <a:solidFill>
            <a:srgbClr val="1E4DA0"/>
          </a:solidFill>
          <a:ln/>
        </p:spPr>
      </p:sp>
      <p:sp>
        <p:nvSpPr>
          <p:cNvPr id="7" name="Text 5"/>
          <p:cNvSpPr/>
          <p:nvPr/>
        </p:nvSpPr>
        <p:spPr>
          <a:xfrm>
            <a:off x="1517582" y="3096768"/>
            <a:ext cx="1955533" cy="1505712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Mate-Info (2h) 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160520" y="3105912"/>
            <a:ext cx="7251192" cy="14691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reprezentarea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proceselor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oxidare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şi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reducere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care au loc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timpul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funcţionării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pilei Daniell,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folosind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un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laborator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virtual,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echipă</a:t>
            </a:r>
            <a:r>
              <a:rPr lang="en-US" sz="1400" b="1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; </a:t>
            </a:r>
            <a:endParaRPr lang="ro-RO" sz="1400" b="1" dirty="0">
              <a:solidFill>
                <a:srgbClr val="FFFFFF"/>
              </a:solidFill>
              <a:ea typeface="Calibri" pitchFamily="34" charset="-122"/>
              <a:cs typeface="Calibri" pitchFamily="34" charset="-120"/>
            </a:endParaRPr>
          </a:p>
          <a:p>
            <a:pPr marL="285750" indent="-2857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solidFill>
                  <a:schemeClr val="bg1"/>
                </a:solidFill>
              </a:rPr>
              <a:t>explicarea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stărilor</a:t>
            </a:r>
            <a:r>
              <a:rPr lang="en-US" sz="1400" b="1" dirty="0">
                <a:solidFill>
                  <a:schemeClr val="bg1"/>
                </a:solidFill>
              </a:rPr>
              <a:t> de </a:t>
            </a:r>
            <a:r>
              <a:rPr lang="en-US" sz="1400" b="1" dirty="0" err="1">
                <a:solidFill>
                  <a:schemeClr val="bg1"/>
                </a:solidFill>
              </a:rPr>
              <a:t>agregare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diferite</a:t>
            </a:r>
            <a:r>
              <a:rPr lang="en-US" sz="1400" b="1" dirty="0">
                <a:solidFill>
                  <a:schemeClr val="bg1"/>
                </a:solidFill>
              </a:rPr>
              <a:t> a </a:t>
            </a:r>
            <a:r>
              <a:rPr lang="en-US" sz="1400" b="1" dirty="0" err="1">
                <a:solidFill>
                  <a:schemeClr val="bg1"/>
                </a:solidFill>
              </a:rPr>
              <a:t>clorului</a:t>
            </a:r>
            <a:r>
              <a:rPr lang="en-US" sz="1400" b="1" dirty="0">
                <a:solidFill>
                  <a:schemeClr val="bg1"/>
                </a:solidFill>
              </a:rPr>
              <a:t>/ </a:t>
            </a:r>
            <a:r>
              <a:rPr lang="en-US" sz="1400" b="1" dirty="0" err="1">
                <a:solidFill>
                  <a:schemeClr val="bg1"/>
                </a:solidFill>
              </a:rPr>
              <a:t>bromului</a:t>
            </a:r>
            <a:r>
              <a:rPr lang="en-US" sz="1400" b="1" dirty="0">
                <a:solidFill>
                  <a:schemeClr val="bg1"/>
                </a:solidFill>
              </a:rPr>
              <a:t>/ </a:t>
            </a:r>
            <a:r>
              <a:rPr lang="en-US" sz="1400" b="1" dirty="0" err="1">
                <a:solidFill>
                  <a:schemeClr val="bg1"/>
                </a:solidFill>
              </a:rPr>
              <a:t>iodului</a:t>
            </a:r>
            <a:r>
              <a:rPr lang="en-US" sz="1400" b="1" dirty="0">
                <a:solidFill>
                  <a:schemeClr val="bg1"/>
                </a:solidFill>
              </a:rPr>
              <a:t>, </a:t>
            </a:r>
            <a:r>
              <a:rPr lang="en-US" sz="1400" b="1" dirty="0" err="1">
                <a:solidFill>
                  <a:schemeClr val="bg1"/>
                </a:solidFill>
              </a:rPr>
              <a:t>în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condiții</a:t>
            </a:r>
            <a:r>
              <a:rPr lang="en-US" sz="1400" b="1" dirty="0">
                <a:solidFill>
                  <a:schemeClr val="bg1"/>
                </a:solidFill>
              </a:rPr>
              <a:t> standard, pe </a:t>
            </a:r>
            <a:r>
              <a:rPr lang="en-US" sz="1400" b="1" dirty="0" err="1">
                <a:solidFill>
                  <a:schemeClr val="bg1"/>
                </a:solidFill>
              </a:rPr>
              <a:t>baza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interacțiunilor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intermoleculare</a:t>
            </a:r>
            <a:r>
              <a:rPr lang="en-US" sz="1400" b="1" dirty="0">
                <a:solidFill>
                  <a:schemeClr val="bg1"/>
                </a:solidFill>
              </a:rPr>
              <a:t>, individual</a:t>
            </a:r>
            <a:r>
              <a:rPr lang="en-US" sz="1400" dirty="0">
                <a:solidFill>
                  <a:schemeClr val="bg1"/>
                </a:solidFill>
              </a:rPr>
              <a:t>; </a:t>
            </a:r>
          </a:p>
        </p:txBody>
      </p:sp>
      <p:sp>
        <p:nvSpPr>
          <p:cNvPr id="9" name="Shape 7"/>
          <p:cNvSpPr/>
          <p:nvPr/>
        </p:nvSpPr>
        <p:spPr>
          <a:xfrm>
            <a:off x="607532" y="4866853"/>
            <a:ext cx="10973760" cy="1725168"/>
          </a:xfrm>
          <a:prstGeom prst="roundRect">
            <a:avLst>
              <a:gd name="adj" fmla="val 3710"/>
            </a:avLst>
          </a:prstGeom>
          <a:solidFill>
            <a:srgbClr val="2FA8A3"/>
          </a:solidFill>
          <a:ln/>
        </p:spPr>
      </p:sp>
      <p:sp>
        <p:nvSpPr>
          <p:cNvPr id="10" name="Text 8"/>
          <p:cNvSpPr/>
          <p:nvPr/>
        </p:nvSpPr>
        <p:spPr>
          <a:xfrm>
            <a:off x="2018898" y="1194656"/>
            <a:ext cx="2238676" cy="1505712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TC (1h) 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502920" y="6547104"/>
            <a:ext cx="9144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3B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Analiză Comparativă — Activitățile de Învățare în Programele de Chimie (Clasa a IX-a)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4344121" y="1124712"/>
            <a:ext cx="6957542" cy="14691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participarea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la o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discuție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referitoare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la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relaţia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dintre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configurația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electronică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şi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proprietățile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chimice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ale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elementelor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frontal</a:t>
            </a:r>
            <a:r>
              <a:rPr lang="ro-RO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ă;</a:t>
            </a:r>
          </a:p>
          <a:p>
            <a:pPr marL="285750" indent="-2857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participarea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la o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discuție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tema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„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Proprietățile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fizice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ale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clorurii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sodiu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”,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frontală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</a:p>
          <a:p>
            <a:pPr>
              <a:lnSpc>
                <a:spcPct val="118000"/>
              </a:lnSpc>
            </a:pPr>
            <a:endParaRPr lang="en-US" sz="1250" dirty="0"/>
          </a:p>
        </p:txBody>
      </p:sp>
      <p:sp>
        <p:nvSpPr>
          <p:cNvPr id="16" name="Text 3">
            <a:extLst>
              <a:ext uri="{FF2B5EF4-FFF2-40B4-BE49-F238E27FC236}">
                <a16:creationId xmlns:a16="http://schemas.microsoft.com/office/drawing/2014/main" id="{FCCCFB89-014F-DBC2-C4FA-657FFFB95EB9}"/>
              </a:ext>
            </a:extLst>
          </p:cNvPr>
          <p:cNvSpPr/>
          <p:nvPr/>
        </p:nvSpPr>
        <p:spPr>
          <a:xfrm>
            <a:off x="3325014" y="5000646"/>
            <a:ext cx="7914774" cy="14691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evidențierea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acțiunii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oxidante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permanganatului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potasiu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dicromatului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potasiu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mediu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acid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față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ionul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Fe</a:t>
            </a:r>
            <a:r>
              <a:rPr lang="en-US" sz="1400" b="1" baseline="30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2+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ro-RO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reprezentarea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proceselor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oxidare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reducere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care au loc,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pe </a:t>
            </a:r>
            <a:r>
              <a:rPr lang="en-US" sz="14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grupe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endParaRPr lang="ro-RO" sz="1400" b="1" dirty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285750" indent="-2857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solidFill>
                  <a:schemeClr val="bg1"/>
                </a:solidFill>
              </a:rPr>
              <a:t>explicarea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variaţiei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solubilității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unor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substanțe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în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funcție</a:t>
            </a:r>
            <a:r>
              <a:rPr lang="en-US" sz="1400" b="1" dirty="0">
                <a:solidFill>
                  <a:schemeClr val="bg1"/>
                </a:solidFill>
              </a:rPr>
              <a:t> de </a:t>
            </a:r>
            <a:r>
              <a:rPr lang="en-US" sz="1400" b="1" dirty="0" err="1">
                <a:solidFill>
                  <a:schemeClr val="bg1"/>
                </a:solidFill>
              </a:rPr>
              <a:t>temperatură</a:t>
            </a:r>
            <a:r>
              <a:rPr lang="en-US" sz="1400" b="1" dirty="0">
                <a:solidFill>
                  <a:schemeClr val="bg1"/>
                </a:solidFill>
              </a:rPr>
              <a:t>, pe </a:t>
            </a:r>
            <a:r>
              <a:rPr lang="en-US" sz="1400" b="1" dirty="0" err="1">
                <a:solidFill>
                  <a:schemeClr val="bg1"/>
                </a:solidFill>
              </a:rPr>
              <a:t>baza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curbelor</a:t>
            </a:r>
            <a:r>
              <a:rPr lang="en-US" sz="1400" b="1" dirty="0">
                <a:solidFill>
                  <a:schemeClr val="bg1"/>
                </a:solidFill>
              </a:rPr>
              <a:t> de </a:t>
            </a:r>
            <a:r>
              <a:rPr lang="en-US" sz="1400" b="1" dirty="0" err="1">
                <a:solidFill>
                  <a:schemeClr val="bg1"/>
                </a:solidFill>
              </a:rPr>
              <a:t>solubilitate</a:t>
            </a:r>
            <a:r>
              <a:rPr lang="en-US" sz="1400" b="1" dirty="0">
                <a:solidFill>
                  <a:schemeClr val="bg1"/>
                </a:solidFill>
              </a:rPr>
              <a:t> (de </a:t>
            </a:r>
            <a:r>
              <a:rPr lang="en-US" sz="1400" b="1" dirty="0" err="1">
                <a:solidFill>
                  <a:schemeClr val="bg1"/>
                </a:solidFill>
              </a:rPr>
              <a:t>exemplu</a:t>
            </a:r>
            <a:r>
              <a:rPr lang="en-US" sz="1400" b="1" dirty="0">
                <a:solidFill>
                  <a:schemeClr val="bg1"/>
                </a:solidFill>
              </a:rPr>
              <a:t>: </a:t>
            </a:r>
            <a:r>
              <a:rPr lang="en-US" sz="1400" b="1" dirty="0" err="1">
                <a:solidFill>
                  <a:schemeClr val="bg1"/>
                </a:solidFill>
              </a:rPr>
              <a:t>azotat</a:t>
            </a:r>
            <a:r>
              <a:rPr lang="en-US" sz="1400" b="1" dirty="0">
                <a:solidFill>
                  <a:schemeClr val="bg1"/>
                </a:solidFill>
              </a:rPr>
              <a:t> de </a:t>
            </a:r>
            <a:r>
              <a:rPr lang="en-US" sz="1400" b="1" dirty="0" err="1">
                <a:solidFill>
                  <a:schemeClr val="bg1"/>
                </a:solidFill>
              </a:rPr>
              <a:t>potasiu</a:t>
            </a:r>
            <a:r>
              <a:rPr lang="en-US" sz="1400" b="1" dirty="0">
                <a:solidFill>
                  <a:schemeClr val="bg1"/>
                </a:solidFill>
              </a:rPr>
              <a:t>, </a:t>
            </a:r>
            <a:r>
              <a:rPr lang="en-US" sz="1400" b="1" dirty="0" err="1">
                <a:solidFill>
                  <a:schemeClr val="bg1"/>
                </a:solidFill>
              </a:rPr>
              <a:t>sulfat</a:t>
            </a:r>
            <a:r>
              <a:rPr lang="en-US" sz="1400" b="1" dirty="0">
                <a:solidFill>
                  <a:schemeClr val="bg1"/>
                </a:solidFill>
              </a:rPr>
              <a:t> de </a:t>
            </a:r>
            <a:r>
              <a:rPr lang="en-US" sz="1400" b="1" dirty="0" err="1">
                <a:solidFill>
                  <a:schemeClr val="bg1"/>
                </a:solidFill>
              </a:rPr>
              <a:t>cupru</a:t>
            </a:r>
            <a:r>
              <a:rPr lang="en-US" sz="1400" b="1" dirty="0">
                <a:solidFill>
                  <a:schemeClr val="bg1"/>
                </a:solidFill>
              </a:rPr>
              <a:t>, </a:t>
            </a:r>
            <a:r>
              <a:rPr lang="en-US" sz="1400" b="1" dirty="0" err="1">
                <a:solidFill>
                  <a:schemeClr val="bg1"/>
                </a:solidFill>
              </a:rPr>
              <a:t>iodură</a:t>
            </a:r>
            <a:r>
              <a:rPr lang="en-US" sz="1400" b="1" dirty="0">
                <a:solidFill>
                  <a:schemeClr val="bg1"/>
                </a:solidFill>
              </a:rPr>
              <a:t> de </a:t>
            </a:r>
            <a:r>
              <a:rPr lang="en-US" sz="1400" b="1" dirty="0" err="1">
                <a:solidFill>
                  <a:schemeClr val="bg1"/>
                </a:solidFill>
              </a:rPr>
              <a:t>potasiu</a:t>
            </a:r>
            <a:r>
              <a:rPr lang="en-US" sz="1400" b="1" dirty="0">
                <a:solidFill>
                  <a:schemeClr val="bg1"/>
                </a:solidFill>
              </a:rPr>
              <a:t>, </a:t>
            </a:r>
            <a:r>
              <a:rPr lang="en-US" sz="1400" b="1" dirty="0" err="1">
                <a:solidFill>
                  <a:schemeClr val="bg1"/>
                </a:solidFill>
              </a:rPr>
              <a:t>clorură</a:t>
            </a:r>
            <a:r>
              <a:rPr lang="en-US" sz="1400" b="1" dirty="0">
                <a:solidFill>
                  <a:schemeClr val="bg1"/>
                </a:solidFill>
              </a:rPr>
              <a:t> de </a:t>
            </a:r>
            <a:r>
              <a:rPr lang="en-US" sz="1400" b="1" dirty="0" err="1">
                <a:solidFill>
                  <a:schemeClr val="bg1"/>
                </a:solidFill>
              </a:rPr>
              <a:t>sodiu</a:t>
            </a:r>
            <a:r>
              <a:rPr lang="en-US" sz="1400" b="1" dirty="0">
                <a:solidFill>
                  <a:schemeClr val="bg1"/>
                </a:solidFill>
              </a:rPr>
              <a:t>), </a:t>
            </a:r>
            <a:r>
              <a:rPr lang="en-US" sz="1400" b="1" dirty="0" err="1">
                <a:solidFill>
                  <a:schemeClr val="bg1"/>
                </a:solidFill>
              </a:rPr>
              <a:t>într</a:t>
            </a:r>
            <a:r>
              <a:rPr lang="en-US" sz="1400" b="1" dirty="0">
                <a:solidFill>
                  <a:schemeClr val="bg1"/>
                </a:solidFill>
              </a:rPr>
              <a:t>-o </a:t>
            </a:r>
            <a:r>
              <a:rPr lang="en-US" sz="1400" b="1" dirty="0" err="1">
                <a:solidFill>
                  <a:schemeClr val="bg1"/>
                </a:solidFill>
              </a:rPr>
              <a:t>activitate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frontală</a:t>
            </a:r>
            <a:r>
              <a:rPr lang="en-US" sz="1400" b="1" dirty="0">
                <a:solidFill>
                  <a:schemeClr val="bg1"/>
                </a:solidFill>
              </a:rPr>
              <a:t>; </a:t>
            </a:r>
          </a:p>
        </p:txBody>
      </p:sp>
      <p:sp>
        <p:nvSpPr>
          <p:cNvPr id="4" name="Text 2"/>
          <p:cNvSpPr/>
          <p:nvPr/>
        </p:nvSpPr>
        <p:spPr>
          <a:xfrm>
            <a:off x="881191" y="4954123"/>
            <a:ext cx="2102319" cy="1505712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Științe (3h) </a:t>
            </a:r>
            <a:endParaRPr lang="en-US" sz="1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856" y="159404"/>
            <a:ext cx="1118311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CG3 -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Utilizarea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conceptelor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și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a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algoritmilor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specifici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formularea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explicațiilor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rezolvarea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de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probleme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conducerea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investigațiilor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și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raportarea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rezultate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en-US" sz="2000" dirty="0"/>
          </a:p>
        </p:txBody>
      </p:sp>
      <p:sp>
        <p:nvSpPr>
          <p:cNvPr id="3" name="Shape 1"/>
          <p:cNvSpPr/>
          <p:nvPr/>
        </p:nvSpPr>
        <p:spPr>
          <a:xfrm>
            <a:off x="502856" y="1143722"/>
            <a:ext cx="11183112" cy="1725168"/>
          </a:xfrm>
          <a:prstGeom prst="roundRect">
            <a:avLst>
              <a:gd name="adj" fmla="val 3710"/>
            </a:avLst>
          </a:prstGeom>
          <a:solidFill>
            <a:schemeClr val="bg1"/>
          </a:solidFill>
          <a:ln w="38100">
            <a:solidFill>
              <a:srgbClr val="8ED1DE"/>
            </a:solidFill>
          </a:ln>
        </p:spPr>
      </p:sp>
      <p:sp>
        <p:nvSpPr>
          <p:cNvPr id="4" name="Text 2"/>
          <p:cNvSpPr/>
          <p:nvPr/>
        </p:nvSpPr>
        <p:spPr>
          <a:xfrm>
            <a:off x="575638" y="1203959"/>
            <a:ext cx="3291840" cy="535967"/>
          </a:xfrm>
          <a:prstGeom prst="rect">
            <a:avLst/>
          </a:prstGeom>
          <a:solidFill>
            <a:srgbClr val="8ED1DE"/>
          </a:solidFill>
          <a:ln/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TC (1h) 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160519" y="1271016"/>
            <a:ext cx="6427269" cy="14691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1450" indent="-1714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rezolvarea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exerciții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completare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numărului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electroni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transferați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procesele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oxidare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/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reducere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o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reacție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redox,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frontală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; </a:t>
            </a:r>
            <a:endParaRPr lang="ro-RO" sz="1200" b="1" dirty="0">
              <a:ea typeface="Calibri" pitchFamily="34" charset="-122"/>
              <a:cs typeface="Calibri" pitchFamily="34" charset="-120"/>
            </a:endParaRPr>
          </a:p>
          <a:p>
            <a:pPr marL="171450" indent="-1714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rezolvarea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exerciții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reprezentare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distribuției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electronilor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pe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straturi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primele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20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elemente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din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Tabelul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periodic,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frontală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; </a:t>
            </a:r>
            <a:endParaRPr lang="ro-RO" sz="1200" b="1" dirty="0">
              <a:ea typeface="Calibri" pitchFamily="34" charset="-122"/>
              <a:cs typeface="Calibri" pitchFamily="34" charset="-120"/>
            </a:endParaRPr>
          </a:p>
          <a:p>
            <a:pPr marL="171450" indent="-1714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200" b="1" dirty="0" err="1"/>
              <a:t>calcularea</a:t>
            </a:r>
            <a:r>
              <a:rPr lang="en-US" sz="1200" b="1" dirty="0"/>
              <a:t> </a:t>
            </a:r>
            <a:r>
              <a:rPr lang="en-US" sz="1200" b="1" dirty="0" err="1"/>
              <a:t>masei</a:t>
            </a:r>
            <a:r>
              <a:rPr lang="en-US" sz="1200" b="1" dirty="0"/>
              <a:t>, </a:t>
            </a:r>
            <a:r>
              <a:rPr lang="en-US" sz="1200" b="1" dirty="0" err="1"/>
              <a:t>volumului</a:t>
            </a:r>
            <a:r>
              <a:rPr lang="en-US" sz="1200" b="1" dirty="0"/>
              <a:t> </a:t>
            </a:r>
            <a:r>
              <a:rPr lang="en-US" sz="1200" b="1" dirty="0" err="1"/>
              <a:t>sau</a:t>
            </a:r>
            <a:r>
              <a:rPr lang="en-US" sz="1200" b="1" dirty="0"/>
              <a:t> </a:t>
            </a:r>
            <a:r>
              <a:rPr lang="en-US" sz="1200" b="1" dirty="0" err="1"/>
              <a:t>presiunii</a:t>
            </a:r>
            <a:r>
              <a:rPr lang="en-US" sz="1200" b="1" dirty="0"/>
              <a:t> </a:t>
            </a:r>
            <a:r>
              <a:rPr lang="en-US" sz="1200" b="1" dirty="0" err="1"/>
              <a:t>unui</a:t>
            </a:r>
            <a:r>
              <a:rPr lang="en-US" sz="1200" b="1" dirty="0"/>
              <a:t> </a:t>
            </a:r>
            <a:r>
              <a:rPr lang="en-US" sz="1200" b="1" dirty="0" err="1"/>
              <a:t>gaz</a:t>
            </a:r>
            <a:r>
              <a:rPr lang="en-US" sz="1200" b="1" dirty="0"/>
              <a:t> </a:t>
            </a:r>
            <a:r>
              <a:rPr lang="en-US" sz="1200" b="1" dirty="0" err="1"/>
              <a:t>utilizând</a:t>
            </a:r>
            <a:r>
              <a:rPr lang="en-US" sz="1200" b="1" dirty="0"/>
              <a:t> </a:t>
            </a:r>
            <a:r>
              <a:rPr lang="en-US" sz="1200" b="1" dirty="0" err="1"/>
              <a:t>ecuația</a:t>
            </a:r>
            <a:r>
              <a:rPr lang="en-US" sz="1200" b="1" dirty="0"/>
              <a:t> </a:t>
            </a:r>
            <a:r>
              <a:rPr lang="en-US" sz="1200" b="1" dirty="0" err="1"/>
              <a:t>generală</a:t>
            </a:r>
            <a:r>
              <a:rPr lang="en-US" sz="1200" b="1" dirty="0"/>
              <a:t> a </a:t>
            </a:r>
            <a:r>
              <a:rPr lang="en-US" sz="1200" b="1" dirty="0" err="1"/>
              <a:t>gazului</a:t>
            </a:r>
            <a:r>
              <a:rPr lang="en-US" sz="1200" b="1" dirty="0"/>
              <a:t> ideal, individual </a:t>
            </a:r>
            <a:r>
              <a:rPr lang="en-US" sz="1200" b="1" dirty="0" err="1"/>
              <a:t>sau</a:t>
            </a:r>
            <a:r>
              <a:rPr lang="en-US" sz="1200" b="1" dirty="0"/>
              <a:t> </a:t>
            </a:r>
            <a:r>
              <a:rPr lang="en-US" sz="1200" b="1" dirty="0" err="1"/>
              <a:t>în</a:t>
            </a:r>
            <a:r>
              <a:rPr lang="en-US" sz="1200" b="1" dirty="0"/>
              <a:t> </a:t>
            </a:r>
            <a:r>
              <a:rPr lang="en-US" sz="1200" b="1" dirty="0" err="1"/>
              <a:t>perechi</a:t>
            </a:r>
            <a:r>
              <a:rPr lang="en-US" sz="1200" b="1" dirty="0"/>
              <a:t>, </a:t>
            </a:r>
            <a:r>
              <a:rPr lang="en-US" sz="1200" b="1" dirty="0" err="1"/>
              <a:t>în</a:t>
            </a:r>
            <a:r>
              <a:rPr lang="en-US" sz="1200" b="1" dirty="0"/>
              <a:t> </a:t>
            </a:r>
            <a:r>
              <a:rPr lang="en-US" sz="1200" b="1" dirty="0" err="1"/>
              <a:t>exerciții</a:t>
            </a:r>
            <a:r>
              <a:rPr lang="en-US" sz="1200" b="1" dirty="0"/>
              <a:t> din </a:t>
            </a:r>
            <a:r>
              <a:rPr lang="en-US" sz="1200" b="1" dirty="0" err="1"/>
              <a:t>manualul</a:t>
            </a:r>
            <a:r>
              <a:rPr lang="en-US" sz="1200" b="1" dirty="0"/>
              <a:t> de </a:t>
            </a:r>
            <a:r>
              <a:rPr lang="en-US" sz="1200" b="1" dirty="0" err="1"/>
              <a:t>chimie</a:t>
            </a:r>
            <a:r>
              <a:rPr lang="en-US" sz="1200" b="1" dirty="0"/>
              <a:t> </a:t>
            </a:r>
            <a:r>
              <a:rPr lang="en-US" sz="1200" b="1" dirty="0" err="1"/>
              <a:t>sau</a:t>
            </a:r>
            <a:r>
              <a:rPr lang="en-US" sz="1200" b="1" dirty="0"/>
              <a:t> din </a:t>
            </a:r>
            <a:r>
              <a:rPr lang="en-US" sz="1200" b="1" dirty="0" err="1"/>
              <a:t>auxiliare</a:t>
            </a:r>
            <a:r>
              <a:rPr lang="en-US" sz="1200" b="1" dirty="0"/>
              <a:t> </a:t>
            </a:r>
            <a:r>
              <a:rPr lang="en-US" sz="1200" b="1" dirty="0" err="1"/>
              <a:t>didactice</a:t>
            </a:r>
            <a:r>
              <a:rPr lang="en-US" sz="1200" b="1" dirty="0"/>
              <a:t>; </a:t>
            </a:r>
          </a:p>
        </p:txBody>
      </p:sp>
      <p:sp>
        <p:nvSpPr>
          <p:cNvPr id="6" name="Shape 4"/>
          <p:cNvSpPr/>
          <p:nvPr/>
        </p:nvSpPr>
        <p:spPr>
          <a:xfrm>
            <a:off x="502920" y="2977896"/>
            <a:ext cx="11183112" cy="1725168"/>
          </a:xfrm>
          <a:prstGeom prst="roundRect">
            <a:avLst>
              <a:gd name="adj" fmla="val 3710"/>
            </a:avLst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</p:sp>
      <p:sp>
        <p:nvSpPr>
          <p:cNvPr id="7" name="Text 5"/>
          <p:cNvSpPr/>
          <p:nvPr/>
        </p:nvSpPr>
        <p:spPr>
          <a:xfrm>
            <a:off x="594425" y="3062438"/>
            <a:ext cx="3400460" cy="62435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Mate-Info (2h) 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4160520" y="3105912"/>
            <a:ext cx="6427269" cy="14691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02920" y="4812792"/>
            <a:ext cx="11183112" cy="1725168"/>
          </a:xfrm>
          <a:prstGeom prst="roundRect">
            <a:avLst>
              <a:gd name="adj" fmla="val 3710"/>
            </a:avLst>
          </a:prstGeom>
          <a:noFill/>
          <a:ln w="38100">
            <a:solidFill>
              <a:srgbClr val="C00000"/>
            </a:solidFill>
          </a:ln>
        </p:spPr>
      </p:sp>
      <p:sp>
        <p:nvSpPr>
          <p:cNvPr id="10" name="Text 8"/>
          <p:cNvSpPr/>
          <p:nvPr/>
        </p:nvSpPr>
        <p:spPr>
          <a:xfrm>
            <a:off x="575638" y="4883618"/>
            <a:ext cx="3466158" cy="642887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Științe (3h) 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4160520" y="4940808"/>
            <a:ext cx="6194659" cy="134769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1450" indent="-1714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ilustrarea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diagramă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energetică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a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ordinii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ocupare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electroni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straturilor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substaturilor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electronice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atomii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elemente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individuală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; </a:t>
            </a:r>
            <a:endParaRPr lang="ro-RO" sz="1200" b="1" dirty="0">
              <a:ea typeface="Calibri" pitchFamily="34" charset="-122"/>
              <a:cs typeface="Calibri" pitchFamily="34" charset="-120"/>
            </a:endParaRPr>
          </a:p>
          <a:p>
            <a:pPr marL="171450" indent="-1714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ro-RO" sz="1200" b="1" dirty="0">
                <a:ea typeface="Calibri" pitchFamily="34" charset="-122"/>
                <a:cs typeface="Calibri" pitchFamily="34" charset="-120"/>
              </a:rPr>
              <a:t>m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odelarea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geometriei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moleculare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prin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teoria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VSEPR (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BX</a:t>
            </a:r>
            <a:r>
              <a:rPr lang="en-US" sz="1200" b="1" baseline="-40000" dirty="0">
                <a:ea typeface="Calibri" pitchFamily="34" charset="-122"/>
                <a:cs typeface="Calibri" pitchFamily="34" charset="-120"/>
              </a:rPr>
              <a:t>3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CX</a:t>
            </a:r>
            <a:r>
              <a:rPr lang="en-US" sz="1200" b="1" baseline="-40000" dirty="0">
                <a:ea typeface="Calibri" pitchFamily="34" charset="-122"/>
                <a:cs typeface="Calibri" pitchFamily="34" charset="-120"/>
              </a:rPr>
              <a:t>4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apă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amoniac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CO</a:t>
            </a:r>
            <a:r>
              <a:rPr lang="en-US" sz="1200" b="1" baseline="-40000" dirty="0">
                <a:ea typeface="Calibri" pitchFamily="34" charset="-122"/>
                <a:cs typeface="Calibri" pitchFamily="34" charset="-120"/>
              </a:rPr>
              <a:t>2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).</a:t>
            </a:r>
            <a:endParaRPr lang="ro-RO" sz="1200" b="1" dirty="0"/>
          </a:p>
          <a:p>
            <a:pPr marL="171450" indent="-1714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utilizarea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conceptelor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specifice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experimentală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pe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grupe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prepararea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a x g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soluție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sulfat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cupru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(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sau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soluții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ale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altor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substanțe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anhidre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/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cristalohidrați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) de </a:t>
            </a:r>
            <a:r>
              <a:rPr lang="en-US" sz="1200" b="1" dirty="0" err="1">
                <a:ea typeface="Calibri" pitchFamily="34" charset="-122"/>
                <a:cs typeface="Calibri" pitchFamily="34" charset="-120"/>
              </a:rPr>
              <a:t>concentrație</a:t>
            </a:r>
            <a:r>
              <a:rPr lang="en-US" sz="1200" b="1" dirty="0">
                <a:ea typeface="Calibri" pitchFamily="34" charset="-122"/>
                <a:cs typeface="Calibri" pitchFamily="34" charset="-120"/>
              </a:rPr>
              <a:t> y%; </a:t>
            </a:r>
            <a:endParaRPr lang="en-US" sz="1200" b="1" dirty="0"/>
          </a:p>
        </p:txBody>
      </p:sp>
      <p:sp>
        <p:nvSpPr>
          <p:cNvPr id="12" name="Text 10"/>
          <p:cNvSpPr/>
          <p:nvPr/>
        </p:nvSpPr>
        <p:spPr>
          <a:xfrm>
            <a:off x="502920" y="6547104"/>
            <a:ext cx="9144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3B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Analiză Comparativă — Activitățile de Învățare în Programele de Chimie (Clasa a IX-a)</a:t>
            </a:r>
            <a:endParaRPr lang="en-US" sz="900" dirty="0"/>
          </a:p>
        </p:txBody>
      </p:sp>
      <p:pic>
        <p:nvPicPr>
          <p:cNvPr id="14" name="Imagine 13">
            <a:extLst>
              <a:ext uri="{FF2B5EF4-FFF2-40B4-BE49-F238E27FC236}">
                <a16:creationId xmlns:a16="http://schemas.microsoft.com/office/drawing/2014/main" id="{4400DDCA-BBC1-3CF0-84C0-3D831C6D8F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7789" y="1527897"/>
            <a:ext cx="856484" cy="692825"/>
          </a:xfrm>
          <a:prstGeom prst="rect">
            <a:avLst/>
          </a:prstGeom>
        </p:spPr>
      </p:pic>
      <p:pic>
        <p:nvPicPr>
          <p:cNvPr id="16" name="Imagine 15">
            <a:extLst>
              <a:ext uri="{FF2B5EF4-FFF2-40B4-BE49-F238E27FC236}">
                <a16:creationId xmlns:a16="http://schemas.microsoft.com/office/drawing/2014/main" id="{CFCE0524-A57A-CE22-3046-C092416B23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8535" y="3195742"/>
            <a:ext cx="893177" cy="822805"/>
          </a:xfrm>
          <a:prstGeom prst="rect">
            <a:avLst/>
          </a:prstGeom>
        </p:spPr>
      </p:pic>
      <p:pic>
        <p:nvPicPr>
          <p:cNvPr id="18" name="Imagine 17">
            <a:extLst>
              <a:ext uri="{FF2B5EF4-FFF2-40B4-BE49-F238E27FC236}">
                <a16:creationId xmlns:a16="http://schemas.microsoft.com/office/drawing/2014/main" id="{0A0AA41E-10C9-96D1-050E-9008BA61784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927"/>
          <a:stretch>
            <a:fillRect/>
          </a:stretch>
        </p:blipFill>
        <p:spPr>
          <a:xfrm>
            <a:off x="10280425" y="4982302"/>
            <a:ext cx="1286883" cy="1306203"/>
          </a:xfrm>
          <a:prstGeom prst="rect">
            <a:avLst/>
          </a:prstGeom>
        </p:spPr>
      </p:pic>
      <p:sp>
        <p:nvSpPr>
          <p:cNvPr id="15" name="CasetăText 14">
            <a:extLst>
              <a:ext uri="{FF2B5EF4-FFF2-40B4-BE49-F238E27FC236}">
                <a16:creationId xmlns:a16="http://schemas.microsoft.com/office/drawing/2014/main" id="{2380C7E3-B882-0608-0D4A-8A3F4087DED4}"/>
              </a:ext>
            </a:extLst>
          </p:cNvPr>
          <p:cNvSpPr txBox="1"/>
          <p:nvPr/>
        </p:nvSpPr>
        <p:spPr>
          <a:xfrm>
            <a:off x="4326153" y="3147355"/>
            <a:ext cx="6096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en-US" sz="1200" b="1" dirty="0" err="1"/>
              <a:t>modelarea</a:t>
            </a:r>
            <a:r>
              <a:rPr lang="en-US" sz="1200" b="1" dirty="0"/>
              <a:t> </a:t>
            </a:r>
            <a:r>
              <a:rPr lang="en-US" sz="1200" b="1" dirty="0" err="1"/>
              <a:t>procesului</a:t>
            </a:r>
            <a:r>
              <a:rPr lang="en-US" sz="1200" b="1" dirty="0"/>
              <a:t> de </a:t>
            </a:r>
            <a:r>
              <a:rPr lang="en-US" sz="1200" b="1" dirty="0" err="1"/>
              <a:t>ionizare</a:t>
            </a:r>
            <a:r>
              <a:rPr lang="en-US" sz="1200" b="1" dirty="0"/>
              <a:t> a </a:t>
            </a:r>
            <a:r>
              <a:rPr lang="en-US" sz="1200" b="1" dirty="0" err="1"/>
              <a:t>atomilor</a:t>
            </a:r>
            <a:r>
              <a:rPr lang="en-US" sz="1200" b="1" dirty="0"/>
              <a:t> </a:t>
            </a:r>
            <a:r>
              <a:rPr lang="en-US" sz="1200" b="1" dirty="0" err="1"/>
              <a:t>unor</a:t>
            </a:r>
            <a:r>
              <a:rPr lang="en-US" sz="1200" b="1" dirty="0"/>
              <a:t> </a:t>
            </a:r>
            <a:r>
              <a:rPr lang="en-US" sz="1200" b="1" dirty="0" err="1"/>
              <a:t>elemente</a:t>
            </a:r>
            <a:r>
              <a:rPr lang="en-US" sz="1200" b="1" dirty="0"/>
              <a:t> din </a:t>
            </a:r>
            <a:r>
              <a:rPr lang="en-US" sz="1200" b="1" dirty="0" err="1"/>
              <a:t>perioada</a:t>
            </a:r>
            <a:r>
              <a:rPr lang="en-US" sz="1200" b="1" dirty="0"/>
              <a:t> a 2-a a </a:t>
            </a:r>
            <a:r>
              <a:rPr lang="en-US" sz="1200" b="1" dirty="0" err="1"/>
              <a:t>Tabelului</a:t>
            </a:r>
            <a:r>
              <a:rPr lang="en-US" sz="1200" b="1" dirty="0"/>
              <a:t> periodic, </a:t>
            </a:r>
            <a:r>
              <a:rPr lang="en-US" sz="1200" b="1" dirty="0" err="1"/>
              <a:t>utilizând</a:t>
            </a:r>
            <a:r>
              <a:rPr lang="en-US" sz="1200" b="1" dirty="0"/>
              <a:t> </a:t>
            </a:r>
            <a:r>
              <a:rPr lang="en-US" sz="1200" b="1" dirty="0" err="1"/>
              <a:t>simboluri</a:t>
            </a:r>
            <a:r>
              <a:rPr lang="en-US" sz="1200" b="1" dirty="0"/>
              <a:t> Lewis, </a:t>
            </a:r>
            <a:r>
              <a:rPr lang="en-US" sz="1200" b="1" dirty="0" err="1"/>
              <a:t>într</a:t>
            </a:r>
            <a:r>
              <a:rPr lang="en-US" sz="1200" b="1" dirty="0"/>
              <a:t>-o </a:t>
            </a:r>
            <a:r>
              <a:rPr lang="en-US" sz="1200" b="1" dirty="0" err="1"/>
              <a:t>activitate</a:t>
            </a:r>
            <a:r>
              <a:rPr lang="en-US" sz="1200" b="1" dirty="0"/>
              <a:t> </a:t>
            </a:r>
            <a:r>
              <a:rPr lang="en-US" sz="1200" b="1" dirty="0" err="1"/>
              <a:t>frontală</a:t>
            </a:r>
            <a:r>
              <a:rPr lang="en-US" sz="1200" b="1" dirty="0"/>
              <a:t>;  </a:t>
            </a:r>
            <a:endParaRPr lang="ro-RO" sz="1200" b="1" dirty="0"/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en-US" sz="1200" b="1" dirty="0" err="1"/>
              <a:t>reprezentarea</a:t>
            </a:r>
            <a:r>
              <a:rPr lang="en-US" sz="1200" b="1" dirty="0"/>
              <a:t> </a:t>
            </a:r>
            <a:r>
              <a:rPr lang="en-US" sz="1200" b="1" dirty="0" err="1"/>
              <a:t>legăturilor</a:t>
            </a:r>
            <a:r>
              <a:rPr lang="en-US" sz="1200" b="1" dirty="0"/>
              <a:t> </a:t>
            </a:r>
            <a:r>
              <a:rPr lang="en-US" sz="1200" b="1" dirty="0" err="1"/>
              <a:t>covalente</a:t>
            </a:r>
            <a:r>
              <a:rPr lang="en-US" sz="1200" b="1" dirty="0"/>
              <a:t> </a:t>
            </a:r>
            <a:r>
              <a:rPr lang="en-US" sz="1200" b="1" dirty="0" err="1"/>
              <a:t>în</a:t>
            </a:r>
            <a:r>
              <a:rPr lang="en-US" sz="1200" b="1" dirty="0"/>
              <a:t> </a:t>
            </a:r>
            <a:r>
              <a:rPr lang="en-US" sz="1200" b="1" dirty="0" err="1"/>
              <a:t>diferite</a:t>
            </a:r>
            <a:r>
              <a:rPr lang="en-US" sz="1200" b="1" dirty="0"/>
              <a:t> molecule, cu </a:t>
            </a:r>
            <a:r>
              <a:rPr lang="en-US" sz="1200" b="1" dirty="0" err="1"/>
              <a:t>punerea</a:t>
            </a:r>
            <a:r>
              <a:rPr lang="en-US" sz="1200" b="1" dirty="0"/>
              <a:t> </a:t>
            </a:r>
            <a:r>
              <a:rPr lang="en-US" sz="1200" b="1" dirty="0" err="1"/>
              <a:t>în</a:t>
            </a:r>
            <a:r>
              <a:rPr lang="en-US" sz="1200" b="1" dirty="0"/>
              <a:t> </a:t>
            </a:r>
            <a:r>
              <a:rPr lang="en-US" sz="1200" b="1" dirty="0" err="1"/>
              <a:t>evidență</a:t>
            </a:r>
            <a:r>
              <a:rPr lang="en-US" sz="1200" b="1" dirty="0"/>
              <a:t> a </a:t>
            </a:r>
            <a:r>
              <a:rPr lang="en-US" sz="1200" b="1" dirty="0" err="1"/>
              <a:t>electronilor</a:t>
            </a:r>
            <a:r>
              <a:rPr lang="en-US" sz="1200" b="1" dirty="0"/>
              <a:t> </a:t>
            </a:r>
            <a:r>
              <a:rPr lang="en-US" sz="1200" b="1" dirty="0" err="1"/>
              <a:t>neparticipanți</a:t>
            </a:r>
            <a:r>
              <a:rPr lang="en-US" sz="1200" b="1" dirty="0"/>
              <a:t> la </a:t>
            </a:r>
            <a:r>
              <a:rPr lang="en-US" sz="1200" b="1" dirty="0" err="1"/>
              <a:t>formarea</a:t>
            </a:r>
            <a:r>
              <a:rPr lang="en-US" sz="1200" b="1" dirty="0"/>
              <a:t> </a:t>
            </a:r>
            <a:r>
              <a:rPr lang="en-US" sz="1200" b="1" dirty="0" err="1"/>
              <a:t>acestora</a:t>
            </a:r>
            <a:r>
              <a:rPr lang="en-US" sz="1200" b="1" dirty="0"/>
              <a:t>, </a:t>
            </a:r>
            <a:r>
              <a:rPr lang="en-US" sz="1200" b="1" dirty="0" err="1"/>
              <a:t>într</a:t>
            </a:r>
            <a:r>
              <a:rPr lang="en-US" sz="1200" b="1" dirty="0"/>
              <a:t>-o </a:t>
            </a:r>
            <a:r>
              <a:rPr lang="en-US" sz="1200" b="1" dirty="0" err="1"/>
              <a:t>activitate</a:t>
            </a:r>
            <a:r>
              <a:rPr lang="en-US" sz="1200" b="1" dirty="0"/>
              <a:t> </a:t>
            </a:r>
            <a:r>
              <a:rPr lang="en-US" sz="1200" b="1" dirty="0" err="1"/>
              <a:t>individuală</a:t>
            </a:r>
            <a:r>
              <a:rPr lang="en-US" sz="1200" b="1" dirty="0"/>
              <a:t>; </a:t>
            </a:r>
            <a:endParaRPr lang="ro-RO" sz="1200" b="1" dirty="0"/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en-US" sz="1200" b="1" dirty="0" err="1"/>
              <a:t>realizarea</a:t>
            </a:r>
            <a:r>
              <a:rPr lang="en-US" sz="1200" b="1" dirty="0"/>
              <a:t> </a:t>
            </a:r>
            <a:r>
              <a:rPr lang="en-US" sz="1200" b="1" dirty="0" err="1"/>
              <a:t>unor</a:t>
            </a:r>
            <a:r>
              <a:rPr lang="en-US" sz="1200" b="1" dirty="0"/>
              <a:t> </a:t>
            </a:r>
            <a:r>
              <a:rPr lang="en-US" sz="1200" b="1" dirty="0" err="1"/>
              <a:t>activități</a:t>
            </a:r>
            <a:r>
              <a:rPr lang="en-US" sz="1200" b="1" dirty="0"/>
              <a:t> </a:t>
            </a:r>
            <a:r>
              <a:rPr lang="en-US" sz="1200" b="1" dirty="0" err="1"/>
              <a:t>experimentale</a:t>
            </a:r>
            <a:r>
              <a:rPr lang="en-US" sz="1200" b="1" dirty="0"/>
              <a:t>, pe </a:t>
            </a:r>
            <a:r>
              <a:rPr lang="en-US" sz="1200" b="1" dirty="0" err="1"/>
              <a:t>grupe</a:t>
            </a:r>
            <a:r>
              <a:rPr lang="en-US" sz="1200" b="1" dirty="0"/>
              <a:t>, </a:t>
            </a:r>
            <a:r>
              <a:rPr lang="en-US" sz="1200" b="1" dirty="0" err="1"/>
              <a:t>pentru</a:t>
            </a:r>
            <a:r>
              <a:rPr lang="en-US" sz="1200" b="1" dirty="0"/>
              <a:t> </a:t>
            </a:r>
            <a:r>
              <a:rPr lang="en-US" sz="1200" b="1" dirty="0" err="1"/>
              <a:t>obținerea</a:t>
            </a:r>
            <a:r>
              <a:rPr lang="en-US" sz="1200" b="1" dirty="0"/>
              <a:t> </a:t>
            </a:r>
            <a:r>
              <a:rPr lang="en-US" sz="1200" b="1" dirty="0" err="1"/>
              <a:t>unei</a:t>
            </a:r>
            <a:r>
              <a:rPr lang="en-US" sz="1200" b="1" dirty="0"/>
              <a:t> </a:t>
            </a:r>
            <a:r>
              <a:rPr lang="en-US" sz="1200" b="1" dirty="0" err="1"/>
              <a:t>soluții</a:t>
            </a:r>
            <a:r>
              <a:rPr lang="en-US" sz="1200" b="1" dirty="0"/>
              <a:t> saturate la o </a:t>
            </a:r>
            <a:r>
              <a:rPr lang="en-US" sz="1200" b="1" dirty="0" err="1"/>
              <a:t>anumită</a:t>
            </a:r>
            <a:r>
              <a:rPr lang="en-US" sz="1200" b="1" dirty="0"/>
              <a:t> </a:t>
            </a:r>
            <a:r>
              <a:rPr lang="en-US" sz="1200" b="1" dirty="0" err="1"/>
              <a:t>temperatură</a:t>
            </a:r>
            <a:r>
              <a:rPr lang="en-US" sz="1200" b="1" dirty="0"/>
              <a:t>, </a:t>
            </a:r>
            <a:r>
              <a:rPr lang="en-US" sz="1200" b="1" dirty="0" err="1"/>
              <a:t>utilizând</a:t>
            </a:r>
            <a:r>
              <a:rPr lang="en-US" sz="1200" b="1" dirty="0"/>
              <a:t> </a:t>
            </a:r>
            <a:r>
              <a:rPr lang="en-US" sz="1200" b="1" dirty="0" err="1"/>
              <a:t>coeficientul</a:t>
            </a:r>
            <a:r>
              <a:rPr lang="en-US" sz="1200" b="1" dirty="0"/>
              <a:t> de </a:t>
            </a:r>
            <a:r>
              <a:rPr lang="en-US" sz="1200" b="1" dirty="0" err="1"/>
              <a:t>solubilitate</a:t>
            </a:r>
            <a:r>
              <a:rPr lang="en-US" sz="1200" b="1" dirty="0"/>
              <a:t> </a:t>
            </a:r>
            <a:r>
              <a:rPr lang="en-US" sz="1200" b="1" dirty="0" err="1"/>
              <a:t>și</a:t>
            </a:r>
            <a:r>
              <a:rPr lang="en-US" sz="1200" b="1" dirty="0"/>
              <a:t> </a:t>
            </a:r>
            <a:r>
              <a:rPr lang="en-US" sz="1200" b="1" dirty="0" err="1"/>
              <a:t>algoritmul</a:t>
            </a:r>
            <a:r>
              <a:rPr lang="en-US" sz="1200" b="1" dirty="0"/>
              <a:t> de </a:t>
            </a:r>
            <a:r>
              <a:rPr lang="en-US" sz="1200" b="1" dirty="0" err="1"/>
              <a:t>calcul</a:t>
            </a:r>
            <a:r>
              <a:rPr lang="en-US" sz="1200" b="1" dirty="0"/>
              <a:t> a </a:t>
            </a:r>
            <a:r>
              <a:rPr lang="en-US" sz="1200" b="1" dirty="0" err="1"/>
              <a:t>masei</a:t>
            </a:r>
            <a:r>
              <a:rPr lang="en-US" sz="1200" b="1" dirty="0"/>
              <a:t> de </a:t>
            </a:r>
            <a:r>
              <a:rPr lang="en-US" sz="1200" b="1" dirty="0" err="1"/>
              <a:t>solvat</a:t>
            </a:r>
            <a:r>
              <a:rPr lang="en-US" sz="1200" b="1" dirty="0"/>
              <a:t>/ solvent;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06667" y="80010"/>
            <a:ext cx="1118311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CG4 - 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Exprimarea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informațiilor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concluziilor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și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demersurilor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rezolvare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pentru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o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situaţie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dată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limbajul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specific </a:t>
            </a:r>
            <a:r>
              <a:rPr lang="en-US" sz="24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chimiei</a:t>
            </a: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02920" y="1143000"/>
            <a:ext cx="3605784" cy="5349240"/>
          </a:xfrm>
          <a:prstGeom prst="roundRect">
            <a:avLst>
              <a:gd name="adj" fmla="val 2536"/>
            </a:avLst>
          </a:prstGeom>
          <a:solidFill>
            <a:srgbClr val="FFFFFF"/>
          </a:solidFill>
          <a:ln w="19050">
            <a:solidFill>
              <a:srgbClr val="4FC3BF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67512" y="1307592"/>
            <a:ext cx="3276600" cy="868680"/>
          </a:xfrm>
          <a:prstGeom prst="roundRect">
            <a:avLst>
              <a:gd name="adj" fmla="val 8421"/>
            </a:avLst>
          </a:prstGeom>
          <a:solidFill>
            <a:srgbClr val="4FC3BF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0" y="1417320"/>
            <a:ext cx="640080" cy="640080"/>
          </a:xfrm>
          <a:prstGeom prst="roundRect">
            <a:avLst>
              <a:gd name="adj" fmla="val 22000"/>
            </a:avLst>
          </a:prstGeom>
          <a:solidFill>
            <a:srgbClr val="4FC3BF"/>
          </a:solidFill>
          <a:ln/>
        </p:spPr>
      </p:sp>
      <p:sp>
        <p:nvSpPr>
          <p:cNvPr id="6" name="Text 4"/>
          <p:cNvSpPr/>
          <p:nvPr/>
        </p:nvSpPr>
        <p:spPr>
          <a:xfrm>
            <a:off x="708660" y="13487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🔍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508760" y="1325880"/>
            <a:ext cx="23713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Proiect investigativ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502920" y="2350008"/>
            <a:ext cx="3605784" cy="457200"/>
          </a:xfrm>
          <a:prstGeom prst="rect">
            <a:avLst/>
          </a:prstGeom>
          <a:solidFill>
            <a:srgbClr val="EFF3F7"/>
          </a:solidFill>
          <a:ln/>
        </p:spPr>
      </p:sp>
      <p:sp>
        <p:nvSpPr>
          <p:cNvPr id="9" name="Text 7"/>
          <p:cNvSpPr/>
          <p:nvPr/>
        </p:nvSpPr>
        <p:spPr>
          <a:xfrm>
            <a:off x="685800" y="2313432"/>
            <a:ext cx="3240024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4FC3B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TC (1h)</a:t>
            </a: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685800" y="3223260"/>
            <a:ext cx="3148584" cy="3337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1450" indent="-171450">
              <a:lnSpc>
                <a:spcPct val="125000"/>
              </a:lnSpc>
              <a:buFont typeface="Wingdings" panose="05000000000000000000" pitchFamily="2" charset="2"/>
              <a:buChar char="q"/>
            </a:pP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realizarea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unui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studiu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caz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„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Rolul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catalizatorilor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desfășurarea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reacții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chimice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”,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folosind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filmate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videoclipuri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educaționale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prezentarea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acestuia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frontală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endParaRPr lang="ro-RO" sz="1200" b="1" dirty="0">
              <a:solidFill>
                <a:srgbClr val="1A1A1A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171450" indent="-171450">
              <a:lnSpc>
                <a:spcPct val="125000"/>
              </a:lnSpc>
              <a:buFont typeface="Wingdings" panose="05000000000000000000" pitchFamily="2" charset="2"/>
              <a:buChar char="q"/>
            </a:pPr>
            <a:r>
              <a:rPr lang="en-US" sz="1200" b="1" dirty="0"/>
              <a:t> </a:t>
            </a:r>
            <a:r>
              <a:rPr lang="en-US" sz="1200" b="1" dirty="0" err="1"/>
              <a:t>elaborarea</a:t>
            </a:r>
            <a:r>
              <a:rPr lang="en-US" sz="1200" b="1" dirty="0"/>
              <a:t> </a:t>
            </a:r>
            <a:r>
              <a:rPr lang="en-US" sz="1200" b="1" dirty="0" err="1"/>
              <a:t>unui</a:t>
            </a:r>
            <a:r>
              <a:rPr lang="en-US" sz="1200" b="1" dirty="0"/>
              <a:t> material </a:t>
            </a:r>
            <a:r>
              <a:rPr lang="en-US" sz="1200" b="1" dirty="0" err="1"/>
              <a:t>vizual</a:t>
            </a:r>
            <a:r>
              <a:rPr lang="en-US" sz="1200" b="1" dirty="0"/>
              <a:t> (</a:t>
            </a:r>
            <a:r>
              <a:rPr lang="en-US" sz="1200" b="1" dirty="0" err="1"/>
              <a:t>schemă</a:t>
            </a:r>
            <a:r>
              <a:rPr lang="en-US" sz="1200" b="1" dirty="0"/>
              <a:t>, poster, </a:t>
            </a:r>
            <a:r>
              <a:rPr lang="en-US" sz="1200" b="1" dirty="0" err="1"/>
              <a:t>prezentare</a:t>
            </a:r>
            <a:r>
              <a:rPr lang="en-US" sz="1200" b="1" dirty="0"/>
              <a:t>) care </a:t>
            </a:r>
            <a:r>
              <a:rPr lang="en-US" sz="1200" b="1" dirty="0" err="1"/>
              <a:t>să</a:t>
            </a:r>
            <a:r>
              <a:rPr lang="en-US" sz="1200" b="1" dirty="0"/>
              <a:t> </a:t>
            </a:r>
            <a:r>
              <a:rPr lang="en-US" sz="1200" b="1" dirty="0" err="1"/>
              <a:t>ilustreze</a:t>
            </a:r>
            <a:r>
              <a:rPr lang="en-US" sz="1200" b="1" dirty="0"/>
              <a:t> </a:t>
            </a:r>
            <a:r>
              <a:rPr lang="en-US" sz="1200" b="1" dirty="0" err="1"/>
              <a:t>relațiile</a:t>
            </a:r>
            <a:r>
              <a:rPr lang="en-US" sz="1200" b="1" dirty="0"/>
              <a:t> </a:t>
            </a:r>
            <a:r>
              <a:rPr lang="en-US" sz="1200" b="1" dirty="0" err="1"/>
              <a:t>dintre</a:t>
            </a:r>
            <a:r>
              <a:rPr lang="en-US" sz="1200" b="1" dirty="0"/>
              <a:t> </a:t>
            </a:r>
            <a:r>
              <a:rPr lang="en-US" sz="1200" b="1" dirty="0" err="1"/>
              <a:t>parametrii</a:t>
            </a:r>
            <a:r>
              <a:rPr lang="en-US" sz="1200" b="1" dirty="0"/>
              <a:t> de stare ai </a:t>
            </a:r>
            <a:r>
              <a:rPr lang="en-US" sz="1200" b="1" dirty="0" err="1"/>
              <a:t>gazelor</a:t>
            </a:r>
            <a:r>
              <a:rPr lang="en-US" sz="1200" b="1" dirty="0"/>
              <a:t>, </a:t>
            </a:r>
            <a:r>
              <a:rPr lang="en-US" sz="1200" b="1" dirty="0" err="1"/>
              <a:t>folosind</a:t>
            </a:r>
            <a:r>
              <a:rPr lang="en-US" sz="1200" b="1" dirty="0"/>
              <a:t> </a:t>
            </a:r>
            <a:r>
              <a:rPr lang="en-US" sz="1200" b="1" dirty="0" err="1"/>
              <a:t>notaţiile</a:t>
            </a:r>
            <a:r>
              <a:rPr lang="en-US" sz="1200" b="1" dirty="0"/>
              <a:t> </a:t>
            </a:r>
            <a:r>
              <a:rPr lang="en-US" sz="1200" b="1" dirty="0" err="1"/>
              <a:t>specifice</a:t>
            </a:r>
            <a:r>
              <a:rPr lang="en-US" sz="1200" b="1" dirty="0"/>
              <a:t>; </a:t>
            </a:r>
          </a:p>
        </p:txBody>
      </p:sp>
      <p:sp>
        <p:nvSpPr>
          <p:cNvPr id="11" name="Shape 9"/>
          <p:cNvSpPr/>
          <p:nvPr/>
        </p:nvSpPr>
        <p:spPr>
          <a:xfrm>
            <a:off x="4291584" y="1143000"/>
            <a:ext cx="3605784" cy="5349240"/>
          </a:xfrm>
          <a:prstGeom prst="roundRect">
            <a:avLst>
              <a:gd name="adj" fmla="val 2536"/>
            </a:avLst>
          </a:prstGeom>
          <a:solidFill>
            <a:srgbClr val="FFFFFF"/>
          </a:solidFill>
          <a:ln w="19050">
            <a:solidFill>
              <a:srgbClr val="1E4DA0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4456176" y="1307592"/>
            <a:ext cx="3276600" cy="868680"/>
          </a:xfrm>
          <a:prstGeom prst="roundRect">
            <a:avLst>
              <a:gd name="adj" fmla="val 8421"/>
            </a:avLst>
          </a:prstGeom>
          <a:solidFill>
            <a:srgbClr val="1E4DA0"/>
          </a:solidFill>
          <a:ln/>
        </p:spPr>
      </p:sp>
      <p:sp>
        <p:nvSpPr>
          <p:cNvPr id="13" name="Shape 11"/>
          <p:cNvSpPr/>
          <p:nvPr/>
        </p:nvSpPr>
        <p:spPr>
          <a:xfrm>
            <a:off x="4565904" y="1417320"/>
            <a:ext cx="640080" cy="640080"/>
          </a:xfrm>
          <a:prstGeom prst="roundRect">
            <a:avLst>
              <a:gd name="adj" fmla="val 22000"/>
            </a:avLst>
          </a:prstGeom>
          <a:solidFill>
            <a:srgbClr val="1E4DA0"/>
          </a:solidFill>
          <a:ln/>
        </p:spPr>
      </p:sp>
      <p:sp>
        <p:nvSpPr>
          <p:cNvPr id="14" name="Text 12"/>
          <p:cNvSpPr/>
          <p:nvPr/>
        </p:nvSpPr>
        <p:spPr>
          <a:xfrm>
            <a:off x="4497324" y="13487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🌐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5297424" y="1325880"/>
            <a:ext cx="23713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Cercetare &amp; Document colaborativ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4291584" y="2313432"/>
            <a:ext cx="3605784" cy="457200"/>
          </a:xfrm>
          <a:prstGeom prst="rect">
            <a:avLst/>
          </a:prstGeom>
          <a:solidFill>
            <a:srgbClr val="EFF3F7"/>
          </a:solidFill>
          <a:ln/>
        </p:spPr>
      </p:sp>
      <p:sp>
        <p:nvSpPr>
          <p:cNvPr id="17" name="Text 15"/>
          <p:cNvSpPr/>
          <p:nvPr/>
        </p:nvSpPr>
        <p:spPr>
          <a:xfrm>
            <a:off x="4474464" y="2313432"/>
            <a:ext cx="3240024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1E4D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Mate-Info (2h)</a:t>
            </a:r>
            <a:endParaRPr lang="en-US" dirty="0"/>
          </a:p>
        </p:txBody>
      </p:sp>
      <p:sp>
        <p:nvSpPr>
          <p:cNvPr id="18" name="Text 16"/>
          <p:cNvSpPr/>
          <p:nvPr/>
        </p:nvSpPr>
        <p:spPr>
          <a:xfrm>
            <a:off x="4497324" y="3008376"/>
            <a:ext cx="3148584" cy="3337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1450" indent="-171450">
              <a:lnSpc>
                <a:spcPct val="125000"/>
              </a:lnSpc>
              <a:buFont typeface="Wingdings" panose="05000000000000000000" pitchFamily="2" charset="2"/>
              <a:buChar char="q"/>
            </a:pP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investigarea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variației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caracterului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metalic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al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sodiului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magneziului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aluminiului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reacție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experimentală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demonstrativă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realizată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profesor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utilizând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terminologia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specifică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formularea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explicațiilor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endParaRPr lang="ro-RO" sz="1200" b="1" dirty="0">
              <a:solidFill>
                <a:srgbClr val="1A1A1A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171450" indent="-171450">
              <a:lnSpc>
                <a:spcPct val="125000"/>
              </a:lnSpc>
              <a:buFont typeface="Wingdings" panose="05000000000000000000" pitchFamily="2" charset="2"/>
              <a:buChar char="q"/>
            </a:pPr>
            <a:r>
              <a:rPr lang="en-US" sz="1200" dirty="0"/>
              <a:t> </a:t>
            </a:r>
            <a:r>
              <a:rPr lang="en-US" sz="1200" b="1" dirty="0" err="1"/>
              <a:t>realizarea</a:t>
            </a:r>
            <a:r>
              <a:rPr lang="en-US" sz="1200" b="1" dirty="0"/>
              <a:t> </a:t>
            </a:r>
            <a:r>
              <a:rPr lang="en-US" sz="1200" b="1" dirty="0" err="1"/>
              <a:t>unui</a:t>
            </a:r>
            <a:r>
              <a:rPr lang="en-US" sz="1200" b="1" dirty="0"/>
              <a:t> document </a:t>
            </a:r>
            <a:r>
              <a:rPr lang="en-US" sz="1200" b="1" dirty="0" err="1"/>
              <a:t>colaborativ</a:t>
            </a:r>
            <a:r>
              <a:rPr lang="en-US" sz="1200" b="1" dirty="0"/>
              <a:t> ca </a:t>
            </a:r>
            <a:r>
              <a:rPr lang="en-US" sz="1200" b="1" dirty="0" err="1"/>
              <a:t>produs</a:t>
            </a:r>
            <a:r>
              <a:rPr lang="en-US" sz="1200" b="1" dirty="0"/>
              <a:t> al </a:t>
            </a:r>
            <a:r>
              <a:rPr lang="en-US" sz="1200" b="1" dirty="0" err="1"/>
              <a:t>cercetării</a:t>
            </a:r>
            <a:r>
              <a:rPr lang="en-US" sz="1200" b="1" dirty="0"/>
              <a:t> cu </a:t>
            </a:r>
            <a:r>
              <a:rPr lang="en-US" sz="1200" b="1" dirty="0" err="1"/>
              <a:t>titlul</a:t>
            </a:r>
            <a:r>
              <a:rPr lang="en-US" sz="1200" b="1" dirty="0"/>
              <a:t> „</a:t>
            </a:r>
            <a:r>
              <a:rPr lang="en-US" sz="1200" b="1" dirty="0" err="1"/>
              <a:t>Soluții</a:t>
            </a:r>
            <a:r>
              <a:rPr lang="en-US" sz="1200" b="1" dirty="0"/>
              <a:t> din </a:t>
            </a:r>
            <a:r>
              <a:rPr lang="en-US" sz="1200" b="1" dirty="0" err="1"/>
              <a:t>toată</a:t>
            </a:r>
            <a:r>
              <a:rPr lang="en-US" sz="1200" b="1" dirty="0"/>
              <a:t> </a:t>
            </a:r>
            <a:r>
              <a:rPr lang="en-US" sz="1200" b="1" dirty="0" err="1"/>
              <a:t>lumea</a:t>
            </a:r>
            <a:r>
              <a:rPr lang="en-US" sz="1200" b="1" dirty="0"/>
              <a:t>”: </a:t>
            </a:r>
            <a:r>
              <a:rPr lang="en-US" sz="1200" b="1" dirty="0" err="1"/>
              <a:t>soluții</a:t>
            </a:r>
            <a:r>
              <a:rPr lang="en-US" sz="1200" b="1" dirty="0"/>
              <a:t> </a:t>
            </a:r>
            <a:r>
              <a:rPr lang="en-US" sz="1200" b="1" dirty="0" err="1"/>
              <a:t>specifice</a:t>
            </a:r>
            <a:r>
              <a:rPr lang="en-US" sz="1200" b="1" dirty="0"/>
              <a:t> </a:t>
            </a:r>
            <a:r>
              <a:rPr lang="en-US" sz="1200" b="1" dirty="0" err="1"/>
              <a:t>unor</a:t>
            </a:r>
            <a:r>
              <a:rPr lang="en-US" sz="1200" b="1" dirty="0"/>
              <a:t> </a:t>
            </a:r>
            <a:r>
              <a:rPr lang="en-US" sz="1200" b="1" dirty="0" err="1"/>
              <a:t>culturi</a:t>
            </a:r>
            <a:r>
              <a:rPr lang="en-US" sz="1200" b="1" dirty="0"/>
              <a:t>/ </a:t>
            </a:r>
            <a:r>
              <a:rPr lang="en-US" sz="1200" b="1" dirty="0" err="1"/>
              <a:t>tradiții</a:t>
            </a:r>
            <a:r>
              <a:rPr lang="en-US" sz="1200" b="1" dirty="0"/>
              <a:t>: </a:t>
            </a:r>
            <a:r>
              <a:rPr lang="en-US" sz="1200" b="1" dirty="0" err="1"/>
              <a:t>ceaiuri</a:t>
            </a:r>
            <a:r>
              <a:rPr lang="en-US" sz="1200" b="1" dirty="0"/>
              <a:t> </a:t>
            </a:r>
            <a:r>
              <a:rPr lang="en-US" sz="1200" b="1" dirty="0" err="1"/>
              <a:t>tradiționale</a:t>
            </a:r>
            <a:r>
              <a:rPr lang="en-US" sz="1200" b="1" dirty="0"/>
              <a:t> (pH, </a:t>
            </a:r>
            <a:r>
              <a:rPr lang="en-US" sz="1200" b="1" dirty="0" err="1"/>
              <a:t>compoziție</a:t>
            </a:r>
            <a:r>
              <a:rPr lang="en-US" sz="1200" b="1" dirty="0"/>
              <a:t>)/ </a:t>
            </a:r>
            <a:r>
              <a:rPr lang="en-US" sz="1200" b="1" dirty="0" err="1"/>
              <a:t>oțet</a:t>
            </a:r>
            <a:r>
              <a:rPr lang="en-US" sz="1200" b="1" dirty="0"/>
              <a:t> balsamic/ de vin/ de </a:t>
            </a:r>
            <a:r>
              <a:rPr lang="en-US" sz="1200" b="1" dirty="0" err="1"/>
              <a:t>orez</a:t>
            </a:r>
            <a:r>
              <a:rPr lang="en-US" sz="1200" b="1" dirty="0"/>
              <a:t>/ de mere/ </a:t>
            </a:r>
            <a:r>
              <a:rPr lang="en-US" sz="1200" b="1" dirty="0" err="1"/>
              <a:t>soluții</a:t>
            </a:r>
            <a:r>
              <a:rPr lang="en-US" sz="1200" b="1" dirty="0"/>
              <a:t> </a:t>
            </a:r>
            <a:r>
              <a:rPr lang="en-US" sz="1200" b="1" dirty="0" err="1"/>
              <a:t>naturale</a:t>
            </a:r>
            <a:r>
              <a:rPr lang="en-US" sz="1200" b="1" dirty="0"/>
              <a:t> de </a:t>
            </a:r>
            <a:r>
              <a:rPr lang="en-US" sz="1200" b="1" dirty="0" err="1"/>
              <a:t>curățare</a:t>
            </a:r>
            <a:r>
              <a:rPr lang="en-US" sz="1200" b="1" dirty="0"/>
              <a:t>, </a:t>
            </a:r>
            <a:r>
              <a:rPr lang="en-US" sz="1200" b="1" dirty="0" err="1"/>
              <a:t>utilizând</a:t>
            </a:r>
            <a:r>
              <a:rPr lang="en-US" sz="1200" b="1" dirty="0"/>
              <a:t> </a:t>
            </a:r>
            <a:r>
              <a:rPr lang="en-US" sz="1200" b="1" dirty="0" err="1"/>
              <a:t>limbajului</a:t>
            </a:r>
            <a:r>
              <a:rPr lang="en-US" sz="1200" b="1" dirty="0"/>
              <a:t> specific; </a:t>
            </a:r>
          </a:p>
        </p:txBody>
      </p:sp>
      <p:sp>
        <p:nvSpPr>
          <p:cNvPr id="19" name="Shape 17"/>
          <p:cNvSpPr/>
          <p:nvPr/>
        </p:nvSpPr>
        <p:spPr>
          <a:xfrm>
            <a:off x="8080248" y="1143000"/>
            <a:ext cx="3605784" cy="5349240"/>
          </a:xfrm>
          <a:prstGeom prst="roundRect">
            <a:avLst>
              <a:gd name="adj" fmla="val 2536"/>
            </a:avLst>
          </a:prstGeom>
          <a:solidFill>
            <a:srgbClr val="FFFFFF"/>
          </a:solidFill>
          <a:ln w="19050">
            <a:solidFill>
              <a:srgbClr val="A6234D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244840" y="1307592"/>
            <a:ext cx="3276600" cy="868680"/>
          </a:xfrm>
          <a:prstGeom prst="roundRect">
            <a:avLst>
              <a:gd name="adj" fmla="val 8421"/>
            </a:avLst>
          </a:prstGeom>
          <a:solidFill>
            <a:srgbClr val="A6234D"/>
          </a:solidFill>
          <a:ln/>
        </p:spPr>
      </p:sp>
      <p:sp>
        <p:nvSpPr>
          <p:cNvPr id="21" name="Shape 19"/>
          <p:cNvSpPr/>
          <p:nvPr/>
        </p:nvSpPr>
        <p:spPr>
          <a:xfrm>
            <a:off x="8354568" y="1417320"/>
            <a:ext cx="640080" cy="640080"/>
          </a:xfrm>
          <a:prstGeom prst="roundRect">
            <a:avLst>
              <a:gd name="adj" fmla="val 22000"/>
            </a:avLst>
          </a:prstGeom>
          <a:solidFill>
            <a:srgbClr val="A6234D"/>
          </a:solidFill>
          <a:ln/>
        </p:spPr>
      </p:sp>
      <p:sp>
        <p:nvSpPr>
          <p:cNvPr id="22" name="Text 20"/>
          <p:cNvSpPr/>
          <p:nvPr/>
        </p:nvSpPr>
        <p:spPr>
          <a:xfrm>
            <a:off x="8285988" y="13487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🧪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9086088" y="1325880"/>
            <a:ext cx="23713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Rapoarte de laborator structurate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8080248" y="2313432"/>
            <a:ext cx="3605784" cy="457200"/>
          </a:xfrm>
          <a:prstGeom prst="rect">
            <a:avLst/>
          </a:prstGeom>
          <a:solidFill>
            <a:srgbClr val="EFF3F7"/>
          </a:solidFill>
          <a:ln/>
        </p:spPr>
      </p:sp>
      <p:sp>
        <p:nvSpPr>
          <p:cNvPr id="25" name="Text 23"/>
          <p:cNvSpPr/>
          <p:nvPr/>
        </p:nvSpPr>
        <p:spPr>
          <a:xfrm>
            <a:off x="8263128" y="2313432"/>
            <a:ext cx="3240024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A6234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Științe (3h)</a:t>
            </a:r>
            <a:endParaRPr lang="en-US" dirty="0"/>
          </a:p>
        </p:txBody>
      </p:sp>
      <p:sp>
        <p:nvSpPr>
          <p:cNvPr id="26" name="Text 24"/>
          <p:cNvSpPr/>
          <p:nvPr/>
        </p:nvSpPr>
        <p:spPr>
          <a:xfrm>
            <a:off x="8308848" y="3465576"/>
            <a:ext cx="3148584" cy="3337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1450" indent="-171450">
              <a:lnSpc>
                <a:spcPct val="125000"/>
              </a:lnSpc>
              <a:buFont typeface="Wingdings" panose="05000000000000000000" pitchFamily="2" charset="2"/>
              <a:buChar char="q"/>
            </a:pP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formularea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concluziilor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despre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caracterul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acido-bazic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al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soluții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limbaj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specific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chimiei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după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măsurarea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pH-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ului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acestora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experimentală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pe </a:t>
            </a:r>
            <a:r>
              <a:rPr lang="en-US" sz="1200" b="1" dirty="0" err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grupe</a:t>
            </a:r>
            <a:r>
              <a:rPr lang="en-US" sz="12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endParaRPr lang="ro-RO" sz="1200" b="1" dirty="0">
              <a:solidFill>
                <a:srgbClr val="1A1A1A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171450" indent="-171450">
              <a:lnSpc>
                <a:spcPct val="125000"/>
              </a:lnSpc>
              <a:buFont typeface="Wingdings" panose="05000000000000000000" pitchFamily="2" charset="2"/>
              <a:buChar char="q"/>
            </a:pPr>
            <a:r>
              <a:rPr lang="en-US" sz="1200" b="1" dirty="0" err="1"/>
              <a:t>exprimarea</a:t>
            </a:r>
            <a:r>
              <a:rPr lang="en-US" sz="1200" b="1" dirty="0"/>
              <a:t> </a:t>
            </a:r>
            <a:r>
              <a:rPr lang="en-US" sz="1200" b="1" dirty="0" err="1"/>
              <a:t>în</a:t>
            </a:r>
            <a:r>
              <a:rPr lang="en-US" sz="1200" b="1" dirty="0"/>
              <a:t> </a:t>
            </a:r>
            <a:r>
              <a:rPr lang="en-US" sz="1200" b="1" dirty="0" err="1"/>
              <a:t>limbaj</a:t>
            </a:r>
            <a:r>
              <a:rPr lang="en-US" sz="1200" b="1" dirty="0"/>
              <a:t> specific a </a:t>
            </a:r>
            <a:r>
              <a:rPr lang="en-US" sz="1200" b="1" dirty="0" err="1"/>
              <a:t>etapelor</a:t>
            </a:r>
            <a:r>
              <a:rPr lang="en-US" sz="1200" b="1" dirty="0"/>
              <a:t> de </a:t>
            </a:r>
            <a:r>
              <a:rPr lang="en-US" sz="1200" b="1" dirty="0" err="1"/>
              <a:t>rezolvare</a:t>
            </a:r>
            <a:r>
              <a:rPr lang="en-US" sz="1200" b="1" dirty="0"/>
              <a:t> a </a:t>
            </a:r>
            <a:r>
              <a:rPr lang="en-US" sz="1200" b="1" dirty="0" err="1"/>
              <a:t>problemelor</a:t>
            </a:r>
            <a:r>
              <a:rPr lang="en-US" sz="1200" b="1" dirty="0"/>
              <a:t> </a:t>
            </a:r>
            <a:r>
              <a:rPr lang="en-US" sz="1200" b="1" dirty="0" err="1"/>
              <a:t>referitoare</a:t>
            </a:r>
            <a:r>
              <a:rPr lang="en-US" sz="1200" b="1" dirty="0"/>
              <a:t> la </a:t>
            </a:r>
            <a:r>
              <a:rPr lang="en-US" sz="1200" b="1" dirty="0" err="1"/>
              <a:t>fracții</a:t>
            </a:r>
            <a:r>
              <a:rPr lang="en-US" sz="1200" b="1" dirty="0"/>
              <a:t> </a:t>
            </a:r>
            <a:r>
              <a:rPr lang="en-US" sz="1200" b="1" dirty="0" err="1"/>
              <a:t>molare</a:t>
            </a:r>
            <a:r>
              <a:rPr lang="en-US" sz="1200" b="1" dirty="0"/>
              <a:t>/ </a:t>
            </a:r>
            <a:r>
              <a:rPr lang="en-US" sz="1200" b="1" dirty="0" err="1"/>
              <a:t>legea</a:t>
            </a:r>
            <a:r>
              <a:rPr lang="en-US" sz="1200" b="1" dirty="0"/>
              <a:t> </a:t>
            </a:r>
            <a:r>
              <a:rPr lang="en-US" sz="1200" b="1" dirty="0" err="1"/>
              <a:t>presiunilor</a:t>
            </a:r>
            <a:r>
              <a:rPr lang="en-US" sz="1200" b="1" dirty="0"/>
              <a:t> </a:t>
            </a:r>
            <a:r>
              <a:rPr lang="en-US" sz="1200" b="1" dirty="0" err="1"/>
              <a:t>parțiale</a:t>
            </a:r>
            <a:r>
              <a:rPr lang="en-US" sz="1200" b="1" dirty="0"/>
              <a:t>/ </a:t>
            </a:r>
            <a:r>
              <a:rPr lang="en-US" sz="1200" b="1" dirty="0" err="1"/>
              <a:t>masă</a:t>
            </a:r>
            <a:r>
              <a:rPr lang="en-US" sz="1200" b="1" dirty="0"/>
              <a:t> </a:t>
            </a:r>
            <a:r>
              <a:rPr lang="en-US" sz="1200" b="1" dirty="0" err="1"/>
              <a:t>molară</a:t>
            </a:r>
            <a:r>
              <a:rPr lang="en-US" sz="1200" b="1" dirty="0"/>
              <a:t> </a:t>
            </a:r>
            <a:r>
              <a:rPr lang="en-US" sz="1200" b="1" dirty="0" err="1"/>
              <a:t>medie</a:t>
            </a:r>
            <a:r>
              <a:rPr lang="en-US" sz="1200" b="1" dirty="0"/>
              <a:t>, </a:t>
            </a:r>
            <a:r>
              <a:rPr lang="en-US" sz="1200" b="1" dirty="0" err="1"/>
              <a:t>într</a:t>
            </a:r>
            <a:r>
              <a:rPr lang="en-US" sz="1200" b="1" dirty="0"/>
              <a:t>-o </a:t>
            </a:r>
            <a:r>
              <a:rPr lang="en-US" sz="1200" b="1" dirty="0" err="1"/>
              <a:t>activitate</a:t>
            </a:r>
            <a:r>
              <a:rPr lang="en-US" sz="1200" b="1" dirty="0"/>
              <a:t> </a:t>
            </a:r>
            <a:r>
              <a:rPr lang="en-US" sz="1200" b="1" dirty="0" err="1"/>
              <a:t>frontală</a:t>
            </a:r>
            <a:r>
              <a:rPr lang="en-US" sz="1200" b="1" dirty="0"/>
              <a:t>; </a:t>
            </a:r>
          </a:p>
        </p:txBody>
      </p:sp>
      <p:sp>
        <p:nvSpPr>
          <p:cNvPr id="27" name="Text 25"/>
          <p:cNvSpPr/>
          <p:nvPr/>
        </p:nvSpPr>
        <p:spPr>
          <a:xfrm>
            <a:off x="502920" y="6547104"/>
            <a:ext cx="9144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3B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Analiză Comparativă — Activitățile de Învățare în Programele de Chimie (Clasa a IX-a)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ine 15">
            <a:extLst>
              <a:ext uri="{FF2B5EF4-FFF2-40B4-BE49-F238E27FC236}">
                <a16:creationId xmlns:a16="http://schemas.microsoft.com/office/drawing/2014/main" id="{D34CBA22-66E5-D994-7A01-DAFA772171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4910" y="774617"/>
            <a:ext cx="4843535" cy="6205352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278331" y="83202"/>
            <a:ext cx="1118311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CG5 -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Rezolvarea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probleme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în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scopul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stabilirii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unor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corelații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relevante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demonstrând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raționamente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deductive </a:t>
            </a:r>
            <a:r>
              <a:rPr lang="en-US" sz="2000" b="1" dirty="0" err="1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și</a:t>
            </a:r>
            <a:r>
              <a:rPr lang="en-US" sz="2000" b="1" dirty="0">
                <a:solidFill>
                  <a:srgbClr val="1A1A1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inductive </a:t>
            </a:r>
            <a:endParaRPr lang="en-US" sz="2000" dirty="0"/>
          </a:p>
        </p:txBody>
      </p:sp>
      <p:sp>
        <p:nvSpPr>
          <p:cNvPr id="3" name="Shape 1"/>
          <p:cNvSpPr/>
          <p:nvPr/>
        </p:nvSpPr>
        <p:spPr>
          <a:xfrm>
            <a:off x="502920" y="906162"/>
            <a:ext cx="7808718" cy="1962006"/>
          </a:xfrm>
          <a:prstGeom prst="roundRect">
            <a:avLst>
              <a:gd name="adj" fmla="val 3710"/>
            </a:avLst>
          </a:prstGeom>
          <a:solidFill>
            <a:srgbClr val="FFCCCC"/>
          </a:solidFill>
          <a:ln>
            <a:solidFill>
              <a:srgbClr val="FFCCCC"/>
            </a:solidFill>
          </a:ln>
        </p:spPr>
      </p:sp>
      <p:sp>
        <p:nvSpPr>
          <p:cNvPr id="4" name="Text 2"/>
          <p:cNvSpPr/>
          <p:nvPr/>
        </p:nvSpPr>
        <p:spPr>
          <a:xfrm>
            <a:off x="777240" y="1252728"/>
            <a:ext cx="1083644" cy="121775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SN 3h  </a:t>
            </a:r>
            <a:endParaRPr lang="ro-RO" sz="1600" b="1" dirty="0">
              <a:latin typeface="Arial" pitchFamily="34" charset="0"/>
              <a:ea typeface="Arial" pitchFamily="34" charset="-122"/>
              <a:cs typeface="Arial" pitchFamily="34" charset="-12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066635" y="1005840"/>
            <a:ext cx="5970459" cy="1816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 algn="just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aplicarea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algoritmilor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specifici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rezolvarea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probleme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pe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baza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ecuațiilor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reacții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redox cu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importanță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practică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(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aluminotermie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/ pile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electrice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etc.); </a:t>
            </a:r>
            <a:endParaRPr lang="ro-RO" sz="1400" b="1" dirty="0"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285750" indent="-285750" algn="just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/>
              <a:t>rezolvarea</a:t>
            </a:r>
            <a:r>
              <a:rPr lang="en-US" sz="1400" b="1" dirty="0"/>
              <a:t> </a:t>
            </a:r>
            <a:r>
              <a:rPr lang="en-US" sz="1400" b="1" dirty="0" err="1"/>
              <a:t>unor</a:t>
            </a:r>
            <a:r>
              <a:rPr lang="en-US" sz="1400" b="1" dirty="0"/>
              <a:t> </a:t>
            </a:r>
            <a:r>
              <a:rPr lang="en-US" sz="1400" b="1" dirty="0" err="1"/>
              <a:t>probleme</a:t>
            </a:r>
            <a:r>
              <a:rPr lang="en-US" sz="1400" b="1" dirty="0"/>
              <a:t> de </a:t>
            </a:r>
            <a:r>
              <a:rPr lang="en-US" sz="1400" b="1" dirty="0" err="1"/>
              <a:t>calcul</a:t>
            </a:r>
            <a:r>
              <a:rPr lang="en-US" sz="1400" b="1" dirty="0"/>
              <a:t> </a:t>
            </a:r>
            <a:r>
              <a:rPr lang="en-US" sz="1400" b="1" dirty="0" err="1"/>
              <a:t>pentru</a:t>
            </a:r>
            <a:r>
              <a:rPr lang="en-US" sz="1400" b="1" dirty="0"/>
              <a:t> </a:t>
            </a:r>
            <a:r>
              <a:rPr lang="en-US" sz="1400" b="1" dirty="0" err="1"/>
              <a:t>determinarea</a:t>
            </a:r>
            <a:r>
              <a:rPr lang="en-US" sz="1400" b="1" dirty="0"/>
              <a:t> </a:t>
            </a:r>
            <a:r>
              <a:rPr lang="en-US" sz="1400" b="1" dirty="0" err="1"/>
              <a:t>masei</a:t>
            </a:r>
            <a:r>
              <a:rPr lang="en-US" sz="1400" b="1" dirty="0"/>
              <a:t> de </a:t>
            </a:r>
            <a:r>
              <a:rPr lang="en-US" sz="1400" b="1" dirty="0" err="1"/>
              <a:t>substanță</a:t>
            </a:r>
            <a:r>
              <a:rPr lang="en-US" sz="1400" b="1" dirty="0"/>
              <a:t> </a:t>
            </a:r>
            <a:r>
              <a:rPr lang="en-US" sz="1400" b="1" dirty="0" err="1"/>
              <a:t>depusă</a:t>
            </a:r>
            <a:r>
              <a:rPr lang="en-US" sz="1400" b="1" dirty="0"/>
              <a:t> la </a:t>
            </a:r>
            <a:r>
              <a:rPr lang="en-US" sz="1400" b="1" dirty="0" err="1"/>
              <a:t>răcire</a:t>
            </a:r>
            <a:r>
              <a:rPr lang="en-US" sz="1400" b="1" dirty="0"/>
              <a:t>/ care </a:t>
            </a:r>
            <a:r>
              <a:rPr lang="en-US" sz="1400" b="1" dirty="0" err="1"/>
              <a:t>trebuie</a:t>
            </a:r>
            <a:r>
              <a:rPr lang="en-US" sz="1400" b="1" dirty="0"/>
              <a:t> </a:t>
            </a:r>
            <a:r>
              <a:rPr lang="en-US" sz="1400" b="1" dirty="0" err="1"/>
              <a:t>adăugată</a:t>
            </a:r>
            <a:r>
              <a:rPr lang="en-US" sz="1400" b="1" dirty="0"/>
              <a:t> la </a:t>
            </a:r>
            <a:r>
              <a:rPr lang="en-US" sz="1400" b="1" dirty="0" err="1"/>
              <a:t>încălzire</a:t>
            </a:r>
            <a:r>
              <a:rPr lang="en-US" sz="1400" b="1" dirty="0"/>
              <a:t> </a:t>
            </a:r>
            <a:r>
              <a:rPr lang="en-US" sz="1400" b="1" dirty="0" err="1"/>
              <a:t>pentru</a:t>
            </a:r>
            <a:r>
              <a:rPr lang="en-US" sz="1400" b="1" dirty="0"/>
              <a:t> a </a:t>
            </a:r>
            <a:r>
              <a:rPr lang="en-US" sz="1400" b="1" dirty="0" err="1"/>
              <a:t>obține</a:t>
            </a:r>
            <a:r>
              <a:rPr lang="en-US" sz="1400" b="1" dirty="0"/>
              <a:t> o </a:t>
            </a:r>
            <a:r>
              <a:rPr lang="en-US" sz="1400" b="1" dirty="0" err="1"/>
              <a:t>soluție</a:t>
            </a:r>
            <a:r>
              <a:rPr lang="en-US" sz="1400" b="1" dirty="0"/>
              <a:t> </a:t>
            </a:r>
            <a:r>
              <a:rPr lang="en-US" sz="1400" b="1" dirty="0" err="1"/>
              <a:t>saturată</a:t>
            </a:r>
            <a:r>
              <a:rPr lang="en-US" sz="1400" b="1" dirty="0"/>
              <a:t>, </a:t>
            </a:r>
            <a:r>
              <a:rPr lang="en-US" sz="1400" b="1" dirty="0" err="1"/>
              <a:t>utilizând</a:t>
            </a:r>
            <a:r>
              <a:rPr lang="en-US" sz="1400" b="1" dirty="0"/>
              <a:t> </a:t>
            </a:r>
            <a:r>
              <a:rPr lang="en-US" sz="1400" b="1" dirty="0" err="1"/>
              <a:t>curbe</a:t>
            </a:r>
            <a:r>
              <a:rPr lang="en-US" sz="1400" b="1" dirty="0"/>
              <a:t> de </a:t>
            </a:r>
            <a:r>
              <a:rPr lang="en-US" sz="1400" b="1" dirty="0" err="1"/>
              <a:t>solubilitate</a:t>
            </a:r>
            <a:r>
              <a:rPr lang="en-US" sz="1400" b="1" dirty="0"/>
              <a:t>; </a:t>
            </a:r>
          </a:p>
        </p:txBody>
      </p:sp>
      <p:sp>
        <p:nvSpPr>
          <p:cNvPr id="6" name="Shape 4"/>
          <p:cNvSpPr/>
          <p:nvPr/>
        </p:nvSpPr>
        <p:spPr>
          <a:xfrm>
            <a:off x="502920" y="2965383"/>
            <a:ext cx="7437922" cy="1706880"/>
          </a:xfrm>
          <a:prstGeom prst="roundRect">
            <a:avLst>
              <a:gd name="adj" fmla="val 371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</p:sp>
      <p:sp>
        <p:nvSpPr>
          <p:cNvPr id="7" name="Text 5"/>
          <p:cNvSpPr/>
          <p:nvPr/>
        </p:nvSpPr>
        <p:spPr>
          <a:xfrm>
            <a:off x="777240" y="3087624"/>
            <a:ext cx="1083644" cy="146913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MI 2h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2066636" y="3105912"/>
            <a:ext cx="5673680" cy="14691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aplicarea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algoritmilor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specifici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rezolvarea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probleme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calcul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concentrației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molare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soluțiilor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reacție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neutralizare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, individual; </a:t>
            </a:r>
            <a:endParaRPr lang="ro-RO" sz="1400" b="1" dirty="0"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285750" indent="-285750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/>
              <a:t>calcularea</a:t>
            </a:r>
            <a:r>
              <a:rPr lang="en-US" sz="1400" b="1" dirty="0"/>
              <a:t> pH-</a:t>
            </a:r>
            <a:r>
              <a:rPr lang="en-US" sz="1400" b="1" dirty="0" err="1"/>
              <a:t>ului</a:t>
            </a:r>
            <a:r>
              <a:rPr lang="en-US" sz="1400" b="1" dirty="0"/>
              <a:t> </a:t>
            </a:r>
            <a:r>
              <a:rPr lang="en-US" sz="1400" b="1" dirty="0" err="1"/>
              <a:t>unor</a:t>
            </a:r>
            <a:r>
              <a:rPr lang="en-US" sz="1400" b="1" dirty="0"/>
              <a:t> </a:t>
            </a:r>
            <a:r>
              <a:rPr lang="en-US" sz="1400" b="1" dirty="0" err="1"/>
              <a:t>soluții</a:t>
            </a:r>
            <a:r>
              <a:rPr lang="en-US" sz="1400" b="1" dirty="0"/>
              <a:t> de </a:t>
            </a:r>
            <a:r>
              <a:rPr lang="en-US" sz="1400" b="1" dirty="0" err="1"/>
              <a:t>acizi</a:t>
            </a:r>
            <a:r>
              <a:rPr lang="en-US" sz="1400" b="1" dirty="0"/>
              <a:t> </a:t>
            </a:r>
            <a:r>
              <a:rPr lang="en-US" sz="1400" b="1" dirty="0" err="1"/>
              <a:t>și</a:t>
            </a:r>
            <a:r>
              <a:rPr lang="en-US" sz="1400" b="1" dirty="0"/>
              <a:t> </a:t>
            </a:r>
            <a:r>
              <a:rPr lang="en-US" sz="1400" b="1" dirty="0" err="1"/>
              <a:t>baze</a:t>
            </a:r>
            <a:r>
              <a:rPr lang="en-US" sz="1400" b="1" dirty="0"/>
              <a:t> tari, de </a:t>
            </a:r>
            <a:r>
              <a:rPr lang="en-US" sz="1400" b="1" dirty="0" err="1"/>
              <a:t>concentrație</a:t>
            </a:r>
            <a:r>
              <a:rPr lang="en-US" sz="1400" b="1" dirty="0"/>
              <a:t> </a:t>
            </a:r>
            <a:r>
              <a:rPr lang="en-US" sz="1400" b="1" dirty="0" err="1"/>
              <a:t>dată</a:t>
            </a:r>
            <a:r>
              <a:rPr lang="en-US" sz="1400" b="1" dirty="0"/>
              <a:t>, </a:t>
            </a:r>
            <a:r>
              <a:rPr lang="en-US" sz="1400" b="1" dirty="0" err="1"/>
              <a:t>în</a:t>
            </a:r>
            <a:r>
              <a:rPr lang="en-US" sz="1400" b="1" dirty="0"/>
              <a:t> </a:t>
            </a:r>
            <a:r>
              <a:rPr lang="en-US" sz="1400" b="1" dirty="0" err="1"/>
              <a:t>exerciții</a:t>
            </a:r>
            <a:r>
              <a:rPr lang="en-US" sz="1400" b="1" dirty="0"/>
              <a:t> </a:t>
            </a:r>
            <a:r>
              <a:rPr lang="en-US" sz="1400" b="1" dirty="0" err="1"/>
              <a:t>dintr</a:t>
            </a:r>
            <a:r>
              <a:rPr lang="en-US" sz="1400" b="1" dirty="0"/>
              <a:t>-o </a:t>
            </a:r>
            <a:r>
              <a:rPr lang="en-US" sz="1400" b="1" dirty="0" err="1"/>
              <a:t>fișă</a:t>
            </a:r>
            <a:r>
              <a:rPr lang="en-US" sz="1400" b="1" dirty="0"/>
              <a:t> de </a:t>
            </a:r>
            <a:r>
              <a:rPr lang="en-US" sz="1400" b="1" dirty="0" err="1"/>
              <a:t>lucru</a:t>
            </a:r>
            <a:r>
              <a:rPr lang="en-US" sz="1400" b="1" dirty="0"/>
              <a:t>, individual; </a:t>
            </a:r>
          </a:p>
        </p:txBody>
      </p:sp>
      <p:sp>
        <p:nvSpPr>
          <p:cNvPr id="9" name="Shape 7"/>
          <p:cNvSpPr/>
          <p:nvPr/>
        </p:nvSpPr>
        <p:spPr>
          <a:xfrm>
            <a:off x="502920" y="4812792"/>
            <a:ext cx="7157185" cy="1725168"/>
          </a:xfrm>
          <a:prstGeom prst="roundRect">
            <a:avLst>
              <a:gd name="adj" fmla="val 3710"/>
            </a:avLst>
          </a:prstGeom>
          <a:solidFill>
            <a:srgbClr val="EBFFFF"/>
          </a:solidFill>
          <a:ln/>
        </p:spPr>
      </p:sp>
      <p:sp>
        <p:nvSpPr>
          <p:cNvPr id="10" name="Text 8"/>
          <p:cNvSpPr/>
          <p:nvPr/>
        </p:nvSpPr>
        <p:spPr>
          <a:xfrm>
            <a:off x="777240" y="4922520"/>
            <a:ext cx="1019476" cy="1469136"/>
          </a:xfrm>
          <a:prstGeom prst="rect">
            <a:avLst/>
          </a:prstGeom>
          <a:noFill/>
          <a:ln w="38100">
            <a:solidFill>
              <a:srgbClr val="8ED1DE"/>
            </a:solidFill>
          </a:ln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TC 1h 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502920" y="6547104"/>
            <a:ext cx="9144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AA3B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Analiză Comparativă — Activitățile de Învățare în Programele de Chimie (Clasa a IX-a)</a:t>
            </a:r>
            <a:endParaRPr lang="en-US" sz="900" dirty="0"/>
          </a:p>
        </p:txBody>
      </p:sp>
      <p:sp>
        <p:nvSpPr>
          <p:cNvPr id="22" name="Text 12">
            <a:extLst>
              <a:ext uri="{FF2B5EF4-FFF2-40B4-BE49-F238E27FC236}">
                <a16:creationId xmlns:a16="http://schemas.microsoft.com/office/drawing/2014/main" id="{9A0B6350-FDFD-D1CE-0184-BDB2397D474F}"/>
              </a:ext>
            </a:extLst>
          </p:cNvPr>
          <p:cNvSpPr/>
          <p:nvPr/>
        </p:nvSpPr>
        <p:spPr>
          <a:xfrm>
            <a:off x="8215162" y="3502749"/>
            <a:ext cx="40233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2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Nivelul</a:t>
            </a: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200" dirty="0"/>
          </a:p>
          <a:p>
            <a:pPr marL="0" indent="0" algn="ctr">
              <a:lnSpc>
                <a:spcPts val="17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</a:t>
            </a:r>
            <a:r>
              <a:rPr lang="ro-RO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</a:t>
            </a: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 | </a:t>
            </a:r>
            <a:endParaRPr lang="ro-RO" sz="1200" b="1" dirty="0">
              <a:solidFill>
                <a:srgbClr val="FFFFFF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ts val="1700"/>
              </a:lnSpc>
              <a:buNone/>
            </a:pPr>
            <a:r>
              <a:rPr lang="en-US" sz="12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Calcule</a:t>
            </a: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stoechiometrice </a:t>
            </a:r>
          </a:p>
          <a:p>
            <a:pPr marL="0" indent="0" algn="ctr">
              <a:lnSpc>
                <a:spcPts val="1700"/>
              </a:lnSpc>
              <a:buNone/>
            </a:pPr>
            <a:r>
              <a:rPr lang="ro-RO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variate</a:t>
            </a: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)</a:t>
            </a:r>
            <a:endParaRPr lang="en-US" sz="1200" dirty="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54EF29B4-CB9C-904D-24F3-9B596A60F99D}"/>
              </a:ext>
            </a:extLst>
          </p:cNvPr>
          <p:cNvSpPr/>
          <p:nvPr/>
        </p:nvSpPr>
        <p:spPr>
          <a:xfrm>
            <a:off x="8037095" y="4998122"/>
            <a:ext cx="4311350" cy="125392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4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Nivelul</a:t>
            </a:r>
            <a:r>
              <a:rPr lang="en-US" sz="14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1</a:t>
            </a:r>
            <a:endParaRPr lang="en-US" sz="1450" dirty="0"/>
          </a:p>
          <a:p>
            <a:pPr marL="0" indent="0" algn="ctr">
              <a:lnSpc>
                <a:spcPts val="1700"/>
              </a:lnSpc>
              <a:buNone/>
            </a:pPr>
            <a:r>
              <a:rPr lang="en-US" sz="14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(TC 1h | </a:t>
            </a:r>
            <a:r>
              <a:rPr lang="en-US" sz="14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Calcule</a:t>
            </a:r>
            <a:r>
              <a:rPr lang="en-US" sz="14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14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simple g</a:t>
            </a:r>
            <a:r>
              <a:rPr lang="en-US" sz="14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hidate</a:t>
            </a:r>
            <a:r>
              <a:rPr lang="en-US" sz="14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)</a:t>
            </a:r>
            <a:endParaRPr lang="en-US" sz="1450" dirty="0"/>
          </a:p>
        </p:txBody>
      </p:sp>
      <p:sp>
        <p:nvSpPr>
          <p:cNvPr id="17" name="Text 12">
            <a:extLst>
              <a:ext uri="{FF2B5EF4-FFF2-40B4-BE49-F238E27FC236}">
                <a16:creationId xmlns:a16="http://schemas.microsoft.com/office/drawing/2014/main" id="{23FA0477-B66D-0C10-3703-3D7D6309EBD0}"/>
              </a:ext>
            </a:extLst>
          </p:cNvPr>
          <p:cNvSpPr/>
          <p:nvPr/>
        </p:nvSpPr>
        <p:spPr>
          <a:xfrm>
            <a:off x="8311638" y="2141220"/>
            <a:ext cx="40233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1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Nivelul</a:t>
            </a: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100" dirty="0"/>
          </a:p>
          <a:p>
            <a:pPr marL="0" indent="0" algn="ctr">
              <a:lnSpc>
                <a:spcPts val="17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</a:t>
            </a:r>
            <a:r>
              <a:rPr lang="ro-RO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SN 3</a:t>
            </a: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 | </a:t>
            </a:r>
            <a:endParaRPr lang="ro-RO" sz="1100" b="1" dirty="0">
              <a:solidFill>
                <a:srgbClr val="FFFFFF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ts val="1700"/>
              </a:lnSpc>
              <a:buNone/>
            </a:pPr>
            <a:r>
              <a:rPr lang="en-US" sz="11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Calcule</a:t>
            </a: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o-RO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complexe </a:t>
            </a:r>
          </a:p>
          <a:p>
            <a:pPr marL="0" indent="0" algn="ctr">
              <a:lnSpc>
                <a:spcPts val="1700"/>
              </a:lnSpc>
              <a:buNone/>
            </a:pPr>
            <a:r>
              <a:rPr lang="ro-RO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și aplicații</a:t>
            </a: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)</a:t>
            </a:r>
            <a:endParaRPr lang="en-US" sz="1100" dirty="0"/>
          </a:p>
        </p:txBody>
      </p:sp>
      <p:sp>
        <p:nvSpPr>
          <p:cNvPr id="21" name="Text 3">
            <a:extLst>
              <a:ext uri="{FF2B5EF4-FFF2-40B4-BE49-F238E27FC236}">
                <a16:creationId xmlns:a16="http://schemas.microsoft.com/office/drawing/2014/main" id="{37ACDAA3-ED17-5DA3-F4F6-C7558A74A583}"/>
              </a:ext>
            </a:extLst>
          </p:cNvPr>
          <p:cNvSpPr/>
          <p:nvPr/>
        </p:nvSpPr>
        <p:spPr>
          <a:xfrm>
            <a:off x="2066636" y="4719106"/>
            <a:ext cx="5232522" cy="1816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 algn="just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aplicarea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algoritmilor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rezolvare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problemelor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calcul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stoechiometric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folosind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o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fișă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lucru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care-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ghidează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pe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elevi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pas cu pas,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remedială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;</a:t>
            </a:r>
            <a:endParaRPr lang="ro-RO" sz="1400" b="1" dirty="0"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285750" indent="-285750" algn="just">
              <a:lnSpc>
                <a:spcPct val="118000"/>
              </a:lnSpc>
              <a:buFont typeface="Wingdings" panose="05000000000000000000" pitchFamily="2" charset="2"/>
              <a:buChar char="q"/>
            </a:pPr>
            <a:r>
              <a:rPr lang="en-US" sz="1400" b="1" dirty="0"/>
              <a:t> </a:t>
            </a:r>
            <a:r>
              <a:rPr lang="en-US" sz="1400" b="1" dirty="0" err="1"/>
              <a:t>rezolvarea</a:t>
            </a:r>
            <a:r>
              <a:rPr lang="en-US" sz="1400" b="1" dirty="0"/>
              <a:t> de </a:t>
            </a:r>
            <a:r>
              <a:rPr lang="en-US" sz="1400" b="1" dirty="0" err="1"/>
              <a:t>probleme</a:t>
            </a:r>
            <a:r>
              <a:rPr lang="en-US" sz="1400" b="1" dirty="0"/>
              <a:t> </a:t>
            </a:r>
            <a:r>
              <a:rPr lang="en-US" sz="1400" b="1" dirty="0" err="1"/>
              <a:t>în</a:t>
            </a:r>
            <a:r>
              <a:rPr lang="en-US" sz="1400" b="1" dirty="0"/>
              <a:t> care sunt implicate </a:t>
            </a:r>
            <a:r>
              <a:rPr lang="en-US" sz="1400" b="1" dirty="0" err="1"/>
              <a:t>transformări</a:t>
            </a:r>
            <a:r>
              <a:rPr lang="en-US" sz="1400" b="1" dirty="0"/>
              <a:t> de stare ale </a:t>
            </a:r>
            <a:r>
              <a:rPr lang="en-US" sz="1400" b="1" dirty="0" err="1"/>
              <a:t>gazelor</a:t>
            </a:r>
            <a:r>
              <a:rPr lang="en-US" sz="1400" b="1" dirty="0"/>
              <a:t>, </a:t>
            </a:r>
            <a:r>
              <a:rPr lang="en-US" sz="1400" b="1" dirty="0" err="1"/>
              <a:t>în</a:t>
            </a:r>
            <a:r>
              <a:rPr lang="en-US" sz="1400" b="1" dirty="0"/>
              <a:t> </a:t>
            </a:r>
            <a:r>
              <a:rPr lang="en-US" sz="1400" b="1" dirty="0" err="1"/>
              <a:t>perechi</a:t>
            </a:r>
            <a:r>
              <a:rPr lang="en-US" sz="1400" b="1" dirty="0"/>
              <a:t>, </a:t>
            </a:r>
            <a:r>
              <a:rPr lang="en-US" sz="1400" b="1" dirty="0" err="1"/>
              <a:t>folosind</a:t>
            </a:r>
            <a:r>
              <a:rPr lang="en-US" sz="1400" b="1" dirty="0"/>
              <a:t> o </a:t>
            </a:r>
            <a:r>
              <a:rPr lang="en-US" sz="1400" b="1" dirty="0" err="1"/>
              <a:t>fișă</a:t>
            </a:r>
            <a:r>
              <a:rPr lang="en-US" sz="1400" b="1" dirty="0"/>
              <a:t> </a:t>
            </a:r>
            <a:r>
              <a:rPr lang="en-US" sz="1400" b="1" dirty="0" err="1"/>
              <a:t>lucru</a:t>
            </a:r>
            <a:r>
              <a:rPr lang="en-US" sz="1400" b="1" dirty="0"/>
              <a:t>;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51459" y="96013"/>
            <a:ext cx="11685905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4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CG6 -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Propunerea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unor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măsuri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de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prevenire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a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consecințelor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proceselor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și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acțiunii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produselor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chimice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asupra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propriei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persoane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și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asupra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mediului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pentru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dezvoltare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durabilă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și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sustenabilă</a:t>
            </a: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en-US" sz="2000" dirty="0"/>
          </a:p>
        </p:txBody>
      </p:sp>
      <p:sp>
        <p:nvSpPr>
          <p:cNvPr id="3" name="Shape 1"/>
          <p:cNvSpPr/>
          <p:nvPr/>
        </p:nvSpPr>
        <p:spPr>
          <a:xfrm>
            <a:off x="502920" y="1161288"/>
            <a:ext cx="11183112" cy="0"/>
          </a:xfrm>
          <a:prstGeom prst="line">
            <a:avLst/>
          </a:prstGeom>
          <a:noFill/>
          <a:ln w="19050">
            <a:solidFill>
              <a:srgbClr val="4FC3BF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1344168"/>
            <a:ext cx="868680" cy="868680"/>
          </a:xfrm>
          <a:prstGeom prst="roundRect">
            <a:avLst>
              <a:gd name="adj" fmla="val 22000"/>
            </a:avLst>
          </a:prstGeom>
          <a:solidFill>
            <a:srgbClr val="141B2E"/>
          </a:solidFill>
          <a:ln/>
        </p:spPr>
      </p:sp>
      <p:sp>
        <p:nvSpPr>
          <p:cNvPr id="5" name="Text 3"/>
          <p:cNvSpPr/>
          <p:nvPr/>
        </p:nvSpPr>
        <p:spPr>
          <a:xfrm>
            <a:off x="594360" y="1344168"/>
            <a:ext cx="868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1737360" y="1234440"/>
            <a:ext cx="9811512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7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TC (1h)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1568918" y="1504188"/>
            <a:ext cx="10117114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studierea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etichetelor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produselor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curățenie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pentru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identificarea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substanțelor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din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compoziția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lor,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într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-o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activitate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individuală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/de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echipă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endParaRPr lang="ro-RO" sz="1400" b="1" dirty="0"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realizarea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unui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eseu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structurat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tema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„Cum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protejează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gheața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ecosistemele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acvatice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?”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precizând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sursele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documentare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folosite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, individual; </a:t>
            </a:r>
            <a:endParaRPr lang="en-US" sz="1400" b="1" dirty="0"/>
          </a:p>
        </p:txBody>
      </p:sp>
      <p:sp>
        <p:nvSpPr>
          <p:cNvPr id="8" name="Shape 6"/>
          <p:cNvSpPr/>
          <p:nvPr/>
        </p:nvSpPr>
        <p:spPr>
          <a:xfrm>
            <a:off x="502920" y="2715768"/>
            <a:ext cx="11183112" cy="0"/>
          </a:xfrm>
          <a:prstGeom prst="line">
            <a:avLst/>
          </a:prstGeom>
          <a:noFill/>
          <a:ln w="19050">
            <a:solidFill>
              <a:srgbClr val="5B9BF5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594360" y="2898648"/>
            <a:ext cx="868680" cy="868680"/>
          </a:xfrm>
          <a:prstGeom prst="roundRect">
            <a:avLst>
              <a:gd name="adj" fmla="val 22000"/>
            </a:avLst>
          </a:prstGeom>
          <a:solidFill>
            <a:srgbClr val="141B2E"/>
          </a:solidFill>
          <a:ln/>
        </p:spPr>
      </p:sp>
      <p:sp>
        <p:nvSpPr>
          <p:cNvPr id="10" name="Text 8"/>
          <p:cNvSpPr/>
          <p:nvPr/>
        </p:nvSpPr>
        <p:spPr>
          <a:xfrm>
            <a:off x="594360" y="2898648"/>
            <a:ext cx="868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♻</a:t>
            </a:r>
            <a:endParaRPr lang="en-US" sz="3400" dirty="0"/>
          </a:p>
        </p:txBody>
      </p:sp>
      <p:sp>
        <p:nvSpPr>
          <p:cNvPr id="11" name="Text 9"/>
          <p:cNvSpPr/>
          <p:nvPr/>
        </p:nvSpPr>
        <p:spPr>
          <a:xfrm>
            <a:off x="1874520" y="2804480"/>
            <a:ext cx="9811512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7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Mate-Info (2h)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1546892" y="3039736"/>
            <a:ext cx="10390472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participarea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la o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dezbatere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tema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„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Substanțele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caracter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oxidant/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reducător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pot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influențeze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mediul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viața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?” (de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exemplu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: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monoxidul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carbon-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hemoglobina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intoxicații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poluare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); </a:t>
            </a:r>
            <a:endParaRPr lang="ro-RO" sz="1400" b="1" dirty="0"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US" sz="1400" b="1" dirty="0" err="1"/>
              <a:t>participarea</a:t>
            </a:r>
            <a:r>
              <a:rPr lang="en-US" sz="1400" b="1" dirty="0"/>
              <a:t> la un </a:t>
            </a:r>
            <a:r>
              <a:rPr lang="en-US" sz="1400" b="1" dirty="0" err="1"/>
              <a:t>studiu</a:t>
            </a:r>
            <a:r>
              <a:rPr lang="en-US" sz="1400" b="1" dirty="0"/>
              <a:t> de </a:t>
            </a:r>
            <a:r>
              <a:rPr lang="en-US" sz="1400" b="1" dirty="0" err="1"/>
              <a:t>caz</a:t>
            </a:r>
            <a:r>
              <a:rPr lang="en-US" sz="1400" b="1" dirty="0"/>
              <a:t> cu </a:t>
            </a:r>
            <a:r>
              <a:rPr lang="en-US" sz="1400" b="1" dirty="0" err="1"/>
              <a:t>tema</a:t>
            </a:r>
            <a:r>
              <a:rPr lang="en-US" sz="1400" b="1" dirty="0"/>
              <a:t>: „</a:t>
            </a:r>
            <a:r>
              <a:rPr lang="en-US" sz="1400" b="1" dirty="0" err="1"/>
              <a:t>Evaluarea</a:t>
            </a:r>
            <a:r>
              <a:rPr lang="en-US" sz="1400" b="1" dirty="0"/>
              <a:t> </a:t>
            </a:r>
            <a:r>
              <a:rPr lang="en-US" sz="1400" b="1" dirty="0" err="1"/>
              <a:t>consecințelor</a:t>
            </a:r>
            <a:r>
              <a:rPr lang="en-US" sz="1400" b="1" dirty="0"/>
              <a:t> </a:t>
            </a:r>
            <a:r>
              <a:rPr lang="en-US" sz="1400" b="1" dirty="0" err="1"/>
              <a:t>ecologice</a:t>
            </a:r>
            <a:r>
              <a:rPr lang="en-US" sz="1400" b="1" dirty="0"/>
              <a:t> </a:t>
            </a:r>
            <a:r>
              <a:rPr lang="en-US" sz="1400" b="1" dirty="0" err="1"/>
              <a:t>și</a:t>
            </a:r>
            <a:r>
              <a:rPr lang="en-US" sz="1400" b="1" dirty="0"/>
              <a:t> </a:t>
            </a:r>
            <a:r>
              <a:rPr lang="en-US" sz="1400" b="1" dirty="0" err="1"/>
              <a:t>economice</a:t>
            </a:r>
            <a:r>
              <a:rPr lang="en-US" sz="1400" b="1" dirty="0"/>
              <a:t> ale </a:t>
            </a:r>
            <a:r>
              <a:rPr lang="en-US" sz="1400" b="1" dirty="0" err="1"/>
              <a:t>utilizării</a:t>
            </a:r>
            <a:r>
              <a:rPr lang="en-US" sz="1400" b="1" dirty="0"/>
              <a:t> </a:t>
            </a:r>
            <a:r>
              <a:rPr lang="en-US" sz="1400" b="1" dirty="0" err="1"/>
              <a:t>necontrolate</a:t>
            </a:r>
            <a:r>
              <a:rPr lang="en-US" sz="1400" b="1" dirty="0"/>
              <a:t> a </a:t>
            </a:r>
            <a:r>
              <a:rPr lang="en-US" sz="1400" b="1" dirty="0" err="1"/>
              <a:t>soluțiilor</a:t>
            </a:r>
            <a:r>
              <a:rPr lang="en-US" sz="1400" b="1" dirty="0"/>
              <a:t> </a:t>
            </a:r>
            <a:r>
              <a:rPr lang="en-US" sz="1400" b="1" dirty="0" err="1"/>
              <a:t>acide</a:t>
            </a:r>
            <a:r>
              <a:rPr lang="en-US" sz="1400" b="1" dirty="0"/>
              <a:t> (de </a:t>
            </a:r>
            <a:r>
              <a:rPr lang="en-US" sz="1400" b="1" dirty="0" err="1"/>
              <a:t>exemplu</a:t>
            </a:r>
            <a:r>
              <a:rPr lang="en-US" sz="1400" b="1" dirty="0"/>
              <a:t>: </a:t>
            </a:r>
            <a:r>
              <a:rPr lang="en-US" sz="1400" b="1" dirty="0" err="1"/>
              <a:t>soluții</a:t>
            </a:r>
            <a:r>
              <a:rPr lang="en-US" sz="1400" b="1" dirty="0"/>
              <a:t> de acid sulfuric/ </a:t>
            </a:r>
            <a:r>
              <a:rPr lang="en-US" sz="1400" b="1" dirty="0" err="1"/>
              <a:t>clorhidric</a:t>
            </a:r>
            <a:r>
              <a:rPr lang="en-US" sz="1400" b="1" dirty="0"/>
              <a:t>) </a:t>
            </a:r>
            <a:r>
              <a:rPr lang="en-US" sz="1400" b="1" dirty="0" err="1"/>
              <a:t>și</a:t>
            </a:r>
            <a:r>
              <a:rPr lang="en-US" sz="1400" b="1" dirty="0"/>
              <a:t> </a:t>
            </a:r>
            <a:r>
              <a:rPr lang="en-US" sz="1400" b="1" dirty="0" err="1"/>
              <a:t>bazice</a:t>
            </a:r>
            <a:r>
              <a:rPr lang="en-US" sz="1400" b="1" dirty="0"/>
              <a:t> (de </a:t>
            </a:r>
            <a:r>
              <a:rPr lang="en-US" sz="1400" b="1" dirty="0" err="1"/>
              <a:t>exemplu</a:t>
            </a:r>
            <a:r>
              <a:rPr lang="en-US" sz="1400" b="1" dirty="0"/>
              <a:t>: </a:t>
            </a:r>
            <a:r>
              <a:rPr lang="en-US" sz="1400" b="1" dirty="0" err="1"/>
              <a:t>soluții</a:t>
            </a:r>
            <a:r>
              <a:rPr lang="en-US" sz="1400" b="1" dirty="0"/>
              <a:t> de </a:t>
            </a:r>
            <a:r>
              <a:rPr lang="en-US" sz="1400" b="1" dirty="0" err="1"/>
              <a:t>hidroxid</a:t>
            </a:r>
            <a:r>
              <a:rPr lang="en-US" sz="1400" b="1" dirty="0"/>
              <a:t> de </a:t>
            </a:r>
            <a:r>
              <a:rPr lang="en-US" sz="1400" b="1" dirty="0" err="1"/>
              <a:t>sodiu</a:t>
            </a:r>
            <a:r>
              <a:rPr lang="en-US" sz="1400" b="1" dirty="0"/>
              <a:t>/ </a:t>
            </a:r>
            <a:r>
              <a:rPr lang="en-US" sz="1400" b="1" dirty="0" err="1"/>
              <a:t>amoniac</a:t>
            </a:r>
            <a:r>
              <a:rPr lang="en-US" sz="1400" b="1" dirty="0"/>
              <a:t>)”, </a:t>
            </a:r>
            <a:r>
              <a:rPr lang="en-US" sz="1400" b="1" dirty="0" err="1"/>
              <a:t>într</a:t>
            </a:r>
            <a:r>
              <a:rPr lang="en-US" sz="1400" b="1" dirty="0"/>
              <a:t>-o </a:t>
            </a:r>
            <a:r>
              <a:rPr lang="en-US" sz="1400" b="1" dirty="0" err="1"/>
              <a:t>activitate</a:t>
            </a:r>
            <a:r>
              <a:rPr lang="en-US" sz="1400" b="1" dirty="0"/>
              <a:t> </a:t>
            </a:r>
            <a:r>
              <a:rPr lang="en-US" sz="1400" b="1" dirty="0" err="1"/>
              <a:t>frontală</a:t>
            </a:r>
            <a:r>
              <a:rPr lang="en-US" sz="1400" b="1" dirty="0"/>
              <a:t>; </a:t>
            </a:r>
          </a:p>
        </p:txBody>
      </p:sp>
      <p:sp>
        <p:nvSpPr>
          <p:cNvPr id="13" name="Shape 11"/>
          <p:cNvSpPr/>
          <p:nvPr/>
        </p:nvSpPr>
        <p:spPr>
          <a:xfrm>
            <a:off x="502920" y="4448155"/>
            <a:ext cx="11183112" cy="0"/>
          </a:xfrm>
          <a:prstGeom prst="line">
            <a:avLst/>
          </a:prstGeom>
          <a:noFill/>
          <a:ln w="19050">
            <a:solidFill>
              <a:srgbClr val="F0665E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594360" y="4732020"/>
            <a:ext cx="868680" cy="868680"/>
          </a:xfrm>
          <a:prstGeom prst="roundRect">
            <a:avLst>
              <a:gd name="adj" fmla="val 22000"/>
            </a:avLst>
          </a:prstGeom>
          <a:solidFill>
            <a:srgbClr val="141B2E"/>
          </a:solidFill>
          <a:ln/>
        </p:spPr>
      </p:sp>
      <p:sp>
        <p:nvSpPr>
          <p:cNvPr id="15" name="Text 13"/>
          <p:cNvSpPr/>
          <p:nvPr/>
        </p:nvSpPr>
        <p:spPr>
          <a:xfrm>
            <a:off x="594360" y="4694643"/>
            <a:ext cx="868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☣</a:t>
            </a:r>
            <a:endParaRPr lang="en-US" sz="3400" dirty="0"/>
          </a:p>
        </p:txBody>
      </p:sp>
      <p:sp>
        <p:nvSpPr>
          <p:cNvPr id="16" name="Text 14"/>
          <p:cNvSpPr/>
          <p:nvPr/>
        </p:nvSpPr>
        <p:spPr>
          <a:xfrm>
            <a:off x="1760220" y="4560694"/>
            <a:ext cx="9811512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7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Științe (3h)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1655947" y="4639298"/>
            <a:ext cx="10151042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q"/>
            </a:pPr>
            <a:endParaRPr lang="ro-RO" sz="1400" b="1" dirty="0"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redactarea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unor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articole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având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ca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temă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accidentele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domestice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cauzate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folosirea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necorespunzătoare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a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produselor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chimice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publicarea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acestora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revista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școlii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endParaRPr lang="ro-RO" sz="1400" b="1" dirty="0"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realizarea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echipă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, a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unui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ghid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siguranță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cu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titlul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: „Cum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procedăm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când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simțim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scăpări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gaz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metan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locuință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?”,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care sunt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propuse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reguli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comportament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și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măsuri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intervenție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în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caz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de un eventual </a:t>
            </a:r>
            <a:r>
              <a:rPr lang="en-US" sz="1400" b="1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dezastru</a:t>
            </a:r>
            <a:r>
              <a:rPr lang="ro-RO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;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q"/>
            </a:pP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502920" y="6547104"/>
            <a:ext cx="9144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78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Analiză Comparativă — Activitățile de Învățare în Programele de Chimie (Clasa a IX-a)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3407</Words>
  <Application>Microsoft Office PowerPoint</Application>
  <PresentationFormat>Particularizare</PresentationFormat>
  <Paragraphs>314</Paragraphs>
  <Slides>13</Slides>
  <Notes>9</Notes>
  <HiddenSlides>0</HiddenSlides>
  <MMClips>0</MMClips>
  <ScaleCrop>false</ScaleCrop>
  <HeadingPairs>
    <vt:vector size="6" baseType="variant">
      <vt:variant>
        <vt:lpstr>Fonturi utilizate</vt:lpstr>
      </vt:variant>
      <vt:variant>
        <vt:i4>3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Office Theme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Luminita Doicin</cp:lastModifiedBy>
  <cp:revision>54</cp:revision>
  <dcterms:created xsi:type="dcterms:W3CDTF">2026-09-05T12:41:59Z</dcterms:created>
  <dcterms:modified xsi:type="dcterms:W3CDTF">2026-09-11T21:11:35Z</dcterms:modified>
</cp:coreProperties>
</file>