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89" r:id="rId2"/>
    <p:sldId id="269" r:id="rId3"/>
    <p:sldId id="257" r:id="rId4"/>
    <p:sldId id="299" r:id="rId5"/>
    <p:sldId id="292" r:id="rId6"/>
    <p:sldId id="270" r:id="rId7"/>
    <p:sldId id="272" r:id="rId8"/>
    <p:sldId id="286" r:id="rId9"/>
    <p:sldId id="287" r:id="rId10"/>
    <p:sldId id="273" r:id="rId11"/>
    <p:sldId id="275" r:id="rId12"/>
    <p:sldId id="276" r:id="rId13"/>
    <p:sldId id="288" r:id="rId14"/>
    <p:sldId id="296" r:id="rId15"/>
    <p:sldId id="277" r:id="rId16"/>
    <p:sldId id="298" r:id="rId17"/>
    <p:sldId id="297" r:id="rId18"/>
    <p:sldId id="279" r:id="rId19"/>
    <p:sldId id="280" r:id="rId20"/>
    <p:sldId id="284" r:id="rId21"/>
    <p:sldId id="281" r:id="rId22"/>
    <p:sldId id="293" r:id="rId23"/>
    <p:sldId id="294" r:id="rId24"/>
    <p:sldId id="295" r:id="rId25"/>
    <p:sldId id="282" r:id="rId26"/>
    <p:sldId id="283" r:id="rId27"/>
    <p:sldId id="290" r:id="rId28"/>
  </p:sldIdLst>
  <p:sldSz cx="12192000" cy="6858000"/>
  <p:notesSz cx="7315200" cy="96012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71" autoAdjust="0"/>
    <p:restoredTop sz="70654" autoAdjust="0"/>
  </p:normalViewPr>
  <p:slideViewPr>
    <p:cSldViewPr snapToGrid="0">
      <p:cViewPr varScale="1">
        <p:scale>
          <a:sx n="57" d="100"/>
          <a:sy n="57" d="100"/>
        </p:scale>
        <p:origin x="1536"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notesMaster" Target="notesMasters/notesMaster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theme" Target="theme/theme1.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viewProps" Target="view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143589" y="0"/>
            <a:ext cx="3169920" cy="481727"/>
          </a:xfrm>
          <a:prstGeom prst="rect">
            <a:avLst/>
          </a:prstGeom>
        </p:spPr>
        <p:txBody>
          <a:bodyPr vert="horz" lIns="91440" tIns="45720" rIns="91440" bIns="45720" rtlCol="0"/>
          <a:lstStyle>
            <a:lvl1pPr algn="r">
              <a:defRPr sz="1200"/>
            </a:lvl1pPr>
          </a:lstStyle>
          <a:p>
            <a:fld id="{0EA86A79-E7CC-46F1-A2B4-1CC5DEC31651}" type="datetimeFigureOut">
              <a:rPr lang="en-US" smtClean="0"/>
              <a:t>9/11/2026</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31521" y="4620579"/>
            <a:ext cx="5852160" cy="378047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143589" y="9119474"/>
            <a:ext cx="3169920" cy="481726"/>
          </a:xfrm>
          <a:prstGeom prst="rect">
            <a:avLst/>
          </a:prstGeom>
        </p:spPr>
        <p:txBody>
          <a:bodyPr vert="horz" lIns="91440" tIns="45720" rIns="91440" bIns="45720" rtlCol="0" anchor="b"/>
          <a:lstStyle>
            <a:lvl1pPr algn="r">
              <a:defRPr sz="1200"/>
            </a:lvl1pPr>
          </a:lstStyle>
          <a:p>
            <a:fld id="{339C08AE-3EC7-42CA-A9AE-B9C76C44BCA9}" type="slidenum">
              <a:rPr lang="en-US" smtClean="0"/>
              <a:t>‹#›</a:t>
            </a:fld>
            <a:endParaRPr lang="en-US"/>
          </a:p>
        </p:txBody>
      </p:sp>
    </p:spTree>
    <p:extLst>
      <p:ext uri="{BB962C8B-B14F-4D97-AF65-F5344CB8AC3E}">
        <p14:creationId xmlns:p14="http://schemas.microsoft.com/office/powerpoint/2010/main" val="33567399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noProof="0" dirty="0"/>
          </a:p>
        </p:txBody>
      </p:sp>
      <p:sp>
        <p:nvSpPr>
          <p:cNvPr id="4" name="Slide Number Placeholder 3"/>
          <p:cNvSpPr>
            <a:spLocks noGrp="1"/>
          </p:cNvSpPr>
          <p:nvPr>
            <p:ph type="sldNum" sz="quarter" idx="5"/>
          </p:nvPr>
        </p:nvSpPr>
        <p:spPr/>
        <p:txBody>
          <a:bodyPr/>
          <a:lstStyle/>
          <a:p>
            <a:fld id="{339C08AE-3EC7-42CA-A9AE-B9C76C44BCA9}" type="slidenum">
              <a:rPr lang="en-US" smtClean="0"/>
              <a:t>1</a:t>
            </a:fld>
            <a:endParaRPr lang="en-US"/>
          </a:p>
        </p:txBody>
      </p:sp>
    </p:spTree>
    <p:extLst>
      <p:ext uri="{BB962C8B-B14F-4D97-AF65-F5344CB8AC3E}">
        <p14:creationId xmlns:p14="http://schemas.microsoft.com/office/powerpoint/2010/main" val="30529662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2</a:t>
            </a:fld>
            <a:endParaRPr lang="en-US"/>
          </a:p>
        </p:txBody>
      </p:sp>
    </p:spTree>
    <p:extLst>
      <p:ext uri="{BB962C8B-B14F-4D97-AF65-F5344CB8AC3E}">
        <p14:creationId xmlns:p14="http://schemas.microsoft.com/office/powerpoint/2010/main" val="1731951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dirty="0"/>
          </a:p>
        </p:txBody>
      </p:sp>
      <p:sp>
        <p:nvSpPr>
          <p:cNvPr id="4" name="Slide Number Placeholder 3"/>
          <p:cNvSpPr>
            <a:spLocks noGrp="1"/>
          </p:cNvSpPr>
          <p:nvPr>
            <p:ph type="sldNum" sz="quarter" idx="5"/>
          </p:nvPr>
        </p:nvSpPr>
        <p:spPr/>
        <p:txBody>
          <a:bodyPr/>
          <a:lstStyle/>
          <a:p>
            <a:fld id="{339C08AE-3EC7-42CA-A9AE-B9C76C44BCA9}" type="slidenum">
              <a:rPr lang="en-US" smtClean="0"/>
              <a:t>3</a:t>
            </a:fld>
            <a:endParaRPr lang="en-US"/>
          </a:p>
        </p:txBody>
      </p:sp>
    </p:spTree>
    <p:extLst>
      <p:ext uri="{BB962C8B-B14F-4D97-AF65-F5344CB8AC3E}">
        <p14:creationId xmlns:p14="http://schemas.microsoft.com/office/powerpoint/2010/main" val="23946045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4</a:t>
            </a:fld>
            <a:endParaRPr lang="en-US"/>
          </a:p>
        </p:txBody>
      </p:sp>
    </p:spTree>
    <p:extLst>
      <p:ext uri="{BB962C8B-B14F-4D97-AF65-F5344CB8AC3E}">
        <p14:creationId xmlns:p14="http://schemas.microsoft.com/office/powerpoint/2010/main" val="2039978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5</a:t>
            </a:fld>
            <a:endParaRPr lang="en-US"/>
          </a:p>
        </p:txBody>
      </p:sp>
    </p:spTree>
    <p:extLst>
      <p:ext uri="{BB962C8B-B14F-4D97-AF65-F5344CB8AC3E}">
        <p14:creationId xmlns:p14="http://schemas.microsoft.com/office/powerpoint/2010/main" val="11485655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noProof="0" dirty="0"/>
          </a:p>
        </p:txBody>
      </p:sp>
      <p:sp>
        <p:nvSpPr>
          <p:cNvPr id="4" name="Slide Number Placeholder 3"/>
          <p:cNvSpPr>
            <a:spLocks noGrp="1"/>
          </p:cNvSpPr>
          <p:nvPr>
            <p:ph type="sldNum" sz="quarter" idx="5"/>
          </p:nvPr>
        </p:nvSpPr>
        <p:spPr/>
        <p:txBody>
          <a:bodyPr/>
          <a:lstStyle/>
          <a:p>
            <a:fld id="{339C08AE-3EC7-42CA-A9AE-B9C76C44BCA9}" type="slidenum">
              <a:rPr lang="en-US" smtClean="0"/>
              <a:t>6</a:t>
            </a:fld>
            <a:endParaRPr lang="en-US"/>
          </a:p>
        </p:txBody>
      </p:sp>
    </p:spTree>
    <p:extLst>
      <p:ext uri="{BB962C8B-B14F-4D97-AF65-F5344CB8AC3E}">
        <p14:creationId xmlns:p14="http://schemas.microsoft.com/office/powerpoint/2010/main" val="9084048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7</a:t>
            </a:fld>
            <a:endParaRPr lang="en-US"/>
          </a:p>
        </p:txBody>
      </p:sp>
    </p:spTree>
    <p:extLst>
      <p:ext uri="{BB962C8B-B14F-4D97-AF65-F5344CB8AC3E}">
        <p14:creationId xmlns:p14="http://schemas.microsoft.com/office/powerpoint/2010/main" val="28224171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8</a:t>
            </a:fld>
            <a:endParaRPr lang="en-US"/>
          </a:p>
        </p:txBody>
      </p:sp>
    </p:spTree>
    <p:extLst>
      <p:ext uri="{BB962C8B-B14F-4D97-AF65-F5344CB8AC3E}">
        <p14:creationId xmlns:p14="http://schemas.microsoft.com/office/powerpoint/2010/main" val="36529274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sz="1200" kern="1200" noProof="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339C08AE-3EC7-42CA-A9AE-B9C76C44BCA9}" type="slidenum">
              <a:rPr lang="en-US" smtClean="0"/>
              <a:t>9</a:t>
            </a:fld>
            <a:endParaRPr lang="en-US"/>
          </a:p>
        </p:txBody>
      </p:sp>
    </p:spTree>
    <p:extLst>
      <p:ext uri="{BB962C8B-B14F-4D97-AF65-F5344CB8AC3E}">
        <p14:creationId xmlns:p14="http://schemas.microsoft.com/office/powerpoint/2010/main" val="13139604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10</a:t>
            </a:fld>
            <a:endParaRPr lang="en-US"/>
          </a:p>
        </p:txBody>
      </p:sp>
    </p:spTree>
    <p:extLst>
      <p:ext uri="{BB962C8B-B14F-4D97-AF65-F5344CB8AC3E}">
        <p14:creationId xmlns:p14="http://schemas.microsoft.com/office/powerpoint/2010/main" val="33117047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11</a:t>
            </a:fld>
            <a:endParaRPr lang="en-US"/>
          </a:p>
        </p:txBody>
      </p:sp>
    </p:spTree>
    <p:extLst>
      <p:ext uri="{BB962C8B-B14F-4D97-AF65-F5344CB8AC3E}">
        <p14:creationId xmlns:p14="http://schemas.microsoft.com/office/powerpoint/2010/main" val="13152745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339C08AE-3EC7-42CA-A9AE-B9C76C44BCA9}" type="slidenum">
              <a:rPr lang="en-US" smtClean="0"/>
              <a:t>12</a:t>
            </a:fld>
            <a:endParaRPr lang="en-US"/>
          </a:p>
        </p:txBody>
      </p:sp>
    </p:spTree>
    <p:extLst>
      <p:ext uri="{BB962C8B-B14F-4D97-AF65-F5344CB8AC3E}">
        <p14:creationId xmlns:p14="http://schemas.microsoft.com/office/powerpoint/2010/main" val="2029191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339C08AE-3EC7-42CA-A9AE-B9C76C44BCA9}" type="slidenum">
              <a:rPr lang="en-US" smtClean="0"/>
              <a:t>13</a:t>
            </a:fld>
            <a:endParaRPr lang="en-US"/>
          </a:p>
        </p:txBody>
      </p:sp>
    </p:spTree>
    <p:extLst>
      <p:ext uri="{BB962C8B-B14F-4D97-AF65-F5344CB8AC3E}">
        <p14:creationId xmlns:p14="http://schemas.microsoft.com/office/powerpoint/2010/main" val="40042076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339C08AE-3EC7-42CA-A9AE-B9C76C44BCA9}" type="slidenum">
              <a:rPr lang="en-US" smtClean="0"/>
              <a:t>14</a:t>
            </a:fld>
            <a:endParaRPr lang="en-US"/>
          </a:p>
        </p:txBody>
      </p:sp>
    </p:spTree>
    <p:extLst>
      <p:ext uri="{BB962C8B-B14F-4D97-AF65-F5344CB8AC3E}">
        <p14:creationId xmlns:p14="http://schemas.microsoft.com/office/powerpoint/2010/main" val="2536868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15</a:t>
            </a:fld>
            <a:endParaRPr lang="en-US"/>
          </a:p>
        </p:txBody>
      </p:sp>
    </p:spTree>
    <p:extLst>
      <p:ext uri="{BB962C8B-B14F-4D97-AF65-F5344CB8AC3E}">
        <p14:creationId xmlns:p14="http://schemas.microsoft.com/office/powerpoint/2010/main" val="9000012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16</a:t>
            </a:fld>
            <a:endParaRPr lang="en-US"/>
          </a:p>
        </p:txBody>
      </p:sp>
    </p:spTree>
    <p:extLst>
      <p:ext uri="{BB962C8B-B14F-4D97-AF65-F5344CB8AC3E}">
        <p14:creationId xmlns:p14="http://schemas.microsoft.com/office/powerpoint/2010/main" val="17497097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17</a:t>
            </a:fld>
            <a:endParaRPr lang="en-US"/>
          </a:p>
        </p:txBody>
      </p:sp>
    </p:spTree>
    <p:extLst>
      <p:ext uri="{BB962C8B-B14F-4D97-AF65-F5344CB8AC3E}">
        <p14:creationId xmlns:p14="http://schemas.microsoft.com/office/powerpoint/2010/main" val="25452870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339C08AE-3EC7-42CA-A9AE-B9C76C44BCA9}" type="slidenum">
              <a:rPr lang="en-US" smtClean="0"/>
              <a:t>18</a:t>
            </a:fld>
            <a:endParaRPr lang="en-US"/>
          </a:p>
        </p:txBody>
      </p:sp>
    </p:spTree>
    <p:extLst>
      <p:ext uri="{BB962C8B-B14F-4D97-AF65-F5344CB8AC3E}">
        <p14:creationId xmlns:p14="http://schemas.microsoft.com/office/powerpoint/2010/main" val="3995080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19</a:t>
            </a:fld>
            <a:endParaRPr lang="en-US"/>
          </a:p>
        </p:txBody>
      </p:sp>
    </p:spTree>
    <p:extLst>
      <p:ext uri="{BB962C8B-B14F-4D97-AF65-F5344CB8AC3E}">
        <p14:creationId xmlns:p14="http://schemas.microsoft.com/office/powerpoint/2010/main" val="34995602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20</a:t>
            </a:fld>
            <a:endParaRPr lang="en-US"/>
          </a:p>
        </p:txBody>
      </p:sp>
    </p:spTree>
    <p:extLst>
      <p:ext uri="{BB962C8B-B14F-4D97-AF65-F5344CB8AC3E}">
        <p14:creationId xmlns:p14="http://schemas.microsoft.com/office/powerpoint/2010/main" val="12925257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21</a:t>
            </a:fld>
            <a:endParaRPr lang="en-US"/>
          </a:p>
        </p:txBody>
      </p:sp>
    </p:spTree>
    <p:extLst>
      <p:ext uri="{BB962C8B-B14F-4D97-AF65-F5344CB8AC3E}">
        <p14:creationId xmlns:p14="http://schemas.microsoft.com/office/powerpoint/2010/main" val="41125246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22</a:t>
            </a:fld>
            <a:endParaRPr lang="en-US"/>
          </a:p>
        </p:txBody>
      </p:sp>
    </p:spTree>
    <p:extLst>
      <p:ext uri="{BB962C8B-B14F-4D97-AF65-F5344CB8AC3E}">
        <p14:creationId xmlns:p14="http://schemas.microsoft.com/office/powerpoint/2010/main" val="734196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23</a:t>
            </a:fld>
            <a:endParaRPr lang="en-US"/>
          </a:p>
        </p:txBody>
      </p:sp>
    </p:spTree>
    <p:extLst>
      <p:ext uri="{BB962C8B-B14F-4D97-AF65-F5344CB8AC3E}">
        <p14:creationId xmlns:p14="http://schemas.microsoft.com/office/powerpoint/2010/main" val="30357404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24</a:t>
            </a:fld>
            <a:endParaRPr lang="en-US"/>
          </a:p>
        </p:txBody>
      </p:sp>
    </p:spTree>
    <p:extLst>
      <p:ext uri="{BB962C8B-B14F-4D97-AF65-F5344CB8AC3E}">
        <p14:creationId xmlns:p14="http://schemas.microsoft.com/office/powerpoint/2010/main" val="30973795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339C08AE-3EC7-42CA-A9AE-B9C76C44BCA9}" type="slidenum">
              <a:rPr lang="en-US" smtClean="0"/>
              <a:t>25</a:t>
            </a:fld>
            <a:endParaRPr lang="en-US"/>
          </a:p>
        </p:txBody>
      </p:sp>
    </p:spTree>
    <p:extLst>
      <p:ext uri="{BB962C8B-B14F-4D97-AF65-F5344CB8AC3E}">
        <p14:creationId xmlns:p14="http://schemas.microsoft.com/office/powerpoint/2010/main" val="27171694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C08AE-3EC7-42CA-A9AE-B9C76C44BCA9}" type="slidenum">
              <a:rPr lang="en-US" smtClean="0"/>
              <a:t>26</a:t>
            </a:fld>
            <a:endParaRPr lang="en-US"/>
          </a:p>
        </p:txBody>
      </p:sp>
    </p:spTree>
    <p:extLst>
      <p:ext uri="{BB962C8B-B14F-4D97-AF65-F5344CB8AC3E}">
        <p14:creationId xmlns:p14="http://schemas.microsoft.com/office/powerpoint/2010/main" val="14778762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noProof="0" dirty="0"/>
          </a:p>
        </p:txBody>
      </p:sp>
      <p:sp>
        <p:nvSpPr>
          <p:cNvPr id="4" name="Slide Number Placeholder 3"/>
          <p:cNvSpPr>
            <a:spLocks noGrp="1"/>
          </p:cNvSpPr>
          <p:nvPr>
            <p:ph type="sldNum" sz="quarter" idx="5"/>
          </p:nvPr>
        </p:nvSpPr>
        <p:spPr/>
        <p:txBody>
          <a:bodyPr/>
          <a:lstStyle/>
          <a:p>
            <a:fld id="{339C08AE-3EC7-42CA-A9AE-B9C76C44BCA9}" type="slidenum">
              <a:rPr lang="en-US" smtClean="0"/>
              <a:t>27</a:t>
            </a:fld>
            <a:endParaRPr lang="en-US"/>
          </a:p>
        </p:txBody>
      </p:sp>
    </p:spTree>
    <p:extLst>
      <p:ext uri="{BB962C8B-B14F-4D97-AF65-F5344CB8AC3E}">
        <p14:creationId xmlns:p14="http://schemas.microsoft.com/office/powerpoint/2010/main" val="14410316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B79F3-0F62-4D17-8103-55E07C93DEA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ro-RO"/>
          </a:p>
        </p:txBody>
      </p:sp>
      <p:sp>
        <p:nvSpPr>
          <p:cNvPr id="3" name="Subtitle 2">
            <a:extLst>
              <a:ext uri="{FF2B5EF4-FFF2-40B4-BE49-F238E27FC236}">
                <a16:creationId xmlns:a16="http://schemas.microsoft.com/office/drawing/2014/main" id="{3A5580A1-93CB-457D-AB89-7D516E2E7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ro-RO"/>
          </a:p>
        </p:txBody>
      </p:sp>
      <p:sp>
        <p:nvSpPr>
          <p:cNvPr id="4" name="Date Placeholder 3">
            <a:extLst>
              <a:ext uri="{FF2B5EF4-FFF2-40B4-BE49-F238E27FC236}">
                <a16:creationId xmlns:a16="http://schemas.microsoft.com/office/drawing/2014/main" id="{0D4BFA04-863A-42AC-BC95-B62E05B990CC}"/>
              </a:ext>
            </a:extLst>
          </p:cNvPr>
          <p:cNvSpPr>
            <a:spLocks noGrp="1"/>
          </p:cNvSpPr>
          <p:nvPr>
            <p:ph type="dt" sz="half" idx="10"/>
          </p:nvPr>
        </p:nvSpPr>
        <p:spPr/>
        <p:txBody>
          <a:bodyPr/>
          <a:lstStyle/>
          <a:p>
            <a:fld id="{EF8410EE-0D15-44B5-AB57-48A1F1861730}" type="datetimeFigureOut">
              <a:rPr lang="ro-RO" smtClean="0"/>
              <a:t>11.09.2026</a:t>
            </a:fld>
            <a:endParaRPr lang="ro-RO"/>
          </a:p>
        </p:txBody>
      </p:sp>
      <p:sp>
        <p:nvSpPr>
          <p:cNvPr id="5" name="Footer Placeholder 4">
            <a:extLst>
              <a:ext uri="{FF2B5EF4-FFF2-40B4-BE49-F238E27FC236}">
                <a16:creationId xmlns:a16="http://schemas.microsoft.com/office/drawing/2014/main" id="{8B8F587E-05A1-42D7-93EE-8DACE0510017}"/>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6C94EB8E-BAEA-432D-808C-0CBDE5B96481}"/>
              </a:ext>
            </a:extLst>
          </p:cNvPr>
          <p:cNvSpPr>
            <a:spLocks noGrp="1"/>
          </p:cNvSpPr>
          <p:nvPr>
            <p:ph type="sldNum" sz="quarter" idx="12"/>
          </p:nvPr>
        </p:nvSpPr>
        <p:spPr/>
        <p:txBody>
          <a:bodyPr/>
          <a:lstStyle/>
          <a:p>
            <a:fld id="{876D46A9-5FF3-48A6-9CF1-143C5B9603D8}" type="slidenum">
              <a:rPr lang="ro-RO" smtClean="0"/>
              <a:t>‹#›</a:t>
            </a:fld>
            <a:endParaRPr lang="ro-RO"/>
          </a:p>
        </p:txBody>
      </p:sp>
    </p:spTree>
    <p:extLst>
      <p:ext uri="{BB962C8B-B14F-4D97-AF65-F5344CB8AC3E}">
        <p14:creationId xmlns:p14="http://schemas.microsoft.com/office/powerpoint/2010/main" val="2919192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FF7F3-2F17-4316-B396-986CF23A2E7E}"/>
              </a:ext>
            </a:extLst>
          </p:cNvPr>
          <p:cNvSpPr>
            <a:spLocks noGrp="1"/>
          </p:cNvSpPr>
          <p:nvPr>
            <p:ph type="title"/>
          </p:nvPr>
        </p:nvSpPr>
        <p:spPr/>
        <p:txBody>
          <a:bodyPr/>
          <a:lstStyle/>
          <a:p>
            <a:r>
              <a:rPr lang="en-US"/>
              <a:t>Click to edit Master title style</a:t>
            </a:r>
            <a:endParaRPr lang="ro-RO"/>
          </a:p>
        </p:txBody>
      </p:sp>
      <p:sp>
        <p:nvSpPr>
          <p:cNvPr id="3" name="Content Placeholder 2">
            <a:extLst>
              <a:ext uri="{FF2B5EF4-FFF2-40B4-BE49-F238E27FC236}">
                <a16:creationId xmlns:a16="http://schemas.microsoft.com/office/drawing/2014/main" id="{AF37ACB5-B10D-4601-950A-B626CF96D65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D5BE9C10-3EE7-4157-8500-998F68EBB98A}"/>
              </a:ext>
            </a:extLst>
          </p:cNvPr>
          <p:cNvSpPr>
            <a:spLocks noGrp="1"/>
          </p:cNvSpPr>
          <p:nvPr>
            <p:ph type="dt" sz="half" idx="10"/>
          </p:nvPr>
        </p:nvSpPr>
        <p:spPr/>
        <p:txBody>
          <a:bodyPr/>
          <a:lstStyle/>
          <a:p>
            <a:fld id="{EF8410EE-0D15-44B5-AB57-48A1F1861730}" type="datetimeFigureOut">
              <a:rPr lang="ro-RO" smtClean="0"/>
              <a:t>11.09.2026</a:t>
            </a:fld>
            <a:endParaRPr lang="ro-RO"/>
          </a:p>
        </p:txBody>
      </p:sp>
      <p:sp>
        <p:nvSpPr>
          <p:cNvPr id="5" name="Footer Placeholder 4">
            <a:extLst>
              <a:ext uri="{FF2B5EF4-FFF2-40B4-BE49-F238E27FC236}">
                <a16:creationId xmlns:a16="http://schemas.microsoft.com/office/drawing/2014/main" id="{1D3BAA27-AE86-4654-A739-C6766E6854C1}"/>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F49F8576-FBA0-48EA-9B1E-9016C05ACC42}"/>
              </a:ext>
            </a:extLst>
          </p:cNvPr>
          <p:cNvSpPr>
            <a:spLocks noGrp="1"/>
          </p:cNvSpPr>
          <p:nvPr>
            <p:ph type="sldNum" sz="quarter" idx="12"/>
          </p:nvPr>
        </p:nvSpPr>
        <p:spPr/>
        <p:txBody>
          <a:bodyPr/>
          <a:lstStyle/>
          <a:p>
            <a:fld id="{876D46A9-5FF3-48A6-9CF1-143C5B9603D8}" type="slidenum">
              <a:rPr lang="ro-RO" smtClean="0"/>
              <a:t>‹#›</a:t>
            </a:fld>
            <a:endParaRPr lang="ro-RO"/>
          </a:p>
        </p:txBody>
      </p:sp>
    </p:spTree>
    <p:extLst>
      <p:ext uri="{BB962C8B-B14F-4D97-AF65-F5344CB8AC3E}">
        <p14:creationId xmlns:p14="http://schemas.microsoft.com/office/powerpoint/2010/main" val="115520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B80ED-3780-4587-BD9E-C4275748AF9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ro-RO"/>
          </a:p>
        </p:txBody>
      </p:sp>
      <p:sp>
        <p:nvSpPr>
          <p:cNvPr id="3" name="Text Placeholder 2">
            <a:extLst>
              <a:ext uri="{FF2B5EF4-FFF2-40B4-BE49-F238E27FC236}">
                <a16:creationId xmlns:a16="http://schemas.microsoft.com/office/drawing/2014/main" id="{96C4E9A1-B317-4C9B-A978-17F4EBC448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481B6C7-4A9A-476C-B0B3-11F119F05FAF}"/>
              </a:ext>
            </a:extLst>
          </p:cNvPr>
          <p:cNvSpPr>
            <a:spLocks noGrp="1"/>
          </p:cNvSpPr>
          <p:nvPr>
            <p:ph type="dt" sz="half" idx="10"/>
          </p:nvPr>
        </p:nvSpPr>
        <p:spPr/>
        <p:txBody>
          <a:bodyPr/>
          <a:lstStyle/>
          <a:p>
            <a:fld id="{EF8410EE-0D15-44B5-AB57-48A1F1861730}" type="datetimeFigureOut">
              <a:rPr lang="ro-RO" smtClean="0"/>
              <a:t>11.09.2026</a:t>
            </a:fld>
            <a:endParaRPr lang="ro-RO"/>
          </a:p>
        </p:txBody>
      </p:sp>
      <p:sp>
        <p:nvSpPr>
          <p:cNvPr id="5" name="Footer Placeholder 4">
            <a:extLst>
              <a:ext uri="{FF2B5EF4-FFF2-40B4-BE49-F238E27FC236}">
                <a16:creationId xmlns:a16="http://schemas.microsoft.com/office/drawing/2014/main" id="{DD6274A1-4BD8-4972-BD6E-7E81AA9BB2D8}"/>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B2DB97D1-4FD5-4247-B05F-DA32C9605F4F}"/>
              </a:ext>
            </a:extLst>
          </p:cNvPr>
          <p:cNvSpPr>
            <a:spLocks noGrp="1"/>
          </p:cNvSpPr>
          <p:nvPr>
            <p:ph type="sldNum" sz="quarter" idx="12"/>
          </p:nvPr>
        </p:nvSpPr>
        <p:spPr/>
        <p:txBody>
          <a:bodyPr/>
          <a:lstStyle/>
          <a:p>
            <a:fld id="{876D46A9-5FF3-48A6-9CF1-143C5B9603D8}" type="slidenum">
              <a:rPr lang="ro-RO" smtClean="0"/>
              <a:t>‹#›</a:t>
            </a:fld>
            <a:endParaRPr lang="ro-RO"/>
          </a:p>
        </p:txBody>
      </p:sp>
    </p:spTree>
    <p:extLst>
      <p:ext uri="{BB962C8B-B14F-4D97-AF65-F5344CB8AC3E}">
        <p14:creationId xmlns:p14="http://schemas.microsoft.com/office/powerpoint/2010/main" val="1384874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A05A5-D474-457C-B213-5E37B71ACAEE}"/>
              </a:ext>
            </a:extLst>
          </p:cNvPr>
          <p:cNvSpPr>
            <a:spLocks noGrp="1"/>
          </p:cNvSpPr>
          <p:nvPr>
            <p:ph type="title"/>
          </p:nvPr>
        </p:nvSpPr>
        <p:spPr/>
        <p:txBody>
          <a:bodyPr/>
          <a:lstStyle/>
          <a:p>
            <a:r>
              <a:rPr lang="en-US"/>
              <a:t>Click to edit Master title style</a:t>
            </a:r>
            <a:endParaRPr lang="ro-RO"/>
          </a:p>
        </p:txBody>
      </p:sp>
      <p:sp>
        <p:nvSpPr>
          <p:cNvPr id="3" name="Content Placeholder 2">
            <a:extLst>
              <a:ext uri="{FF2B5EF4-FFF2-40B4-BE49-F238E27FC236}">
                <a16:creationId xmlns:a16="http://schemas.microsoft.com/office/drawing/2014/main" id="{90A48A76-9A6C-41C5-86A3-BFC21DEDE68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Content Placeholder 3">
            <a:extLst>
              <a:ext uri="{FF2B5EF4-FFF2-40B4-BE49-F238E27FC236}">
                <a16:creationId xmlns:a16="http://schemas.microsoft.com/office/drawing/2014/main" id="{957D4515-900C-4128-B149-DD9864A8FD3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Date Placeholder 4">
            <a:extLst>
              <a:ext uri="{FF2B5EF4-FFF2-40B4-BE49-F238E27FC236}">
                <a16:creationId xmlns:a16="http://schemas.microsoft.com/office/drawing/2014/main" id="{77A5F539-4D51-42D3-9DA3-2CF74A56001B}"/>
              </a:ext>
            </a:extLst>
          </p:cNvPr>
          <p:cNvSpPr>
            <a:spLocks noGrp="1"/>
          </p:cNvSpPr>
          <p:nvPr>
            <p:ph type="dt" sz="half" idx="10"/>
          </p:nvPr>
        </p:nvSpPr>
        <p:spPr/>
        <p:txBody>
          <a:bodyPr/>
          <a:lstStyle/>
          <a:p>
            <a:fld id="{EF8410EE-0D15-44B5-AB57-48A1F1861730}" type="datetimeFigureOut">
              <a:rPr lang="ro-RO" smtClean="0"/>
              <a:t>11.09.2026</a:t>
            </a:fld>
            <a:endParaRPr lang="ro-RO"/>
          </a:p>
        </p:txBody>
      </p:sp>
      <p:sp>
        <p:nvSpPr>
          <p:cNvPr id="6" name="Footer Placeholder 5">
            <a:extLst>
              <a:ext uri="{FF2B5EF4-FFF2-40B4-BE49-F238E27FC236}">
                <a16:creationId xmlns:a16="http://schemas.microsoft.com/office/drawing/2014/main" id="{B9EE7A3E-E773-4DE0-8644-1CBDA4635FCD}"/>
              </a:ext>
            </a:extLst>
          </p:cNvPr>
          <p:cNvSpPr>
            <a:spLocks noGrp="1"/>
          </p:cNvSpPr>
          <p:nvPr>
            <p:ph type="ftr" sz="quarter" idx="11"/>
          </p:nvPr>
        </p:nvSpPr>
        <p:spPr/>
        <p:txBody>
          <a:bodyPr/>
          <a:lstStyle/>
          <a:p>
            <a:endParaRPr lang="ro-RO"/>
          </a:p>
        </p:txBody>
      </p:sp>
      <p:sp>
        <p:nvSpPr>
          <p:cNvPr id="7" name="Slide Number Placeholder 6">
            <a:extLst>
              <a:ext uri="{FF2B5EF4-FFF2-40B4-BE49-F238E27FC236}">
                <a16:creationId xmlns:a16="http://schemas.microsoft.com/office/drawing/2014/main" id="{DBAFA959-FA0F-4AC8-B780-1CA6C4D73C06}"/>
              </a:ext>
            </a:extLst>
          </p:cNvPr>
          <p:cNvSpPr>
            <a:spLocks noGrp="1"/>
          </p:cNvSpPr>
          <p:nvPr>
            <p:ph type="sldNum" sz="quarter" idx="12"/>
          </p:nvPr>
        </p:nvSpPr>
        <p:spPr/>
        <p:txBody>
          <a:bodyPr/>
          <a:lstStyle/>
          <a:p>
            <a:fld id="{876D46A9-5FF3-48A6-9CF1-143C5B9603D8}" type="slidenum">
              <a:rPr lang="ro-RO" smtClean="0"/>
              <a:t>‹#›</a:t>
            </a:fld>
            <a:endParaRPr lang="ro-RO"/>
          </a:p>
        </p:txBody>
      </p:sp>
    </p:spTree>
    <p:extLst>
      <p:ext uri="{BB962C8B-B14F-4D97-AF65-F5344CB8AC3E}">
        <p14:creationId xmlns:p14="http://schemas.microsoft.com/office/powerpoint/2010/main" val="3081937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9BAC6-C187-4FB8-BE43-5C8C20E3777A}"/>
              </a:ext>
            </a:extLst>
          </p:cNvPr>
          <p:cNvSpPr>
            <a:spLocks noGrp="1"/>
          </p:cNvSpPr>
          <p:nvPr>
            <p:ph type="title"/>
          </p:nvPr>
        </p:nvSpPr>
        <p:spPr>
          <a:xfrm>
            <a:off x="839788" y="365125"/>
            <a:ext cx="10515600" cy="1325563"/>
          </a:xfrm>
        </p:spPr>
        <p:txBody>
          <a:bodyPr/>
          <a:lstStyle/>
          <a:p>
            <a:r>
              <a:rPr lang="en-US"/>
              <a:t>Click to edit Master title style</a:t>
            </a:r>
            <a:endParaRPr lang="ro-RO"/>
          </a:p>
        </p:txBody>
      </p:sp>
      <p:sp>
        <p:nvSpPr>
          <p:cNvPr id="3" name="Text Placeholder 2">
            <a:extLst>
              <a:ext uri="{FF2B5EF4-FFF2-40B4-BE49-F238E27FC236}">
                <a16:creationId xmlns:a16="http://schemas.microsoft.com/office/drawing/2014/main" id="{1DF1D77C-56F9-4C9D-B370-AB2695C02D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CE74A04-7581-4A80-9B42-2C19BF14BFD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Text Placeholder 4">
            <a:extLst>
              <a:ext uri="{FF2B5EF4-FFF2-40B4-BE49-F238E27FC236}">
                <a16:creationId xmlns:a16="http://schemas.microsoft.com/office/drawing/2014/main" id="{ABDBF678-86D0-47E6-8ABA-0136826783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807FB8F-890C-4FB6-8E7C-8A259C99B6E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7" name="Date Placeholder 6">
            <a:extLst>
              <a:ext uri="{FF2B5EF4-FFF2-40B4-BE49-F238E27FC236}">
                <a16:creationId xmlns:a16="http://schemas.microsoft.com/office/drawing/2014/main" id="{C39A1A76-F0FE-4A68-92AA-C5855FDF0DBB}"/>
              </a:ext>
            </a:extLst>
          </p:cNvPr>
          <p:cNvSpPr>
            <a:spLocks noGrp="1"/>
          </p:cNvSpPr>
          <p:nvPr>
            <p:ph type="dt" sz="half" idx="10"/>
          </p:nvPr>
        </p:nvSpPr>
        <p:spPr/>
        <p:txBody>
          <a:bodyPr/>
          <a:lstStyle/>
          <a:p>
            <a:fld id="{EF8410EE-0D15-44B5-AB57-48A1F1861730}" type="datetimeFigureOut">
              <a:rPr lang="ro-RO" smtClean="0"/>
              <a:t>11.09.2026</a:t>
            </a:fld>
            <a:endParaRPr lang="ro-RO"/>
          </a:p>
        </p:txBody>
      </p:sp>
      <p:sp>
        <p:nvSpPr>
          <p:cNvPr id="8" name="Footer Placeholder 7">
            <a:extLst>
              <a:ext uri="{FF2B5EF4-FFF2-40B4-BE49-F238E27FC236}">
                <a16:creationId xmlns:a16="http://schemas.microsoft.com/office/drawing/2014/main" id="{C66A5E10-D5F2-46EB-92C4-C01DF6340F41}"/>
              </a:ext>
            </a:extLst>
          </p:cNvPr>
          <p:cNvSpPr>
            <a:spLocks noGrp="1"/>
          </p:cNvSpPr>
          <p:nvPr>
            <p:ph type="ftr" sz="quarter" idx="11"/>
          </p:nvPr>
        </p:nvSpPr>
        <p:spPr/>
        <p:txBody>
          <a:bodyPr/>
          <a:lstStyle/>
          <a:p>
            <a:endParaRPr lang="ro-RO"/>
          </a:p>
        </p:txBody>
      </p:sp>
      <p:sp>
        <p:nvSpPr>
          <p:cNvPr id="9" name="Slide Number Placeholder 8">
            <a:extLst>
              <a:ext uri="{FF2B5EF4-FFF2-40B4-BE49-F238E27FC236}">
                <a16:creationId xmlns:a16="http://schemas.microsoft.com/office/drawing/2014/main" id="{E2B6E8CA-891D-43CC-A6C1-85DC4EFA948E}"/>
              </a:ext>
            </a:extLst>
          </p:cNvPr>
          <p:cNvSpPr>
            <a:spLocks noGrp="1"/>
          </p:cNvSpPr>
          <p:nvPr>
            <p:ph type="sldNum" sz="quarter" idx="12"/>
          </p:nvPr>
        </p:nvSpPr>
        <p:spPr/>
        <p:txBody>
          <a:bodyPr/>
          <a:lstStyle/>
          <a:p>
            <a:fld id="{876D46A9-5FF3-48A6-9CF1-143C5B9603D8}" type="slidenum">
              <a:rPr lang="ro-RO" smtClean="0"/>
              <a:t>‹#›</a:t>
            </a:fld>
            <a:endParaRPr lang="ro-RO"/>
          </a:p>
        </p:txBody>
      </p:sp>
    </p:spTree>
    <p:extLst>
      <p:ext uri="{BB962C8B-B14F-4D97-AF65-F5344CB8AC3E}">
        <p14:creationId xmlns:p14="http://schemas.microsoft.com/office/powerpoint/2010/main" val="3402121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CB384-3153-46BB-8111-CC70CBFFF29B}"/>
              </a:ext>
            </a:extLst>
          </p:cNvPr>
          <p:cNvSpPr>
            <a:spLocks noGrp="1"/>
          </p:cNvSpPr>
          <p:nvPr>
            <p:ph type="title"/>
          </p:nvPr>
        </p:nvSpPr>
        <p:spPr/>
        <p:txBody>
          <a:bodyPr/>
          <a:lstStyle/>
          <a:p>
            <a:r>
              <a:rPr lang="en-US"/>
              <a:t>Click to edit Master title style</a:t>
            </a:r>
            <a:endParaRPr lang="ro-RO"/>
          </a:p>
        </p:txBody>
      </p:sp>
      <p:sp>
        <p:nvSpPr>
          <p:cNvPr id="3" name="Date Placeholder 2">
            <a:extLst>
              <a:ext uri="{FF2B5EF4-FFF2-40B4-BE49-F238E27FC236}">
                <a16:creationId xmlns:a16="http://schemas.microsoft.com/office/drawing/2014/main" id="{533EF95B-3052-4DC2-97A5-22B2DD01D466}"/>
              </a:ext>
            </a:extLst>
          </p:cNvPr>
          <p:cNvSpPr>
            <a:spLocks noGrp="1"/>
          </p:cNvSpPr>
          <p:nvPr>
            <p:ph type="dt" sz="half" idx="10"/>
          </p:nvPr>
        </p:nvSpPr>
        <p:spPr/>
        <p:txBody>
          <a:bodyPr/>
          <a:lstStyle/>
          <a:p>
            <a:fld id="{EF8410EE-0D15-44B5-AB57-48A1F1861730}" type="datetimeFigureOut">
              <a:rPr lang="ro-RO" smtClean="0"/>
              <a:t>11.09.2026</a:t>
            </a:fld>
            <a:endParaRPr lang="ro-RO"/>
          </a:p>
        </p:txBody>
      </p:sp>
      <p:sp>
        <p:nvSpPr>
          <p:cNvPr id="4" name="Footer Placeholder 3">
            <a:extLst>
              <a:ext uri="{FF2B5EF4-FFF2-40B4-BE49-F238E27FC236}">
                <a16:creationId xmlns:a16="http://schemas.microsoft.com/office/drawing/2014/main" id="{7907B670-80D2-4255-AACB-CDEBEC5FAFAF}"/>
              </a:ext>
            </a:extLst>
          </p:cNvPr>
          <p:cNvSpPr>
            <a:spLocks noGrp="1"/>
          </p:cNvSpPr>
          <p:nvPr>
            <p:ph type="ftr" sz="quarter" idx="11"/>
          </p:nvPr>
        </p:nvSpPr>
        <p:spPr/>
        <p:txBody>
          <a:bodyPr/>
          <a:lstStyle/>
          <a:p>
            <a:endParaRPr lang="ro-RO"/>
          </a:p>
        </p:txBody>
      </p:sp>
      <p:sp>
        <p:nvSpPr>
          <p:cNvPr id="5" name="Slide Number Placeholder 4">
            <a:extLst>
              <a:ext uri="{FF2B5EF4-FFF2-40B4-BE49-F238E27FC236}">
                <a16:creationId xmlns:a16="http://schemas.microsoft.com/office/drawing/2014/main" id="{F561E247-644C-4D69-8DD0-CFE757371B4B}"/>
              </a:ext>
            </a:extLst>
          </p:cNvPr>
          <p:cNvSpPr>
            <a:spLocks noGrp="1"/>
          </p:cNvSpPr>
          <p:nvPr>
            <p:ph type="sldNum" sz="quarter" idx="12"/>
          </p:nvPr>
        </p:nvSpPr>
        <p:spPr/>
        <p:txBody>
          <a:bodyPr/>
          <a:lstStyle/>
          <a:p>
            <a:fld id="{876D46A9-5FF3-48A6-9CF1-143C5B9603D8}" type="slidenum">
              <a:rPr lang="ro-RO" smtClean="0"/>
              <a:t>‹#›</a:t>
            </a:fld>
            <a:endParaRPr lang="ro-RO"/>
          </a:p>
        </p:txBody>
      </p:sp>
    </p:spTree>
    <p:extLst>
      <p:ext uri="{BB962C8B-B14F-4D97-AF65-F5344CB8AC3E}">
        <p14:creationId xmlns:p14="http://schemas.microsoft.com/office/powerpoint/2010/main" val="5723187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C53ABCC-E211-42A8-822A-D3B3617E7338}"/>
              </a:ext>
            </a:extLst>
          </p:cNvPr>
          <p:cNvSpPr>
            <a:spLocks noGrp="1"/>
          </p:cNvSpPr>
          <p:nvPr>
            <p:ph type="dt" sz="half" idx="10"/>
          </p:nvPr>
        </p:nvSpPr>
        <p:spPr/>
        <p:txBody>
          <a:bodyPr/>
          <a:lstStyle/>
          <a:p>
            <a:fld id="{EF8410EE-0D15-44B5-AB57-48A1F1861730}" type="datetimeFigureOut">
              <a:rPr lang="ro-RO" smtClean="0"/>
              <a:t>11.09.2026</a:t>
            </a:fld>
            <a:endParaRPr lang="ro-RO"/>
          </a:p>
        </p:txBody>
      </p:sp>
      <p:sp>
        <p:nvSpPr>
          <p:cNvPr id="3" name="Footer Placeholder 2">
            <a:extLst>
              <a:ext uri="{FF2B5EF4-FFF2-40B4-BE49-F238E27FC236}">
                <a16:creationId xmlns:a16="http://schemas.microsoft.com/office/drawing/2014/main" id="{92A2AA27-C07A-4FB4-8E27-59D9192558C5}"/>
              </a:ext>
            </a:extLst>
          </p:cNvPr>
          <p:cNvSpPr>
            <a:spLocks noGrp="1"/>
          </p:cNvSpPr>
          <p:nvPr>
            <p:ph type="ftr" sz="quarter" idx="11"/>
          </p:nvPr>
        </p:nvSpPr>
        <p:spPr/>
        <p:txBody>
          <a:bodyPr/>
          <a:lstStyle/>
          <a:p>
            <a:endParaRPr lang="ro-RO"/>
          </a:p>
        </p:txBody>
      </p:sp>
      <p:sp>
        <p:nvSpPr>
          <p:cNvPr id="4" name="Slide Number Placeholder 3">
            <a:extLst>
              <a:ext uri="{FF2B5EF4-FFF2-40B4-BE49-F238E27FC236}">
                <a16:creationId xmlns:a16="http://schemas.microsoft.com/office/drawing/2014/main" id="{E30EB896-4D51-4F9B-91AC-0DC7BF74D1DA}"/>
              </a:ext>
            </a:extLst>
          </p:cNvPr>
          <p:cNvSpPr>
            <a:spLocks noGrp="1"/>
          </p:cNvSpPr>
          <p:nvPr>
            <p:ph type="sldNum" sz="quarter" idx="12"/>
          </p:nvPr>
        </p:nvSpPr>
        <p:spPr/>
        <p:txBody>
          <a:bodyPr/>
          <a:lstStyle/>
          <a:p>
            <a:fld id="{876D46A9-5FF3-48A6-9CF1-143C5B9603D8}" type="slidenum">
              <a:rPr lang="ro-RO" smtClean="0"/>
              <a:t>‹#›</a:t>
            </a:fld>
            <a:endParaRPr lang="ro-RO"/>
          </a:p>
        </p:txBody>
      </p:sp>
    </p:spTree>
    <p:extLst>
      <p:ext uri="{BB962C8B-B14F-4D97-AF65-F5344CB8AC3E}">
        <p14:creationId xmlns:p14="http://schemas.microsoft.com/office/powerpoint/2010/main" val="3542807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27A0F-4DE8-4E75-9896-A3D6512E2F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ro-RO"/>
          </a:p>
        </p:txBody>
      </p:sp>
      <p:sp>
        <p:nvSpPr>
          <p:cNvPr id="3" name="Content Placeholder 2">
            <a:extLst>
              <a:ext uri="{FF2B5EF4-FFF2-40B4-BE49-F238E27FC236}">
                <a16:creationId xmlns:a16="http://schemas.microsoft.com/office/drawing/2014/main" id="{8E54DE50-F9A8-4B21-8BD4-2B706D9CFA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Text Placeholder 3">
            <a:extLst>
              <a:ext uri="{FF2B5EF4-FFF2-40B4-BE49-F238E27FC236}">
                <a16:creationId xmlns:a16="http://schemas.microsoft.com/office/drawing/2014/main" id="{A80009DF-1E90-4ED9-9C96-FACED3F5F6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AA81451-7BFF-4D18-A624-AE45369BB343}"/>
              </a:ext>
            </a:extLst>
          </p:cNvPr>
          <p:cNvSpPr>
            <a:spLocks noGrp="1"/>
          </p:cNvSpPr>
          <p:nvPr>
            <p:ph type="dt" sz="half" idx="10"/>
          </p:nvPr>
        </p:nvSpPr>
        <p:spPr/>
        <p:txBody>
          <a:bodyPr/>
          <a:lstStyle/>
          <a:p>
            <a:fld id="{EF8410EE-0D15-44B5-AB57-48A1F1861730}" type="datetimeFigureOut">
              <a:rPr lang="ro-RO" smtClean="0"/>
              <a:t>11.09.2026</a:t>
            </a:fld>
            <a:endParaRPr lang="ro-RO"/>
          </a:p>
        </p:txBody>
      </p:sp>
      <p:sp>
        <p:nvSpPr>
          <p:cNvPr id="6" name="Footer Placeholder 5">
            <a:extLst>
              <a:ext uri="{FF2B5EF4-FFF2-40B4-BE49-F238E27FC236}">
                <a16:creationId xmlns:a16="http://schemas.microsoft.com/office/drawing/2014/main" id="{524F8A72-754A-43E7-9FD1-94B6F5A4B47E}"/>
              </a:ext>
            </a:extLst>
          </p:cNvPr>
          <p:cNvSpPr>
            <a:spLocks noGrp="1"/>
          </p:cNvSpPr>
          <p:nvPr>
            <p:ph type="ftr" sz="quarter" idx="11"/>
          </p:nvPr>
        </p:nvSpPr>
        <p:spPr/>
        <p:txBody>
          <a:bodyPr/>
          <a:lstStyle/>
          <a:p>
            <a:endParaRPr lang="ro-RO"/>
          </a:p>
        </p:txBody>
      </p:sp>
      <p:sp>
        <p:nvSpPr>
          <p:cNvPr id="7" name="Slide Number Placeholder 6">
            <a:extLst>
              <a:ext uri="{FF2B5EF4-FFF2-40B4-BE49-F238E27FC236}">
                <a16:creationId xmlns:a16="http://schemas.microsoft.com/office/drawing/2014/main" id="{34C3F8F1-9F9B-4AAA-936E-892FE72077B4}"/>
              </a:ext>
            </a:extLst>
          </p:cNvPr>
          <p:cNvSpPr>
            <a:spLocks noGrp="1"/>
          </p:cNvSpPr>
          <p:nvPr>
            <p:ph type="sldNum" sz="quarter" idx="12"/>
          </p:nvPr>
        </p:nvSpPr>
        <p:spPr/>
        <p:txBody>
          <a:bodyPr/>
          <a:lstStyle/>
          <a:p>
            <a:fld id="{876D46A9-5FF3-48A6-9CF1-143C5B9603D8}" type="slidenum">
              <a:rPr lang="ro-RO" smtClean="0"/>
              <a:t>‹#›</a:t>
            </a:fld>
            <a:endParaRPr lang="ro-RO"/>
          </a:p>
        </p:txBody>
      </p:sp>
    </p:spTree>
    <p:extLst>
      <p:ext uri="{BB962C8B-B14F-4D97-AF65-F5344CB8AC3E}">
        <p14:creationId xmlns:p14="http://schemas.microsoft.com/office/powerpoint/2010/main" val="2669655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5013D-55B3-4175-BB38-65465C0BB5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ro-RO"/>
          </a:p>
        </p:txBody>
      </p:sp>
      <p:sp>
        <p:nvSpPr>
          <p:cNvPr id="3" name="Picture Placeholder 2">
            <a:extLst>
              <a:ext uri="{FF2B5EF4-FFF2-40B4-BE49-F238E27FC236}">
                <a16:creationId xmlns:a16="http://schemas.microsoft.com/office/drawing/2014/main" id="{F2973866-9562-4916-A681-4F2AB0A48F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a:extLst>
              <a:ext uri="{FF2B5EF4-FFF2-40B4-BE49-F238E27FC236}">
                <a16:creationId xmlns:a16="http://schemas.microsoft.com/office/drawing/2014/main" id="{862CBD31-DFCE-4252-9B1E-0A654E1570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C9F2E66-485A-45C8-8811-6FF8E53D5CAF}"/>
              </a:ext>
            </a:extLst>
          </p:cNvPr>
          <p:cNvSpPr>
            <a:spLocks noGrp="1"/>
          </p:cNvSpPr>
          <p:nvPr>
            <p:ph type="dt" sz="half" idx="10"/>
          </p:nvPr>
        </p:nvSpPr>
        <p:spPr/>
        <p:txBody>
          <a:bodyPr/>
          <a:lstStyle/>
          <a:p>
            <a:fld id="{EF8410EE-0D15-44B5-AB57-48A1F1861730}" type="datetimeFigureOut">
              <a:rPr lang="ro-RO" smtClean="0"/>
              <a:t>11.09.2026</a:t>
            </a:fld>
            <a:endParaRPr lang="ro-RO"/>
          </a:p>
        </p:txBody>
      </p:sp>
      <p:sp>
        <p:nvSpPr>
          <p:cNvPr id="6" name="Footer Placeholder 5">
            <a:extLst>
              <a:ext uri="{FF2B5EF4-FFF2-40B4-BE49-F238E27FC236}">
                <a16:creationId xmlns:a16="http://schemas.microsoft.com/office/drawing/2014/main" id="{AFB7DB0D-F763-4ECD-8697-6503263E4556}"/>
              </a:ext>
            </a:extLst>
          </p:cNvPr>
          <p:cNvSpPr>
            <a:spLocks noGrp="1"/>
          </p:cNvSpPr>
          <p:nvPr>
            <p:ph type="ftr" sz="quarter" idx="11"/>
          </p:nvPr>
        </p:nvSpPr>
        <p:spPr/>
        <p:txBody>
          <a:bodyPr/>
          <a:lstStyle/>
          <a:p>
            <a:endParaRPr lang="ro-RO"/>
          </a:p>
        </p:txBody>
      </p:sp>
      <p:sp>
        <p:nvSpPr>
          <p:cNvPr id="7" name="Slide Number Placeholder 6">
            <a:extLst>
              <a:ext uri="{FF2B5EF4-FFF2-40B4-BE49-F238E27FC236}">
                <a16:creationId xmlns:a16="http://schemas.microsoft.com/office/drawing/2014/main" id="{060027F8-FE02-4E5E-B1AD-346BD4700A9D}"/>
              </a:ext>
            </a:extLst>
          </p:cNvPr>
          <p:cNvSpPr>
            <a:spLocks noGrp="1"/>
          </p:cNvSpPr>
          <p:nvPr>
            <p:ph type="sldNum" sz="quarter" idx="12"/>
          </p:nvPr>
        </p:nvSpPr>
        <p:spPr/>
        <p:txBody>
          <a:bodyPr/>
          <a:lstStyle/>
          <a:p>
            <a:fld id="{876D46A9-5FF3-48A6-9CF1-143C5B9603D8}" type="slidenum">
              <a:rPr lang="ro-RO" smtClean="0"/>
              <a:t>‹#›</a:t>
            </a:fld>
            <a:endParaRPr lang="ro-RO"/>
          </a:p>
        </p:txBody>
      </p:sp>
    </p:spTree>
    <p:extLst>
      <p:ext uri="{BB962C8B-B14F-4D97-AF65-F5344CB8AC3E}">
        <p14:creationId xmlns:p14="http://schemas.microsoft.com/office/powerpoint/2010/main" val="367679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D6979-FA42-4E3C-BCFC-D160F4293B9D}"/>
              </a:ext>
            </a:extLst>
          </p:cNvPr>
          <p:cNvSpPr>
            <a:spLocks noGrp="1"/>
          </p:cNvSpPr>
          <p:nvPr>
            <p:ph type="title"/>
          </p:nvPr>
        </p:nvSpPr>
        <p:spPr/>
        <p:txBody>
          <a:bodyPr/>
          <a:lstStyle/>
          <a:p>
            <a:r>
              <a:rPr lang="en-US"/>
              <a:t>Click to edit Master title style</a:t>
            </a:r>
            <a:endParaRPr lang="ro-RO"/>
          </a:p>
        </p:txBody>
      </p:sp>
      <p:sp>
        <p:nvSpPr>
          <p:cNvPr id="3" name="Vertical Text Placeholder 2">
            <a:extLst>
              <a:ext uri="{FF2B5EF4-FFF2-40B4-BE49-F238E27FC236}">
                <a16:creationId xmlns:a16="http://schemas.microsoft.com/office/drawing/2014/main" id="{2F4F8932-0261-45F0-BA2B-0902E0A7370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BD241886-819A-4568-BF14-FAFE025C27CD}"/>
              </a:ext>
            </a:extLst>
          </p:cNvPr>
          <p:cNvSpPr>
            <a:spLocks noGrp="1"/>
          </p:cNvSpPr>
          <p:nvPr>
            <p:ph type="dt" sz="half" idx="10"/>
          </p:nvPr>
        </p:nvSpPr>
        <p:spPr/>
        <p:txBody>
          <a:bodyPr/>
          <a:lstStyle/>
          <a:p>
            <a:fld id="{EF8410EE-0D15-44B5-AB57-48A1F1861730}" type="datetimeFigureOut">
              <a:rPr lang="ro-RO" smtClean="0"/>
              <a:t>11.09.2026</a:t>
            </a:fld>
            <a:endParaRPr lang="ro-RO"/>
          </a:p>
        </p:txBody>
      </p:sp>
      <p:sp>
        <p:nvSpPr>
          <p:cNvPr id="5" name="Footer Placeholder 4">
            <a:extLst>
              <a:ext uri="{FF2B5EF4-FFF2-40B4-BE49-F238E27FC236}">
                <a16:creationId xmlns:a16="http://schemas.microsoft.com/office/drawing/2014/main" id="{5ADED25D-961C-4D3E-AAFD-505225F557B2}"/>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04011D11-1E4D-4694-8126-447869F63992}"/>
              </a:ext>
            </a:extLst>
          </p:cNvPr>
          <p:cNvSpPr>
            <a:spLocks noGrp="1"/>
          </p:cNvSpPr>
          <p:nvPr>
            <p:ph type="sldNum" sz="quarter" idx="12"/>
          </p:nvPr>
        </p:nvSpPr>
        <p:spPr/>
        <p:txBody>
          <a:bodyPr/>
          <a:lstStyle/>
          <a:p>
            <a:fld id="{876D46A9-5FF3-48A6-9CF1-143C5B9603D8}" type="slidenum">
              <a:rPr lang="ro-RO" smtClean="0"/>
              <a:t>‹#›</a:t>
            </a:fld>
            <a:endParaRPr lang="ro-RO"/>
          </a:p>
        </p:txBody>
      </p:sp>
    </p:spTree>
    <p:extLst>
      <p:ext uri="{BB962C8B-B14F-4D97-AF65-F5344CB8AC3E}">
        <p14:creationId xmlns:p14="http://schemas.microsoft.com/office/powerpoint/2010/main" val="4280511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E28A363-8245-47F4-91A4-ED1B1C0679D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ro-RO"/>
          </a:p>
        </p:txBody>
      </p:sp>
      <p:sp>
        <p:nvSpPr>
          <p:cNvPr id="3" name="Vertical Text Placeholder 2">
            <a:extLst>
              <a:ext uri="{FF2B5EF4-FFF2-40B4-BE49-F238E27FC236}">
                <a16:creationId xmlns:a16="http://schemas.microsoft.com/office/drawing/2014/main" id="{070F42DB-B4C1-4B01-B20F-578070425F8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73A5E0A1-E57C-4551-8510-C44396C7BA7C}"/>
              </a:ext>
            </a:extLst>
          </p:cNvPr>
          <p:cNvSpPr>
            <a:spLocks noGrp="1"/>
          </p:cNvSpPr>
          <p:nvPr>
            <p:ph type="dt" sz="half" idx="10"/>
          </p:nvPr>
        </p:nvSpPr>
        <p:spPr/>
        <p:txBody>
          <a:bodyPr/>
          <a:lstStyle/>
          <a:p>
            <a:fld id="{EF8410EE-0D15-44B5-AB57-48A1F1861730}" type="datetimeFigureOut">
              <a:rPr lang="ro-RO" smtClean="0"/>
              <a:t>11.09.2026</a:t>
            </a:fld>
            <a:endParaRPr lang="ro-RO"/>
          </a:p>
        </p:txBody>
      </p:sp>
      <p:sp>
        <p:nvSpPr>
          <p:cNvPr id="5" name="Footer Placeholder 4">
            <a:extLst>
              <a:ext uri="{FF2B5EF4-FFF2-40B4-BE49-F238E27FC236}">
                <a16:creationId xmlns:a16="http://schemas.microsoft.com/office/drawing/2014/main" id="{10EAD81A-AC57-48E2-8DAF-A96067D8DDA2}"/>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80288F4A-C635-4B5A-A633-1567F8815910}"/>
              </a:ext>
            </a:extLst>
          </p:cNvPr>
          <p:cNvSpPr>
            <a:spLocks noGrp="1"/>
          </p:cNvSpPr>
          <p:nvPr>
            <p:ph type="sldNum" sz="quarter" idx="12"/>
          </p:nvPr>
        </p:nvSpPr>
        <p:spPr/>
        <p:txBody>
          <a:bodyPr/>
          <a:lstStyle/>
          <a:p>
            <a:fld id="{876D46A9-5FF3-48A6-9CF1-143C5B9603D8}" type="slidenum">
              <a:rPr lang="ro-RO" smtClean="0"/>
              <a:t>‹#›</a:t>
            </a:fld>
            <a:endParaRPr lang="ro-RO"/>
          </a:p>
        </p:txBody>
      </p:sp>
    </p:spTree>
    <p:extLst>
      <p:ext uri="{BB962C8B-B14F-4D97-AF65-F5344CB8AC3E}">
        <p14:creationId xmlns:p14="http://schemas.microsoft.com/office/powerpoint/2010/main" val="3275223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F21F55D-6DDE-4417-9226-B93F68F496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o-RO"/>
          </a:p>
        </p:txBody>
      </p:sp>
      <p:sp>
        <p:nvSpPr>
          <p:cNvPr id="3" name="Text Placeholder 2">
            <a:extLst>
              <a:ext uri="{FF2B5EF4-FFF2-40B4-BE49-F238E27FC236}">
                <a16:creationId xmlns:a16="http://schemas.microsoft.com/office/drawing/2014/main" id="{95199084-E98F-49D4-92C3-DB7D41B4B1D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9F43946F-543A-47D3-B72C-E00481AA9D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8410EE-0D15-44B5-AB57-48A1F1861730}" type="datetimeFigureOut">
              <a:rPr lang="ro-RO" smtClean="0"/>
              <a:t>11.09.2026</a:t>
            </a:fld>
            <a:endParaRPr lang="ro-RO"/>
          </a:p>
        </p:txBody>
      </p:sp>
      <p:sp>
        <p:nvSpPr>
          <p:cNvPr id="5" name="Footer Placeholder 4">
            <a:extLst>
              <a:ext uri="{FF2B5EF4-FFF2-40B4-BE49-F238E27FC236}">
                <a16:creationId xmlns:a16="http://schemas.microsoft.com/office/drawing/2014/main" id="{13F5C51C-2FB0-4F54-A56D-C8F9218484A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a:extLst>
              <a:ext uri="{FF2B5EF4-FFF2-40B4-BE49-F238E27FC236}">
                <a16:creationId xmlns:a16="http://schemas.microsoft.com/office/drawing/2014/main" id="{C4609058-9710-49A4-89BB-172F105594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6D46A9-5FF3-48A6-9CF1-143C5B9603D8}" type="slidenum">
              <a:rPr lang="ro-RO" smtClean="0"/>
              <a:t>‹#›</a:t>
            </a:fld>
            <a:endParaRPr lang="ro-RO"/>
          </a:p>
        </p:txBody>
      </p:sp>
    </p:spTree>
    <p:extLst>
      <p:ext uri="{BB962C8B-B14F-4D97-AF65-F5344CB8AC3E}">
        <p14:creationId xmlns:p14="http://schemas.microsoft.com/office/powerpoint/2010/main" val="2039829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1.xml" /><Relationship Id="rId5" Type="http://schemas.openxmlformats.org/officeDocument/2006/relationships/image" Target="../media/image2.png" /><Relationship Id="rId4" Type="http://schemas.microsoft.com/office/2007/relationships/hdphoto" Target="../media/hdphoto1.wdp" /></Relationships>
</file>

<file path=ppt/slides/_rels/slide2.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2.xml" /><Relationship Id="rId1" Type="http://schemas.openxmlformats.org/officeDocument/2006/relationships/slideLayout" Target="../slideLayouts/slideLayout2.xml" /><Relationship Id="rId4" Type="http://schemas.openxmlformats.org/officeDocument/2006/relationships/image" Target="../media/image2.png" /></Relationships>
</file>

<file path=ppt/slides/_rels/slide3.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4.xml" /><Relationship Id="rId1" Type="http://schemas.openxmlformats.org/officeDocument/2006/relationships/slideLayout" Target="../slideLayouts/slideLayout2.xml" /><Relationship Id="rId4" Type="http://schemas.openxmlformats.org/officeDocument/2006/relationships/image" Target="../media/image2.png" /></Relationships>
</file>

<file path=ppt/slides/_rels/slide5.xml.rels><?xml version="1.0" encoding="UTF-8" standalone="yes"?>
<Relationships xmlns="http://schemas.openxmlformats.org/package/2006/relationships"><Relationship Id="rId3" Type="http://schemas.openxmlformats.org/officeDocument/2006/relationships/image" Target="../media/image3.png" /><Relationship Id="rId7" Type="http://schemas.openxmlformats.org/officeDocument/2006/relationships/image" Target="../media/image2.png" /><Relationship Id="rId2" Type="http://schemas.openxmlformats.org/officeDocument/2006/relationships/notesSlide" Target="../notesSlides/notesSlide5.xml" /><Relationship Id="rId1" Type="http://schemas.openxmlformats.org/officeDocument/2006/relationships/slideLayout" Target="../slideLayouts/slideLayout2.xml" /><Relationship Id="rId6" Type="http://schemas.openxmlformats.org/officeDocument/2006/relationships/image" Target="../media/image6.png" /><Relationship Id="rId5" Type="http://schemas.openxmlformats.org/officeDocument/2006/relationships/image" Target="../media/image5.png" /><Relationship Id="rId4" Type="http://schemas.openxmlformats.org/officeDocument/2006/relationships/image" Target="../media/image4.png" /></Relationships>
</file>

<file path=ppt/slides/_rels/slide6.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1.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2.xml"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3.xml"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4.xml" /><Relationship Id="rId1" Type="http://schemas.openxmlformats.org/officeDocument/2006/relationships/slideLayout" Target="../slideLayouts/slideLayout2.xml" /><Relationship Id="rId4" Type="http://schemas.openxmlformats.org/officeDocument/2006/relationships/image" Target="../media/image7.png" /></Relationships>
</file>

<file path=ppt/slides/_rels/slide15.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5.xml"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6.xml"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7.xml" /><Relationship Id="rId1" Type="http://schemas.openxmlformats.org/officeDocument/2006/relationships/slideLayout" Target="../slideLayouts/slideLayout2.xml" /><Relationship Id="rId4" Type="http://schemas.openxmlformats.org/officeDocument/2006/relationships/image" Target="../media/image8.png" /></Relationships>
</file>

<file path=ppt/slides/_rels/slide18.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8.xml" /><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9.xml" /><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0.xml" /><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1.xml" /><Relationship Id="rId1" Type="http://schemas.openxmlformats.org/officeDocument/2006/relationships/slideLayout" Target="../slideLayouts/slideLayout4.xml" /></Relationships>
</file>

<file path=ppt/slides/_rels/slide2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2.xml" /><Relationship Id="rId1" Type="http://schemas.openxmlformats.org/officeDocument/2006/relationships/slideLayout" Target="../slideLayouts/slideLayout4.xml" /></Relationships>
</file>

<file path=ppt/slides/_rels/slide23.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3.xml" /><Relationship Id="rId1" Type="http://schemas.openxmlformats.org/officeDocument/2006/relationships/slideLayout" Target="../slideLayouts/slideLayout4.xml" /></Relationships>
</file>

<file path=ppt/slides/_rels/slide24.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4.xml" /><Relationship Id="rId1" Type="http://schemas.openxmlformats.org/officeDocument/2006/relationships/slideLayout" Target="../slideLayouts/slideLayout4.xml" /></Relationships>
</file>

<file path=ppt/slides/_rels/slide25.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5.xml" /><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6.xml" /><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27.xml" /><Relationship Id="rId1" Type="http://schemas.openxmlformats.org/officeDocument/2006/relationships/slideLayout" Target="../slideLayouts/slideLayout1.xml" /><Relationship Id="rId5" Type="http://schemas.openxmlformats.org/officeDocument/2006/relationships/image" Target="../media/image2.png" /><Relationship Id="rId4" Type="http://schemas.microsoft.com/office/2007/relationships/hdphoto" Target="../media/hdphoto1.wdp"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AE0F4-C461-4175-B843-A70DECC0313C}"/>
              </a:ext>
            </a:extLst>
          </p:cNvPr>
          <p:cNvSpPr>
            <a:spLocks noGrp="1"/>
          </p:cNvSpPr>
          <p:nvPr>
            <p:ph type="ctrTitle"/>
          </p:nvPr>
        </p:nvSpPr>
        <p:spPr>
          <a:xfrm>
            <a:off x="2846963" y="1592310"/>
            <a:ext cx="9144000" cy="1885448"/>
          </a:xfrm>
        </p:spPr>
        <p:txBody>
          <a:bodyPr>
            <a:normAutofit/>
          </a:bodyPr>
          <a:lstStyle/>
          <a:p>
            <a:r>
              <a:rPr lang="ro-RO" dirty="0">
                <a:solidFill>
                  <a:srgbClr val="002060"/>
                </a:solidFill>
              </a:rPr>
              <a:t>Programe școlare pentru disciplina FIZICĂ</a:t>
            </a:r>
          </a:p>
        </p:txBody>
      </p:sp>
      <p:pic>
        <p:nvPicPr>
          <p:cNvPr id="7" name="Picture 6">
            <a:extLst>
              <a:ext uri="{FF2B5EF4-FFF2-40B4-BE49-F238E27FC236}">
                <a16:creationId xmlns:a16="http://schemas.microsoft.com/office/drawing/2014/main" id="{BB6D5DA2-AA1F-47D2-BEC9-80A9A1DB3100}"/>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6576000" y="39756"/>
            <a:ext cx="5616000" cy="740741"/>
          </a:xfrm>
          <a:prstGeom prst="rect">
            <a:avLst/>
          </a:prstGeom>
        </p:spPr>
      </p:pic>
      <p:sp>
        <p:nvSpPr>
          <p:cNvPr id="8" name="Flowchart: Process 7">
            <a:extLst>
              <a:ext uri="{FF2B5EF4-FFF2-40B4-BE49-F238E27FC236}">
                <a16:creationId xmlns:a16="http://schemas.microsoft.com/office/drawing/2014/main" id="{4C7CD43D-F258-4977-BEA0-86A0C9AD8AFF}"/>
              </a:ext>
            </a:extLst>
          </p:cNvPr>
          <p:cNvSpPr/>
          <p:nvPr/>
        </p:nvSpPr>
        <p:spPr>
          <a:xfrm>
            <a:off x="0" y="-24315"/>
            <a:ext cx="2607013" cy="6858000"/>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dirty="0"/>
          </a:p>
        </p:txBody>
      </p:sp>
      <p:sp>
        <p:nvSpPr>
          <p:cNvPr id="10" name="Rectangle 9">
            <a:extLst>
              <a:ext uri="{FF2B5EF4-FFF2-40B4-BE49-F238E27FC236}">
                <a16:creationId xmlns:a16="http://schemas.microsoft.com/office/drawing/2014/main" id="{959E8620-F88D-4B3C-9A81-1C8304F7B1DB}"/>
              </a:ext>
            </a:extLst>
          </p:cNvPr>
          <p:cNvSpPr/>
          <p:nvPr/>
        </p:nvSpPr>
        <p:spPr>
          <a:xfrm>
            <a:off x="2655653" y="0"/>
            <a:ext cx="45719"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dirty="0"/>
          </a:p>
        </p:txBody>
      </p:sp>
      <p:sp>
        <p:nvSpPr>
          <p:cNvPr id="11" name="TextBox 10">
            <a:extLst>
              <a:ext uri="{FF2B5EF4-FFF2-40B4-BE49-F238E27FC236}">
                <a16:creationId xmlns:a16="http://schemas.microsoft.com/office/drawing/2014/main" id="{9480B86B-E343-4058-9DF3-0588FE7D11B6}"/>
              </a:ext>
            </a:extLst>
          </p:cNvPr>
          <p:cNvSpPr txBox="1"/>
          <p:nvPr/>
        </p:nvSpPr>
        <p:spPr>
          <a:xfrm flipH="1">
            <a:off x="872734" y="2849456"/>
            <a:ext cx="1630357" cy="1477328"/>
          </a:xfrm>
          <a:prstGeom prst="rect">
            <a:avLst/>
          </a:prstGeom>
          <a:noFill/>
        </p:spPr>
        <p:txBody>
          <a:bodyPr wrap="square" rtlCol="0">
            <a:spAutoFit/>
          </a:bodyPr>
          <a:lstStyle/>
          <a:p>
            <a:pPr algn="r"/>
            <a:r>
              <a:rPr lang="ro-RO" dirty="0">
                <a:solidFill>
                  <a:schemeClr val="bg2"/>
                </a:solidFill>
              </a:rPr>
              <a:t>PROGRAME ȘCOLARE </a:t>
            </a:r>
          </a:p>
          <a:p>
            <a:pPr algn="r"/>
            <a:r>
              <a:rPr lang="ro-RO" dirty="0">
                <a:solidFill>
                  <a:schemeClr val="bg2"/>
                </a:solidFill>
              </a:rPr>
              <a:t>– </a:t>
            </a:r>
          </a:p>
          <a:p>
            <a:pPr algn="r"/>
            <a:r>
              <a:rPr lang="ro-RO" dirty="0">
                <a:solidFill>
                  <a:schemeClr val="bg2"/>
                </a:solidFill>
              </a:rPr>
              <a:t>ÎNVĂȚĂMÂNT LICEAL</a:t>
            </a:r>
          </a:p>
        </p:txBody>
      </p:sp>
      <p:sp>
        <p:nvSpPr>
          <p:cNvPr id="13" name="TextBox 12">
            <a:extLst>
              <a:ext uri="{FF2B5EF4-FFF2-40B4-BE49-F238E27FC236}">
                <a16:creationId xmlns:a16="http://schemas.microsoft.com/office/drawing/2014/main" id="{D409F104-2163-440C-BA56-4F8A50BA39C3}"/>
              </a:ext>
            </a:extLst>
          </p:cNvPr>
          <p:cNvSpPr txBox="1"/>
          <p:nvPr/>
        </p:nvSpPr>
        <p:spPr>
          <a:xfrm flipH="1">
            <a:off x="23900" y="4972235"/>
            <a:ext cx="2510060" cy="369332"/>
          </a:xfrm>
          <a:prstGeom prst="rect">
            <a:avLst/>
          </a:prstGeom>
          <a:noFill/>
        </p:spPr>
        <p:txBody>
          <a:bodyPr wrap="square" rtlCol="0">
            <a:spAutoFit/>
          </a:bodyPr>
          <a:lstStyle/>
          <a:p>
            <a:pPr algn="r"/>
            <a:r>
              <a:rPr lang="ro-RO" dirty="0">
                <a:solidFill>
                  <a:schemeClr val="bg1"/>
                </a:solidFill>
              </a:rPr>
              <a:t>10 – 12 septembrie 2026</a:t>
            </a:r>
          </a:p>
        </p:txBody>
      </p:sp>
      <p:pic>
        <p:nvPicPr>
          <p:cNvPr id="5" name="Picture 4">
            <a:extLst>
              <a:ext uri="{FF2B5EF4-FFF2-40B4-BE49-F238E27FC236}">
                <a16:creationId xmlns:a16="http://schemas.microsoft.com/office/drawing/2014/main" id="{DB86734A-FF99-4E4D-88DD-EC44EB53F9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960" y="39756"/>
            <a:ext cx="2448000" cy="2448000"/>
          </a:xfrm>
          <a:prstGeom prst="rect">
            <a:avLst/>
          </a:prstGeom>
        </p:spPr>
      </p:pic>
      <p:sp>
        <p:nvSpPr>
          <p:cNvPr id="14" name="Subtitle 2">
            <a:extLst>
              <a:ext uri="{FF2B5EF4-FFF2-40B4-BE49-F238E27FC236}">
                <a16:creationId xmlns:a16="http://schemas.microsoft.com/office/drawing/2014/main" id="{191F53EF-77F8-4AA0-9AAB-DDA86E3D0EF7}"/>
              </a:ext>
            </a:extLst>
          </p:cNvPr>
          <p:cNvSpPr txBox="1">
            <a:spLocks/>
          </p:cNvSpPr>
          <p:nvPr/>
        </p:nvSpPr>
        <p:spPr>
          <a:xfrm>
            <a:off x="2803237" y="4609830"/>
            <a:ext cx="9144000" cy="87341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o-RO" sz="2800" b="1" dirty="0">
                <a:solidFill>
                  <a:schemeClr val="accent1">
                    <a:lumMod val="75000"/>
                  </a:schemeClr>
                </a:solidFill>
              </a:rPr>
              <a:t>Conferința „Statutul disciplinei Fizică în România și rolul său în evoluția societății românești”</a:t>
            </a:r>
          </a:p>
        </p:txBody>
      </p:sp>
      <p:sp>
        <p:nvSpPr>
          <p:cNvPr id="16" name="Rectangle 15">
            <a:extLst>
              <a:ext uri="{FF2B5EF4-FFF2-40B4-BE49-F238E27FC236}">
                <a16:creationId xmlns:a16="http://schemas.microsoft.com/office/drawing/2014/main" id="{AE4107F2-746B-4554-98C4-C27F2D1D0BFE}"/>
              </a:ext>
            </a:extLst>
          </p:cNvPr>
          <p:cNvSpPr/>
          <p:nvPr/>
        </p:nvSpPr>
        <p:spPr>
          <a:xfrm>
            <a:off x="6598001" y="5835134"/>
            <a:ext cx="1641924" cy="523220"/>
          </a:xfrm>
          <a:prstGeom prst="rect">
            <a:avLst/>
          </a:prstGeom>
        </p:spPr>
        <p:txBody>
          <a:bodyPr wrap="none">
            <a:spAutoFit/>
          </a:bodyPr>
          <a:lstStyle/>
          <a:p>
            <a:pPr algn="r"/>
            <a:r>
              <a:rPr lang="ro-RO" sz="2800" b="1" dirty="0">
                <a:solidFill>
                  <a:schemeClr val="accent1">
                    <a:lumMod val="75000"/>
                  </a:schemeClr>
                </a:solidFill>
              </a:rPr>
              <a:t>Timișoara</a:t>
            </a:r>
          </a:p>
        </p:txBody>
      </p:sp>
    </p:spTree>
    <p:extLst>
      <p:ext uri="{BB962C8B-B14F-4D97-AF65-F5344CB8AC3E}">
        <p14:creationId xmlns:p14="http://schemas.microsoft.com/office/powerpoint/2010/main" val="34801826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pic>
        <p:nvPicPr>
          <p:cNvPr id="5" name="Picture 2" descr="D:\1x\Asset 35.png">
            <a:extLst>
              <a:ext uri="{FF2B5EF4-FFF2-40B4-BE49-F238E27FC236}">
                <a16:creationId xmlns:a16="http://schemas.microsoft.com/office/drawing/2014/main" id="{EA706918-C85F-4697-8765-0F2FDF73AD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299" y="113678"/>
            <a:ext cx="1359576" cy="1403837"/>
          </a:xfrm>
          <a:prstGeom prst="rect">
            <a:avLst/>
          </a:prstGeom>
          <a:noFill/>
          <a:extLst>
            <a:ext uri="{909E8E84-426E-40DD-AFC4-6F175D3DCCD1}">
              <a14:hiddenFill xmlns:a14="http://schemas.microsoft.com/office/drawing/2010/main">
                <a:solidFill>
                  <a:srgbClr val="FFFFFF"/>
                </a:solidFill>
              </a14:hiddenFill>
            </a:ext>
          </a:extLst>
        </p:spPr>
      </p:pic>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b="1" dirty="0">
                <a:solidFill>
                  <a:schemeClr val="bg1"/>
                </a:solidFill>
                <a:latin typeface="Times New Roman" panose="02020603050405020304" pitchFamily="18" charset="0"/>
                <a:ea typeface="Calibri" panose="020F0502020204030204" pitchFamily="34" charset="0"/>
              </a:rPr>
              <a:t>Programele școlare de fizică în vigoare începând cu generația de elevi care intră în clasa a IX-a în anul școlar 2026 - 2027</a:t>
            </a:r>
            <a:endParaRPr lang="ro-RO" sz="3000" b="1" dirty="0">
              <a:solidFill>
                <a:schemeClr val="bg1"/>
              </a:solidFill>
            </a:endParaRPr>
          </a:p>
        </p:txBody>
      </p:sp>
      <p:sp>
        <p:nvSpPr>
          <p:cNvPr id="9" name="Content Placeholder 8">
            <a:extLst>
              <a:ext uri="{FF2B5EF4-FFF2-40B4-BE49-F238E27FC236}">
                <a16:creationId xmlns:a16="http://schemas.microsoft.com/office/drawing/2014/main" id="{22C8CEC0-6680-4D55-BC02-860F0685E676}"/>
              </a:ext>
            </a:extLst>
          </p:cNvPr>
          <p:cNvSpPr>
            <a:spLocks noGrp="1"/>
          </p:cNvSpPr>
          <p:nvPr>
            <p:ph idx="1"/>
          </p:nvPr>
        </p:nvSpPr>
        <p:spPr/>
        <p:txBody>
          <a:bodyPr/>
          <a:lstStyle/>
          <a:p>
            <a:endParaRPr lang="ro-RO"/>
          </a:p>
        </p:txBody>
      </p:sp>
      <p:graphicFrame>
        <p:nvGraphicFramePr>
          <p:cNvPr id="12" name="Content Placeholder 4">
            <a:extLst>
              <a:ext uri="{FF2B5EF4-FFF2-40B4-BE49-F238E27FC236}">
                <a16:creationId xmlns:a16="http://schemas.microsoft.com/office/drawing/2014/main" id="{64C0EF80-6158-4946-AA51-37C293491491}"/>
              </a:ext>
            </a:extLst>
          </p:cNvPr>
          <p:cNvGraphicFramePr>
            <a:graphicFrameLocks/>
          </p:cNvGraphicFramePr>
          <p:nvPr>
            <p:extLst>
              <p:ext uri="{D42A27DB-BD31-4B8C-83A1-F6EECF244321}">
                <p14:modId xmlns:p14="http://schemas.microsoft.com/office/powerpoint/2010/main" val="136831844"/>
              </p:ext>
            </p:extLst>
          </p:nvPr>
        </p:nvGraphicFramePr>
        <p:xfrm>
          <a:off x="321364" y="1690177"/>
          <a:ext cx="11549270" cy="5093839"/>
        </p:xfrm>
        <a:graphic>
          <a:graphicData uri="http://schemas.openxmlformats.org/drawingml/2006/table">
            <a:tbl>
              <a:tblPr firstRow="1" firstCol="1" bandRow="1">
                <a:tableStyleId>{5C22544A-7EE6-4342-B048-85BDC9FD1C3A}</a:tableStyleId>
              </a:tblPr>
              <a:tblGrid>
                <a:gridCol w="1278836">
                  <a:extLst>
                    <a:ext uri="{9D8B030D-6E8A-4147-A177-3AD203B41FA5}">
                      <a16:colId xmlns:a16="http://schemas.microsoft.com/office/drawing/2014/main" val="4200862077"/>
                    </a:ext>
                  </a:extLst>
                </a:gridCol>
                <a:gridCol w="1878496">
                  <a:extLst>
                    <a:ext uri="{9D8B030D-6E8A-4147-A177-3AD203B41FA5}">
                      <a16:colId xmlns:a16="http://schemas.microsoft.com/office/drawing/2014/main" val="873974208"/>
                    </a:ext>
                  </a:extLst>
                </a:gridCol>
                <a:gridCol w="2266121">
                  <a:extLst>
                    <a:ext uri="{9D8B030D-6E8A-4147-A177-3AD203B41FA5}">
                      <a16:colId xmlns:a16="http://schemas.microsoft.com/office/drawing/2014/main" val="1458593063"/>
                    </a:ext>
                  </a:extLst>
                </a:gridCol>
                <a:gridCol w="2041939">
                  <a:extLst>
                    <a:ext uri="{9D8B030D-6E8A-4147-A177-3AD203B41FA5}">
                      <a16:colId xmlns:a16="http://schemas.microsoft.com/office/drawing/2014/main" val="1042782567"/>
                    </a:ext>
                  </a:extLst>
                </a:gridCol>
                <a:gridCol w="2041939">
                  <a:extLst>
                    <a:ext uri="{9D8B030D-6E8A-4147-A177-3AD203B41FA5}">
                      <a16:colId xmlns:a16="http://schemas.microsoft.com/office/drawing/2014/main" val="1183806594"/>
                    </a:ext>
                  </a:extLst>
                </a:gridCol>
                <a:gridCol w="2041939">
                  <a:extLst>
                    <a:ext uri="{9D8B030D-6E8A-4147-A177-3AD203B41FA5}">
                      <a16:colId xmlns:a16="http://schemas.microsoft.com/office/drawing/2014/main" val="2871907656"/>
                    </a:ext>
                  </a:extLst>
                </a:gridCol>
              </a:tblGrid>
              <a:tr h="907298">
                <a:tc>
                  <a:txBody>
                    <a:bodyPr/>
                    <a:lstStyle/>
                    <a:p>
                      <a:pPr algn="ctr">
                        <a:lnSpc>
                          <a:spcPct val="107000"/>
                        </a:lnSpc>
                        <a:spcAft>
                          <a:spcPts val="0"/>
                        </a:spcAft>
                      </a:pPr>
                      <a:r>
                        <a:rPr lang="ro-RO" sz="1600" dirty="0">
                          <a:effectLst/>
                        </a:rPr>
                        <a:t>Filiera </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Profilul</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Domeniul/ Specializarea/ Calificarea</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Programa școlară pentru clasa a IX-a</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Programa școlară pentru clasa a X-a</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Programa școlară pentru clasele </a:t>
                      </a:r>
                      <a:br>
                        <a:rPr lang="ro-RO" sz="1600" dirty="0">
                          <a:effectLst/>
                        </a:rPr>
                      </a:br>
                      <a:r>
                        <a:rPr lang="ro-RO" sz="1600" dirty="0">
                          <a:effectLst/>
                        </a:rPr>
                        <a:t>a XI-a – a XII-a</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4155915820"/>
                  </a:ext>
                </a:extLst>
              </a:tr>
              <a:tr h="545128">
                <a:tc>
                  <a:txBody>
                    <a:bodyPr/>
                    <a:lstStyle/>
                    <a:p>
                      <a:pPr algn="ctr">
                        <a:lnSpc>
                          <a:spcPct val="107000"/>
                        </a:lnSpc>
                        <a:spcAft>
                          <a:spcPts val="0"/>
                        </a:spcAft>
                      </a:pPr>
                      <a:r>
                        <a:rPr lang="ro-RO" sz="1600" dirty="0">
                          <a:effectLst/>
                        </a:rPr>
                        <a:t>Teoretică</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Real</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Matematică-informatică</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OMEC 6930/2025, Anexa nr. 30.1 </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OMEC 4106/2026, Anexa nr. 70</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a:effectLst/>
                        </a:rPr>
                        <a:t>OMEC 4106/2026, Anexa nr. 70</a:t>
                      </a:r>
                      <a:endParaRPr lang="ro-RO" sz="120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1971986744"/>
                  </a:ext>
                </a:extLst>
              </a:tr>
              <a:tr h="545128">
                <a:tc>
                  <a:txBody>
                    <a:bodyPr/>
                    <a:lstStyle/>
                    <a:p>
                      <a:pPr algn="ctr">
                        <a:lnSpc>
                          <a:spcPct val="107000"/>
                        </a:lnSpc>
                        <a:spcAft>
                          <a:spcPts val="0"/>
                        </a:spcAft>
                      </a:pPr>
                      <a:r>
                        <a:rPr lang="ro-RO" sz="1600" dirty="0">
                          <a:effectLst/>
                        </a:rPr>
                        <a:t>Teoretică</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Real</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Științe ale naturii</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OMEC 6930/2025, Anexa nr. 30.2</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OMEC 4106/2026, Anexa nr. 71</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a:effectLst/>
                        </a:rPr>
                        <a:t>OMEC 4106/2026, Anexa nr. 71</a:t>
                      </a:r>
                      <a:endParaRPr lang="ro-RO" sz="120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1014023900"/>
                  </a:ext>
                </a:extLst>
              </a:tr>
              <a:tr h="545128">
                <a:tc>
                  <a:txBody>
                    <a:bodyPr/>
                    <a:lstStyle/>
                    <a:p>
                      <a:pPr algn="ctr">
                        <a:lnSpc>
                          <a:spcPct val="107000"/>
                        </a:lnSpc>
                        <a:spcAft>
                          <a:spcPts val="0"/>
                        </a:spcAft>
                      </a:pPr>
                      <a:r>
                        <a:rPr lang="ro-RO" sz="1600" dirty="0">
                          <a:effectLst/>
                        </a:rPr>
                        <a:t>Vocațional</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Militar</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a:effectLst/>
                        </a:rPr>
                        <a:t>Matematică-informatică militară</a:t>
                      </a:r>
                      <a:endParaRPr lang="ro-RO" sz="120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OMEC 6930/2025, Anexa nr. 30.3</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OMEC 4106/2026, Anexa nr. 72</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OMEC 4106/2026, Anexa nr. 72</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1319132680"/>
                  </a:ext>
                </a:extLst>
              </a:tr>
              <a:tr h="232982">
                <a:tc>
                  <a:txBody>
                    <a:bodyPr/>
                    <a:lstStyle/>
                    <a:p>
                      <a:pPr algn="ctr">
                        <a:lnSpc>
                          <a:spcPct val="107000"/>
                        </a:lnSpc>
                        <a:spcAft>
                          <a:spcPts val="0"/>
                        </a:spcAft>
                      </a:pPr>
                      <a:r>
                        <a:rPr lang="ro-RO" sz="1600" dirty="0">
                          <a:effectLst/>
                        </a:rPr>
                        <a:t>Teoretică</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Umanist</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a:effectLst/>
                        </a:rPr>
                        <a:t>Toate specializările</a:t>
                      </a:r>
                      <a:endParaRPr lang="ro-RO" sz="120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rowSpan="8">
                  <a:txBody>
                    <a:bodyPr/>
                    <a:lstStyle/>
                    <a:p>
                      <a:pPr algn="ctr">
                        <a:lnSpc>
                          <a:spcPct val="107000"/>
                        </a:lnSpc>
                        <a:spcAft>
                          <a:spcPts val="0"/>
                        </a:spcAft>
                      </a:pPr>
                      <a:r>
                        <a:rPr lang="ro-RO" sz="1600" dirty="0">
                          <a:effectLst/>
                        </a:rPr>
                        <a:t>OMEC 6930/2025, Anexa nr. 30.4</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rowSpan="8">
                  <a:txBody>
                    <a:bodyPr/>
                    <a:lstStyle/>
                    <a:p>
                      <a:pPr algn="ctr">
                        <a:lnSpc>
                          <a:spcPct val="107000"/>
                        </a:lnSpc>
                        <a:spcAft>
                          <a:spcPts val="0"/>
                        </a:spcAft>
                      </a:pPr>
                      <a:r>
                        <a:rPr lang="ro-RO" sz="1600" dirty="0">
                          <a:effectLst/>
                        </a:rPr>
                        <a:t>OMEC 4106/2026, Anexa nr. 69</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1745598037"/>
                  </a:ext>
                </a:extLst>
              </a:tr>
              <a:tr h="232982">
                <a:tc rowSpan="4">
                  <a:txBody>
                    <a:bodyPr/>
                    <a:lstStyle/>
                    <a:p>
                      <a:pPr algn="ctr">
                        <a:lnSpc>
                          <a:spcPct val="107000"/>
                        </a:lnSpc>
                        <a:spcAft>
                          <a:spcPts val="0"/>
                        </a:spcAft>
                      </a:pPr>
                      <a:r>
                        <a:rPr lang="ro-RO" sz="1600" dirty="0">
                          <a:effectLst/>
                        </a:rPr>
                        <a:t>Vocațională</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Artistic</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a:effectLst/>
                        </a:rPr>
                        <a:t>Toate specializările</a:t>
                      </a:r>
                      <a:endParaRPr lang="ro-RO" sz="120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vMerge="1">
                  <a:txBody>
                    <a:bodyPr/>
                    <a:lstStyle/>
                    <a:p>
                      <a:endParaRPr lang="ro-RO"/>
                    </a:p>
                  </a:txBody>
                  <a:tcPr/>
                </a:tc>
                <a:tc vMerge="1">
                  <a:txBody>
                    <a:bodyPr/>
                    <a:lstStyle/>
                    <a:p>
                      <a:endParaRPr lang="ro-RO"/>
                    </a:p>
                  </a:txBody>
                  <a:tcPr/>
                </a:tc>
                <a:tc>
                  <a:txBody>
                    <a:bodyPr/>
                    <a:lstStyle/>
                    <a:p>
                      <a:pPr algn="ctr">
                        <a:lnSpc>
                          <a:spcPct val="107000"/>
                        </a:lnSpc>
                        <a:spcAft>
                          <a:spcPts val="0"/>
                        </a:spcAft>
                      </a:pPr>
                      <a:r>
                        <a:rPr lang="ro-RO" sz="1600" dirty="0">
                          <a:effectLst/>
                        </a:rPr>
                        <a:t>-</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2462095891"/>
                  </a:ext>
                </a:extLst>
              </a:tr>
              <a:tr h="232982">
                <a:tc vMerge="1">
                  <a:txBody>
                    <a:bodyPr/>
                    <a:lstStyle/>
                    <a:p>
                      <a:endParaRPr lang="ro-RO"/>
                    </a:p>
                  </a:txBody>
                  <a:tcPr/>
                </a:tc>
                <a:tc>
                  <a:txBody>
                    <a:bodyPr/>
                    <a:lstStyle/>
                    <a:p>
                      <a:pPr algn="ctr">
                        <a:lnSpc>
                          <a:spcPct val="107000"/>
                        </a:lnSpc>
                        <a:spcAft>
                          <a:spcPts val="0"/>
                        </a:spcAft>
                      </a:pPr>
                      <a:r>
                        <a:rPr lang="ro-RO" sz="1600" dirty="0">
                          <a:effectLst/>
                        </a:rPr>
                        <a:t>Pedagogic</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Toate specializările</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vMerge="1">
                  <a:txBody>
                    <a:bodyPr/>
                    <a:lstStyle/>
                    <a:p>
                      <a:endParaRPr lang="ro-RO"/>
                    </a:p>
                  </a:txBody>
                  <a:tcPr/>
                </a:tc>
                <a:tc vMerge="1">
                  <a:txBody>
                    <a:bodyPr/>
                    <a:lstStyle/>
                    <a:p>
                      <a:endParaRPr lang="ro-RO"/>
                    </a:p>
                  </a:txBody>
                  <a:tcPr/>
                </a:tc>
                <a:tc>
                  <a:txBody>
                    <a:bodyPr/>
                    <a:lstStyle/>
                    <a:p>
                      <a:pPr algn="ctr">
                        <a:lnSpc>
                          <a:spcPct val="107000"/>
                        </a:lnSpc>
                        <a:spcAft>
                          <a:spcPts val="0"/>
                        </a:spcAft>
                      </a:pPr>
                      <a:r>
                        <a:rPr lang="ro-RO" sz="1600" dirty="0">
                          <a:effectLst/>
                        </a:rPr>
                        <a:t>-</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4096401968"/>
                  </a:ext>
                </a:extLst>
              </a:tr>
              <a:tr h="232982">
                <a:tc vMerge="1">
                  <a:txBody>
                    <a:bodyPr/>
                    <a:lstStyle/>
                    <a:p>
                      <a:endParaRPr lang="ro-RO"/>
                    </a:p>
                  </a:txBody>
                  <a:tcPr/>
                </a:tc>
                <a:tc>
                  <a:txBody>
                    <a:bodyPr/>
                    <a:lstStyle/>
                    <a:p>
                      <a:pPr algn="ctr">
                        <a:lnSpc>
                          <a:spcPct val="107000"/>
                        </a:lnSpc>
                        <a:spcAft>
                          <a:spcPts val="0"/>
                        </a:spcAft>
                      </a:pPr>
                      <a:r>
                        <a:rPr lang="ro-RO" sz="1600" dirty="0">
                          <a:effectLst/>
                        </a:rPr>
                        <a:t>Sportiv</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a:effectLst/>
                        </a:rPr>
                        <a:t>Toate specializările</a:t>
                      </a:r>
                      <a:endParaRPr lang="ro-RO" sz="120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vMerge="1">
                  <a:txBody>
                    <a:bodyPr/>
                    <a:lstStyle/>
                    <a:p>
                      <a:endParaRPr lang="ro-RO"/>
                    </a:p>
                  </a:txBody>
                  <a:tcPr/>
                </a:tc>
                <a:tc vMerge="1">
                  <a:txBody>
                    <a:bodyPr/>
                    <a:lstStyle/>
                    <a:p>
                      <a:endParaRPr lang="ro-RO"/>
                    </a:p>
                  </a:txBody>
                  <a:tcPr/>
                </a:tc>
                <a:tc>
                  <a:txBody>
                    <a:bodyPr/>
                    <a:lstStyle/>
                    <a:p>
                      <a:pPr algn="ctr">
                        <a:lnSpc>
                          <a:spcPct val="107000"/>
                        </a:lnSpc>
                        <a:spcAft>
                          <a:spcPts val="0"/>
                        </a:spcAft>
                      </a:pPr>
                      <a:r>
                        <a:rPr lang="ro-RO" sz="1600" dirty="0">
                          <a:effectLst/>
                        </a:rPr>
                        <a:t>-</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2365312404"/>
                  </a:ext>
                </a:extLst>
              </a:tr>
              <a:tr h="232982">
                <a:tc vMerge="1">
                  <a:txBody>
                    <a:bodyPr/>
                    <a:lstStyle/>
                    <a:p>
                      <a:endParaRPr lang="ro-RO"/>
                    </a:p>
                  </a:txBody>
                  <a:tcPr/>
                </a:tc>
                <a:tc>
                  <a:txBody>
                    <a:bodyPr/>
                    <a:lstStyle/>
                    <a:p>
                      <a:pPr algn="ctr">
                        <a:lnSpc>
                          <a:spcPct val="107000"/>
                        </a:lnSpc>
                        <a:spcAft>
                          <a:spcPts val="0"/>
                        </a:spcAft>
                      </a:pPr>
                      <a:r>
                        <a:rPr lang="ro-RO" sz="1600" dirty="0">
                          <a:effectLst/>
                        </a:rPr>
                        <a:t>Teologic</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a:effectLst/>
                        </a:rPr>
                        <a:t>Toate specializările</a:t>
                      </a:r>
                      <a:endParaRPr lang="ro-RO" sz="120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vMerge="1">
                  <a:txBody>
                    <a:bodyPr/>
                    <a:lstStyle/>
                    <a:p>
                      <a:endParaRPr lang="ro-RO"/>
                    </a:p>
                  </a:txBody>
                  <a:tcPr/>
                </a:tc>
                <a:tc vMerge="1">
                  <a:txBody>
                    <a:bodyPr/>
                    <a:lstStyle/>
                    <a:p>
                      <a:endParaRPr lang="ro-RO"/>
                    </a:p>
                  </a:txBody>
                  <a:tcPr/>
                </a:tc>
                <a:tc>
                  <a:txBody>
                    <a:bodyPr/>
                    <a:lstStyle/>
                    <a:p>
                      <a:pPr algn="ctr">
                        <a:lnSpc>
                          <a:spcPct val="107000"/>
                        </a:lnSpc>
                        <a:spcAft>
                          <a:spcPts val="0"/>
                        </a:spcAft>
                      </a:pPr>
                      <a:r>
                        <a:rPr lang="ro-RO" sz="1600" dirty="0">
                          <a:effectLst/>
                        </a:rPr>
                        <a:t>-</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2991877074"/>
                  </a:ext>
                </a:extLst>
              </a:tr>
              <a:tr h="545128">
                <a:tc rowSpan="3">
                  <a:txBody>
                    <a:bodyPr/>
                    <a:lstStyle/>
                    <a:p>
                      <a:pPr algn="ctr">
                        <a:lnSpc>
                          <a:spcPct val="107000"/>
                        </a:lnSpc>
                        <a:spcAft>
                          <a:spcPts val="0"/>
                        </a:spcAft>
                      </a:pPr>
                      <a:r>
                        <a:rPr lang="ro-RO" sz="1600" dirty="0">
                          <a:effectLst/>
                        </a:rPr>
                        <a:t>Tehnologic</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Tehnic</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a:effectLst/>
                        </a:rPr>
                        <a:t>Toate calificările</a:t>
                      </a:r>
                      <a:endParaRPr lang="ro-RO" sz="120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vMerge="1">
                  <a:txBody>
                    <a:bodyPr/>
                    <a:lstStyle/>
                    <a:p>
                      <a:endParaRPr lang="ro-RO"/>
                    </a:p>
                  </a:txBody>
                  <a:tcPr/>
                </a:tc>
                <a:tc vMerge="1">
                  <a:txBody>
                    <a:bodyPr/>
                    <a:lstStyle/>
                    <a:p>
                      <a:endParaRPr lang="ro-RO"/>
                    </a:p>
                  </a:txBody>
                  <a:tcPr/>
                </a:tc>
                <a:tc>
                  <a:txBody>
                    <a:bodyPr/>
                    <a:lstStyle/>
                    <a:p>
                      <a:pPr algn="ctr">
                        <a:lnSpc>
                          <a:spcPct val="107000"/>
                        </a:lnSpc>
                        <a:spcAft>
                          <a:spcPts val="0"/>
                        </a:spcAft>
                      </a:pPr>
                      <a:r>
                        <a:rPr lang="ro-RO" sz="1600" dirty="0">
                          <a:effectLst/>
                        </a:rPr>
                        <a:t>OMEC 4106/2026, Anexa nr. 73</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2861151649"/>
                  </a:ext>
                </a:extLst>
              </a:tr>
              <a:tr h="476824">
                <a:tc vMerge="1">
                  <a:txBody>
                    <a:bodyPr/>
                    <a:lstStyle/>
                    <a:p>
                      <a:endParaRPr lang="ro-RO"/>
                    </a:p>
                  </a:txBody>
                  <a:tcPr/>
                </a:tc>
                <a:tc>
                  <a:txBody>
                    <a:bodyPr/>
                    <a:lstStyle/>
                    <a:p>
                      <a:pPr algn="ctr">
                        <a:lnSpc>
                          <a:spcPct val="107000"/>
                        </a:lnSpc>
                        <a:spcAft>
                          <a:spcPts val="0"/>
                        </a:spcAft>
                      </a:pPr>
                      <a:r>
                        <a:rPr lang="ro-RO" sz="1600" dirty="0">
                          <a:effectLst/>
                        </a:rPr>
                        <a:t>Resurse naturale și protecția mediului</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a:effectLst/>
                        </a:rPr>
                        <a:t>Toate calificările</a:t>
                      </a:r>
                      <a:endParaRPr lang="ro-RO" sz="120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vMerge="1">
                  <a:txBody>
                    <a:bodyPr/>
                    <a:lstStyle/>
                    <a:p>
                      <a:endParaRPr lang="ro-RO"/>
                    </a:p>
                  </a:txBody>
                  <a:tcPr/>
                </a:tc>
                <a:tc vMerge="1">
                  <a:txBody>
                    <a:bodyPr/>
                    <a:lstStyle/>
                    <a:p>
                      <a:endParaRPr lang="ro-RO"/>
                    </a:p>
                  </a:txBody>
                  <a:tcPr/>
                </a:tc>
                <a:tc>
                  <a:txBody>
                    <a:bodyPr/>
                    <a:lstStyle/>
                    <a:p>
                      <a:pPr algn="ctr">
                        <a:lnSpc>
                          <a:spcPct val="107000"/>
                        </a:lnSpc>
                        <a:spcAft>
                          <a:spcPts val="0"/>
                        </a:spcAft>
                      </a:pPr>
                      <a:r>
                        <a:rPr lang="ro-RO" sz="1600" dirty="0">
                          <a:effectLst/>
                        </a:rPr>
                        <a:t>-</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727213671"/>
                  </a:ext>
                </a:extLst>
              </a:tr>
              <a:tr h="232982">
                <a:tc vMerge="1">
                  <a:txBody>
                    <a:bodyPr/>
                    <a:lstStyle/>
                    <a:p>
                      <a:endParaRPr lang="ro-RO"/>
                    </a:p>
                  </a:txBody>
                  <a:tcPr/>
                </a:tc>
                <a:tc>
                  <a:txBody>
                    <a:bodyPr/>
                    <a:lstStyle/>
                    <a:p>
                      <a:pPr algn="ctr">
                        <a:lnSpc>
                          <a:spcPct val="107000"/>
                        </a:lnSpc>
                        <a:spcAft>
                          <a:spcPts val="0"/>
                        </a:spcAft>
                      </a:pPr>
                      <a:r>
                        <a:rPr lang="ro-RO" sz="1600" dirty="0">
                          <a:effectLst/>
                        </a:rPr>
                        <a:t>Servicii</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1600" dirty="0">
                          <a:effectLst/>
                        </a:rPr>
                        <a:t>Toate calificările</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vMerge="1">
                  <a:txBody>
                    <a:bodyPr/>
                    <a:lstStyle/>
                    <a:p>
                      <a:endParaRPr lang="ro-RO"/>
                    </a:p>
                  </a:txBody>
                  <a:tcPr/>
                </a:tc>
                <a:tc vMerge="1">
                  <a:txBody>
                    <a:bodyPr/>
                    <a:lstStyle/>
                    <a:p>
                      <a:endParaRPr lang="ro-RO"/>
                    </a:p>
                  </a:txBody>
                  <a:tcPr/>
                </a:tc>
                <a:tc>
                  <a:txBody>
                    <a:bodyPr/>
                    <a:lstStyle/>
                    <a:p>
                      <a:pPr algn="ctr">
                        <a:lnSpc>
                          <a:spcPct val="107000"/>
                        </a:lnSpc>
                        <a:spcAft>
                          <a:spcPts val="0"/>
                        </a:spcAft>
                      </a:pPr>
                      <a:r>
                        <a:rPr lang="ro-RO" sz="1600" dirty="0">
                          <a:effectLst/>
                        </a:rPr>
                        <a:t>-</a:t>
                      </a:r>
                      <a:endParaRPr lang="ro-R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3939297161"/>
                  </a:ext>
                </a:extLst>
              </a:tr>
            </a:tbl>
          </a:graphicData>
        </a:graphic>
      </p:graphicFrame>
      <p:pic>
        <p:nvPicPr>
          <p:cNvPr id="13" name="Picture 12">
            <a:extLst>
              <a:ext uri="{FF2B5EF4-FFF2-40B4-BE49-F238E27FC236}">
                <a16:creationId xmlns:a16="http://schemas.microsoft.com/office/drawing/2014/main" id="{271787D8-E393-489B-A965-0C5DD301A2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575201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1B58D-899E-4B2B-9B2E-28DCE1862F2B}"/>
              </a:ext>
            </a:extLst>
          </p:cNvPr>
          <p:cNvSpPr>
            <a:spLocks noGrp="1"/>
          </p:cNvSpPr>
          <p:nvPr>
            <p:ph type="title"/>
          </p:nvPr>
        </p:nvSpPr>
        <p:spPr>
          <a:xfrm>
            <a:off x="3608962" y="365125"/>
            <a:ext cx="7744838" cy="1325563"/>
          </a:xfrm>
        </p:spPr>
        <p:txBody>
          <a:bodyPr/>
          <a:lstStyle/>
          <a:p>
            <a:endParaRPr lang="ro-RO" dirty="0"/>
          </a:p>
        </p:txBody>
      </p:sp>
      <p:sp>
        <p:nvSpPr>
          <p:cNvPr id="4" name="Flowchart: Process 3">
            <a:extLst>
              <a:ext uri="{FF2B5EF4-FFF2-40B4-BE49-F238E27FC236}">
                <a16:creationId xmlns:a16="http://schemas.microsoft.com/office/drawing/2014/main" id="{C1530574-E8FF-41A1-BB51-12F40D91DEAC}"/>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3503907" y="210790"/>
            <a:ext cx="6933332"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ro-RO" sz="3000" b="1" dirty="0">
                <a:solidFill>
                  <a:schemeClr val="bg2"/>
                </a:solidFill>
              </a:rPr>
              <a:t>Numărul de ore pe săptămână alocat fizicii în noile planuri-cadru</a:t>
            </a:r>
          </a:p>
        </p:txBody>
      </p:sp>
      <p:graphicFrame>
        <p:nvGraphicFramePr>
          <p:cNvPr id="7" name="Content Placeholder 6">
            <a:extLst>
              <a:ext uri="{FF2B5EF4-FFF2-40B4-BE49-F238E27FC236}">
                <a16:creationId xmlns:a16="http://schemas.microsoft.com/office/drawing/2014/main" id="{AA8D1AB9-E3B4-465F-8719-FB73F749A904}"/>
              </a:ext>
            </a:extLst>
          </p:cNvPr>
          <p:cNvGraphicFramePr>
            <a:graphicFrameLocks noGrp="1"/>
          </p:cNvGraphicFramePr>
          <p:nvPr>
            <p:ph idx="1"/>
            <p:extLst>
              <p:ext uri="{D42A27DB-BD31-4B8C-83A1-F6EECF244321}">
                <p14:modId xmlns:p14="http://schemas.microsoft.com/office/powerpoint/2010/main" val="2825409479"/>
              </p:ext>
            </p:extLst>
          </p:nvPr>
        </p:nvGraphicFramePr>
        <p:xfrm>
          <a:off x="80211" y="1658241"/>
          <a:ext cx="12003931" cy="5101217"/>
        </p:xfrm>
        <a:graphic>
          <a:graphicData uri="http://schemas.openxmlformats.org/drawingml/2006/table">
            <a:tbl>
              <a:tblPr firstRow="1" firstCol="1" bandRow="1">
                <a:tableStyleId>{5C22544A-7EE6-4342-B048-85BDC9FD1C3A}</a:tableStyleId>
              </a:tblPr>
              <a:tblGrid>
                <a:gridCol w="625641">
                  <a:extLst>
                    <a:ext uri="{9D8B030D-6E8A-4147-A177-3AD203B41FA5}">
                      <a16:colId xmlns:a16="http://schemas.microsoft.com/office/drawing/2014/main" val="930919930"/>
                    </a:ext>
                  </a:extLst>
                </a:gridCol>
                <a:gridCol w="1283369">
                  <a:extLst>
                    <a:ext uri="{9D8B030D-6E8A-4147-A177-3AD203B41FA5}">
                      <a16:colId xmlns:a16="http://schemas.microsoft.com/office/drawing/2014/main" val="1029073422"/>
                    </a:ext>
                  </a:extLst>
                </a:gridCol>
                <a:gridCol w="1556084">
                  <a:extLst>
                    <a:ext uri="{9D8B030D-6E8A-4147-A177-3AD203B41FA5}">
                      <a16:colId xmlns:a16="http://schemas.microsoft.com/office/drawing/2014/main" val="2792577558"/>
                    </a:ext>
                  </a:extLst>
                </a:gridCol>
                <a:gridCol w="2606933">
                  <a:extLst>
                    <a:ext uri="{9D8B030D-6E8A-4147-A177-3AD203B41FA5}">
                      <a16:colId xmlns:a16="http://schemas.microsoft.com/office/drawing/2014/main" val="2706628433"/>
                    </a:ext>
                  </a:extLst>
                </a:gridCol>
                <a:gridCol w="741488">
                  <a:extLst>
                    <a:ext uri="{9D8B030D-6E8A-4147-A177-3AD203B41FA5}">
                      <a16:colId xmlns:a16="http://schemas.microsoft.com/office/drawing/2014/main" val="1078584845"/>
                    </a:ext>
                  </a:extLst>
                </a:gridCol>
                <a:gridCol w="741488">
                  <a:extLst>
                    <a:ext uri="{9D8B030D-6E8A-4147-A177-3AD203B41FA5}">
                      <a16:colId xmlns:a16="http://schemas.microsoft.com/office/drawing/2014/main" val="1559786372"/>
                    </a:ext>
                  </a:extLst>
                </a:gridCol>
                <a:gridCol w="741488">
                  <a:extLst>
                    <a:ext uri="{9D8B030D-6E8A-4147-A177-3AD203B41FA5}">
                      <a16:colId xmlns:a16="http://schemas.microsoft.com/office/drawing/2014/main" val="1766102369"/>
                    </a:ext>
                  </a:extLst>
                </a:gridCol>
                <a:gridCol w="741488">
                  <a:extLst>
                    <a:ext uri="{9D8B030D-6E8A-4147-A177-3AD203B41FA5}">
                      <a16:colId xmlns:a16="http://schemas.microsoft.com/office/drawing/2014/main" val="3572869023"/>
                    </a:ext>
                  </a:extLst>
                </a:gridCol>
                <a:gridCol w="741488">
                  <a:extLst>
                    <a:ext uri="{9D8B030D-6E8A-4147-A177-3AD203B41FA5}">
                      <a16:colId xmlns:a16="http://schemas.microsoft.com/office/drawing/2014/main" val="888766466"/>
                    </a:ext>
                  </a:extLst>
                </a:gridCol>
                <a:gridCol w="741488">
                  <a:extLst>
                    <a:ext uri="{9D8B030D-6E8A-4147-A177-3AD203B41FA5}">
                      <a16:colId xmlns:a16="http://schemas.microsoft.com/office/drawing/2014/main" val="711473543"/>
                    </a:ext>
                  </a:extLst>
                </a:gridCol>
                <a:gridCol w="741488">
                  <a:extLst>
                    <a:ext uri="{9D8B030D-6E8A-4147-A177-3AD203B41FA5}">
                      <a16:colId xmlns:a16="http://schemas.microsoft.com/office/drawing/2014/main" val="4164379600"/>
                    </a:ext>
                  </a:extLst>
                </a:gridCol>
                <a:gridCol w="741488">
                  <a:extLst>
                    <a:ext uri="{9D8B030D-6E8A-4147-A177-3AD203B41FA5}">
                      <a16:colId xmlns:a16="http://schemas.microsoft.com/office/drawing/2014/main" val="3292747458"/>
                    </a:ext>
                  </a:extLst>
                </a:gridCol>
              </a:tblGrid>
              <a:tr h="557706">
                <a:tc rowSpan="2">
                  <a:txBody>
                    <a:bodyPr/>
                    <a:lstStyle/>
                    <a:p>
                      <a:pPr algn="ctr">
                        <a:lnSpc>
                          <a:spcPct val="107000"/>
                        </a:lnSpc>
                        <a:spcAft>
                          <a:spcPts val="0"/>
                        </a:spcAft>
                      </a:pPr>
                      <a:r>
                        <a:rPr lang="ro-RO" sz="1600" dirty="0">
                          <a:effectLst/>
                        </a:rPr>
                        <a:t>Nr. crt.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rowSpan="2">
                  <a:txBody>
                    <a:bodyPr/>
                    <a:lstStyle/>
                    <a:p>
                      <a:pPr algn="ctr">
                        <a:lnSpc>
                          <a:spcPct val="107000"/>
                        </a:lnSpc>
                        <a:spcAft>
                          <a:spcPts val="0"/>
                        </a:spcAft>
                      </a:pPr>
                      <a:r>
                        <a:rPr lang="ro-RO" sz="1600" dirty="0">
                          <a:effectLst/>
                        </a:rPr>
                        <a:t>Filiera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rowSpan="2">
                  <a:txBody>
                    <a:bodyPr/>
                    <a:lstStyle/>
                    <a:p>
                      <a:pPr algn="ctr">
                        <a:lnSpc>
                          <a:spcPct val="107000"/>
                        </a:lnSpc>
                        <a:spcAft>
                          <a:spcPts val="0"/>
                        </a:spcAft>
                      </a:pPr>
                      <a:r>
                        <a:rPr lang="ro-RO" sz="1600" dirty="0">
                          <a:effectLst/>
                        </a:rPr>
                        <a:t>Profilul</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rowSpan="2">
                  <a:txBody>
                    <a:bodyPr/>
                    <a:lstStyle/>
                    <a:p>
                      <a:pPr algn="ctr">
                        <a:lnSpc>
                          <a:spcPct val="107000"/>
                        </a:lnSpc>
                        <a:spcAft>
                          <a:spcPts val="0"/>
                        </a:spcAft>
                      </a:pPr>
                      <a:r>
                        <a:rPr lang="ro-RO" sz="1600" dirty="0">
                          <a:effectLst/>
                        </a:rPr>
                        <a:t>Domeniul/ Specializarea/ Calificarea</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gridSpan="2">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Clasa a IX-a</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hMerge="1">
                  <a:txBody>
                    <a:bodyPr/>
                    <a:lstStyle/>
                    <a:p>
                      <a:pPr algn="ctr">
                        <a:lnSpc>
                          <a:spcPct val="107000"/>
                        </a:lnSpc>
                        <a:spcAft>
                          <a:spcPts val="0"/>
                        </a:spcAft>
                      </a:pP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gridSpan="2">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Clasa a X-a</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hMerge="1">
                  <a:txBody>
                    <a:bodyPr/>
                    <a:lstStyle/>
                    <a:p>
                      <a:pPr algn="ctr">
                        <a:lnSpc>
                          <a:spcPct val="107000"/>
                        </a:lnSpc>
                        <a:spcAft>
                          <a:spcPts val="0"/>
                        </a:spcAft>
                      </a:pP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gridSpan="2">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Clasa a XI-a</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hMerge="1">
                  <a:txBody>
                    <a:bodyPr/>
                    <a:lstStyle/>
                    <a:p>
                      <a:pPr algn="ctr">
                        <a:lnSpc>
                          <a:spcPct val="107000"/>
                        </a:lnSpc>
                        <a:spcAft>
                          <a:spcPts val="0"/>
                        </a:spcAft>
                      </a:pP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gridSpan="2">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Clasa a XII-a</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hMerge="1">
                  <a:txBody>
                    <a:bodyPr/>
                    <a:lstStyle/>
                    <a:p>
                      <a:pPr algn="ctr">
                        <a:lnSpc>
                          <a:spcPct val="107000"/>
                        </a:lnSpc>
                        <a:spcAft>
                          <a:spcPts val="0"/>
                        </a:spcAft>
                      </a:pP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extLst>
                  <a:ext uri="{0D108BD9-81ED-4DB2-BD59-A6C34878D82A}">
                    <a16:rowId xmlns:a16="http://schemas.microsoft.com/office/drawing/2014/main" val="2236708597"/>
                  </a:ext>
                </a:extLst>
              </a:tr>
              <a:tr h="557706">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algn="ctr" defTabSz="914400" rtl="0" eaLnBrk="1" latinLnBrk="0" hangingPunct="1">
                        <a:lnSpc>
                          <a:spcPct val="107000"/>
                        </a:lnSpc>
                        <a:spcAft>
                          <a:spcPts val="0"/>
                        </a:spcAft>
                      </a:pPr>
                      <a:r>
                        <a:rPr lang="ro-RO"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rPr>
                        <a:t>TC</a:t>
                      </a:r>
                      <a:endParaRPr lang="en-US"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solidFill>
                      <a:srgbClr val="0070C0"/>
                    </a:solidFill>
                  </a:tcPr>
                </a:tc>
                <a:tc>
                  <a:txBody>
                    <a:bodyPr/>
                    <a:lstStyle/>
                    <a:p>
                      <a:pPr marL="0" algn="ctr" defTabSz="914400" rtl="0" eaLnBrk="1" latinLnBrk="0" hangingPunct="1">
                        <a:lnSpc>
                          <a:spcPct val="107000"/>
                        </a:lnSpc>
                        <a:spcAft>
                          <a:spcPts val="0"/>
                        </a:spcAft>
                      </a:pPr>
                      <a:r>
                        <a:rPr lang="ro-RO"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rPr>
                        <a:t>CS</a:t>
                      </a:r>
                      <a:endParaRPr lang="en-US"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solidFill>
                      <a:srgbClr val="0070C0"/>
                    </a:solidFill>
                  </a:tcPr>
                </a:tc>
                <a:tc>
                  <a:txBody>
                    <a:bodyPr/>
                    <a:lstStyle/>
                    <a:p>
                      <a:pPr marL="0" algn="ctr" defTabSz="914400" rtl="0" eaLnBrk="1" latinLnBrk="0" hangingPunct="1">
                        <a:lnSpc>
                          <a:spcPct val="107000"/>
                        </a:lnSpc>
                        <a:spcAft>
                          <a:spcPts val="0"/>
                        </a:spcAft>
                      </a:pPr>
                      <a:r>
                        <a:rPr lang="ro-RO"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rPr>
                        <a:t>TC</a:t>
                      </a:r>
                      <a:endParaRPr lang="en-US"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solidFill>
                      <a:srgbClr val="0070C0"/>
                    </a:solidFill>
                  </a:tcPr>
                </a:tc>
                <a:tc>
                  <a:txBody>
                    <a:bodyPr/>
                    <a:lstStyle/>
                    <a:p>
                      <a:pPr marL="0" algn="ctr" defTabSz="914400" rtl="0" eaLnBrk="1" latinLnBrk="0" hangingPunct="1">
                        <a:lnSpc>
                          <a:spcPct val="107000"/>
                        </a:lnSpc>
                        <a:spcAft>
                          <a:spcPts val="0"/>
                        </a:spcAft>
                      </a:pPr>
                      <a:r>
                        <a:rPr lang="ro-RO"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rPr>
                        <a:t>CS</a:t>
                      </a:r>
                      <a:endParaRPr lang="en-US"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solidFill>
                      <a:srgbClr val="0070C0"/>
                    </a:solidFill>
                  </a:tcPr>
                </a:tc>
                <a:tc>
                  <a:txBody>
                    <a:bodyPr/>
                    <a:lstStyle/>
                    <a:p>
                      <a:pPr marL="0" algn="ctr" defTabSz="914400" rtl="0" eaLnBrk="1" latinLnBrk="0" hangingPunct="1">
                        <a:lnSpc>
                          <a:spcPct val="107000"/>
                        </a:lnSpc>
                        <a:spcAft>
                          <a:spcPts val="0"/>
                        </a:spcAft>
                      </a:pPr>
                      <a:r>
                        <a:rPr lang="ro-RO"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rPr>
                        <a:t>TC</a:t>
                      </a:r>
                      <a:endParaRPr lang="en-US"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solidFill>
                      <a:srgbClr val="0070C0"/>
                    </a:solidFill>
                  </a:tcPr>
                </a:tc>
                <a:tc>
                  <a:txBody>
                    <a:bodyPr/>
                    <a:lstStyle/>
                    <a:p>
                      <a:pPr marL="0" algn="ctr" defTabSz="914400" rtl="0" eaLnBrk="1" latinLnBrk="0" hangingPunct="1">
                        <a:lnSpc>
                          <a:spcPct val="107000"/>
                        </a:lnSpc>
                        <a:spcAft>
                          <a:spcPts val="0"/>
                        </a:spcAft>
                      </a:pPr>
                      <a:r>
                        <a:rPr lang="ro-RO"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rPr>
                        <a:t>CS</a:t>
                      </a:r>
                      <a:endParaRPr lang="en-US"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solidFill>
                      <a:srgbClr val="0070C0"/>
                    </a:solidFill>
                  </a:tcPr>
                </a:tc>
                <a:tc>
                  <a:txBody>
                    <a:bodyPr/>
                    <a:lstStyle/>
                    <a:p>
                      <a:pPr marL="0" algn="ctr" defTabSz="914400" rtl="0" eaLnBrk="1" latinLnBrk="0" hangingPunct="1">
                        <a:lnSpc>
                          <a:spcPct val="107000"/>
                        </a:lnSpc>
                        <a:spcAft>
                          <a:spcPts val="0"/>
                        </a:spcAft>
                      </a:pPr>
                      <a:r>
                        <a:rPr lang="ro-RO"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rPr>
                        <a:t>TC</a:t>
                      </a:r>
                      <a:endParaRPr lang="en-US"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solidFill>
                      <a:srgbClr val="0070C0"/>
                    </a:solidFill>
                  </a:tcPr>
                </a:tc>
                <a:tc>
                  <a:txBody>
                    <a:bodyPr/>
                    <a:lstStyle/>
                    <a:p>
                      <a:pPr marL="0" algn="ctr" defTabSz="914400" rtl="0" eaLnBrk="1" latinLnBrk="0" hangingPunct="1">
                        <a:lnSpc>
                          <a:spcPct val="107000"/>
                        </a:lnSpc>
                        <a:spcAft>
                          <a:spcPts val="0"/>
                        </a:spcAft>
                      </a:pPr>
                      <a:r>
                        <a:rPr lang="ro-RO"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rPr>
                        <a:t>CS</a:t>
                      </a:r>
                      <a:endParaRPr lang="en-US" sz="1600" b="1" kern="1200" dirty="0">
                        <a:solidFill>
                          <a:schemeClr val="lt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solidFill>
                      <a:srgbClr val="0070C0"/>
                    </a:solidFill>
                  </a:tcPr>
                </a:tc>
                <a:extLst>
                  <a:ext uri="{0D108BD9-81ED-4DB2-BD59-A6C34878D82A}">
                    <a16:rowId xmlns:a16="http://schemas.microsoft.com/office/drawing/2014/main" val="2833598178"/>
                  </a:ext>
                </a:extLst>
              </a:tr>
              <a:tr h="275386">
                <a:tc>
                  <a:txBody>
                    <a:bodyPr/>
                    <a:lstStyle/>
                    <a:p>
                      <a:pPr marL="0" lvl="0" indent="0" algn="ctr">
                        <a:lnSpc>
                          <a:spcPct val="115000"/>
                        </a:lnSpc>
                        <a:spcAft>
                          <a:spcPts val="0"/>
                        </a:spcAft>
                        <a:buFont typeface="+mj-lt"/>
                        <a:buNone/>
                      </a:pPr>
                      <a:r>
                        <a:rPr lang="ro-RO" sz="1600" dirty="0">
                          <a:effectLst/>
                        </a:rPr>
                        <a:t> 1</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Teoretică</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Real</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Matematică-informatică</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extLst>
                  <a:ext uri="{0D108BD9-81ED-4DB2-BD59-A6C34878D82A}">
                    <a16:rowId xmlns:a16="http://schemas.microsoft.com/office/drawing/2014/main" val="1617309892"/>
                  </a:ext>
                </a:extLst>
              </a:tr>
              <a:tr h="275386">
                <a:tc>
                  <a:txBody>
                    <a:bodyPr/>
                    <a:lstStyle/>
                    <a:p>
                      <a:pPr marL="0" lvl="0" indent="0" algn="ctr">
                        <a:lnSpc>
                          <a:spcPct val="115000"/>
                        </a:lnSpc>
                        <a:spcAft>
                          <a:spcPts val="0"/>
                        </a:spcAft>
                        <a:buFont typeface="+mj-lt"/>
                        <a:buNone/>
                      </a:pPr>
                      <a:r>
                        <a:rPr lang="ro-RO" sz="1600" dirty="0">
                          <a:effectLst/>
                        </a:rPr>
                        <a:t> 2</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rPr>
                        <a:t>Teoretică</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Real</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Științe ale naturii</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extLst>
                  <a:ext uri="{0D108BD9-81ED-4DB2-BD59-A6C34878D82A}">
                    <a16:rowId xmlns:a16="http://schemas.microsoft.com/office/drawing/2014/main" val="57174923"/>
                  </a:ext>
                </a:extLst>
              </a:tr>
              <a:tr h="531092">
                <a:tc>
                  <a:txBody>
                    <a:bodyPr/>
                    <a:lstStyle/>
                    <a:p>
                      <a:pPr marL="0" lvl="0" indent="0" algn="ctr">
                        <a:lnSpc>
                          <a:spcPct val="115000"/>
                        </a:lnSpc>
                        <a:spcAft>
                          <a:spcPts val="0"/>
                        </a:spcAft>
                        <a:buFont typeface="+mj-lt"/>
                        <a:buNone/>
                      </a:pPr>
                      <a:r>
                        <a:rPr lang="ro-RO" sz="1600" dirty="0">
                          <a:effectLst/>
                        </a:rPr>
                        <a:t> 3</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Vocațional</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Militar</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Matematică-informatică militară</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extLst>
                  <a:ext uri="{0D108BD9-81ED-4DB2-BD59-A6C34878D82A}">
                    <a16:rowId xmlns:a16="http://schemas.microsoft.com/office/drawing/2014/main" val="1312956759"/>
                  </a:ext>
                </a:extLst>
              </a:tr>
              <a:tr h="275386">
                <a:tc>
                  <a:txBody>
                    <a:bodyPr/>
                    <a:lstStyle/>
                    <a:p>
                      <a:pPr marL="0" lvl="0" indent="0" algn="ctr">
                        <a:lnSpc>
                          <a:spcPct val="115000"/>
                        </a:lnSpc>
                        <a:spcAft>
                          <a:spcPts val="0"/>
                        </a:spcAft>
                        <a:buFont typeface="+mj-lt"/>
                        <a:buNone/>
                      </a:pPr>
                      <a:r>
                        <a:rPr lang="ro-RO" sz="1600" dirty="0">
                          <a:effectLst/>
                        </a:rPr>
                        <a:t> 4</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Tehnologic</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Tehnic</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Toate calificările</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extLst>
                  <a:ext uri="{0D108BD9-81ED-4DB2-BD59-A6C34878D82A}">
                    <a16:rowId xmlns:a16="http://schemas.microsoft.com/office/drawing/2014/main" val="3516856903"/>
                  </a:ext>
                </a:extLst>
              </a:tr>
              <a:tr h="258820">
                <a:tc rowSpan="7">
                  <a:txBody>
                    <a:bodyPr/>
                    <a:lstStyle/>
                    <a:p>
                      <a:pPr marL="0" lvl="0" indent="0" algn="ctr">
                        <a:lnSpc>
                          <a:spcPct val="115000"/>
                        </a:lnSpc>
                        <a:spcAft>
                          <a:spcPts val="0"/>
                        </a:spcAft>
                        <a:buFont typeface="+mj-lt"/>
                        <a:buNone/>
                      </a:pPr>
                      <a:r>
                        <a:rPr lang="ro-RO" sz="1600" dirty="0">
                          <a:effectLst/>
                        </a:rPr>
                        <a:t> 5</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Teoretică</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Umanist</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Toate specializările</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rowSpan="7">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rowSpan="7">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rowSpan="7">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rowSpan="7">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rowSpan="7">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rowSpan="7">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rowSpan="7">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rowSpan="7">
                  <a:txBody>
                    <a:bodyPr/>
                    <a:lstStyle/>
                    <a:p>
                      <a:pPr algn="ctr">
                        <a:lnSpc>
                          <a:spcPct val="107000"/>
                        </a:lnSpc>
                        <a:spcAft>
                          <a:spcPts val="0"/>
                        </a:spcAft>
                      </a:pPr>
                      <a:r>
                        <a:rPr lang="ro-RO"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extLst>
                  <a:ext uri="{0D108BD9-81ED-4DB2-BD59-A6C34878D82A}">
                    <a16:rowId xmlns:a16="http://schemas.microsoft.com/office/drawing/2014/main" val="862520253"/>
                  </a:ext>
                </a:extLst>
              </a:tr>
              <a:tr h="258820">
                <a:tc vMerge="1">
                  <a:txBody>
                    <a:bodyPr/>
                    <a:lstStyle/>
                    <a:p>
                      <a:endParaRPr lang="en-US"/>
                    </a:p>
                  </a:txBody>
                  <a:tcPr/>
                </a:tc>
                <a:tc rowSpan="4">
                  <a:txBody>
                    <a:bodyPr/>
                    <a:lstStyle/>
                    <a:p>
                      <a:pPr algn="ctr">
                        <a:lnSpc>
                          <a:spcPct val="107000"/>
                        </a:lnSpc>
                        <a:spcAft>
                          <a:spcPts val="0"/>
                        </a:spcAft>
                      </a:pPr>
                      <a:r>
                        <a:rPr lang="ro-RO" sz="1600">
                          <a:effectLst/>
                        </a:rPr>
                        <a:t>Vocațională</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Artistic</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rPr>
                        <a:t>Toate specializările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4119860066"/>
                  </a:ext>
                </a:extLst>
              </a:tr>
              <a:tr h="258820">
                <a:tc vMerge="1">
                  <a:txBody>
                    <a:bodyPr/>
                    <a:lstStyle/>
                    <a:p>
                      <a:endParaRPr lang="en-US"/>
                    </a:p>
                  </a:txBody>
                  <a:tcPr/>
                </a:tc>
                <a:tc vMerge="1">
                  <a:txBody>
                    <a:bodyPr/>
                    <a:lstStyle/>
                    <a:p>
                      <a:endParaRPr lang="en-US"/>
                    </a:p>
                  </a:txBody>
                  <a:tcPr/>
                </a:tc>
                <a:tc>
                  <a:txBody>
                    <a:bodyPr/>
                    <a:lstStyle/>
                    <a:p>
                      <a:pPr algn="ctr">
                        <a:lnSpc>
                          <a:spcPct val="107000"/>
                        </a:lnSpc>
                        <a:spcAft>
                          <a:spcPts val="0"/>
                        </a:spcAft>
                      </a:pPr>
                      <a:r>
                        <a:rPr lang="ro-RO" sz="1600">
                          <a:effectLst/>
                        </a:rPr>
                        <a:t>Pedagogic</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rPr>
                        <a:t>Toate specializările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060964929"/>
                  </a:ext>
                </a:extLst>
              </a:tr>
              <a:tr h="258820">
                <a:tc vMerge="1">
                  <a:txBody>
                    <a:bodyPr/>
                    <a:lstStyle/>
                    <a:p>
                      <a:endParaRPr lang="en-US"/>
                    </a:p>
                  </a:txBody>
                  <a:tcPr/>
                </a:tc>
                <a:tc vMerge="1">
                  <a:txBody>
                    <a:bodyPr/>
                    <a:lstStyle/>
                    <a:p>
                      <a:endParaRPr lang="en-US"/>
                    </a:p>
                  </a:txBody>
                  <a:tcPr/>
                </a:tc>
                <a:tc>
                  <a:txBody>
                    <a:bodyPr/>
                    <a:lstStyle/>
                    <a:p>
                      <a:pPr algn="ctr">
                        <a:lnSpc>
                          <a:spcPct val="107000"/>
                        </a:lnSpc>
                        <a:spcAft>
                          <a:spcPts val="0"/>
                        </a:spcAft>
                      </a:pPr>
                      <a:r>
                        <a:rPr lang="ro-RO" sz="1600">
                          <a:effectLst/>
                        </a:rPr>
                        <a:t>Sportiv</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rPr>
                        <a:t>Toate specializările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998440116"/>
                  </a:ext>
                </a:extLst>
              </a:tr>
              <a:tr h="258820">
                <a:tc vMerge="1">
                  <a:txBody>
                    <a:bodyPr/>
                    <a:lstStyle/>
                    <a:p>
                      <a:endParaRPr lang="en-US"/>
                    </a:p>
                  </a:txBody>
                  <a:tcPr/>
                </a:tc>
                <a:tc vMerge="1">
                  <a:txBody>
                    <a:bodyPr/>
                    <a:lstStyle/>
                    <a:p>
                      <a:endParaRPr lang="en-US"/>
                    </a:p>
                  </a:txBody>
                  <a:tcPr/>
                </a:tc>
                <a:tc>
                  <a:txBody>
                    <a:bodyPr/>
                    <a:lstStyle/>
                    <a:p>
                      <a:pPr algn="ctr">
                        <a:lnSpc>
                          <a:spcPct val="107000"/>
                        </a:lnSpc>
                        <a:spcAft>
                          <a:spcPts val="0"/>
                        </a:spcAft>
                      </a:pPr>
                      <a:r>
                        <a:rPr lang="ro-RO" sz="1600">
                          <a:effectLst/>
                        </a:rPr>
                        <a:t>Teologic</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rPr>
                        <a:t>Toate specializările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704515046"/>
                  </a:ext>
                </a:extLst>
              </a:tr>
              <a:tr h="1075635">
                <a:tc vMerge="1">
                  <a:txBody>
                    <a:bodyPr/>
                    <a:lstStyle/>
                    <a:p>
                      <a:endParaRPr lang="en-US"/>
                    </a:p>
                  </a:txBody>
                  <a:tcPr/>
                </a:tc>
                <a:tc>
                  <a:txBody>
                    <a:bodyPr/>
                    <a:lstStyle/>
                    <a:p>
                      <a:pPr algn="ctr">
                        <a:lnSpc>
                          <a:spcPct val="107000"/>
                        </a:lnSpc>
                        <a:spcAft>
                          <a:spcPts val="0"/>
                        </a:spcAft>
                      </a:pPr>
                      <a:r>
                        <a:rPr lang="ro-RO" sz="1600">
                          <a:effectLst/>
                        </a:rPr>
                        <a:t>Tehnologic</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Resurse naturale și protecția mediului</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rPr>
                        <a:t>Toate calificările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003325112"/>
                  </a:ext>
                </a:extLst>
              </a:tr>
              <a:tr h="258820">
                <a:tc vMerge="1">
                  <a:txBody>
                    <a:bodyPr/>
                    <a:lstStyle/>
                    <a:p>
                      <a:endParaRPr lang="en-US"/>
                    </a:p>
                  </a:txBody>
                  <a:tcPr/>
                </a:tc>
                <a:tc>
                  <a:txBody>
                    <a:bodyPr/>
                    <a:lstStyle/>
                    <a:p>
                      <a:pPr algn="ctr">
                        <a:lnSpc>
                          <a:spcPct val="107000"/>
                        </a:lnSpc>
                        <a:spcAft>
                          <a:spcPts val="0"/>
                        </a:spcAft>
                      </a:pPr>
                      <a:r>
                        <a:rPr lang="ro-RO" sz="1600">
                          <a:effectLst/>
                        </a:rPr>
                        <a:t>Tehnologic</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a:effectLst/>
                        </a:rPr>
                        <a:t>Servicii</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a:txBody>
                    <a:bodyPr/>
                    <a:lstStyle/>
                    <a:p>
                      <a:pPr algn="ctr">
                        <a:lnSpc>
                          <a:spcPct val="107000"/>
                        </a:lnSpc>
                        <a:spcAft>
                          <a:spcPts val="0"/>
                        </a:spcAft>
                      </a:pPr>
                      <a:r>
                        <a:rPr lang="ro-RO" sz="1600" dirty="0">
                          <a:effectLst/>
                        </a:rPr>
                        <a:t>Toate calificările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768" marR="35768"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4069928872"/>
                  </a:ext>
                </a:extLst>
              </a:tr>
            </a:tbl>
          </a:graphicData>
        </a:graphic>
      </p:graphicFrame>
      <p:pic>
        <p:nvPicPr>
          <p:cNvPr id="8" name="Picture 7">
            <a:extLst>
              <a:ext uri="{FF2B5EF4-FFF2-40B4-BE49-F238E27FC236}">
                <a16:creationId xmlns:a16="http://schemas.microsoft.com/office/drawing/2014/main" id="{2E4C9F0C-FAC3-4BA4-92BF-7727A304E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2715478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pic>
        <p:nvPicPr>
          <p:cNvPr id="5" name="Picture 2" descr="D:\1x\Asset 35.png">
            <a:extLst>
              <a:ext uri="{FF2B5EF4-FFF2-40B4-BE49-F238E27FC236}">
                <a16:creationId xmlns:a16="http://schemas.microsoft.com/office/drawing/2014/main" id="{EA706918-C85F-4697-8765-0F2FDF73AD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299" y="113678"/>
            <a:ext cx="1359576" cy="1403837"/>
          </a:xfrm>
          <a:prstGeom prst="rect">
            <a:avLst/>
          </a:prstGeom>
          <a:noFill/>
          <a:extLst>
            <a:ext uri="{909E8E84-426E-40DD-AFC4-6F175D3DCCD1}">
              <a14:hiddenFill xmlns:a14="http://schemas.microsoft.com/office/drawing/2010/main">
                <a:solidFill>
                  <a:srgbClr val="FFFFFF"/>
                </a:solidFill>
              </a14:hiddenFill>
            </a:ext>
          </a:extLst>
        </p:spPr>
      </p:pic>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b="1" dirty="0">
                <a:solidFill>
                  <a:schemeClr val="bg1"/>
                </a:solidFill>
                <a:latin typeface="Times New Roman" panose="02020603050405020304" pitchFamily="18" charset="0"/>
                <a:ea typeface="Calibri" panose="020F0502020204030204" pitchFamily="34" charset="0"/>
              </a:rPr>
              <a:t>Programele școlare de fizică în vigoare în anul școlar 2026 - 2027</a:t>
            </a:r>
            <a:endParaRPr lang="ro-RO" sz="3000" b="1" dirty="0">
              <a:solidFill>
                <a:schemeClr val="bg1"/>
              </a:solidFill>
            </a:endParaRPr>
          </a:p>
        </p:txBody>
      </p:sp>
      <p:sp>
        <p:nvSpPr>
          <p:cNvPr id="9" name="Content Placeholder 8">
            <a:extLst>
              <a:ext uri="{FF2B5EF4-FFF2-40B4-BE49-F238E27FC236}">
                <a16:creationId xmlns:a16="http://schemas.microsoft.com/office/drawing/2014/main" id="{22C8CEC0-6680-4D55-BC02-860F0685E676}"/>
              </a:ext>
            </a:extLst>
          </p:cNvPr>
          <p:cNvSpPr>
            <a:spLocks noGrp="1"/>
          </p:cNvSpPr>
          <p:nvPr>
            <p:ph idx="1"/>
          </p:nvPr>
        </p:nvSpPr>
        <p:spPr/>
        <p:txBody>
          <a:bodyPr/>
          <a:lstStyle/>
          <a:p>
            <a:endParaRPr lang="ro-RO" dirty="0"/>
          </a:p>
        </p:txBody>
      </p:sp>
      <p:graphicFrame>
        <p:nvGraphicFramePr>
          <p:cNvPr id="12" name="Content Placeholder 4">
            <a:extLst>
              <a:ext uri="{FF2B5EF4-FFF2-40B4-BE49-F238E27FC236}">
                <a16:creationId xmlns:a16="http://schemas.microsoft.com/office/drawing/2014/main" id="{64C0EF80-6158-4946-AA51-37C293491491}"/>
              </a:ext>
            </a:extLst>
          </p:cNvPr>
          <p:cNvGraphicFramePr>
            <a:graphicFrameLocks/>
          </p:cNvGraphicFramePr>
          <p:nvPr>
            <p:extLst>
              <p:ext uri="{D42A27DB-BD31-4B8C-83A1-F6EECF244321}">
                <p14:modId xmlns:p14="http://schemas.microsoft.com/office/powerpoint/2010/main" val="1978958366"/>
              </p:ext>
            </p:extLst>
          </p:nvPr>
        </p:nvGraphicFramePr>
        <p:xfrm>
          <a:off x="579782" y="1890064"/>
          <a:ext cx="11032436" cy="4486785"/>
        </p:xfrm>
        <a:graphic>
          <a:graphicData uri="http://schemas.openxmlformats.org/drawingml/2006/table">
            <a:tbl>
              <a:tblPr firstRow="1" firstCol="1" bandRow="1">
                <a:tableStyleId>{5C22544A-7EE6-4342-B048-85BDC9FD1C3A}</a:tableStyleId>
              </a:tblPr>
              <a:tblGrid>
                <a:gridCol w="4099794">
                  <a:extLst>
                    <a:ext uri="{9D8B030D-6E8A-4147-A177-3AD203B41FA5}">
                      <a16:colId xmlns:a16="http://schemas.microsoft.com/office/drawing/2014/main" val="4200862077"/>
                    </a:ext>
                  </a:extLst>
                </a:gridCol>
                <a:gridCol w="6932642">
                  <a:extLst>
                    <a:ext uri="{9D8B030D-6E8A-4147-A177-3AD203B41FA5}">
                      <a16:colId xmlns:a16="http://schemas.microsoft.com/office/drawing/2014/main" val="1042782567"/>
                    </a:ext>
                  </a:extLst>
                </a:gridCol>
              </a:tblGrid>
              <a:tr h="1120540">
                <a:tc>
                  <a:txBody>
                    <a:bodyPr/>
                    <a:lstStyle/>
                    <a:p>
                      <a:pPr algn="ctr">
                        <a:lnSpc>
                          <a:spcPct val="107000"/>
                        </a:lnSpc>
                        <a:spcAft>
                          <a:spcPts val="0"/>
                        </a:spcAft>
                      </a:pPr>
                      <a:r>
                        <a:rPr lang="ro-RO" sz="2400" dirty="0">
                          <a:effectLst/>
                        </a:rPr>
                        <a:t>Clasa </a:t>
                      </a:r>
                      <a:endParaRPr lang="ro-RO"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2400" dirty="0">
                          <a:effectLst/>
                        </a:rPr>
                        <a:t>Programa școlară în vigoare în anul școlar 2026-2027</a:t>
                      </a:r>
                      <a:endParaRPr lang="ro-RO"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4155915820"/>
                  </a:ext>
                </a:extLst>
              </a:tr>
              <a:tr h="673249">
                <a:tc>
                  <a:txBody>
                    <a:bodyPr/>
                    <a:lstStyle/>
                    <a:p>
                      <a:pPr algn="ctr">
                        <a:lnSpc>
                          <a:spcPct val="107000"/>
                        </a:lnSpc>
                        <a:spcAft>
                          <a:spcPts val="0"/>
                        </a:spcAft>
                      </a:pPr>
                      <a:r>
                        <a:rPr lang="ro-RO" sz="2400" dirty="0">
                          <a:effectLst/>
                        </a:rPr>
                        <a:t>a VI-a – a VIII-a</a:t>
                      </a:r>
                      <a:endParaRPr lang="ro-RO"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2400" dirty="0">
                          <a:effectLst/>
                          <a:latin typeface="Calibri" panose="020F0502020204030204" pitchFamily="34" charset="0"/>
                          <a:ea typeface="Calibri" panose="020F0502020204030204" pitchFamily="34" charset="0"/>
                          <a:cs typeface="Times New Roman" panose="02020603050405020304" pitchFamily="18" charset="0"/>
                        </a:rPr>
                        <a:t>OMEN 3393/2017</a:t>
                      </a:r>
                    </a:p>
                  </a:txBody>
                  <a:tcPr marL="62461" marR="62461" marT="0" marB="0" anchor="ctr"/>
                </a:tc>
                <a:extLst>
                  <a:ext uri="{0D108BD9-81ED-4DB2-BD59-A6C34878D82A}">
                    <a16:rowId xmlns:a16="http://schemas.microsoft.com/office/drawing/2014/main" val="1971986744"/>
                  </a:ext>
                </a:extLst>
              </a:tr>
              <a:tr h="673249">
                <a:tc>
                  <a:txBody>
                    <a:bodyPr/>
                    <a:lstStyle/>
                    <a:p>
                      <a:pPr algn="ctr">
                        <a:lnSpc>
                          <a:spcPct val="107000"/>
                        </a:lnSpc>
                        <a:spcAft>
                          <a:spcPts val="0"/>
                        </a:spcAft>
                      </a:pPr>
                      <a:r>
                        <a:rPr lang="ro-RO" sz="2400" dirty="0">
                          <a:effectLst/>
                        </a:rPr>
                        <a:t>a IX-a</a:t>
                      </a:r>
                      <a:endParaRPr lang="ro-RO"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2400" dirty="0">
                          <a:effectLst/>
                        </a:rPr>
                        <a:t>OMEC 6930/2025</a:t>
                      </a:r>
                      <a:endParaRPr lang="ro-RO"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extLst>
                  <a:ext uri="{0D108BD9-81ED-4DB2-BD59-A6C34878D82A}">
                    <a16:rowId xmlns:a16="http://schemas.microsoft.com/office/drawing/2014/main" val="1014023900"/>
                  </a:ext>
                </a:extLst>
              </a:tr>
              <a:tr h="673249">
                <a:tc>
                  <a:txBody>
                    <a:bodyPr/>
                    <a:lstStyle/>
                    <a:p>
                      <a:pPr algn="ctr">
                        <a:lnSpc>
                          <a:spcPct val="107000"/>
                        </a:lnSpc>
                        <a:spcAft>
                          <a:spcPts val="0"/>
                        </a:spcAft>
                      </a:pPr>
                      <a:r>
                        <a:rPr lang="ro-RO" sz="2400" dirty="0">
                          <a:effectLst/>
                        </a:rPr>
                        <a:t>a X-a</a:t>
                      </a:r>
                      <a:endParaRPr lang="ro-RO"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2461" marR="62461" marT="0" marB="0" anchor="ctr"/>
                </a:tc>
                <a:tc>
                  <a:txBody>
                    <a:bodyPr/>
                    <a:lstStyle/>
                    <a:p>
                      <a:pPr algn="ctr">
                        <a:lnSpc>
                          <a:spcPct val="107000"/>
                        </a:lnSpc>
                        <a:spcAft>
                          <a:spcPts val="0"/>
                        </a:spcAft>
                      </a:pPr>
                      <a:r>
                        <a:rPr lang="ro-RO" sz="2400" dirty="0">
                          <a:effectLst/>
                          <a:latin typeface="Calibri" panose="020F0502020204030204" pitchFamily="34" charset="0"/>
                          <a:ea typeface="Calibri" panose="020F0502020204030204" pitchFamily="34" charset="0"/>
                          <a:cs typeface="Times New Roman" panose="02020603050405020304" pitchFamily="18" charset="0"/>
                        </a:rPr>
                        <a:t>OMEC 4598/2004</a:t>
                      </a:r>
                    </a:p>
                  </a:txBody>
                  <a:tcPr marL="62461" marR="62461" marT="0" marB="0" anchor="ctr"/>
                </a:tc>
                <a:extLst>
                  <a:ext uri="{0D108BD9-81ED-4DB2-BD59-A6C34878D82A}">
                    <a16:rowId xmlns:a16="http://schemas.microsoft.com/office/drawing/2014/main" val="1319132680"/>
                  </a:ext>
                </a:extLst>
              </a:tr>
              <a:tr h="673249">
                <a:tc>
                  <a:txBody>
                    <a:bodyPr/>
                    <a:lstStyle/>
                    <a:p>
                      <a:pPr algn="ctr">
                        <a:lnSpc>
                          <a:spcPct val="107000"/>
                        </a:lnSpc>
                        <a:spcAft>
                          <a:spcPts val="0"/>
                        </a:spcAft>
                      </a:pPr>
                      <a:r>
                        <a:rPr lang="ro-RO" sz="2400" dirty="0">
                          <a:effectLst/>
                          <a:latin typeface="Calibri" panose="020F0502020204030204" pitchFamily="34" charset="0"/>
                          <a:ea typeface="Calibri" panose="020F0502020204030204" pitchFamily="34" charset="0"/>
                          <a:cs typeface="Times New Roman" panose="02020603050405020304" pitchFamily="18" charset="0"/>
                        </a:rPr>
                        <a:t>a XI-a</a:t>
                      </a:r>
                    </a:p>
                  </a:txBody>
                  <a:tcPr marL="62461" marR="62461" marT="0" marB="0" anchor="ctr"/>
                </a:tc>
                <a:tc>
                  <a:txBody>
                    <a:bodyPr/>
                    <a:lstStyle/>
                    <a:p>
                      <a:pPr algn="ctr">
                        <a:lnSpc>
                          <a:spcPct val="107000"/>
                        </a:lnSpc>
                        <a:spcAft>
                          <a:spcPts val="0"/>
                        </a:spcAft>
                      </a:pPr>
                      <a:r>
                        <a:rPr lang="ro-RO" sz="2400" dirty="0">
                          <a:effectLst/>
                          <a:latin typeface="Calibri" panose="020F0502020204030204" pitchFamily="34" charset="0"/>
                          <a:ea typeface="Calibri" panose="020F0502020204030204" pitchFamily="34" charset="0"/>
                          <a:cs typeface="Times New Roman" panose="02020603050405020304" pitchFamily="18" charset="0"/>
                        </a:rPr>
                        <a:t>OMEC 3252/2006</a:t>
                      </a:r>
                    </a:p>
                  </a:txBody>
                  <a:tcPr marL="62461" marR="62461" marT="0" marB="0" anchor="ctr"/>
                </a:tc>
                <a:extLst>
                  <a:ext uri="{0D108BD9-81ED-4DB2-BD59-A6C34878D82A}">
                    <a16:rowId xmlns:a16="http://schemas.microsoft.com/office/drawing/2014/main" val="984945850"/>
                  </a:ext>
                </a:extLst>
              </a:tr>
              <a:tr h="673249">
                <a:tc>
                  <a:txBody>
                    <a:bodyPr/>
                    <a:lstStyle/>
                    <a:p>
                      <a:pPr algn="ctr">
                        <a:lnSpc>
                          <a:spcPct val="107000"/>
                        </a:lnSpc>
                        <a:spcAft>
                          <a:spcPts val="0"/>
                        </a:spcAft>
                      </a:pPr>
                      <a:r>
                        <a:rPr lang="ro-RO" sz="2400" dirty="0">
                          <a:effectLst/>
                          <a:latin typeface="Calibri" panose="020F0502020204030204" pitchFamily="34" charset="0"/>
                          <a:ea typeface="Calibri" panose="020F0502020204030204" pitchFamily="34" charset="0"/>
                          <a:cs typeface="Times New Roman" panose="02020603050405020304" pitchFamily="18" charset="0"/>
                        </a:rPr>
                        <a:t>a XII-a</a:t>
                      </a:r>
                    </a:p>
                  </a:txBody>
                  <a:tcPr marL="62461" marR="62461" marT="0" marB="0" anchor="ctr"/>
                </a:tc>
                <a:tc>
                  <a:txBody>
                    <a:bodyPr/>
                    <a:lstStyle/>
                    <a:p>
                      <a:pPr algn="ctr">
                        <a:lnSpc>
                          <a:spcPct val="107000"/>
                        </a:lnSpc>
                        <a:spcAft>
                          <a:spcPts val="0"/>
                        </a:spcAft>
                      </a:pPr>
                      <a:r>
                        <a:rPr lang="ro-RO" sz="2400" dirty="0">
                          <a:effectLst/>
                          <a:latin typeface="Calibri" panose="020F0502020204030204" pitchFamily="34" charset="0"/>
                          <a:ea typeface="Calibri" panose="020F0502020204030204" pitchFamily="34" charset="0"/>
                          <a:cs typeface="Times New Roman" panose="02020603050405020304" pitchFamily="18" charset="0"/>
                        </a:rPr>
                        <a:t>OMEC 5959/2006</a:t>
                      </a:r>
                    </a:p>
                  </a:txBody>
                  <a:tcPr marL="62461" marR="62461" marT="0" marB="0" anchor="ctr"/>
                </a:tc>
                <a:extLst>
                  <a:ext uri="{0D108BD9-81ED-4DB2-BD59-A6C34878D82A}">
                    <a16:rowId xmlns:a16="http://schemas.microsoft.com/office/drawing/2014/main" val="1264442493"/>
                  </a:ext>
                </a:extLst>
              </a:tr>
            </a:tbl>
          </a:graphicData>
        </a:graphic>
      </p:graphicFrame>
      <p:pic>
        <p:nvPicPr>
          <p:cNvPr id="13" name="Picture 12">
            <a:extLst>
              <a:ext uri="{FF2B5EF4-FFF2-40B4-BE49-F238E27FC236}">
                <a16:creationId xmlns:a16="http://schemas.microsoft.com/office/drawing/2014/main" id="{271787D8-E393-489B-A965-0C5DD301A2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3374835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pic>
        <p:nvPicPr>
          <p:cNvPr id="5" name="Picture 2" descr="D:\1x\Asset 35.png">
            <a:extLst>
              <a:ext uri="{FF2B5EF4-FFF2-40B4-BE49-F238E27FC236}">
                <a16:creationId xmlns:a16="http://schemas.microsoft.com/office/drawing/2014/main" id="{EA706918-C85F-4697-8765-0F2FDF73AD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299" y="113678"/>
            <a:ext cx="1359576" cy="1403837"/>
          </a:xfrm>
          <a:prstGeom prst="rect">
            <a:avLst/>
          </a:prstGeom>
          <a:noFill/>
          <a:extLst>
            <a:ext uri="{909E8E84-426E-40DD-AFC4-6F175D3DCCD1}">
              <a14:hiddenFill xmlns:a14="http://schemas.microsoft.com/office/drawing/2010/main">
                <a:solidFill>
                  <a:srgbClr val="FFFFFF"/>
                </a:solidFill>
              </a14:hiddenFill>
            </a:ext>
          </a:extLst>
        </p:spPr>
      </p:pic>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ro-RO" sz="3000" b="1" dirty="0">
                <a:solidFill>
                  <a:schemeClr val="bg2"/>
                </a:solidFill>
              </a:rPr>
              <a:t>Fizica – explică lumea, dezvoltă gândirea, protejează vieți</a:t>
            </a:r>
          </a:p>
        </p:txBody>
      </p:sp>
      <p:sp>
        <p:nvSpPr>
          <p:cNvPr id="6" name="Content Placeholder 5">
            <a:extLst>
              <a:ext uri="{FF2B5EF4-FFF2-40B4-BE49-F238E27FC236}">
                <a16:creationId xmlns:a16="http://schemas.microsoft.com/office/drawing/2014/main" id="{2D51CBFC-6F9C-44E0-8415-1EF102260F4C}"/>
              </a:ext>
            </a:extLst>
          </p:cNvPr>
          <p:cNvSpPr>
            <a:spLocks noGrp="1"/>
          </p:cNvSpPr>
          <p:nvPr>
            <p:ph idx="1"/>
          </p:nvPr>
        </p:nvSpPr>
        <p:spPr>
          <a:xfrm>
            <a:off x="1414020" y="1825625"/>
            <a:ext cx="10589912" cy="4351338"/>
          </a:xfrm>
        </p:spPr>
        <p:txBody>
          <a:bodyPr>
            <a:normAutofit/>
          </a:bodyPr>
          <a:lstStyle/>
          <a:p>
            <a:r>
              <a:rPr lang="ro-RO" b="1" dirty="0"/>
              <a:t>Fizica explică lumea:</a:t>
            </a:r>
            <a:endParaRPr lang="ro-RO" dirty="0"/>
          </a:p>
          <a:p>
            <a:pPr lvl="1"/>
            <a:r>
              <a:rPr lang="ro-RO" dirty="0"/>
              <a:t>Oferă repere clare pentru descrierea și explicarea fenomenelor din jur.</a:t>
            </a:r>
          </a:p>
          <a:p>
            <a:pPr lvl="1"/>
            <a:r>
              <a:rPr lang="ro-RO" dirty="0"/>
              <a:t>Corelează experiențele cotidiene cu legi și principii validate științific.</a:t>
            </a:r>
          </a:p>
          <a:p>
            <a:r>
              <a:rPr lang="ro-RO" b="1" dirty="0"/>
              <a:t>Fizica dezvoltă gândirea:</a:t>
            </a:r>
            <a:endParaRPr lang="ro-RO" dirty="0"/>
          </a:p>
          <a:p>
            <a:pPr lvl="1"/>
            <a:r>
              <a:rPr lang="ro-RO" dirty="0"/>
              <a:t>Formează gândirea logică și analitică.</a:t>
            </a:r>
          </a:p>
          <a:p>
            <a:pPr lvl="1"/>
            <a:r>
              <a:rPr lang="ro-RO" dirty="0"/>
              <a:t>Cultivă capacitatea de a pune întrebări și de a găsi explicații pe bază de dovezi.</a:t>
            </a:r>
          </a:p>
          <a:p>
            <a:r>
              <a:rPr lang="ro-RO" b="1" dirty="0"/>
              <a:t>Fizica protejează vieți:</a:t>
            </a:r>
            <a:endParaRPr lang="ro-RO" dirty="0"/>
          </a:p>
          <a:p>
            <a:pPr lvl="1"/>
            <a:r>
              <a:rPr lang="ro-RO" dirty="0"/>
              <a:t>Susține decizii responsabile în situații reale.</a:t>
            </a:r>
          </a:p>
          <a:p>
            <a:pPr lvl="1"/>
            <a:r>
              <a:rPr lang="ro-RO" dirty="0"/>
              <a:t>Exemplu: ajută la înțelegerea siguranței rutiere și a riscurilor din mediul înconjurător.</a:t>
            </a:r>
          </a:p>
          <a:p>
            <a:endParaRPr lang="ro-RO" sz="2400" dirty="0">
              <a:solidFill>
                <a:srgbClr val="002060"/>
              </a:solidFill>
            </a:endParaRPr>
          </a:p>
        </p:txBody>
      </p:sp>
      <p:pic>
        <p:nvPicPr>
          <p:cNvPr id="2" name="Picture 1">
            <a:extLst>
              <a:ext uri="{FF2B5EF4-FFF2-40B4-BE49-F238E27FC236}">
                <a16:creationId xmlns:a16="http://schemas.microsoft.com/office/drawing/2014/main" id="{754E6858-8F18-40E3-A316-E969100692E4}"/>
              </a:ext>
            </a:extLst>
          </p:cNvPr>
          <p:cNvPicPr>
            <a:picLocks noChangeAspect="1"/>
          </p:cNvPicPr>
          <p:nvPr/>
        </p:nvPicPr>
        <p:blipFill rotWithShape="1">
          <a:blip r:embed="rId4"/>
          <a:srcRect l="11318" t="22277" r="10176"/>
          <a:stretch/>
        </p:blipFill>
        <p:spPr>
          <a:xfrm>
            <a:off x="263950" y="1998478"/>
            <a:ext cx="1018095" cy="1018095"/>
          </a:xfrm>
          <a:prstGeom prst="rect">
            <a:avLst/>
          </a:prstGeom>
        </p:spPr>
      </p:pic>
      <p:pic>
        <p:nvPicPr>
          <p:cNvPr id="3" name="Picture 2">
            <a:extLst>
              <a:ext uri="{FF2B5EF4-FFF2-40B4-BE49-F238E27FC236}">
                <a16:creationId xmlns:a16="http://schemas.microsoft.com/office/drawing/2014/main" id="{E4D71950-6FAE-4469-B778-F6316F8D3B81}"/>
              </a:ext>
            </a:extLst>
          </p:cNvPr>
          <p:cNvPicPr>
            <a:picLocks noChangeAspect="1"/>
          </p:cNvPicPr>
          <p:nvPr/>
        </p:nvPicPr>
        <p:blipFill rotWithShape="1">
          <a:blip r:embed="rId5"/>
          <a:srcRect l="11318" t="17914" r="10176"/>
          <a:stretch/>
        </p:blipFill>
        <p:spPr>
          <a:xfrm>
            <a:off x="263950" y="3238766"/>
            <a:ext cx="1018096" cy="1018096"/>
          </a:xfrm>
          <a:prstGeom prst="rect">
            <a:avLst/>
          </a:prstGeom>
        </p:spPr>
      </p:pic>
      <p:pic>
        <p:nvPicPr>
          <p:cNvPr id="4" name="Picture 3">
            <a:extLst>
              <a:ext uri="{FF2B5EF4-FFF2-40B4-BE49-F238E27FC236}">
                <a16:creationId xmlns:a16="http://schemas.microsoft.com/office/drawing/2014/main" id="{D3679386-84EE-4097-88A6-1BB40FC82379}"/>
              </a:ext>
            </a:extLst>
          </p:cNvPr>
          <p:cNvPicPr>
            <a:picLocks noChangeAspect="1"/>
          </p:cNvPicPr>
          <p:nvPr/>
        </p:nvPicPr>
        <p:blipFill rotWithShape="1">
          <a:blip r:embed="rId6"/>
          <a:srcRect t="21020"/>
          <a:stretch/>
        </p:blipFill>
        <p:spPr>
          <a:xfrm>
            <a:off x="265148" y="4652053"/>
            <a:ext cx="1016897" cy="798327"/>
          </a:xfrm>
          <a:prstGeom prst="rect">
            <a:avLst/>
          </a:prstGeom>
        </p:spPr>
      </p:pic>
      <p:pic>
        <p:nvPicPr>
          <p:cNvPr id="9" name="Picture 8">
            <a:extLst>
              <a:ext uri="{FF2B5EF4-FFF2-40B4-BE49-F238E27FC236}">
                <a16:creationId xmlns:a16="http://schemas.microsoft.com/office/drawing/2014/main" id="{94ABF787-D1B8-4CE9-8F63-2FE98AF14EF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2049515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0"/>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Rolul disciplinei fizică în formarea elevilor de liceu</a:t>
            </a:r>
            <a:endParaRPr lang="ro-RO" sz="3000" b="1" dirty="0">
              <a:solidFill>
                <a:schemeClr val="bg2"/>
              </a:solidFill>
            </a:endParaRPr>
          </a:p>
        </p:txBody>
      </p:sp>
      <p:sp>
        <p:nvSpPr>
          <p:cNvPr id="6" name="Content Placeholder 5">
            <a:extLst>
              <a:ext uri="{FF2B5EF4-FFF2-40B4-BE49-F238E27FC236}">
                <a16:creationId xmlns:a16="http://schemas.microsoft.com/office/drawing/2014/main" id="{2D51CBFC-6F9C-44E0-8415-1EF102260F4C}"/>
              </a:ext>
            </a:extLst>
          </p:cNvPr>
          <p:cNvSpPr>
            <a:spLocks noGrp="1"/>
          </p:cNvSpPr>
          <p:nvPr>
            <p:ph idx="1"/>
          </p:nvPr>
        </p:nvSpPr>
        <p:spPr>
          <a:xfrm>
            <a:off x="1171574" y="2022084"/>
            <a:ext cx="10058401" cy="4281123"/>
          </a:xfrm>
        </p:spPr>
        <p:txBody>
          <a:bodyPr>
            <a:normAutofit lnSpcReduction="10000"/>
          </a:bodyPr>
          <a:lstStyle/>
          <a:p>
            <a:r>
              <a:rPr lang="ro-RO" b="1" dirty="0"/>
              <a:t>Fundamentează înțelegerea sistemelor tehnologice actuale, prin concepte fundamentale </a:t>
            </a:r>
            <a:r>
              <a:rPr lang="ro-RO" dirty="0"/>
              <a:t>(mișcare, energie, forțe, câmpuri)</a:t>
            </a:r>
          </a:p>
          <a:p>
            <a:r>
              <a:rPr lang="ro-RO" b="1" dirty="0"/>
              <a:t>Susține dezvoltarea gândirii științifice și a analizei cauzale</a:t>
            </a:r>
            <a:br>
              <a:rPr lang="ro-RO" dirty="0"/>
            </a:br>
            <a:r>
              <a:rPr lang="ro-RO" dirty="0"/>
              <a:t>necesare într-un mediu dominat de date și algoritmi</a:t>
            </a:r>
          </a:p>
          <a:p>
            <a:r>
              <a:rPr lang="ro-RO" b="1" dirty="0"/>
              <a:t>Contribuie la formarea competențelor pentru decizie responsabilă </a:t>
            </a:r>
            <a:r>
              <a:rPr lang="ro-RO" dirty="0"/>
              <a:t>în contexte diverse</a:t>
            </a:r>
          </a:p>
          <a:p>
            <a:r>
              <a:rPr lang="ro-RO" b="1" dirty="0"/>
              <a:t>Sprijină orientarea elevilor către domenii STEM </a:t>
            </a:r>
            <a:r>
              <a:rPr lang="ro-RO" dirty="0"/>
              <a:t>prin abordarea de tip investigație științifică și prin relevanța conținuturilor</a:t>
            </a:r>
          </a:p>
          <a:p>
            <a:pPr>
              <a:lnSpc>
                <a:spcPct val="100000"/>
              </a:lnSpc>
            </a:pPr>
            <a:r>
              <a:rPr lang="ro-RO" b="1" dirty="0"/>
              <a:t>Asigură un cadru curricular pentru distingerea explicațiilor științifice </a:t>
            </a:r>
            <a:r>
              <a:rPr lang="ro-RO" dirty="0"/>
              <a:t>de pseudocunoaștere și interpretări eronate</a:t>
            </a:r>
          </a:p>
        </p:txBody>
      </p:sp>
      <p:pic>
        <p:nvPicPr>
          <p:cNvPr id="10" name="Picture 9">
            <a:extLst>
              <a:ext uri="{FF2B5EF4-FFF2-40B4-BE49-F238E27FC236}">
                <a16:creationId xmlns:a16="http://schemas.microsoft.com/office/drawing/2014/main" id="{2EC79684-BA22-407E-B76F-ED0F49B916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4060275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Relevanță, coerență și utilitate – reperele noii programe</a:t>
            </a:r>
            <a:endParaRPr lang="ro-RO" sz="3000" b="1" dirty="0">
              <a:solidFill>
                <a:schemeClr val="bg2"/>
              </a:solidFill>
            </a:endParaRPr>
          </a:p>
        </p:txBody>
      </p:sp>
      <p:sp>
        <p:nvSpPr>
          <p:cNvPr id="4" name="Content Placeholder 3">
            <a:extLst>
              <a:ext uri="{FF2B5EF4-FFF2-40B4-BE49-F238E27FC236}">
                <a16:creationId xmlns:a16="http://schemas.microsoft.com/office/drawing/2014/main" id="{E2E027E4-BC49-4B4A-B697-B6A3285B5E03}"/>
              </a:ext>
            </a:extLst>
          </p:cNvPr>
          <p:cNvSpPr>
            <a:spLocks noGrp="1" noChangeArrowheads="1"/>
          </p:cNvSpPr>
          <p:nvPr>
            <p:ph idx="1"/>
          </p:nvPr>
        </p:nvSpPr>
        <p:spPr bwMode="auto">
          <a:xfrm>
            <a:off x="473868" y="1771452"/>
            <a:ext cx="11244263" cy="4815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ro-RO" b="1" dirty="0"/>
              <a:t> Accent pe contexte reale și situații autentice de viață</a:t>
            </a:r>
          </a:p>
          <a:p>
            <a:pPr lvl="1"/>
            <a:r>
              <a:rPr lang="ro-RO" dirty="0"/>
              <a:t>Fenomenele fizice sunt abordate prin exemple concrete.</a:t>
            </a:r>
          </a:p>
          <a:p>
            <a:r>
              <a:rPr lang="ro-RO" b="1" dirty="0"/>
              <a:t>Echilibru între teorie, aplicații și experiment</a:t>
            </a:r>
          </a:p>
          <a:p>
            <a:pPr lvl="1"/>
            <a:r>
              <a:rPr lang="ro-RO" dirty="0"/>
              <a:t>Programa permite stabilirea unui echilibru între înțelegere teoretică, exemple concrete și activități practice de bază.</a:t>
            </a:r>
          </a:p>
          <a:p>
            <a:r>
              <a:rPr lang="ro-RO" b="1" dirty="0"/>
              <a:t> Aliniere la competențele-cheie europene și la profilul absolventului de învățământ liceal</a:t>
            </a:r>
          </a:p>
          <a:p>
            <a:pPr lvl="1"/>
            <a:r>
              <a:rPr lang="ro-RO" dirty="0"/>
              <a:t>Conținutul curricular al programei dezvoltă gândire științifică, analiză critică, comunicare, responsabilitate și capacitatea de a lua decizii informate.</a:t>
            </a:r>
          </a:p>
          <a:p>
            <a:pPr lvl="1"/>
            <a:r>
              <a:rPr lang="ro-RO" dirty="0"/>
              <a:t>Conținutul curricular al programei facilitează dezvoltarea competenței-cheie „Competența matematică și competența în științe, tehnologie și inginerie” dar și la formarea competențelor digitale, civice și de învățare autonomă</a:t>
            </a:r>
            <a:endParaRPr kumimoji="0" lang="ro-RO" altLang="en-US" b="0" i="0" u="none" strike="noStrike" cap="none" normalizeH="0" baseline="0" dirty="0">
              <a:ln>
                <a:noFill/>
              </a:ln>
              <a:solidFill>
                <a:schemeClr val="tx1"/>
              </a:solidFill>
              <a:effectLst/>
            </a:endParaRPr>
          </a:p>
        </p:txBody>
      </p:sp>
      <p:pic>
        <p:nvPicPr>
          <p:cNvPr id="6" name="Picture 5">
            <a:extLst>
              <a:ext uri="{FF2B5EF4-FFF2-40B4-BE49-F238E27FC236}">
                <a16:creationId xmlns:a16="http://schemas.microsoft.com/office/drawing/2014/main" id="{C11CF4D1-1D31-415E-BF5A-A221F8EF30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2624535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ro-RO" sz="3000" b="1" dirty="0">
                <a:solidFill>
                  <a:schemeClr val="bg2"/>
                </a:solidFill>
              </a:rPr>
              <a:t>Principiile care au stat la baza conceperii programei</a:t>
            </a:r>
          </a:p>
        </p:txBody>
      </p:sp>
      <p:sp>
        <p:nvSpPr>
          <p:cNvPr id="4" name="Content Placeholder 3">
            <a:extLst>
              <a:ext uri="{FF2B5EF4-FFF2-40B4-BE49-F238E27FC236}">
                <a16:creationId xmlns:a16="http://schemas.microsoft.com/office/drawing/2014/main" id="{E2E027E4-BC49-4B4A-B697-B6A3285B5E03}"/>
              </a:ext>
            </a:extLst>
          </p:cNvPr>
          <p:cNvSpPr>
            <a:spLocks noGrp="1" noChangeArrowheads="1"/>
          </p:cNvSpPr>
          <p:nvPr>
            <p:ph idx="1"/>
          </p:nvPr>
        </p:nvSpPr>
        <p:spPr bwMode="auto">
          <a:xfrm>
            <a:off x="375014" y="2218980"/>
            <a:ext cx="11244263" cy="36989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ro-RO" b="1" dirty="0"/>
              <a:t> Validitatea și accesibilitatea</a:t>
            </a:r>
          </a:p>
          <a:p>
            <a:pPr lvl="1"/>
            <a:r>
              <a:rPr lang="ro-RO" dirty="0"/>
              <a:t>concepte corecte științific, adecvate vârstei, structurate logic și esențializate, în acord cu structura generală a fizicii ca știință fundamentală.</a:t>
            </a:r>
          </a:p>
          <a:p>
            <a:r>
              <a:rPr lang="ro-RO" b="1" dirty="0"/>
              <a:t>Succesiunea</a:t>
            </a:r>
            <a:r>
              <a:rPr lang="ro-RO" dirty="0"/>
              <a:t> </a:t>
            </a:r>
          </a:p>
          <a:p>
            <a:pPr lvl="1"/>
            <a:r>
              <a:rPr lang="ro-RO" dirty="0"/>
              <a:t>ordonarea domeniilor de conținut astfel încât să susțină investigația, rezolvarea de probleme și formarea de comportamente responsabile privind siguranța și mediul.</a:t>
            </a:r>
          </a:p>
          <a:p>
            <a:r>
              <a:rPr lang="ro-RO" b="1" dirty="0"/>
              <a:t> Abordarea în „spirală” a domeniilor </a:t>
            </a:r>
          </a:p>
          <a:p>
            <a:pPr lvl="1"/>
            <a:r>
              <a:rPr lang="ro-RO" dirty="0"/>
              <a:t>este bazată atât pe logica internă a științei , cât și pe principiul adaptării la stadiul evoluției psiho-somatice a elevilor. </a:t>
            </a:r>
          </a:p>
        </p:txBody>
      </p:sp>
      <p:pic>
        <p:nvPicPr>
          <p:cNvPr id="6" name="Picture 5">
            <a:extLst>
              <a:ext uri="{FF2B5EF4-FFF2-40B4-BE49-F238E27FC236}">
                <a16:creationId xmlns:a16="http://schemas.microsoft.com/office/drawing/2014/main" id="{7D87F637-F163-4201-9364-38FBB3C25A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12953279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ro-RO" sz="3000" b="1" dirty="0">
                <a:solidFill>
                  <a:schemeClr val="bg2"/>
                </a:solidFill>
              </a:rPr>
              <a:t>Principiile care au stat la baza conceperii programei</a:t>
            </a:r>
          </a:p>
        </p:txBody>
      </p:sp>
      <p:sp>
        <p:nvSpPr>
          <p:cNvPr id="4" name="Content Placeholder 3">
            <a:extLst>
              <a:ext uri="{FF2B5EF4-FFF2-40B4-BE49-F238E27FC236}">
                <a16:creationId xmlns:a16="http://schemas.microsoft.com/office/drawing/2014/main" id="{E2E027E4-BC49-4B4A-B697-B6A3285B5E03}"/>
              </a:ext>
            </a:extLst>
          </p:cNvPr>
          <p:cNvSpPr>
            <a:spLocks noGrp="1" noChangeArrowheads="1"/>
          </p:cNvSpPr>
          <p:nvPr>
            <p:ph idx="1"/>
          </p:nvPr>
        </p:nvSpPr>
        <p:spPr bwMode="auto">
          <a:xfrm>
            <a:off x="375014" y="2186920"/>
            <a:ext cx="11244263" cy="3763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ro-RO" b="1" dirty="0"/>
              <a:t> Relevanța</a:t>
            </a:r>
          </a:p>
          <a:p>
            <a:pPr lvl="1"/>
            <a:r>
              <a:rPr lang="ro-RO" dirty="0"/>
              <a:t>introducerea în procesul de predare-învățare a domeniilor de conținut reprezentative pentru formarea competențelor generale urmărite.</a:t>
            </a:r>
          </a:p>
          <a:p>
            <a:r>
              <a:rPr lang="ro-RO" b="1" dirty="0"/>
              <a:t>Valoarea formativă  </a:t>
            </a:r>
          </a:p>
          <a:p>
            <a:pPr lvl="1"/>
            <a:r>
              <a:rPr lang="ro-RO" dirty="0"/>
              <a:t>formarea și dezvoltarea capacităților necesare gândirii științifice, cercetării și creativității.</a:t>
            </a:r>
          </a:p>
          <a:p>
            <a:r>
              <a:rPr lang="ro-RO" b="1" dirty="0"/>
              <a:t> Flexibilitatea</a:t>
            </a:r>
          </a:p>
          <a:p>
            <a:pPr lvl="1"/>
            <a:r>
              <a:rPr lang="ro-RO" dirty="0"/>
              <a:t>profesorul poate realiza cele mai potrivite asocieri;</a:t>
            </a:r>
          </a:p>
          <a:p>
            <a:pPr lvl="1"/>
            <a:r>
              <a:rPr lang="ro-RO" dirty="0"/>
              <a:t>25% din bugetul de timp alocat disciplinei rămâne la dispoziția profesorului .</a:t>
            </a:r>
          </a:p>
        </p:txBody>
      </p:sp>
      <p:pic>
        <p:nvPicPr>
          <p:cNvPr id="6" name="Picture 5">
            <a:extLst>
              <a:ext uri="{FF2B5EF4-FFF2-40B4-BE49-F238E27FC236}">
                <a16:creationId xmlns:a16="http://schemas.microsoft.com/office/drawing/2014/main" id="{7397A95D-95D1-40C8-B189-B76A48D832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4122936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4" name="Content Placeholder 3">
            <a:extLst>
              <a:ext uri="{FF2B5EF4-FFF2-40B4-BE49-F238E27FC236}">
                <a16:creationId xmlns:a16="http://schemas.microsoft.com/office/drawing/2014/main" id="{E2E027E4-BC49-4B4A-B697-B6A3285B5E03}"/>
              </a:ext>
            </a:extLst>
          </p:cNvPr>
          <p:cNvSpPr>
            <a:spLocks noGrp="1" noChangeArrowheads="1"/>
          </p:cNvSpPr>
          <p:nvPr>
            <p:ph idx="1"/>
          </p:nvPr>
        </p:nvSpPr>
        <p:spPr bwMode="auto">
          <a:xfrm>
            <a:off x="473868" y="2984347"/>
            <a:ext cx="11244263" cy="2389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ro-RO" b="1" dirty="0"/>
              <a:t>Nota de prezentare </a:t>
            </a:r>
            <a:r>
              <a:rPr lang="ro-RO" dirty="0"/>
              <a:t>este secțiunea introductivă a programei școlare și are următoarele roluri:</a:t>
            </a:r>
          </a:p>
          <a:p>
            <a:pPr lvl="1"/>
            <a:r>
              <a:rPr lang="ro-RO" dirty="0"/>
              <a:t>de a specifica statutul disciplinei, respectiv timpul de studiu alocat acesteia, în acord cu prevederile din planurile-cadru de învățământ;</a:t>
            </a:r>
          </a:p>
          <a:p>
            <a:pPr lvl="1"/>
            <a:r>
              <a:rPr lang="ro-RO" dirty="0"/>
              <a:t> de a formula finalitățile disciplinei și relevanța studiului acesteia;</a:t>
            </a:r>
          </a:p>
          <a:p>
            <a:pPr lvl="1"/>
            <a:r>
              <a:rPr lang="ro-RO" dirty="0"/>
              <a:t>de a prezenta relevanța disciplinei în raport cu profilul de formare al absolventului.</a:t>
            </a:r>
            <a:endParaRPr lang="ro-RO" altLang="en-US" dirty="0"/>
          </a:p>
        </p:txBody>
      </p:sp>
      <p:pic>
        <p:nvPicPr>
          <p:cNvPr id="8" name="Picture 7">
            <a:extLst>
              <a:ext uri="{FF2B5EF4-FFF2-40B4-BE49-F238E27FC236}">
                <a16:creationId xmlns:a16="http://schemas.microsoft.com/office/drawing/2014/main" id="{769C60E5-6D86-44C4-B89F-F1E689A013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20472230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4" name="Content Placeholder 3">
            <a:extLst>
              <a:ext uri="{FF2B5EF4-FFF2-40B4-BE49-F238E27FC236}">
                <a16:creationId xmlns:a16="http://schemas.microsoft.com/office/drawing/2014/main" id="{E2E027E4-BC49-4B4A-B697-B6A3285B5E03}"/>
              </a:ext>
            </a:extLst>
          </p:cNvPr>
          <p:cNvSpPr>
            <a:spLocks noGrp="1" noChangeArrowheads="1"/>
          </p:cNvSpPr>
          <p:nvPr>
            <p:ph idx="1"/>
          </p:nvPr>
        </p:nvSpPr>
        <p:spPr bwMode="auto">
          <a:xfrm>
            <a:off x="459099" y="2922593"/>
            <a:ext cx="11544833" cy="2398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ro-RO" b="1" dirty="0"/>
              <a:t>Competențele generale:</a:t>
            </a:r>
          </a:p>
          <a:p>
            <a:pPr lvl="1"/>
            <a:r>
              <a:rPr lang="ro-RO" dirty="0"/>
              <a:t>sunt definite la nivelul fiecărei discipline și se formează pe parcursul studierii disciplinei, în cadrul fiecărui nivel de învățământ. </a:t>
            </a:r>
          </a:p>
          <a:p>
            <a:pPr lvl="1"/>
            <a:r>
              <a:rPr lang="ro-RO" dirty="0"/>
              <a:t>sunt elaborate plecând de la profilul de formare al absolventului</a:t>
            </a:r>
          </a:p>
          <a:p>
            <a:pPr lvl="1"/>
            <a:r>
              <a:rPr lang="ro-RO" dirty="0"/>
              <a:t>evidențiază achizițiile finale ale elevului în urma studierii disciplinei respective.</a:t>
            </a:r>
          </a:p>
          <a:p>
            <a:pPr lvl="1"/>
            <a:endParaRPr lang="ro-RO" altLang="en-US" dirty="0"/>
          </a:p>
        </p:txBody>
      </p:sp>
      <p:pic>
        <p:nvPicPr>
          <p:cNvPr id="8" name="Picture 7">
            <a:extLst>
              <a:ext uri="{FF2B5EF4-FFF2-40B4-BE49-F238E27FC236}">
                <a16:creationId xmlns:a16="http://schemas.microsoft.com/office/drawing/2014/main" id="{B369D7A4-9E0B-4DE3-BDCF-FFF3A56629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66014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4" name="Content Placeholder 3">
            <a:extLst>
              <a:ext uri="{FF2B5EF4-FFF2-40B4-BE49-F238E27FC236}">
                <a16:creationId xmlns:a16="http://schemas.microsoft.com/office/drawing/2014/main" id="{E2E027E4-BC49-4B4A-B697-B6A3285B5E03}"/>
              </a:ext>
            </a:extLst>
          </p:cNvPr>
          <p:cNvSpPr>
            <a:spLocks noGrp="1" noChangeArrowheads="1"/>
          </p:cNvSpPr>
          <p:nvPr>
            <p:ph idx="1"/>
          </p:nvPr>
        </p:nvSpPr>
        <p:spPr bwMode="auto">
          <a:xfrm>
            <a:off x="459099" y="1880256"/>
            <a:ext cx="11544833" cy="44832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ro-RO" b="1" dirty="0"/>
              <a:t>CG1: Investighează</a:t>
            </a:r>
            <a:r>
              <a:rPr lang="ro-RO" dirty="0"/>
              <a:t> științific structuri, stări și fenomene fizice pentru a formula concluzii bazate pe dovezi, în contexte variate</a:t>
            </a:r>
            <a:endParaRPr lang="en-US" dirty="0"/>
          </a:p>
          <a:p>
            <a:r>
              <a:rPr lang="ro-RO" b="1" dirty="0"/>
              <a:t>CG2: Explică</a:t>
            </a:r>
            <a:r>
              <a:rPr lang="ro-RO" dirty="0"/>
              <a:t> științific fenomene fizice și aplicații ale acestora pentru a transfera cunoașterea în contexte reale</a:t>
            </a:r>
            <a:endParaRPr lang="en-US" dirty="0"/>
          </a:p>
          <a:p>
            <a:r>
              <a:rPr lang="ro-RO" b="1" dirty="0"/>
              <a:t>CG3: Rezolvă</a:t>
            </a:r>
            <a:r>
              <a:rPr lang="ro-RO" dirty="0"/>
              <a:t> probleme și situații-problemă pentru a fundamenta soluții eficiente, sigure și sustenabile</a:t>
            </a:r>
            <a:endParaRPr lang="en-US" dirty="0"/>
          </a:p>
          <a:p>
            <a:r>
              <a:rPr lang="ro-RO" b="1" dirty="0"/>
              <a:t>CG4: Comunică</a:t>
            </a:r>
            <a:r>
              <a:rPr lang="ro-RO" dirty="0"/>
              <a:t> eficient informații, raționamente și concluzii științifice, utilizând limbajul specific fizicii, pentru a susține decizii argumentate</a:t>
            </a:r>
            <a:endParaRPr lang="en-US" dirty="0"/>
          </a:p>
          <a:p>
            <a:r>
              <a:rPr lang="ro-RO" b="1" dirty="0"/>
              <a:t>CG5: Evaluează</a:t>
            </a:r>
            <a:r>
              <a:rPr lang="ro-RO" dirty="0"/>
              <a:t> impactul științei și tehnologiei asupra individului, societății și mediului pentru a adopta comportamente etice și responsabile.</a:t>
            </a:r>
          </a:p>
        </p:txBody>
      </p:sp>
      <p:pic>
        <p:nvPicPr>
          <p:cNvPr id="8" name="Picture 7">
            <a:extLst>
              <a:ext uri="{FF2B5EF4-FFF2-40B4-BE49-F238E27FC236}">
                <a16:creationId xmlns:a16="http://schemas.microsoft.com/office/drawing/2014/main" id="{931C17A5-765E-4F3A-A3D7-EFF8D431F3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685174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graphicFrame>
        <p:nvGraphicFramePr>
          <p:cNvPr id="8" name="Content Placeholder 7">
            <a:extLst>
              <a:ext uri="{FF2B5EF4-FFF2-40B4-BE49-F238E27FC236}">
                <a16:creationId xmlns:a16="http://schemas.microsoft.com/office/drawing/2014/main" id="{3B6D0556-76B7-4475-8682-1580068828C2}"/>
              </a:ext>
            </a:extLst>
          </p:cNvPr>
          <p:cNvGraphicFramePr>
            <a:graphicFrameLocks noGrp="1"/>
          </p:cNvGraphicFramePr>
          <p:nvPr>
            <p:ph idx="1"/>
            <p:extLst>
              <p:ext uri="{D42A27DB-BD31-4B8C-83A1-F6EECF244321}">
                <p14:modId xmlns:p14="http://schemas.microsoft.com/office/powerpoint/2010/main" val="3833632826"/>
              </p:ext>
            </p:extLst>
          </p:nvPr>
        </p:nvGraphicFramePr>
        <p:xfrm>
          <a:off x="0" y="1423027"/>
          <a:ext cx="12192000" cy="5416699"/>
        </p:xfrm>
        <a:graphic>
          <a:graphicData uri="http://schemas.openxmlformats.org/drawingml/2006/table">
            <a:tbl>
              <a:tblPr firstRow="1" firstCol="1" bandRow="1">
                <a:tableStyleId>{5C22544A-7EE6-4342-B048-85BDC9FD1C3A}</a:tableStyleId>
              </a:tblPr>
              <a:tblGrid>
                <a:gridCol w="782726">
                  <a:extLst>
                    <a:ext uri="{9D8B030D-6E8A-4147-A177-3AD203B41FA5}">
                      <a16:colId xmlns:a16="http://schemas.microsoft.com/office/drawing/2014/main" val="3393125493"/>
                    </a:ext>
                  </a:extLst>
                </a:gridCol>
                <a:gridCol w="4759658">
                  <a:extLst>
                    <a:ext uri="{9D8B030D-6E8A-4147-A177-3AD203B41FA5}">
                      <a16:colId xmlns:a16="http://schemas.microsoft.com/office/drawing/2014/main" val="1132900669"/>
                    </a:ext>
                  </a:extLst>
                </a:gridCol>
                <a:gridCol w="6649616">
                  <a:extLst>
                    <a:ext uri="{9D8B030D-6E8A-4147-A177-3AD203B41FA5}">
                      <a16:colId xmlns:a16="http://schemas.microsoft.com/office/drawing/2014/main" val="3321108857"/>
                    </a:ext>
                  </a:extLst>
                </a:gridCol>
              </a:tblGrid>
              <a:tr h="480421">
                <a:tc>
                  <a:txBody>
                    <a:bodyPr/>
                    <a:lstStyle/>
                    <a:p>
                      <a:pPr algn="ctr">
                        <a:lnSpc>
                          <a:spcPct val="107000"/>
                        </a:lnSpc>
                        <a:spcAft>
                          <a:spcPts val="800"/>
                        </a:spcAft>
                      </a:pPr>
                      <a:r>
                        <a:rPr lang="ro-RO"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ro-RO" sz="1800" dirty="0">
                          <a:effectLst/>
                        </a:rPr>
                        <a:t>Învățământ gimnazial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ro-RO" sz="1800" dirty="0">
                          <a:effectLst/>
                        </a:rPr>
                        <a:t>Învățământ liceal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989706361"/>
                  </a:ext>
                </a:extLst>
              </a:tr>
              <a:tr h="859176">
                <a:tc>
                  <a:txBody>
                    <a:bodyPr/>
                    <a:lstStyle/>
                    <a:p>
                      <a:pPr algn="ctr">
                        <a:lnSpc>
                          <a:spcPct val="107000"/>
                        </a:lnSpc>
                        <a:spcAft>
                          <a:spcPts val="800"/>
                        </a:spcAft>
                      </a:pPr>
                      <a:r>
                        <a:rPr lang="ro-RO" sz="2000" dirty="0">
                          <a:effectLst/>
                        </a:rPr>
                        <a:t>CG1</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800"/>
                        </a:spcAft>
                      </a:pPr>
                      <a:r>
                        <a:rPr lang="ro-RO" sz="2000" dirty="0">
                          <a:effectLst/>
                        </a:rPr>
                        <a:t>Investigarea științifică structurată, în principal experimentală, a unor fenomene fizice simple, perceptibile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800"/>
                        </a:spcAft>
                      </a:pPr>
                      <a:r>
                        <a:rPr lang="ro-RO" sz="2000" b="1" dirty="0">
                          <a:effectLst/>
                        </a:rPr>
                        <a:t>Investighează</a:t>
                      </a:r>
                      <a:r>
                        <a:rPr lang="ro-RO" sz="2000" dirty="0">
                          <a:effectLst/>
                        </a:rPr>
                        <a:t> științific structuri, stări și fenomene fizice pentru a formula concluzii bazate pe dovezi, în contexte variate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218839839"/>
                  </a:ext>
                </a:extLst>
              </a:tr>
              <a:tr h="859176">
                <a:tc>
                  <a:txBody>
                    <a:bodyPr/>
                    <a:lstStyle/>
                    <a:p>
                      <a:pPr algn="ctr">
                        <a:lnSpc>
                          <a:spcPct val="107000"/>
                        </a:lnSpc>
                        <a:spcAft>
                          <a:spcPts val="800"/>
                        </a:spcAft>
                      </a:pPr>
                      <a:r>
                        <a:rPr lang="ro-RO" sz="2000">
                          <a:effectLst/>
                        </a:rPr>
                        <a:t>CG2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800"/>
                        </a:spcAft>
                      </a:pPr>
                      <a:r>
                        <a:rPr lang="ro-RO" sz="2000" dirty="0">
                          <a:effectLst/>
                        </a:rPr>
                        <a:t>Explicarea științifică a unor fenomene fizice simple și a unor aplicații tehnice ale acestora</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800"/>
                        </a:spcAft>
                      </a:pPr>
                      <a:r>
                        <a:rPr lang="ro-RO" sz="2000" b="1" dirty="0">
                          <a:effectLst/>
                        </a:rPr>
                        <a:t>Explică</a:t>
                      </a:r>
                      <a:r>
                        <a:rPr lang="ro-RO" sz="2000" dirty="0">
                          <a:effectLst/>
                        </a:rPr>
                        <a:t> științific fenomene fizice și aplicații ale acestora pentru a transfera cunoașterea în contexte reale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20411467"/>
                  </a:ext>
                </a:extLst>
              </a:tr>
              <a:tr h="859176">
                <a:tc>
                  <a:txBody>
                    <a:bodyPr/>
                    <a:lstStyle/>
                    <a:p>
                      <a:pPr algn="ctr">
                        <a:lnSpc>
                          <a:spcPct val="107000"/>
                        </a:lnSpc>
                        <a:spcAft>
                          <a:spcPts val="800"/>
                        </a:spcAft>
                      </a:pPr>
                      <a:r>
                        <a:rPr lang="ro-RO" sz="2000">
                          <a:effectLst/>
                        </a:rPr>
                        <a:t>CG3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800"/>
                        </a:spcAft>
                      </a:pPr>
                      <a:r>
                        <a:rPr lang="ro-RO" sz="2000" dirty="0">
                          <a:effectLst/>
                        </a:rPr>
                        <a:t>Rezolvarea de probleme/situații problemă prin metode specifice fizicii</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800"/>
                        </a:spcAft>
                      </a:pPr>
                      <a:r>
                        <a:rPr lang="ro-RO" sz="2000" b="1" dirty="0">
                          <a:effectLst/>
                        </a:rPr>
                        <a:t>Rezolvă</a:t>
                      </a:r>
                      <a:r>
                        <a:rPr lang="ro-RO" sz="2000" dirty="0">
                          <a:effectLst/>
                        </a:rPr>
                        <a:t> probleme și situații-problemă pentru a fundamenta soluții eficiente, sigure și sustenabile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592607944"/>
                  </a:ext>
                </a:extLst>
              </a:tr>
              <a:tr h="859176">
                <a:tc>
                  <a:txBody>
                    <a:bodyPr/>
                    <a:lstStyle/>
                    <a:p>
                      <a:pPr algn="ctr">
                        <a:lnSpc>
                          <a:spcPct val="107000"/>
                        </a:lnSpc>
                        <a:spcAft>
                          <a:spcPts val="800"/>
                        </a:spcAft>
                      </a:pPr>
                      <a:r>
                        <a:rPr lang="ro-RO" sz="2000">
                          <a:effectLst/>
                        </a:rPr>
                        <a:t>CG4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800"/>
                        </a:spcAft>
                      </a:pPr>
                      <a:r>
                        <a:rPr lang="ro-RO" sz="2000" dirty="0">
                          <a:effectLst/>
                        </a:rPr>
                        <a:t>Interpretarea unor date și informații, obținute experimental sau din alte surse, privind fenomene fizice simple și aplicații tehnice ale acestora</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800"/>
                        </a:spcAft>
                      </a:pPr>
                      <a:r>
                        <a:rPr lang="ro-RO" sz="2000" b="1" dirty="0">
                          <a:effectLst/>
                        </a:rPr>
                        <a:t>Comunică</a:t>
                      </a:r>
                      <a:r>
                        <a:rPr lang="ro-RO" sz="2000" dirty="0">
                          <a:effectLst/>
                        </a:rPr>
                        <a:t> eficient informații, raționamente și concluzii științifice, utilizând limbajul specific fizicii, pentru a susține decizii argumentate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45909119"/>
                  </a:ext>
                </a:extLst>
              </a:tr>
              <a:tr h="859176">
                <a:tc>
                  <a:txBody>
                    <a:bodyPr/>
                    <a:lstStyle/>
                    <a:p>
                      <a:pPr algn="ctr">
                        <a:lnSpc>
                          <a:spcPct val="107000"/>
                        </a:lnSpc>
                        <a:spcAft>
                          <a:spcPts val="800"/>
                        </a:spcAft>
                      </a:pPr>
                      <a:r>
                        <a:rPr lang="ro-RO" sz="2000">
                          <a:effectLst/>
                        </a:rPr>
                        <a:t>CG5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800"/>
                        </a:spcAft>
                      </a:pPr>
                      <a:r>
                        <a:rPr lang="ro-RO" sz="2000" dirty="0">
                          <a:effectLst/>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800"/>
                        </a:spcAft>
                      </a:pPr>
                      <a:r>
                        <a:rPr lang="ro-RO" sz="2000" b="1" dirty="0">
                          <a:effectLst/>
                        </a:rPr>
                        <a:t>Evaluează</a:t>
                      </a:r>
                      <a:r>
                        <a:rPr lang="ro-RO" sz="2000" dirty="0">
                          <a:effectLst/>
                        </a:rPr>
                        <a:t> impactul științei și tehnologiei asupra individului, societății și mediului pentru a adopta comportamente etice și responsabile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114780445"/>
                  </a:ext>
                </a:extLst>
              </a:tr>
            </a:tbl>
          </a:graphicData>
        </a:graphic>
      </p:graphicFrame>
      <p:pic>
        <p:nvPicPr>
          <p:cNvPr id="9" name="Picture 8">
            <a:extLst>
              <a:ext uri="{FF2B5EF4-FFF2-40B4-BE49-F238E27FC236}">
                <a16:creationId xmlns:a16="http://schemas.microsoft.com/office/drawing/2014/main" id="{4FF71032-B614-4631-877B-6089605BCD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573872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pic>
        <p:nvPicPr>
          <p:cNvPr id="9" name="Picture 8">
            <a:extLst>
              <a:ext uri="{FF2B5EF4-FFF2-40B4-BE49-F238E27FC236}">
                <a16:creationId xmlns:a16="http://schemas.microsoft.com/office/drawing/2014/main" id="{4FF71032-B614-4631-877B-6089605BCD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pic>
        <p:nvPicPr>
          <p:cNvPr id="5" name="Picture 4">
            <a:extLst>
              <a:ext uri="{FF2B5EF4-FFF2-40B4-BE49-F238E27FC236}">
                <a16:creationId xmlns:a16="http://schemas.microsoft.com/office/drawing/2014/main" id="{9A30264D-38EA-4FEA-B029-D268DDCF6748}"/>
              </a:ext>
            </a:extLst>
          </p:cNvPr>
          <p:cNvPicPr>
            <a:picLocks noChangeAspect="1"/>
          </p:cNvPicPr>
          <p:nvPr/>
        </p:nvPicPr>
        <p:blipFill>
          <a:blip r:embed="rId4"/>
          <a:stretch>
            <a:fillRect/>
          </a:stretch>
        </p:blipFill>
        <p:spPr>
          <a:xfrm>
            <a:off x="1706174" y="1687702"/>
            <a:ext cx="9093205" cy="5148006"/>
          </a:xfrm>
          <a:prstGeom prst="rect">
            <a:avLst/>
          </a:prstGeom>
        </p:spPr>
      </p:pic>
    </p:spTree>
    <p:extLst>
      <p:ext uri="{BB962C8B-B14F-4D97-AF65-F5344CB8AC3E}">
        <p14:creationId xmlns:p14="http://schemas.microsoft.com/office/powerpoint/2010/main" val="29656059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4" name="Content Placeholder 3">
            <a:extLst>
              <a:ext uri="{FF2B5EF4-FFF2-40B4-BE49-F238E27FC236}">
                <a16:creationId xmlns:a16="http://schemas.microsoft.com/office/drawing/2014/main" id="{E2E027E4-BC49-4B4A-B697-B6A3285B5E03}"/>
              </a:ext>
            </a:extLst>
          </p:cNvPr>
          <p:cNvSpPr>
            <a:spLocks noGrp="1" noChangeArrowheads="1"/>
          </p:cNvSpPr>
          <p:nvPr>
            <p:ph idx="1"/>
          </p:nvPr>
        </p:nvSpPr>
        <p:spPr bwMode="auto">
          <a:xfrm>
            <a:off x="459099" y="2848212"/>
            <a:ext cx="11544833" cy="254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ro-RO" b="1" dirty="0"/>
              <a:t>Competențele specifice</a:t>
            </a:r>
            <a:r>
              <a:rPr lang="ro-RO" dirty="0"/>
              <a:t> (CS) sunt</a:t>
            </a:r>
            <a:r>
              <a:rPr lang="ro-RO" b="1" dirty="0"/>
              <a:t> </a:t>
            </a:r>
            <a:r>
              <a:rPr lang="ro-RO" dirty="0"/>
              <a:t>derivate din competențele generale și reprezintă etape în dobândirea acestora, fiind formate/dezvoltate pe parcursul unui an școlar. </a:t>
            </a:r>
          </a:p>
          <a:p>
            <a:r>
              <a:rPr lang="ro-RO" dirty="0"/>
              <a:t>Competențele specifice exprimă achizițiile învățării dobândite de elevi prin parcurgerea disciplinei de studiu, și includ, la fel ca în cazul competențelor generale, ansambluri de cunoștințe, abilități și atitudini.</a:t>
            </a:r>
            <a:endParaRPr lang="en-US" dirty="0"/>
          </a:p>
        </p:txBody>
      </p:sp>
      <p:pic>
        <p:nvPicPr>
          <p:cNvPr id="8" name="Picture 7">
            <a:extLst>
              <a:ext uri="{FF2B5EF4-FFF2-40B4-BE49-F238E27FC236}">
                <a16:creationId xmlns:a16="http://schemas.microsoft.com/office/drawing/2014/main" id="{E1028DBF-9323-41A6-92E0-756BBCDB92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40533217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pic>
        <p:nvPicPr>
          <p:cNvPr id="8" name="Picture 7">
            <a:extLst>
              <a:ext uri="{FF2B5EF4-FFF2-40B4-BE49-F238E27FC236}">
                <a16:creationId xmlns:a16="http://schemas.microsoft.com/office/drawing/2014/main" id="{EA758885-4338-4A1C-96EB-93837F0D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graphicFrame>
        <p:nvGraphicFramePr>
          <p:cNvPr id="5" name="Table 4">
            <a:extLst>
              <a:ext uri="{FF2B5EF4-FFF2-40B4-BE49-F238E27FC236}">
                <a16:creationId xmlns:a16="http://schemas.microsoft.com/office/drawing/2014/main" id="{9B0576B0-4D87-4DE9-A4DF-2563A695FBA3}"/>
              </a:ext>
            </a:extLst>
          </p:cNvPr>
          <p:cNvGraphicFramePr>
            <a:graphicFrameLocks noGrp="1"/>
          </p:cNvGraphicFramePr>
          <p:nvPr>
            <p:extLst>
              <p:ext uri="{D42A27DB-BD31-4B8C-83A1-F6EECF244321}">
                <p14:modId xmlns:p14="http://schemas.microsoft.com/office/powerpoint/2010/main" val="1885048886"/>
              </p:ext>
            </p:extLst>
          </p:nvPr>
        </p:nvGraphicFramePr>
        <p:xfrm>
          <a:off x="0" y="1746312"/>
          <a:ext cx="12192000" cy="5158998"/>
        </p:xfrm>
        <a:graphic>
          <a:graphicData uri="http://schemas.openxmlformats.org/drawingml/2006/table">
            <a:tbl>
              <a:tblPr>
                <a:tableStyleId>{5C22544A-7EE6-4342-B048-85BDC9FD1C3A}</a:tableStyleId>
              </a:tblPr>
              <a:tblGrid>
                <a:gridCol w="1476260">
                  <a:extLst>
                    <a:ext uri="{9D8B030D-6E8A-4147-A177-3AD203B41FA5}">
                      <a16:colId xmlns:a16="http://schemas.microsoft.com/office/drawing/2014/main" val="792326808"/>
                    </a:ext>
                  </a:extLst>
                </a:gridCol>
                <a:gridCol w="2678935">
                  <a:extLst>
                    <a:ext uri="{9D8B030D-6E8A-4147-A177-3AD203B41FA5}">
                      <a16:colId xmlns:a16="http://schemas.microsoft.com/office/drawing/2014/main" val="3648337552"/>
                    </a:ext>
                  </a:extLst>
                </a:gridCol>
                <a:gridCol w="2678935">
                  <a:extLst>
                    <a:ext uri="{9D8B030D-6E8A-4147-A177-3AD203B41FA5}">
                      <a16:colId xmlns:a16="http://schemas.microsoft.com/office/drawing/2014/main" val="679583579"/>
                    </a:ext>
                  </a:extLst>
                </a:gridCol>
                <a:gridCol w="2678935">
                  <a:extLst>
                    <a:ext uri="{9D8B030D-6E8A-4147-A177-3AD203B41FA5}">
                      <a16:colId xmlns:a16="http://schemas.microsoft.com/office/drawing/2014/main" val="3425001984"/>
                    </a:ext>
                  </a:extLst>
                </a:gridCol>
                <a:gridCol w="2678935">
                  <a:extLst>
                    <a:ext uri="{9D8B030D-6E8A-4147-A177-3AD203B41FA5}">
                      <a16:colId xmlns:a16="http://schemas.microsoft.com/office/drawing/2014/main" val="3460476672"/>
                    </a:ext>
                  </a:extLst>
                </a:gridCol>
              </a:tblGrid>
              <a:tr h="233091">
                <a:tc>
                  <a:txBody>
                    <a:bodyPr/>
                    <a:lstStyle/>
                    <a:p>
                      <a:pPr algn="ctr" fontAlgn="ctr"/>
                      <a:r>
                        <a:rPr lang="ro-RO" sz="1400" b="1" u="none" strike="noStrike" noProof="0" dirty="0">
                          <a:effectLst/>
                        </a:rPr>
                        <a:t>CG</a:t>
                      </a:r>
                      <a:endParaRPr lang="ro-RO" sz="1400" b="1" i="0"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ctr" fontAlgn="ctr"/>
                      <a:r>
                        <a:rPr lang="ro-RO" sz="1400" b="1" u="none" strike="noStrike" noProof="0">
                          <a:effectLst/>
                        </a:rPr>
                        <a:t>Competențe specifice IX</a:t>
                      </a:r>
                      <a:endParaRPr lang="ro-RO" sz="1400" b="1" i="0" u="none" strike="noStrike" noProof="0">
                        <a:solidFill>
                          <a:srgbClr val="000000"/>
                        </a:solidFill>
                        <a:effectLst/>
                        <a:latin typeface="Times New Roman" panose="02020603050405020304" pitchFamily="18" charset="0"/>
                      </a:endParaRPr>
                    </a:p>
                  </a:txBody>
                  <a:tcPr marL="9525" marR="9525" marT="9525" marB="0" anchor="ctr"/>
                </a:tc>
                <a:tc>
                  <a:txBody>
                    <a:bodyPr/>
                    <a:lstStyle/>
                    <a:p>
                      <a:pPr algn="ctr" fontAlgn="ctr"/>
                      <a:r>
                        <a:rPr lang="ro-RO" sz="1400" b="1" u="none" strike="noStrike" noProof="0">
                          <a:effectLst/>
                        </a:rPr>
                        <a:t>Competențe specifice X</a:t>
                      </a:r>
                      <a:endParaRPr lang="ro-RO" sz="1400" b="1" i="0" u="none" strike="noStrike" noProof="0">
                        <a:solidFill>
                          <a:srgbClr val="000000"/>
                        </a:solidFill>
                        <a:effectLst/>
                        <a:latin typeface="Times New Roman" panose="02020603050405020304" pitchFamily="18" charset="0"/>
                      </a:endParaRPr>
                    </a:p>
                  </a:txBody>
                  <a:tcPr marL="9525" marR="9525" marT="9525" marB="0" anchor="ctr"/>
                </a:tc>
                <a:tc>
                  <a:txBody>
                    <a:bodyPr/>
                    <a:lstStyle/>
                    <a:p>
                      <a:pPr algn="ctr" fontAlgn="ctr"/>
                      <a:r>
                        <a:rPr lang="ro-RO" sz="1400" b="1" u="none" strike="noStrike" noProof="0">
                          <a:effectLst/>
                        </a:rPr>
                        <a:t>Competențe specifice XI</a:t>
                      </a:r>
                      <a:endParaRPr lang="ro-RO" sz="1400" b="1" i="0" u="none" strike="noStrike" noProof="0">
                        <a:solidFill>
                          <a:srgbClr val="000000"/>
                        </a:solidFill>
                        <a:effectLst/>
                        <a:latin typeface="Times New Roman" panose="02020603050405020304" pitchFamily="18" charset="0"/>
                      </a:endParaRPr>
                    </a:p>
                  </a:txBody>
                  <a:tcPr marL="9525" marR="9525" marT="9525" marB="0" anchor="ctr"/>
                </a:tc>
                <a:tc>
                  <a:txBody>
                    <a:bodyPr/>
                    <a:lstStyle/>
                    <a:p>
                      <a:pPr algn="ctr" fontAlgn="ctr"/>
                      <a:r>
                        <a:rPr lang="ro-RO" sz="1400" b="1" u="none" strike="noStrike" noProof="0" dirty="0">
                          <a:effectLst/>
                        </a:rPr>
                        <a:t>Competențe specifice XII</a:t>
                      </a:r>
                      <a:endParaRPr lang="ro-RO" sz="1400" b="1" i="0" u="none" strike="noStrike" noProof="0" dirty="0">
                        <a:solidFill>
                          <a:srgbClr val="000000"/>
                        </a:solidFill>
                        <a:effectLst/>
                        <a:latin typeface="Times New Roman" panose="02020603050405020304" pitchFamily="18" charset="0"/>
                      </a:endParaRPr>
                    </a:p>
                  </a:txBody>
                  <a:tcPr marL="9525" marR="9525" marT="9525" marB="0" anchor="ctr"/>
                </a:tc>
                <a:extLst>
                  <a:ext uri="{0D108BD9-81ED-4DB2-BD59-A6C34878D82A}">
                    <a16:rowId xmlns:a16="http://schemas.microsoft.com/office/drawing/2014/main" val="2191443903"/>
                  </a:ext>
                </a:extLst>
              </a:tr>
              <a:tr h="1212074">
                <a:tc rowSpan="4">
                  <a:txBody>
                    <a:bodyPr/>
                    <a:lstStyle/>
                    <a:p>
                      <a:pPr algn="ctr" fontAlgn="ctr"/>
                      <a:r>
                        <a:rPr lang="en-US" sz="1400" u="none" strike="noStrike" dirty="0">
                          <a:effectLst/>
                        </a:rPr>
                        <a:t>CG 1: </a:t>
                      </a:r>
                      <a:r>
                        <a:rPr lang="ro-RO" sz="1400" u="none" strike="noStrike" noProof="0" dirty="0">
                          <a:effectLst/>
                        </a:rPr>
                        <a:t>Investighează științific structuri, stări și fenomene fizice pentru a formula concluzii bazate pe dovezi, în contexte variate</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l" fontAlgn="ctr"/>
                      <a:r>
                        <a:rPr lang="ro-RO" sz="1400" u="none" strike="noStrike" noProof="0" dirty="0">
                          <a:effectLst/>
                        </a:rPr>
                        <a:t>IX.CS.1.1. Explorează proprietăți și fenomene fizice, </a:t>
                      </a:r>
                      <a:r>
                        <a:rPr lang="ro-RO" sz="1400" b="1" u="none" strike="noStrike" noProof="0" dirty="0">
                          <a:effectLst/>
                        </a:rPr>
                        <a:t>în situații simple și controlabile</a:t>
                      </a:r>
                      <a:r>
                        <a:rPr lang="ro-RO" sz="1400" u="none" strike="noStrike" noProof="0" dirty="0">
                          <a:effectLst/>
                        </a:rPr>
                        <a:t>, pentru </a:t>
                      </a:r>
                      <a:r>
                        <a:rPr lang="ro-RO" sz="1400" i="1" u="none" strike="noStrike" noProof="0" dirty="0">
                          <a:effectLst/>
                        </a:rPr>
                        <a:t>a formula observații relevante</a:t>
                      </a:r>
                      <a:r>
                        <a:rPr lang="ro-RO" sz="1400" u="none" strike="noStrike" noProof="0" dirty="0">
                          <a:effectLst/>
                        </a:rPr>
                        <a:t> și întrebări de investigat.</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l" fontAlgn="ctr"/>
                      <a:r>
                        <a:rPr lang="ro-RO" sz="1400" u="none" strike="noStrike" noProof="0" dirty="0">
                          <a:effectLst/>
                        </a:rPr>
                        <a:t>X.CS.1.1. Explorează proprietăți și fenomene fizice, </a:t>
                      </a:r>
                      <a:r>
                        <a:rPr lang="ro-RO" sz="1400" b="1" u="none" strike="noStrike" noProof="0" dirty="0">
                          <a:effectLst/>
                        </a:rPr>
                        <a:t>în contexte familiare</a:t>
                      </a:r>
                      <a:r>
                        <a:rPr lang="ro-RO" sz="1400" u="none" strike="noStrike" noProof="0" dirty="0">
                          <a:effectLst/>
                        </a:rPr>
                        <a:t>, pentru a formula întrebări de investigat </a:t>
                      </a:r>
                      <a:r>
                        <a:rPr lang="ro-RO" sz="1400" i="1" u="none" strike="noStrike" noProof="0" dirty="0">
                          <a:effectLst/>
                        </a:rPr>
                        <a:t>și ipoteze</a:t>
                      </a:r>
                      <a:r>
                        <a:rPr lang="ro-RO" sz="1400" u="none" strike="noStrike" noProof="0" dirty="0">
                          <a:effectLst/>
                        </a:rPr>
                        <a:t>.</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l" fontAlgn="ctr"/>
                      <a:r>
                        <a:rPr lang="ro-RO" sz="1400" u="none" strike="noStrike" noProof="0" dirty="0">
                          <a:effectLst/>
                        </a:rPr>
                        <a:t>XI.CS.1.1. Explorează proprietăți și fenomene fizice, </a:t>
                      </a:r>
                      <a:r>
                        <a:rPr lang="ro-RO" sz="1400" b="1" u="none" strike="noStrike" noProof="0" dirty="0">
                          <a:effectLst/>
                        </a:rPr>
                        <a:t>în contexte noi</a:t>
                      </a:r>
                      <a:r>
                        <a:rPr lang="ro-RO" sz="1400" u="none" strike="noStrike" noProof="0" dirty="0">
                          <a:effectLst/>
                        </a:rPr>
                        <a:t>, pentru a formula </a:t>
                      </a:r>
                      <a:r>
                        <a:rPr lang="ro-RO" sz="1400" i="1" u="none" strike="noStrike" noProof="0" dirty="0">
                          <a:effectLst/>
                        </a:rPr>
                        <a:t>ipoteze argumentate</a:t>
                      </a:r>
                      <a:r>
                        <a:rPr lang="ro-RO" sz="1400" u="none" strike="noStrike" noProof="0" dirty="0">
                          <a:effectLst/>
                        </a:rPr>
                        <a:t>.</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l" fontAlgn="ctr"/>
                      <a:r>
                        <a:rPr lang="ro-RO" sz="1400" u="none" strike="noStrike" noProof="0" dirty="0">
                          <a:effectLst/>
                        </a:rPr>
                        <a:t>XII.CS.1.1. Explorează proprietăți și fenomene fizice, </a:t>
                      </a:r>
                      <a:r>
                        <a:rPr lang="ro-RO" sz="1400" b="1" u="none" strike="noStrike" noProof="0" dirty="0">
                          <a:effectLst/>
                        </a:rPr>
                        <a:t>în contexte noi sau interdisciplinare,</a:t>
                      </a:r>
                      <a:r>
                        <a:rPr lang="ro-RO" sz="1400" u="none" strike="noStrike" noProof="0" dirty="0">
                          <a:effectLst/>
                        </a:rPr>
                        <a:t> pentru a formula </a:t>
                      </a:r>
                      <a:r>
                        <a:rPr lang="ro-RO" sz="1400" i="1" u="none" strike="noStrike" noProof="0" dirty="0">
                          <a:effectLst/>
                        </a:rPr>
                        <a:t>ipoteze argumentate</a:t>
                      </a:r>
                      <a:r>
                        <a:rPr lang="ro-RO" sz="1400" u="none" strike="noStrike" noProof="0" dirty="0">
                          <a:effectLst/>
                        </a:rPr>
                        <a:t>.</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extLst>
                  <a:ext uri="{0D108BD9-81ED-4DB2-BD59-A6C34878D82A}">
                    <a16:rowId xmlns:a16="http://schemas.microsoft.com/office/drawing/2014/main" val="2133012693"/>
                  </a:ext>
                </a:extLst>
              </a:tr>
              <a:tr h="1212074">
                <a:tc vMerge="1">
                  <a:txBody>
                    <a:bodyPr/>
                    <a:lstStyle/>
                    <a:p>
                      <a:endParaRPr lang="en-US"/>
                    </a:p>
                  </a:txBody>
                  <a:tcPr/>
                </a:tc>
                <a:tc>
                  <a:txBody>
                    <a:bodyPr/>
                    <a:lstStyle/>
                    <a:p>
                      <a:pPr algn="l" fontAlgn="ctr"/>
                      <a:r>
                        <a:rPr lang="ro-RO" sz="1400" u="none" strike="noStrike" noProof="0" dirty="0">
                          <a:effectLst/>
                        </a:rPr>
                        <a:t>IX.CS.1.2. Proiectează investigații experimentale </a:t>
                      </a:r>
                      <a:r>
                        <a:rPr lang="ro-RO" sz="1400" b="1" u="none" strike="noStrike" noProof="0" dirty="0">
                          <a:effectLst/>
                        </a:rPr>
                        <a:t>simple</a:t>
                      </a:r>
                      <a:r>
                        <a:rPr lang="ro-RO" sz="1400" u="none" strike="noStrike" noProof="0" dirty="0">
                          <a:effectLst/>
                        </a:rPr>
                        <a:t> pentru a testa ipoteze cu privire la proprietăți și fenomene fizice.</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l" fontAlgn="ctr"/>
                      <a:r>
                        <a:rPr lang="ro-RO" sz="1400" u="none" strike="noStrike" noProof="0" dirty="0">
                          <a:effectLst/>
                        </a:rPr>
                        <a:t>X.CS.1.2. Proiectează investigații experimentale </a:t>
                      </a:r>
                      <a:r>
                        <a:rPr lang="ro-RO" sz="1400" b="1" u="none" strike="noStrike" noProof="0" dirty="0">
                          <a:effectLst/>
                        </a:rPr>
                        <a:t>și teoretice simple</a:t>
                      </a:r>
                      <a:r>
                        <a:rPr lang="ro-RO" sz="1400" u="none" strike="noStrike" noProof="0" dirty="0">
                          <a:effectLst/>
                        </a:rPr>
                        <a:t> pentru a testa ipoteze cu privire la proprietăți și fenomene fizice.</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l" fontAlgn="ctr"/>
                      <a:r>
                        <a:rPr lang="ro-RO" sz="1400" u="none" strike="noStrike" noProof="0" dirty="0">
                          <a:effectLst/>
                        </a:rPr>
                        <a:t>XI.CS.1.2. Proiectează investigații experimentale și teoretice pentru a testa ipoteze cu privire la proprietăți și fenomene fizice.</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l" fontAlgn="ctr"/>
                      <a:r>
                        <a:rPr lang="ro-RO" sz="1400" u="none" strike="noStrike" noProof="0" dirty="0">
                          <a:effectLst/>
                        </a:rPr>
                        <a:t>XII.CS.1.2. Proiectează investigații experimentale și teoretice </a:t>
                      </a:r>
                      <a:r>
                        <a:rPr lang="ro-RO" sz="1400" b="1" u="none" strike="noStrike" noProof="0" dirty="0">
                          <a:effectLst/>
                        </a:rPr>
                        <a:t>complexe</a:t>
                      </a:r>
                      <a:r>
                        <a:rPr lang="ro-RO" sz="1400" u="none" strike="noStrike" noProof="0" dirty="0">
                          <a:effectLst/>
                        </a:rPr>
                        <a:t> pentru a testa ipoteze cu privire la proprietăți și fenomene fizice.</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extLst>
                  <a:ext uri="{0D108BD9-81ED-4DB2-BD59-A6C34878D82A}">
                    <a16:rowId xmlns:a16="http://schemas.microsoft.com/office/drawing/2014/main" val="2307189980"/>
                  </a:ext>
                </a:extLst>
              </a:tr>
              <a:tr h="1212074">
                <a:tc vMerge="1">
                  <a:txBody>
                    <a:bodyPr/>
                    <a:lstStyle/>
                    <a:p>
                      <a:endParaRPr lang="en-US"/>
                    </a:p>
                  </a:txBody>
                  <a:tcPr/>
                </a:tc>
                <a:tc>
                  <a:txBody>
                    <a:bodyPr/>
                    <a:lstStyle/>
                    <a:p>
                      <a:pPr algn="just" fontAlgn="ctr"/>
                      <a:r>
                        <a:rPr lang="ro-RO" sz="1400" u="none" strike="noStrike" noProof="0">
                          <a:effectLst/>
                        </a:rPr>
                        <a:t>IX.CS.1.3. Realizează experimente, utilizând instrumente și procedee corespunzătoare, pentru a colecta și organiza date experimentale</a:t>
                      </a:r>
                      <a:endParaRPr lang="ro-RO" sz="1400" b="0" i="0" u="none" strike="noStrike" noProof="0">
                        <a:solidFill>
                          <a:srgbClr val="000000"/>
                        </a:solidFill>
                        <a:effectLst/>
                        <a:latin typeface="Times New Roman" panose="02020603050405020304" pitchFamily="18" charset="0"/>
                      </a:endParaRPr>
                    </a:p>
                  </a:txBody>
                  <a:tcPr marL="9525" marR="9525" marT="9525" marB="0" anchor="ctr"/>
                </a:tc>
                <a:tc>
                  <a:txBody>
                    <a:bodyPr/>
                    <a:lstStyle/>
                    <a:p>
                      <a:pPr algn="just" fontAlgn="ctr"/>
                      <a:r>
                        <a:rPr lang="ro-RO" sz="1400" u="none" strike="noStrike" noProof="0" dirty="0">
                          <a:effectLst/>
                        </a:rPr>
                        <a:t>X.CS.1.3. Realizează experimente </a:t>
                      </a:r>
                      <a:r>
                        <a:rPr lang="ro-RO" sz="1400" b="1" u="none" strike="noStrike" noProof="0" dirty="0">
                          <a:effectLst/>
                        </a:rPr>
                        <a:t>și documentări,</a:t>
                      </a:r>
                      <a:r>
                        <a:rPr lang="ro-RO" sz="1400" u="none" strike="noStrike" noProof="0" dirty="0">
                          <a:effectLst/>
                        </a:rPr>
                        <a:t> utilizând instrumente și procedee corespunzătoare, pentru a colecta și organiza date experimentale </a:t>
                      </a:r>
                      <a:r>
                        <a:rPr lang="ro-RO" sz="1400" b="1" u="none" strike="noStrike" noProof="0" dirty="0">
                          <a:effectLst/>
                        </a:rPr>
                        <a:t>și teoretice</a:t>
                      </a:r>
                      <a:r>
                        <a:rPr lang="ro-RO" sz="1400" u="none" strike="noStrike" noProof="0" dirty="0">
                          <a:effectLst/>
                        </a:rPr>
                        <a:t> relevante</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just" fontAlgn="ctr"/>
                      <a:r>
                        <a:rPr lang="ro-RO" sz="1400" u="none" strike="noStrike" noProof="0" dirty="0">
                          <a:effectLst/>
                        </a:rPr>
                        <a:t>XI.CS.1.3. Realizează experimente și documentări, </a:t>
                      </a:r>
                      <a:r>
                        <a:rPr lang="ro-RO" sz="1400" b="1" u="none" strike="noStrike" noProof="0" dirty="0">
                          <a:effectLst/>
                        </a:rPr>
                        <a:t>utilizând instrumente și aplicații digitale</a:t>
                      </a:r>
                      <a:r>
                        <a:rPr lang="ro-RO" sz="1400" u="none" strike="noStrike" noProof="0" dirty="0">
                          <a:effectLst/>
                        </a:rPr>
                        <a:t>, pentru a colecta și organiza date experimentale și teoretice. </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just" fontAlgn="ctr"/>
                      <a:r>
                        <a:rPr lang="ro-RO" sz="1400" u="none" strike="noStrike" noProof="0" dirty="0">
                          <a:effectLst/>
                        </a:rPr>
                        <a:t>XII.CS.1.3. Realizează experimente și documentări </a:t>
                      </a:r>
                      <a:r>
                        <a:rPr lang="ro-RO" sz="1400" b="1" u="none" strike="noStrike" noProof="0" dirty="0">
                          <a:effectLst/>
                        </a:rPr>
                        <a:t>în contexte noi sau interdisciplinare </a:t>
                      </a:r>
                      <a:r>
                        <a:rPr lang="ro-RO" sz="1400" u="none" strike="noStrike" noProof="0" dirty="0">
                          <a:effectLst/>
                        </a:rPr>
                        <a:t>pentru a colecta, organiza </a:t>
                      </a:r>
                      <a:r>
                        <a:rPr lang="ro-RO" sz="1400" b="1" u="none" strike="noStrike" noProof="0" dirty="0">
                          <a:effectLst/>
                        </a:rPr>
                        <a:t>și evalua </a:t>
                      </a:r>
                      <a:r>
                        <a:rPr lang="ro-RO" sz="1400" u="none" strike="noStrike" noProof="0" dirty="0">
                          <a:effectLst/>
                        </a:rPr>
                        <a:t>date experimentale și teoretice.</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extLst>
                  <a:ext uri="{0D108BD9-81ED-4DB2-BD59-A6C34878D82A}">
                    <a16:rowId xmlns:a16="http://schemas.microsoft.com/office/drawing/2014/main" val="2877017746"/>
                  </a:ext>
                </a:extLst>
              </a:tr>
              <a:tr h="1242376">
                <a:tc vMerge="1">
                  <a:txBody>
                    <a:bodyPr/>
                    <a:lstStyle/>
                    <a:p>
                      <a:endParaRPr lang="en-US"/>
                    </a:p>
                  </a:txBody>
                  <a:tcPr/>
                </a:tc>
                <a:tc>
                  <a:txBody>
                    <a:bodyPr/>
                    <a:lstStyle/>
                    <a:p>
                      <a:pPr algn="just" fontAlgn="ctr"/>
                      <a:r>
                        <a:rPr lang="ro-RO" sz="1400" u="none" strike="noStrike" noProof="0" dirty="0">
                          <a:effectLst/>
                        </a:rPr>
                        <a:t>IX.CS.1.4. Prelucrează </a:t>
                      </a:r>
                      <a:r>
                        <a:rPr lang="ro-RO" sz="1400" b="1" u="none" strike="noStrike" noProof="0" dirty="0">
                          <a:effectLst/>
                        </a:rPr>
                        <a:t>dirijat</a:t>
                      </a:r>
                      <a:r>
                        <a:rPr lang="ro-RO" sz="1400" u="none" strike="noStrike" noProof="0" dirty="0">
                          <a:effectLst/>
                        </a:rPr>
                        <a:t> date obținute din investigații experimentale </a:t>
                      </a:r>
                      <a:r>
                        <a:rPr lang="ro-RO" sz="1400" b="1" u="none" strike="noStrike" noProof="0" dirty="0">
                          <a:effectLst/>
                        </a:rPr>
                        <a:t>simple</a:t>
                      </a:r>
                      <a:r>
                        <a:rPr lang="ro-RO" sz="1400" u="none" strike="noStrike" noProof="0" dirty="0">
                          <a:effectLst/>
                        </a:rPr>
                        <a:t> pentru a formula concluzii </a:t>
                      </a:r>
                      <a:r>
                        <a:rPr lang="ro-RO" sz="1400" i="1" u="none" strike="noStrike" noProof="0" dirty="0">
                          <a:effectLst/>
                        </a:rPr>
                        <a:t>pertinente</a:t>
                      </a:r>
                      <a:endParaRPr lang="ro-RO" sz="1400" b="0" i="1"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just" fontAlgn="ctr"/>
                      <a:r>
                        <a:rPr lang="ro-RO" sz="1400" u="none" strike="noStrike" noProof="0" dirty="0">
                          <a:effectLst/>
                        </a:rPr>
                        <a:t>X.CS.1.4. Prelucrează </a:t>
                      </a:r>
                      <a:r>
                        <a:rPr lang="ro-RO" sz="1400" b="1" u="none" strike="noStrike" noProof="0" dirty="0">
                          <a:effectLst/>
                        </a:rPr>
                        <a:t>ghidat</a:t>
                      </a:r>
                      <a:r>
                        <a:rPr lang="ro-RO" sz="1400" u="none" strike="noStrike" noProof="0" dirty="0">
                          <a:effectLst/>
                        </a:rPr>
                        <a:t> date obținute din investigații experimentale </a:t>
                      </a:r>
                      <a:r>
                        <a:rPr lang="ro-RO" sz="1400" b="1" u="none" strike="noStrike" noProof="0" dirty="0">
                          <a:effectLst/>
                        </a:rPr>
                        <a:t>și teoretice </a:t>
                      </a:r>
                      <a:r>
                        <a:rPr lang="ro-RO" sz="1400" u="none" strike="noStrike" noProof="0" dirty="0">
                          <a:effectLst/>
                        </a:rPr>
                        <a:t>pentru a formula concluzii </a:t>
                      </a:r>
                      <a:r>
                        <a:rPr lang="ro-RO" sz="1400" i="1" u="none" strike="noStrike" noProof="0" dirty="0">
                          <a:effectLst/>
                        </a:rPr>
                        <a:t>argumentate științific</a:t>
                      </a:r>
                      <a:r>
                        <a:rPr lang="ro-RO" sz="1400" u="none" strike="noStrike" noProof="0" dirty="0">
                          <a:effectLst/>
                        </a:rPr>
                        <a:t>.</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just" fontAlgn="ctr"/>
                      <a:r>
                        <a:rPr lang="ro-RO" sz="1400" u="none" strike="noStrike" noProof="0" dirty="0">
                          <a:effectLst/>
                        </a:rPr>
                        <a:t>XI.CS.1.4. Prelucrează </a:t>
                      </a:r>
                      <a:r>
                        <a:rPr lang="ro-RO" sz="1400" b="1" u="none" strike="noStrike" noProof="0" dirty="0">
                          <a:effectLst/>
                        </a:rPr>
                        <a:t>seturi de date </a:t>
                      </a:r>
                      <a:r>
                        <a:rPr lang="ro-RO" sz="1400" u="none" strike="noStrike" noProof="0" dirty="0">
                          <a:effectLst/>
                        </a:rPr>
                        <a:t>obținute din investigații experimentale și teoretice </a:t>
                      </a:r>
                      <a:r>
                        <a:rPr lang="ro-RO" sz="1400" b="1" u="none" strike="noStrike" noProof="0" dirty="0">
                          <a:effectLst/>
                        </a:rPr>
                        <a:t>complexe</a:t>
                      </a:r>
                      <a:r>
                        <a:rPr lang="ro-RO" sz="1400" u="none" strike="noStrike" noProof="0" dirty="0">
                          <a:effectLst/>
                        </a:rPr>
                        <a:t> pentru a formula concluzii argumentate științific</a:t>
                      </a:r>
                      <a:endParaRPr lang="ro-RO" sz="1400" b="0" i="0" u="none" strike="noStrike" noProof="0" dirty="0">
                        <a:solidFill>
                          <a:srgbClr val="000000"/>
                        </a:solidFill>
                        <a:effectLst/>
                        <a:latin typeface="Times New Roman" panose="02020603050405020304" pitchFamily="18" charset="0"/>
                      </a:endParaRPr>
                    </a:p>
                  </a:txBody>
                  <a:tcPr marL="9525" marR="9525" marT="9525" marB="0" anchor="ctr"/>
                </a:tc>
                <a:tc>
                  <a:txBody>
                    <a:bodyPr/>
                    <a:lstStyle/>
                    <a:p>
                      <a:pPr algn="just" fontAlgn="ctr"/>
                      <a:r>
                        <a:rPr lang="ro-RO" sz="1400" u="none" strike="noStrike" noProof="0" dirty="0">
                          <a:effectLst/>
                        </a:rPr>
                        <a:t>XII.CS.1.4. Prelucrează date obținute din investigații experimentale și teoretice, </a:t>
                      </a:r>
                      <a:r>
                        <a:rPr lang="ro-RO" sz="1400" b="1" u="none" strike="noStrike" noProof="0" dirty="0">
                          <a:effectLst/>
                        </a:rPr>
                        <a:t>în contexte noi sau interdisciplinare</a:t>
                      </a:r>
                      <a:r>
                        <a:rPr lang="ro-RO" sz="1400" u="none" strike="noStrike" noProof="0" dirty="0">
                          <a:effectLst/>
                        </a:rPr>
                        <a:t>, pentru </a:t>
                      </a:r>
                      <a:r>
                        <a:rPr lang="ro-RO" sz="1400" i="1" u="none" strike="noStrike" noProof="0" dirty="0">
                          <a:effectLst/>
                        </a:rPr>
                        <a:t>a valida concluzii și a evidenția limitele investigației.</a:t>
                      </a:r>
                      <a:endParaRPr lang="ro-RO" sz="1400" b="0" i="1" u="none" strike="noStrike" noProof="0" dirty="0">
                        <a:solidFill>
                          <a:srgbClr val="000000"/>
                        </a:solidFill>
                        <a:effectLst/>
                        <a:latin typeface="Times New Roman" panose="02020603050405020304" pitchFamily="18" charset="0"/>
                      </a:endParaRPr>
                    </a:p>
                  </a:txBody>
                  <a:tcPr marL="9525" marR="9525" marT="9525" marB="0" anchor="ctr"/>
                </a:tc>
                <a:extLst>
                  <a:ext uri="{0D108BD9-81ED-4DB2-BD59-A6C34878D82A}">
                    <a16:rowId xmlns:a16="http://schemas.microsoft.com/office/drawing/2014/main" val="3336957607"/>
                  </a:ext>
                </a:extLst>
              </a:tr>
            </a:tbl>
          </a:graphicData>
        </a:graphic>
      </p:graphicFrame>
    </p:spTree>
    <p:extLst>
      <p:ext uri="{BB962C8B-B14F-4D97-AF65-F5344CB8AC3E}">
        <p14:creationId xmlns:p14="http://schemas.microsoft.com/office/powerpoint/2010/main" val="20457262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pic>
        <p:nvPicPr>
          <p:cNvPr id="8" name="Picture 7">
            <a:extLst>
              <a:ext uri="{FF2B5EF4-FFF2-40B4-BE49-F238E27FC236}">
                <a16:creationId xmlns:a16="http://schemas.microsoft.com/office/drawing/2014/main" id="{EA758885-4338-4A1C-96EB-93837F0DEB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pic>
        <p:nvPicPr>
          <p:cNvPr id="5" name="Picture 4">
            <a:extLst>
              <a:ext uri="{FF2B5EF4-FFF2-40B4-BE49-F238E27FC236}">
                <a16:creationId xmlns:a16="http://schemas.microsoft.com/office/drawing/2014/main" id="{CF1411C9-EB03-4B8D-B3F1-0491CCF57B20}"/>
              </a:ext>
            </a:extLst>
          </p:cNvPr>
          <p:cNvPicPr>
            <a:picLocks noChangeAspect="1"/>
          </p:cNvPicPr>
          <p:nvPr/>
        </p:nvPicPr>
        <p:blipFill>
          <a:blip r:embed="rId4"/>
          <a:stretch>
            <a:fillRect/>
          </a:stretch>
        </p:blipFill>
        <p:spPr>
          <a:xfrm>
            <a:off x="31532" y="1890064"/>
            <a:ext cx="12106040" cy="4845225"/>
          </a:xfrm>
          <a:prstGeom prst="rect">
            <a:avLst/>
          </a:prstGeom>
        </p:spPr>
      </p:pic>
    </p:spTree>
    <p:extLst>
      <p:ext uri="{BB962C8B-B14F-4D97-AF65-F5344CB8AC3E}">
        <p14:creationId xmlns:p14="http://schemas.microsoft.com/office/powerpoint/2010/main" val="28720279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4" name="Content Placeholder 3">
            <a:extLst>
              <a:ext uri="{FF2B5EF4-FFF2-40B4-BE49-F238E27FC236}">
                <a16:creationId xmlns:a16="http://schemas.microsoft.com/office/drawing/2014/main" id="{E2E027E4-BC49-4B4A-B697-B6A3285B5E03}"/>
              </a:ext>
            </a:extLst>
          </p:cNvPr>
          <p:cNvSpPr>
            <a:spLocks noGrp="1" noChangeArrowheads="1"/>
          </p:cNvSpPr>
          <p:nvPr>
            <p:ph idx="1"/>
          </p:nvPr>
        </p:nvSpPr>
        <p:spPr bwMode="auto">
          <a:xfrm>
            <a:off x="459099" y="3106230"/>
            <a:ext cx="11544833"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ro-RO" b="1" dirty="0"/>
              <a:t>Exemplele de activități de învățare </a:t>
            </a:r>
            <a:r>
              <a:rPr lang="ro-RO" dirty="0"/>
              <a:t>(EAI) descriu contexte și modalități prin care competențele specifice sunt formate, exersate, consolidate și evaluate în mod curent, formativ. Ele au rol orientativ, nu prescriptiv, și oferă profesorilor repere privind modul în care pot organiza situații de învățare relevante pentru elevi.</a:t>
            </a:r>
          </a:p>
        </p:txBody>
      </p:sp>
      <p:pic>
        <p:nvPicPr>
          <p:cNvPr id="8" name="Picture 7">
            <a:extLst>
              <a:ext uri="{FF2B5EF4-FFF2-40B4-BE49-F238E27FC236}">
                <a16:creationId xmlns:a16="http://schemas.microsoft.com/office/drawing/2014/main" id="{ABF29752-9C23-499B-8EC7-8D151DB96C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38633240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4" name="Content Placeholder 3">
            <a:extLst>
              <a:ext uri="{FF2B5EF4-FFF2-40B4-BE49-F238E27FC236}">
                <a16:creationId xmlns:a16="http://schemas.microsoft.com/office/drawing/2014/main" id="{E2E027E4-BC49-4B4A-B697-B6A3285B5E03}"/>
              </a:ext>
            </a:extLst>
          </p:cNvPr>
          <p:cNvSpPr>
            <a:spLocks noGrp="1" noChangeArrowheads="1"/>
          </p:cNvSpPr>
          <p:nvPr>
            <p:ph idx="1"/>
          </p:nvPr>
        </p:nvSpPr>
        <p:spPr bwMode="auto">
          <a:xfrm>
            <a:off x="459099" y="1811751"/>
            <a:ext cx="11544833" cy="4909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ro-RO" sz="2000" dirty="0"/>
              <a:t>IX.CS.2.1. Evidențiază condiții de producere a fenomenelor observate pentru a identifica relații cauzale între mărimi fizice.</a:t>
            </a:r>
            <a:endParaRPr lang="en-US" sz="2000" dirty="0"/>
          </a:p>
          <a:p>
            <a:pPr marL="0" lvl="0" indent="0">
              <a:spcBef>
                <a:spcPts val="0"/>
              </a:spcBef>
              <a:buNone/>
            </a:pPr>
            <a:r>
              <a:rPr lang="ro-RO" sz="2000" i="1" dirty="0"/>
              <a:t>Analizarea influenței condițiilor inițiale (viteză, poziție) și a interacțiunilor asupra evoluției în timp a unui sistem mecanic, cu realizarea unor corelații cauză–efect.</a:t>
            </a:r>
            <a:endParaRPr lang="en-US" sz="2000" dirty="0"/>
          </a:p>
          <a:p>
            <a:r>
              <a:rPr lang="ro-RO" sz="2000" dirty="0"/>
              <a:t>IX.CS.2.2. Aplică legi și principii fizice pentru a descrie fenomenele fizice studiate.</a:t>
            </a:r>
            <a:endParaRPr lang="en-US" sz="2000" dirty="0"/>
          </a:p>
          <a:p>
            <a:pPr marL="0" lvl="0" indent="0">
              <a:spcBef>
                <a:spcPts val="0"/>
              </a:spcBef>
              <a:buNone/>
            </a:pPr>
            <a:r>
              <a:rPr lang="ro-RO" sz="2000" i="1" dirty="0"/>
              <a:t>Explicarea variației forței de apăsare exercitate de un pasager pe podeaua unui ascensor aflat în mișcare accelerată (urcare sau coborâre), prin aplicarea principiilor dinamicii.</a:t>
            </a:r>
            <a:endParaRPr lang="en-US" sz="2000" dirty="0"/>
          </a:p>
          <a:p>
            <a:r>
              <a:rPr lang="ro-RO" sz="2000" dirty="0"/>
              <a:t>IX.CS.2.3. Utilizează reprezentări calitative/cantitative pentru a descrie fenomenele fizice studiate.</a:t>
            </a:r>
            <a:endParaRPr lang="en-US" sz="2000" dirty="0"/>
          </a:p>
          <a:p>
            <a:pPr marL="0" lvl="0" indent="0">
              <a:spcBef>
                <a:spcPts val="0"/>
              </a:spcBef>
              <a:buNone/>
            </a:pPr>
            <a:r>
              <a:rPr lang="ro-RO" sz="2000" i="1" dirty="0"/>
              <a:t>Reprezentarea traiectoriei unui mobil în raport cu un sistem de referință, prin prelucrarea datelor reale (distanță–timp) obținute din aplicații digitale, cu evidențierea distincției dintre mărimea vectorului deplasare și distanța parcursă.</a:t>
            </a:r>
            <a:endParaRPr lang="en-US" sz="2000" dirty="0"/>
          </a:p>
          <a:p>
            <a:r>
              <a:rPr lang="ro-RO" sz="2000" dirty="0"/>
              <a:t>IX.CS.2.4. Identifică fenomene fizice studiate care sunt relevante pentru explicarea unor evenimente din contexte reale.</a:t>
            </a:r>
            <a:endParaRPr lang="en-US" sz="2000" dirty="0"/>
          </a:p>
          <a:p>
            <a:pPr marL="0" lvl="0" indent="0">
              <a:spcBef>
                <a:spcPts val="0"/>
              </a:spcBef>
              <a:buNone/>
            </a:pPr>
            <a:r>
              <a:rPr lang="ro-RO" sz="2000" i="1" dirty="0"/>
              <a:t>Identificarea cauzelor care determină pierderi de energie în timpul unui proces mecanic, prin analizarea transformării energiei mecanice dintr-o formă în alta, pentru a explica evoluția mișcării în situații concrete (schior pe pârtie, minge în timpul unui joc de baschet).</a:t>
            </a:r>
            <a:endParaRPr lang="en-US" sz="2000" dirty="0"/>
          </a:p>
        </p:txBody>
      </p:sp>
      <p:pic>
        <p:nvPicPr>
          <p:cNvPr id="8" name="Picture 7">
            <a:extLst>
              <a:ext uri="{FF2B5EF4-FFF2-40B4-BE49-F238E27FC236}">
                <a16:creationId xmlns:a16="http://schemas.microsoft.com/office/drawing/2014/main" id="{AEA1AE71-ABAA-4794-B999-43F775F064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5296053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4" name="Content Placeholder 3">
            <a:extLst>
              <a:ext uri="{FF2B5EF4-FFF2-40B4-BE49-F238E27FC236}">
                <a16:creationId xmlns:a16="http://schemas.microsoft.com/office/drawing/2014/main" id="{E2E027E4-BC49-4B4A-B697-B6A3285B5E03}"/>
              </a:ext>
            </a:extLst>
          </p:cNvPr>
          <p:cNvSpPr>
            <a:spLocks noGrp="1" noChangeArrowheads="1"/>
          </p:cNvSpPr>
          <p:nvPr>
            <p:ph idx="1"/>
          </p:nvPr>
        </p:nvSpPr>
        <p:spPr bwMode="auto">
          <a:xfrm>
            <a:off x="459099" y="2138271"/>
            <a:ext cx="11544833" cy="3967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a:buNone/>
            </a:pPr>
            <a:r>
              <a:rPr lang="ro-RO" dirty="0"/>
              <a:t>În programa de fizică:</a:t>
            </a:r>
          </a:p>
          <a:p>
            <a:r>
              <a:rPr lang="ro-RO" dirty="0"/>
              <a:t>lista de conținuturi este explicit formulată;</a:t>
            </a:r>
          </a:p>
          <a:p>
            <a:r>
              <a:rPr lang="ro-RO" dirty="0"/>
              <a:t>competențele specifice sunt enunțate în acord cu paradigma curriculară actuală.</a:t>
            </a:r>
          </a:p>
          <a:p>
            <a:pPr marL="0" indent="0">
              <a:buNone/>
            </a:pPr>
            <a:r>
              <a:rPr lang="ro-RO" dirty="0"/>
              <a:t>Corelarea între conținuturi și competențe este la latitudinea și în responsabilitatea profesorului, aceasta nefiind impusă de programă. Conținuturile nu devin simple teme de parcurs, ci adevărate vehicule pentru dezvoltarea competențelor, iar competențele oferă finalitatea și direcția întregului demers didactic. </a:t>
            </a:r>
            <a:endParaRPr lang="en-US" dirty="0"/>
          </a:p>
        </p:txBody>
      </p:sp>
      <p:pic>
        <p:nvPicPr>
          <p:cNvPr id="8" name="Picture 7">
            <a:extLst>
              <a:ext uri="{FF2B5EF4-FFF2-40B4-BE49-F238E27FC236}">
                <a16:creationId xmlns:a16="http://schemas.microsoft.com/office/drawing/2014/main" id="{7BE36212-88A8-44B7-8DCA-AD327AB71E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15044660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3" name="Content Placeholder 2">
            <a:extLst>
              <a:ext uri="{FF2B5EF4-FFF2-40B4-BE49-F238E27FC236}">
                <a16:creationId xmlns:a16="http://schemas.microsoft.com/office/drawing/2014/main" id="{F4A55D40-95B5-4C5D-B1B5-68FF024C7F6D}"/>
              </a:ext>
            </a:extLst>
          </p:cNvPr>
          <p:cNvSpPr>
            <a:spLocks noGrp="1"/>
          </p:cNvSpPr>
          <p:nvPr>
            <p:ph sz="half" idx="1"/>
          </p:nvPr>
        </p:nvSpPr>
        <p:spPr>
          <a:xfrm>
            <a:off x="838200" y="2282839"/>
            <a:ext cx="5181600" cy="4351338"/>
          </a:xfrm>
        </p:spPr>
        <p:txBody>
          <a:bodyPr>
            <a:normAutofit fontScale="85000" lnSpcReduction="20000"/>
          </a:bodyPr>
          <a:lstStyle/>
          <a:p>
            <a:pPr marL="0" indent="0" algn="ctr">
              <a:buNone/>
            </a:pPr>
            <a:r>
              <a:rPr lang="ro-RO" b="1" dirty="0"/>
              <a:t>Domenii de conținut (TC)</a:t>
            </a:r>
          </a:p>
          <a:p>
            <a:pPr marL="0" indent="0">
              <a:buNone/>
            </a:pPr>
            <a:r>
              <a:rPr lang="ro-RO" dirty="0"/>
              <a:t>1. Noțiuni introductive și metode de lucru în fizică</a:t>
            </a:r>
            <a:endParaRPr lang="en-US" dirty="0"/>
          </a:p>
          <a:p>
            <a:pPr marL="0" indent="0">
              <a:buNone/>
            </a:pPr>
            <a:r>
              <a:rPr lang="ro-RO" dirty="0"/>
              <a:t>2. Elemente de cinematică</a:t>
            </a:r>
            <a:endParaRPr lang="en-US" dirty="0"/>
          </a:p>
          <a:p>
            <a:pPr marL="0" indent="0">
              <a:buNone/>
            </a:pPr>
            <a:r>
              <a:rPr lang="ro-RO" dirty="0"/>
              <a:t>3. Principiile mecanicii newtoniene și aplicarea acestora</a:t>
            </a:r>
            <a:endParaRPr lang="en-US" dirty="0"/>
          </a:p>
          <a:p>
            <a:pPr marL="0" indent="0">
              <a:buNone/>
            </a:pPr>
            <a:r>
              <a:rPr lang="ro-RO" dirty="0"/>
              <a:t>4. Energia mecanică </a:t>
            </a:r>
            <a:endParaRPr lang="en-US" dirty="0"/>
          </a:p>
          <a:p>
            <a:pPr marL="0" indent="0">
              <a:buNone/>
            </a:pPr>
            <a:r>
              <a:rPr lang="ro-RO" dirty="0"/>
              <a:t>5. Temă integratoare</a:t>
            </a:r>
            <a:endParaRPr lang="en-US" dirty="0"/>
          </a:p>
        </p:txBody>
      </p:sp>
      <p:sp>
        <p:nvSpPr>
          <p:cNvPr id="6" name="Content Placeholder 5">
            <a:extLst>
              <a:ext uri="{FF2B5EF4-FFF2-40B4-BE49-F238E27FC236}">
                <a16:creationId xmlns:a16="http://schemas.microsoft.com/office/drawing/2014/main" id="{A106188A-0B83-424D-9264-128D16F36A5A}"/>
              </a:ext>
            </a:extLst>
          </p:cNvPr>
          <p:cNvSpPr>
            <a:spLocks noGrp="1"/>
          </p:cNvSpPr>
          <p:nvPr>
            <p:ph sz="half" idx="2"/>
          </p:nvPr>
        </p:nvSpPr>
        <p:spPr>
          <a:xfrm>
            <a:off x="6172200" y="2282839"/>
            <a:ext cx="5181600" cy="4351338"/>
          </a:xfrm>
        </p:spPr>
        <p:txBody>
          <a:bodyPr>
            <a:normAutofit fontScale="85000" lnSpcReduction="20000"/>
          </a:bodyPr>
          <a:lstStyle/>
          <a:p>
            <a:pPr marL="0" indent="0" algn="ctr">
              <a:buNone/>
            </a:pPr>
            <a:r>
              <a:rPr lang="ro-RO" b="1" dirty="0"/>
              <a:t>Domenii de conținut (TC+CS)</a:t>
            </a:r>
          </a:p>
          <a:p>
            <a:pPr marL="0" indent="0">
              <a:buNone/>
            </a:pPr>
            <a:r>
              <a:rPr lang="ro-RO" dirty="0"/>
              <a:t>1. Noțiuni introductive și metode de lucru în fizică</a:t>
            </a:r>
            <a:endParaRPr lang="en-US" dirty="0"/>
          </a:p>
          <a:p>
            <a:pPr marL="0" indent="0">
              <a:buNone/>
            </a:pPr>
            <a:r>
              <a:rPr lang="ro-RO" dirty="0"/>
              <a:t>2. Elemente de cinematică</a:t>
            </a:r>
            <a:endParaRPr lang="en-US" dirty="0"/>
          </a:p>
          <a:p>
            <a:pPr marL="0" indent="0">
              <a:buNone/>
            </a:pPr>
            <a:r>
              <a:rPr lang="ro-RO" dirty="0"/>
              <a:t>3. Principiile mecanicii newtoniene și aplicarea acestora</a:t>
            </a:r>
            <a:endParaRPr lang="en-US" dirty="0"/>
          </a:p>
          <a:p>
            <a:pPr marL="0" indent="0">
              <a:buNone/>
            </a:pPr>
            <a:r>
              <a:rPr lang="ro-RO" dirty="0"/>
              <a:t>4. Teoreme de variație și legi de conservare în mecanică</a:t>
            </a:r>
            <a:endParaRPr lang="en-US" dirty="0"/>
          </a:p>
          <a:p>
            <a:pPr marL="0" indent="0">
              <a:buNone/>
            </a:pPr>
            <a:r>
              <a:rPr lang="ro-RO" dirty="0"/>
              <a:t>5. Echilibrul mecanic</a:t>
            </a:r>
            <a:endParaRPr lang="en-US" dirty="0"/>
          </a:p>
          <a:p>
            <a:pPr marL="0" indent="0">
              <a:buNone/>
            </a:pPr>
            <a:r>
              <a:rPr lang="ro-RO" dirty="0"/>
              <a:t>6. Temă integratoare</a:t>
            </a:r>
            <a:endParaRPr lang="en-US" dirty="0"/>
          </a:p>
          <a:p>
            <a:pPr marL="0" indent="0">
              <a:buNone/>
            </a:pPr>
            <a:r>
              <a:rPr lang="ro-RO" dirty="0"/>
              <a:t>7. *Elemente de mecanică cerească</a:t>
            </a:r>
            <a:endParaRPr lang="en-US" dirty="0"/>
          </a:p>
          <a:p>
            <a:pPr marL="0" indent="0">
              <a:buNone/>
            </a:pPr>
            <a:r>
              <a:rPr lang="ro-RO" dirty="0"/>
              <a:t>8. Noțiuni de mecanica fluidelor</a:t>
            </a:r>
            <a:endParaRPr lang="en-US" dirty="0"/>
          </a:p>
          <a:p>
            <a:endParaRPr lang="en-US" dirty="0"/>
          </a:p>
        </p:txBody>
      </p:sp>
      <p:pic>
        <p:nvPicPr>
          <p:cNvPr id="9" name="Picture 8">
            <a:extLst>
              <a:ext uri="{FF2B5EF4-FFF2-40B4-BE49-F238E27FC236}">
                <a16:creationId xmlns:a16="http://schemas.microsoft.com/office/drawing/2014/main" id="{A5600ECF-72FC-40D8-91E8-4D71B6AE0D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
        <p:nvSpPr>
          <p:cNvPr id="8" name="Content Placeholder 2">
            <a:extLst>
              <a:ext uri="{FF2B5EF4-FFF2-40B4-BE49-F238E27FC236}">
                <a16:creationId xmlns:a16="http://schemas.microsoft.com/office/drawing/2014/main" id="{BE7E749A-6C7F-4775-AB3B-1C5DE999B761}"/>
              </a:ext>
            </a:extLst>
          </p:cNvPr>
          <p:cNvSpPr txBox="1">
            <a:spLocks/>
          </p:cNvSpPr>
          <p:nvPr/>
        </p:nvSpPr>
        <p:spPr>
          <a:xfrm>
            <a:off x="838200" y="1763247"/>
            <a:ext cx="10515600" cy="512914"/>
          </a:xfrm>
          <a:prstGeom prst="rect">
            <a:avLst/>
          </a:prstGeom>
          <a:solidFill>
            <a:schemeClr val="accent3">
              <a:lumMod val="60000"/>
              <a:lumOff val="4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3000" b="1" dirty="0"/>
              <a:t>Clasa a IX-a</a:t>
            </a:r>
          </a:p>
        </p:txBody>
      </p:sp>
    </p:spTree>
    <p:extLst>
      <p:ext uri="{BB962C8B-B14F-4D97-AF65-F5344CB8AC3E}">
        <p14:creationId xmlns:p14="http://schemas.microsoft.com/office/powerpoint/2010/main" val="14318332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3" name="Content Placeholder 2">
            <a:extLst>
              <a:ext uri="{FF2B5EF4-FFF2-40B4-BE49-F238E27FC236}">
                <a16:creationId xmlns:a16="http://schemas.microsoft.com/office/drawing/2014/main" id="{F4A55D40-95B5-4C5D-B1B5-68FF024C7F6D}"/>
              </a:ext>
            </a:extLst>
          </p:cNvPr>
          <p:cNvSpPr>
            <a:spLocks noGrp="1"/>
          </p:cNvSpPr>
          <p:nvPr>
            <p:ph sz="half" idx="1"/>
          </p:nvPr>
        </p:nvSpPr>
        <p:spPr>
          <a:xfrm>
            <a:off x="838200" y="2282839"/>
            <a:ext cx="5181600" cy="1595478"/>
          </a:xfrm>
        </p:spPr>
        <p:txBody>
          <a:bodyPr>
            <a:normAutofit/>
          </a:bodyPr>
          <a:lstStyle/>
          <a:p>
            <a:pPr marL="0" indent="0" algn="ctr">
              <a:buNone/>
            </a:pPr>
            <a:r>
              <a:rPr lang="ro-RO" b="1" dirty="0"/>
              <a:t>Domenii de conținut (TC)</a:t>
            </a:r>
          </a:p>
          <a:p>
            <a:pPr marL="0" indent="0">
              <a:buNone/>
            </a:pPr>
            <a:r>
              <a:rPr lang="ro-RO" dirty="0"/>
              <a:t>1. Termodinamică</a:t>
            </a:r>
            <a:endParaRPr lang="en-US" dirty="0"/>
          </a:p>
          <a:p>
            <a:pPr marL="0" indent="0">
              <a:buNone/>
            </a:pPr>
            <a:r>
              <a:rPr lang="ro-RO" dirty="0"/>
              <a:t>2. Electricitate</a:t>
            </a:r>
            <a:endParaRPr lang="en-US" dirty="0"/>
          </a:p>
        </p:txBody>
      </p:sp>
      <p:sp>
        <p:nvSpPr>
          <p:cNvPr id="6" name="Content Placeholder 5">
            <a:extLst>
              <a:ext uri="{FF2B5EF4-FFF2-40B4-BE49-F238E27FC236}">
                <a16:creationId xmlns:a16="http://schemas.microsoft.com/office/drawing/2014/main" id="{A106188A-0B83-424D-9264-128D16F36A5A}"/>
              </a:ext>
            </a:extLst>
          </p:cNvPr>
          <p:cNvSpPr>
            <a:spLocks noGrp="1"/>
          </p:cNvSpPr>
          <p:nvPr>
            <p:ph sz="half" idx="2"/>
          </p:nvPr>
        </p:nvSpPr>
        <p:spPr>
          <a:xfrm>
            <a:off x="6172200" y="2282839"/>
            <a:ext cx="5181600" cy="1595478"/>
          </a:xfrm>
        </p:spPr>
        <p:txBody>
          <a:bodyPr>
            <a:normAutofit/>
          </a:bodyPr>
          <a:lstStyle/>
          <a:p>
            <a:pPr marL="0" indent="0" algn="ctr">
              <a:buNone/>
            </a:pPr>
            <a:r>
              <a:rPr lang="ro-RO" b="1" dirty="0"/>
              <a:t>Domenii de conținut (TC+CS)</a:t>
            </a:r>
          </a:p>
          <a:p>
            <a:pPr marL="0" indent="0">
              <a:buNone/>
            </a:pPr>
            <a:r>
              <a:rPr lang="ro-RO" dirty="0"/>
              <a:t>1. Termodinamică</a:t>
            </a:r>
            <a:endParaRPr lang="en-US" dirty="0"/>
          </a:p>
          <a:p>
            <a:pPr marL="0" indent="0">
              <a:buNone/>
            </a:pPr>
            <a:r>
              <a:rPr lang="ro-RO" dirty="0"/>
              <a:t>2. Electricitate și magnetism</a:t>
            </a:r>
            <a:endParaRPr lang="en-US" dirty="0"/>
          </a:p>
          <a:p>
            <a:pPr marL="0" indent="0">
              <a:buNone/>
            </a:pPr>
            <a:endParaRPr lang="en-US" dirty="0"/>
          </a:p>
        </p:txBody>
      </p:sp>
      <p:pic>
        <p:nvPicPr>
          <p:cNvPr id="9" name="Picture 8">
            <a:extLst>
              <a:ext uri="{FF2B5EF4-FFF2-40B4-BE49-F238E27FC236}">
                <a16:creationId xmlns:a16="http://schemas.microsoft.com/office/drawing/2014/main" id="{A5600ECF-72FC-40D8-91E8-4D71B6AE0D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
        <p:nvSpPr>
          <p:cNvPr id="8" name="Content Placeholder 2">
            <a:extLst>
              <a:ext uri="{FF2B5EF4-FFF2-40B4-BE49-F238E27FC236}">
                <a16:creationId xmlns:a16="http://schemas.microsoft.com/office/drawing/2014/main" id="{BE7E749A-6C7F-4775-AB3B-1C5DE999B761}"/>
              </a:ext>
            </a:extLst>
          </p:cNvPr>
          <p:cNvSpPr txBox="1">
            <a:spLocks/>
          </p:cNvSpPr>
          <p:nvPr/>
        </p:nvSpPr>
        <p:spPr>
          <a:xfrm>
            <a:off x="838200" y="1763247"/>
            <a:ext cx="10515600" cy="512914"/>
          </a:xfrm>
          <a:prstGeom prst="rect">
            <a:avLst/>
          </a:prstGeom>
          <a:solidFill>
            <a:schemeClr val="accent3">
              <a:lumMod val="60000"/>
              <a:lumOff val="4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3000" b="1" dirty="0"/>
              <a:t>Clasa a X-a</a:t>
            </a:r>
          </a:p>
        </p:txBody>
      </p:sp>
      <p:sp>
        <p:nvSpPr>
          <p:cNvPr id="2" name="Rectangle 1">
            <a:extLst>
              <a:ext uri="{FF2B5EF4-FFF2-40B4-BE49-F238E27FC236}">
                <a16:creationId xmlns:a16="http://schemas.microsoft.com/office/drawing/2014/main" id="{8D667C77-CC9B-4C83-AE50-68FD81EB67EB}"/>
              </a:ext>
            </a:extLst>
          </p:cNvPr>
          <p:cNvSpPr/>
          <p:nvPr/>
        </p:nvSpPr>
        <p:spPr>
          <a:xfrm>
            <a:off x="838200" y="3878317"/>
            <a:ext cx="4074459" cy="1107996"/>
          </a:xfrm>
          <a:prstGeom prst="rect">
            <a:avLst/>
          </a:prstGeom>
        </p:spPr>
        <p:txBody>
          <a:bodyPr wrap="square">
            <a:spAutoFit/>
          </a:bodyPr>
          <a:lstStyle/>
          <a:p>
            <a:r>
              <a:rPr lang="ro-RO" sz="2200" dirty="0">
                <a:latin typeface="Calibri" panose="020F0502020204030204" pitchFamily="34" charset="0"/>
                <a:ea typeface="Calibri" panose="020F0502020204030204" pitchFamily="34" charset="0"/>
                <a:cs typeface="Times New Roman" panose="02020603050405020304" pitchFamily="18" charset="0"/>
              </a:rPr>
              <a:t>Trunchiul comun selectează nucleul conceptual și aplicativ necesar tuturor elevilor. </a:t>
            </a:r>
            <a:endParaRPr lang="ro-RO" sz="2200" dirty="0"/>
          </a:p>
        </p:txBody>
      </p:sp>
      <p:sp>
        <p:nvSpPr>
          <p:cNvPr id="4" name="Rectangle 3">
            <a:extLst>
              <a:ext uri="{FF2B5EF4-FFF2-40B4-BE49-F238E27FC236}">
                <a16:creationId xmlns:a16="http://schemas.microsoft.com/office/drawing/2014/main" id="{FEB1FD73-4A1E-4509-811E-C41EAB320872}"/>
              </a:ext>
            </a:extLst>
          </p:cNvPr>
          <p:cNvSpPr/>
          <p:nvPr/>
        </p:nvSpPr>
        <p:spPr>
          <a:xfrm>
            <a:off x="6019800" y="3884995"/>
            <a:ext cx="5181600" cy="1107996"/>
          </a:xfrm>
          <a:prstGeom prst="rect">
            <a:avLst/>
          </a:prstGeom>
        </p:spPr>
        <p:txBody>
          <a:bodyPr wrap="square">
            <a:spAutoFit/>
          </a:bodyPr>
          <a:lstStyle/>
          <a:p>
            <a:r>
              <a:rPr lang="ro-RO" sz="2200" dirty="0">
                <a:latin typeface="Calibri" panose="020F0502020204030204" pitchFamily="34" charset="0"/>
                <a:ea typeface="Calibri" panose="020F0502020204030204" pitchFamily="34" charset="0"/>
                <a:cs typeface="Times New Roman" panose="02020603050405020304" pitchFamily="18" charset="0"/>
              </a:rPr>
              <a:t>Parcursul TC+CS include achizițiile din TC și le dezvoltă prin modele mai elaborate și prin relații cantitative mai complexe. </a:t>
            </a:r>
            <a:endParaRPr lang="ro-RO" sz="2200" dirty="0"/>
          </a:p>
        </p:txBody>
      </p:sp>
      <p:sp>
        <p:nvSpPr>
          <p:cNvPr id="5" name="Rectangle 4">
            <a:extLst>
              <a:ext uri="{FF2B5EF4-FFF2-40B4-BE49-F238E27FC236}">
                <a16:creationId xmlns:a16="http://schemas.microsoft.com/office/drawing/2014/main" id="{01EF1841-19B5-4F5B-BE75-ECDF1A8AA0E3}"/>
              </a:ext>
            </a:extLst>
          </p:cNvPr>
          <p:cNvSpPr/>
          <p:nvPr/>
        </p:nvSpPr>
        <p:spPr>
          <a:xfrm>
            <a:off x="848700" y="5012130"/>
            <a:ext cx="4852853" cy="1785104"/>
          </a:xfrm>
          <a:prstGeom prst="rect">
            <a:avLst/>
          </a:prstGeom>
        </p:spPr>
        <p:txBody>
          <a:bodyPr wrap="square">
            <a:spAutoFit/>
          </a:bodyPr>
          <a:lstStyle/>
          <a:p>
            <a:r>
              <a:rPr lang="ro-RO" sz="2200" dirty="0">
                <a:latin typeface="Calibri" panose="020F0502020204030204" pitchFamily="34" charset="0"/>
                <a:ea typeface="Calibri" panose="020F0502020204030204" pitchFamily="34" charset="0"/>
                <a:cs typeface="Times New Roman" panose="02020603050405020304" pitchFamily="18" charset="0"/>
              </a:rPr>
              <a:t>Accentul cade pe observarea fenomenelor, explicațiile calitative, interpretarea datelor și rezolvarea unor probleme cu parcurs direct, în contexte apropiate experienței cotidiene.</a:t>
            </a:r>
            <a:endParaRPr lang="ro-RO" sz="2200" dirty="0"/>
          </a:p>
        </p:txBody>
      </p:sp>
      <p:sp>
        <p:nvSpPr>
          <p:cNvPr id="10" name="Rectangle 9">
            <a:extLst>
              <a:ext uri="{FF2B5EF4-FFF2-40B4-BE49-F238E27FC236}">
                <a16:creationId xmlns:a16="http://schemas.microsoft.com/office/drawing/2014/main" id="{39A851BF-B005-49FB-92F9-0E123DEEF236}"/>
              </a:ext>
            </a:extLst>
          </p:cNvPr>
          <p:cNvSpPr/>
          <p:nvPr/>
        </p:nvSpPr>
        <p:spPr>
          <a:xfrm>
            <a:off x="6019800" y="5012130"/>
            <a:ext cx="5435368" cy="1446550"/>
          </a:xfrm>
          <a:prstGeom prst="rect">
            <a:avLst/>
          </a:prstGeom>
        </p:spPr>
        <p:txBody>
          <a:bodyPr wrap="square">
            <a:spAutoFit/>
          </a:bodyPr>
          <a:lstStyle/>
          <a:p>
            <a:r>
              <a:rPr lang="ro-RO" sz="2200" dirty="0">
                <a:latin typeface="Calibri" panose="020F0502020204030204" pitchFamily="34" charset="0"/>
                <a:ea typeface="Calibri" panose="020F0502020204030204" pitchFamily="34" charset="0"/>
                <a:cs typeface="Times New Roman" panose="02020603050405020304" pitchFamily="18" charset="0"/>
              </a:rPr>
              <a:t>Elevii sunt solicitați să coreleze mai multe legi, să construiască modele, să interpreteze critic date experimentale și să rezolve probleme cu mai multe etape</a:t>
            </a:r>
            <a:endParaRPr lang="ro-RO" sz="2200" dirty="0"/>
          </a:p>
        </p:txBody>
      </p:sp>
    </p:spTree>
    <p:extLst>
      <p:ext uri="{BB962C8B-B14F-4D97-AF65-F5344CB8AC3E}">
        <p14:creationId xmlns:p14="http://schemas.microsoft.com/office/powerpoint/2010/main" val="18963043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3" name="Content Placeholder 2">
            <a:extLst>
              <a:ext uri="{FF2B5EF4-FFF2-40B4-BE49-F238E27FC236}">
                <a16:creationId xmlns:a16="http://schemas.microsoft.com/office/drawing/2014/main" id="{F4A55D40-95B5-4C5D-B1B5-68FF024C7F6D}"/>
              </a:ext>
            </a:extLst>
          </p:cNvPr>
          <p:cNvSpPr>
            <a:spLocks noGrp="1"/>
          </p:cNvSpPr>
          <p:nvPr>
            <p:ph sz="half" idx="1"/>
          </p:nvPr>
        </p:nvSpPr>
        <p:spPr>
          <a:xfrm>
            <a:off x="633242" y="2282838"/>
            <a:ext cx="3702269" cy="4550645"/>
          </a:xfrm>
        </p:spPr>
        <p:txBody>
          <a:bodyPr>
            <a:normAutofit lnSpcReduction="10000"/>
          </a:bodyPr>
          <a:lstStyle/>
          <a:p>
            <a:pPr marL="0" indent="0" algn="ctr">
              <a:buNone/>
            </a:pPr>
            <a:r>
              <a:rPr lang="ro-RO" b="1" dirty="0"/>
              <a:t>Domenii de conținut (MI)</a:t>
            </a:r>
          </a:p>
          <a:p>
            <a:pPr marL="0" indent="0">
              <a:buNone/>
            </a:pPr>
            <a:r>
              <a:rPr lang="ro-RO" dirty="0"/>
              <a:t>1. Oscilații și unde mecanice</a:t>
            </a:r>
            <a:endParaRPr lang="en-US" dirty="0"/>
          </a:p>
          <a:p>
            <a:pPr marL="0" indent="0">
              <a:buNone/>
            </a:pPr>
            <a:r>
              <a:rPr lang="ro-RO" dirty="0"/>
              <a:t>2. Elemente de fizica Pământului</a:t>
            </a:r>
          </a:p>
          <a:p>
            <a:pPr marL="0" indent="0">
              <a:buNone/>
            </a:pPr>
            <a:r>
              <a:rPr lang="ro-RO" dirty="0"/>
              <a:t>3. Oscilații și unde electromagnetice</a:t>
            </a:r>
          </a:p>
          <a:p>
            <a:pPr marL="0" indent="0">
              <a:buNone/>
            </a:pPr>
            <a:r>
              <a:rPr lang="ro-RO" dirty="0"/>
              <a:t>4. Elemente de optică ondulatorie</a:t>
            </a:r>
            <a:endParaRPr lang="en-US" dirty="0"/>
          </a:p>
        </p:txBody>
      </p:sp>
      <p:sp>
        <p:nvSpPr>
          <p:cNvPr id="6" name="Content Placeholder 5">
            <a:extLst>
              <a:ext uri="{FF2B5EF4-FFF2-40B4-BE49-F238E27FC236}">
                <a16:creationId xmlns:a16="http://schemas.microsoft.com/office/drawing/2014/main" id="{A106188A-0B83-424D-9264-128D16F36A5A}"/>
              </a:ext>
            </a:extLst>
          </p:cNvPr>
          <p:cNvSpPr>
            <a:spLocks noGrp="1"/>
          </p:cNvSpPr>
          <p:nvPr>
            <p:ph sz="half" idx="2"/>
          </p:nvPr>
        </p:nvSpPr>
        <p:spPr>
          <a:xfrm>
            <a:off x="4357845" y="2301773"/>
            <a:ext cx="3702269" cy="3997688"/>
          </a:xfrm>
        </p:spPr>
        <p:txBody>
          <a:bodyPr>
            <a:normAutofit lnSpcReduction="10000"/>
          </a:bodyPr>
          <a:lstStyle/>
          <a:p>
            <a:pPr marL="0" indent="0" algn="ctr">
              <a:buNone/>
            </a:pPr>
            <a:r>
              <a:rPr lang="ro-RO" b="1" dirty="0"/>
              <a:t>Domenii de conținut (SN)</a:t>
            </a:r>
          </a:p>
          <a:p>
            <a:pPr marL="0" indent="0">
              <a:buNone/>
            </a:pPr>
            <a:r>
              <a:rPr lang="ro-RO" dirty="0"/>
              <a:t>1. Oscilații și unde mecanice</a:t>
            </a:r>
            <a:endParaRPr lang="en-US" dirty="0"/>
          </a:p>
          <a:p>
            <a:pPr marL="0" indent="0">
              <a:buNone/>
            </a:pPr>
            <a:r>
              <a:rPr lang="ro-RO" dirty="0"/>
              <a:t>2. Elemente de fizica Pământului</a:t>
            </a:r>
          </a:p>
          <a:p>
            <a:pPr marL="0" indent="0">
              <a:buNone/>
            </a:pPr>
            <a:r>
              <a:rPr lang="ro-RO" dirty="0"/>
              <a:t>3. Oscilații și unde electromagnetice</a:t>
            </a:r>
          </a:p>
          <a:p>
            <a:pPr marL="0" indent="0">
              <a:buNone/>
            </a:pPr>
            <a:r>
              <a:rPr lang="ro-RO" dirty="0"/>
              <a:t>4. Optică</a:t>
            </a:r>
            <a:endParaRPr lang="en-US" dirty="0"/>
          </a:p>
          <a:p>
            <a:endParaRPr lang="en-US" dirty="0"/>
          </a:p>
        </p:txBody>
      </p:sp>
      <p:pic>
        <p:nvPicPr>
          <p:cNvPr id="9" name="Picture 8">
            <a:extLst>
              <a:ext uri="{FF2B5EF4-FFF2-40B4-BE49-F238E27FC236}">
                <a16:creationId xmlns:a16="http://schemas.microsoft.com/office/drawing/2014/main" id="{A5600ECF-72FC-40D8-91E8-4D71B6AE0D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
        <p:nvSpPr>
          <p:cNvPr id="8" name="Content Placeholder 2">
            <a:extLst>
              <a:ext uri="{FF2B5EF4-FFF2-40B4-BE49-F238E27FC236}">
                <a16:creationId xmlns:a16="http://schemas.microsoft.com/office/drawing/2014/main" id="{BE7E749A-6C7F-4775-AB3B-1C5DE999B761}"/>
              </a:ext>
            </a:extLst>
          </p:cNvPr>
          <p:cNvSpPr txBox="1">
            <a:spLocks/>
          </p:cNvSpPr>
          <p:nvPr/>
        </p:nvSpPr>
        <p:spPr>
          <a:xfrm>
            <a:off x="838200" y="1763247"/>
            <a:ext cx="10515600" cy="512914"/>
          </a:xfrm>
          <a:prstGeom prst="rect">
            <a:avLst/>
          </a:prstGeom>
          <a:solidFill>
            <a:schemeClr val="accent3">
              <a:lumMod val="60000"/>
              <a:lumOff val="4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3000" b="1" dirty="0"/>
              <a:t>Clasa a XI-a</a:t>
            </a:r>
          </a:p>
        </p:txBody>
      </p:sp>
      <p:sp>
        <p:nvSpPr>
          <p:cNvPr id="12" name="Content Placeholder 5">
            <a:extLst>
              <a:ext uri="{FF2B5EF4-FFF2-40B4-BE49-F238E27FC236}">
                <a16:creationId xmlns:a16="http://schemas.microsoft.com/office/drawing/2014/main" id="{99F29710-7311-44C7-88B1-2E15C473D717}"/>
              </a:ext>
            </a:extLst>
          </p:cNvPr>
          <p:cNvSpPr txBox="1">
            <a:spLocks/>
          </p:cNvSpPr>
          <p:nvPr/>
        </p:nvSpPr>
        <p:spPr>
          <a:xfrm>
            <a:off x="8082449" y="2336466"/>
            <a:ext cx="3702269" cy="39976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b="1" dirty="0"/>
              <a:t>Domenii de conținut (Tehnic)</a:t>
            </a:r>
          </a:p>
          <a:p>
            <a:pPr marL="0" indent="0">
              <a:buFont typeface="Arial" panose="020B0604020202020204" pitchFamily="34" charset="0"/>
              <a:buNone/>
            </a:pPr>
            <a:r>
              <a:rPr lang="ro-RO" dirty="0"/>
              <a:t>1. Noțiuni de electromagnetism</a:t>
            </a:r>
            <a:endParaRPr lang="en-US" dirty="0"/>
          </a:p>
          <a:p>
            <a:pPr marL="0" indent="0">
              <a:buFont typeface="Arial" panose="020B0604020202020204" pitchFamily="34" charset="0"/>
              <a:buNone/>
            </a:pPr>
            <a:r>
              <a:rPr lang="ro-RO" dirty="0"/>
              <a:t>2. Noțiuni de mecanica fluidelor</a:t>
            </a:r>
          </a:p>
          <a:p>
            <a:pPr marL="0" indent="0">
              <a:buFont typeface="Arial" panose="020B0604020202020204" pitchFamily="34" charset="0"/>
              <a:buNone/>
            </a:pPr>
            <a:r>
              <a:rPr lang="ro-RO" dirty="0"/>
              <a:t>3. Oscilații și unde mecanice</a:t>
            </a:r>
          </a:p>
        </p:txBody>
      </p:sp>
    </p:spTree>
    <p:extLst>
      <p:ext uri="{BB962C8B-B14F-4D97-AF65-F5344CB8AC3E}">
        <p14:creationId xmlns:p14="http://schemas.microsoft.com/office/powerpoint/2010/main" val="1142170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3" name="Content Placeholder 2">
            <a:extLst>
              <a:ext uri="{FF2B5EF4-FFF2-40B4-BE49-F238E27FC236}">
                <a16:creationId xmlns:a16="http://schemas.microsoft.com/office/drawing/2014/main" id="{F4A55D40-95B5-4C5D-B1B5-68FF024C7F6D}"/>
              </a:ext>
            </a:extLst>
          </p:cNvPr>
          <p:cNvSpPr>
            <a:spLocks noGrp="1"/>
          </p:cNvSpPr>
          <p:nvPr>
            <p:ph sz="half" idx="1"/>
          </p:nvPr>
        </p:nvSpPr>
        <p:spPr>
          <a:xfrm>
            <a:off x="633242" y="2282838"/>
            <a:ext cx="3702269" cy="4550645"/>
          </a:xfrm>
        </p:spPr>
        <p:txBody>
          <a:bodyPr>
            <a:normAutofit fontScale="92500" lnSpcReduction="20000"/>
          </a:bodyPr>
          <a:lstStyle/>
          <a:p>
            <a:pPr marL="0" indent="0" algn="ctr">
              <a:buNone/>
            </a:pPr>
            <a:r>
              <a:rPr lang="ro-RO" b="1" dirty="0"/>
              <a:t>Domenii de conținut (MI)</a:t>
            </a:r>
          </a:p>
          <a:p>
            <a:pPr marL="0" indent="0">
              <a:buNone/>
            </a:pPr>
            <a:r>
              <a:rPr lang="ro-RO" dirty="0"/>
              <a:t>1. Elemente de TRR</a:t>
            </a:r>
            <a:endParaRPr lang="en-US" dirty="0"/>
          </a:p>
          <a:p>
            <a:pPr marL="0" indent="0">
              <a:buNone/>
            </a:pPr>
            <a:r>
              <a:rPr lang="ro-RO" dirty="0"/>
              <a:t>2. Elemente de fizică cuantică</a:t>
            </a:r>
          </a:p>
          <a:p>
            <a:pPr marL="0" indent="0">
              <a:buNone/>
            </a:pPr>
            <a:r>
              <a:rPr lang="ro-RO" dirty="0"/>
              <a:t>3. Elemente de fizică atomică</a:t>
            </a:r>
          </a:p>
          <a:p>
            <a:pPr marL="0" indent="0">
              <a:buNone/>
            </a:pPr>
            <a:r>
              <a:rPr lang="ro-RO" dirty="0"/>
              <a:t>4. Semiconductori și aplicații</a:t>
            </a:r>
          </a:p>
          <a:p>
            <a:pPr marL="0" indent="0">
              <a:buNone/>
            </a:pPr>
            <a:r>
              <a:rPr lang="ro-RO" dirty="0"/>
              <a:t>5. Elemente de fizică nucleară</a:t>
            </a:r>
          </a:p>
          <a:p>
            <a:pPr marL="0" indent="0">
              <a:buNone/>
            </a:pPr>
            <a:r>
              <a:rPr lang="ro-RO" dirty="0"/>
              <a:t>6. Radiații nucleare și efectele lor biologice</a:t>
            </a:r>
            <a:endParaRPr lang="en-US" dirty="0"/>
          </a:p>
        </p:txBody>
      </p:sp>
      <p:sp>
        <p:nvSpPr>
          <p:cNvPr id="6" name="Content Placeholder 5">
            <a:extLst>
              <a:ext uri="{FF2B5EF4-FFF2-40B4-BE49-F238E27FC236}">
                <a16:creationId xmlns:a16="http://schemas.microsoft.com/office/drawing/2014/main" id="{A106188A-0B83-424D-9264-128D16F36A5A}"/>
              </a:ext>
            </a:extLst>
          </p:cNvPr>
          <p:cNvSpPr>
            <a:spLocks noGrp="1"/>
          </p:cNvSpPr>
          <p:nvPr>
            <p:ph sz="half" idx="2"/>
          </p:nvPr>
        </p:nvSpPr>
        <p:spPr>
          <a:xfrm>
            <a:off x="4357845" y="2301773"/>
            <a:ext cx="3702269" cy="4531710"/>
          </a:xfrm>
        </p:spPr>
        <p:txBody>
          <a:bodyPr>
            <a:normAutofit fontScale="92500" lnSpcReduction="20000"/>
          </a:bodyPr>
          <a:lstStyle/>
          <a:p>
            <a:pPr marL="0" indent="0" algn="ctr">
              <a:buNone/>
            </a:pPr>
            <a:r>
              <a:rPr lang="ro-RO" b="1" dirty="0"/>
              <a:t>Domenii de conținut (SN)</a:t>
            </a:r>
          </a:p>
          <a:p>
            <a:pPr marL="0" indent="0">
              <a:buNone/>
            </a:pPr>
            <a:r>
              <a:rPr lang="ro-RO" dirty="0"/>
              <a:t>1. Elemente de TRR</a:t>
            </a:r>
            <a:endParaRPr lang="en-US" dirty="0"/>
          </a:p>
          <a:p>
            <a:pPr marL="0" indent="0">
              <a:buNone/>
            </a:pPr>
            <a:r>
              <a:rPr lang="ro-RO" dirty="0"/>
              <a:t>2. Elemente de fizică cuantică</a:t>
            </a:r>
          </a:p>
          <a:p>
            <a:pPr marL="0" indent="0">
              <a:buNone/>
            </a:pPr>
            <a:r>
              <a:rPr lang="ro-RO" dirty="0"/>
              <a:t>3. Elemente de fizică atomică</a:t>
            </a:r>
          </a:p>
          <a:p>
            <a:pPr marL="0" indent="0">
              <a:buNone/>
            </a:pPr>
            <a:r>
              <a:rPr lang="ro-RO" dirty="0"/>
              <a:t>4. Semiconductori și aplicații</a:t>
            </a:r>
          </a:p>
          <a:p>
            <a:pPr marL="0" indent="0">
              <a:buNone/>
            </a:pPr>
            <a:r>
              <a:rPr lang="ro-RO" dirty="0"/>
              <a:t>5. Elemente de fizică nucleară</a:t>
            </a:r>
          </a:p>
          <a:p>
            <a:pPr marL="0" indent="0">
              <a:buNone/>
            </a:pPr>
            <a:r>
              <a:rPr lang="ro-RO" dirty="0"/>
              <a:t>6. Radiații nucleare și efectele lor biologice</a:t>
            </a:r>
            <a:endParaRPr lang="en-US" dirty="0"/>
          </a:p>
          <a:p>
            <a:endParaRPr lang="en-US" dirty="0"/>
          </a:p>
        </p:txBody>
      </p:sp>
      <p:pic>
        <p:nvPicPr>
          <p:cNvPr id="9" name="Picture 8">
            <a:extLst>
              <a:ext uri="{FF2B5EF4-FFF2-40B4-BE49-F238E27FC236}">
                <a16:creationId xmlns:a16="http://schemas.microsoft.com/office/drawing/2014/main" id="{A5600ECF-72FC-40D8-91E8-4D71B6AE0D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
        <p:nvSpPr>
          <p:cNvPr id="8" name="Content Placeholder 2">
            <a:extLst>
              <a:ext uri="{FF2B5EF4-FFF2-40B4-BE49-F238E27FC236}">
                <a16:creationId xmlns:a16="http://schemas.microsoft.com/office/drawing/2014/main" id="{BE7E749A-6C7F-4775-AB3B-1C5DE999B761}"/>
              </a:ext>
            </a:extLst>
          </p:cNvPr>
          <p:cNvSpPr txBox="1">
            <a:spLocks/>
          </p:cNvSpPr>
          <p:nvPr/>
        </p:nvSpPr>
        <p:spPr>
          <a:xfrm>
            <a:off x="838200" y="1763247"/>
            <a:ext cx="10515600" cy="512914"/>
          </a:xfrm>
          <a:prstGeom prst="rect">
            <a:avLst/>
          </a:prstGeom>
          <a:solidFill>
            <a:schemeClr val="accent3">
              <a:lumMod val="60000"/>
              <a:lumOff val="4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sz="3000" b="1" dirty="0"/>
              <a:t>Clasa a XII-a</a:t>
            </a:r>
          </a:p>
        </p:txBody>
      </p:sp>
      <p:sp>
        <p:nvSpPr>
          <p:cNvPr id="12" name="Content Placeholder 5">
            <a:extLst>
              <a:ext uri="{FF2B5EF4-FFF2-40B4-BE49-F238E27FC236}">
                <a16:creationId xmlns:a16="http://schemas.microsoft.com/office/drawing/2014/main" id="{99F29710-7311-44C7-88B1-2E15C473D717}"/>
              </a:ext>
            </a:extLst>
          </p:cNvPr>
          <p:cNvSpPr txBox="1">
            <a:spLocks/>
          </p:cNvSpPr>
          <p:nvPr/>
        </p:nvSpPr>
        <p:spPr>
          <a:xfrm>
            <a:off x="8082449" y="2336466"/>
            <a:ext cx="3702269" cy="39976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ro-RO" b="1" dirty="0"/>
              <a:t>Domenii de conținut (Tehnic)</a:t>
            </a:r>
          </a:p>
          <a:p>
            <a:pPr marL="0" indent="0">
              <a:buNone/>
            </a:pPr>
            <a:r>
              <a:rPr lang="ro-RO" dirty="0"/>
              <a:t>1. Oscilații și unde electromagnetice</a:t>
            </a:r>
            <a:endParaRPr lang="en-US" dirty="0"/>
          </a:p>
          <a:p>
            <a:pPr marL="0" indent="0">
              <a:buFont typeface="Arial" panose="020B0604020202020204" pitchFamily="34" charset="0"/>
              <a:buNone/>
            </a:pPr>
            <a:r>
              <a:rPr lang="ro-RO" dirty="0"/>
              <a:t>2. Noțiuni de optică</a:t>
            </a:r>
          </a:p>
        </p:txBody>
      </p:sp>
    </p:spTree>
    <p:extLst>
      <p:ext uri="{BB962C8B-B14F-4D97-AF65-F5344CB8AC3E}">
        <p14:creationId xmlns:p14="http://schemas.microsoft.com/office/powerpoint/2010/main" val="18592840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4" name="Content Placeholder 3">
            <a:extLst>
              <a:ext uri="{FF2B5EF4-FFF2-40B4-BE49-F238E27FC236}">
                <a16:creationId xmlns:a16="http://schemas.microsoft.com/office/drawing/2014/main" id="{E2E027E4-BC49-4B4A-B697-B6A3285B5E03}"/>
              </a:ext>
            </a:extLst>
          </p:cNvPr>
          <p:cNvSpPr>
            <a:spLocks noGrp="1" noChangeArrowheads="1"/>
          </p:cNvSpPr>
          <p:nvPr>
            <p:ph idx="1"/>
          </p:nvPr>
        </p:nvSpPr>
        <p:spPr bwMode="auto">
          <a:xfrm>
            <a:off x="459099" y="2203930"/>
            <a:ext cx="11544833" cy="3835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a:buNone/>
            </a:pPr>
            <a:r>
              <a:rPr lang="ro-RO" b="1" dirty="0"/>
              <a:t>Sugestiile metodologice </a:t>
            </a:r>
            <a:r>
              <a:rPr lang="ro-RO" dirty="0"/>
              <a:t>au rolul de a sprijini profesorii în aplicarea programei, fără a impune metode unice sau rigide, prin:</a:t>
            </a:r>
          </a:p>
          <a:p>
            <a:r>
              <a:rPr lang="ro-RO" dirty="0"/>
              <a:t>utilizarea investigației științifice și a experimentului didactic;</a:t>
            </a:r>
          </a:p>
          <a:p>
            <a:r>
              <a:rPr lang="ro-RO" dirty="0"/>
              <a:t>valorificarea modelelor digitale, simulărilor și a resurselor interactive;</a:t>
            </a:r>
          </a:p>
          <a:p>
            <a:r>
              <a:rPr lang="ro-RO" dirty="0"/>
              <a:t>proiectarea activităților de lucru în echipă și în conexiune cu alte discipline;</a:t>
            </a:r>
          </a:p>
          <a:p>
            <a:r>
              <a:rPr lang="ro-RO" dirty="0"/>
              <a:t>realizarea unei evaluări formative continue, cu instrumente variate;</a:t>
            </a:r>
          </a:p>
          <a:p>
            <a:r>
              <a:rPr lang="ro-RO" dirty="0"/>
              <a:t>adaptarea demersurilor la </a:t>
            </a:r>
            <a:r>
              <a:rPr lang="it-IT" dirty="0"/>
              <a:t>nevoile diferite de învățare ale elevilor </a:t>
            </a:r>
            <a:r>
              <a:rPr lang="ro-RO" dirty="0"/>
              <a:t>(inclusiv CES, elevi capabili de performanță).</a:t>
            </a:r>
          </a:p>
        </p:txBody>
      </p:sp>
      <p:pic>
        <p:nvPicPr>
          <p:cNvPr id="8" name="Picture 7">
            <a:extLst>
              <a:ext uri="{FF2B5EF4-FFF2-40B4-BE49-F238E27FC236}">
                <a16:creationId xmlns:a16="http://schemas.microsoft.com/office/drawing/2014/main" id="{51534EFD-C292-43D6-BB69-77D71F69DC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25612932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lowchart: Process 6">
            <a:extLst>
              <a:ext uri="{FF2B5EF4-FFF2-40B4-BE49-F238E27FC236}">
                <a16:creationId xmlns:a16="http://schemas.microsoft.com/office/drawing/2014/main" id="{99E96995-129F-49C4-AC5C-393B3C7ED0BF}"/>
              </a:ext>
            </a:extLst>
          </p:cNvPr>
          <p:cNvSpPr/>
          <p:nvPr/>
        </p:nvSpPr>
        <p:spPr>
          <a:xfrm>
            <a:off x="0" y="-18854"/>
            <a:ext cx="12192000" cy="1721796"/>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3200" dirty="0"/>
          </a:p>
        </p:txBody>
      </p:sp>
      <p:sp>
        <p:nvSpPr>
          <p:cNvPr id="11" name="Subtitle 2">
            <a:extLst>
              <a:ext uri="{FF2B5EF4-FFF2-40B4-BE49-F238E27FC236}">
                <a16:creationId xmlns:a16="http://schemas.microsoft.com/office/drawing/2014/main" id="{B24B531C-3434-4200-8ED8-6B15BEA71636}"/>
              </a:ext>
            </a:extLst>
          </p:cNvPr>
          <p:cNvSpPr txBox="1">
            <a:spLocks/>
          </p:cNvSpPr>
          <p:nvPr/>
        </p:nvSpPr>
        <p:spPr>
          <a:xfrm>
            <a:off x="1706174" y="226878"/>
            <a:ext cx="10297758" cy="1290637"/>
          </a:xfrm>
          <a:prstGeom prst="rect">
            <a:avLst/>
          </a:prstGeom>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sz="3000" b="1" dirty="0">
                <a:solidFill>
                  <a:schemeClr val="bg2"/>
                </a:solidFill>
              </a:rPr>
              <a:t>Prezentare generală a programe</a:t>
            </a:r>
            <a:r>
              <a:rPr lang="ro-RO" sz="3000" b="1" dirty="0">
                <a:solidFill>
                  <a:schemeClr val="bg2"/>
                </a:solidFill>
              </a:rPr>
              <a:t>i</a:t>
            </a:r>
            <a:r>
              <a:rPr lang="it-IT" sz="3000" b="1" dirty="0">
                <a:solidFill>
                  <a:schemeClr val="bg2"/>
                </a:solidFill>
              </a:rPr>
              <a:t> școlare</a:t>
            </a:r>
            <a:r>
              <a:rPr lang="ro-RO" sz="3000" b="1" dirty="0">
                <a:solidFill>
                  <a:schemeClr val="bg2"/>
                </a:solidFill>
              </a:rPr>
              <a:t> de fizică</a:t>
            </a:r>
            <a:endParaRPr lang="it-IT" sz="3000" b="1" dirty="0">
              <a:solidFill>
                <a:schemeClr val="bg2"/>
              </a:solidFill>
            </a:endParaRPr>
          </a:p>
        </p:txBody>
      </p:sp>
      <p:sp>
        <p:nvSpPr>
          <p:cNvPr id="4" name="Content Placeholder 3">
            <a:extLst>
              <a:ext uri="{FF2B5EF4-FFF2-40B4-BE49-F238E27FC236}">
                <a16:creationId xmlns:a16="http://schemas.microsoft.com/office/drawing/2014/main" id="{E2E027E4-BC49-4B4A-B697-B6A3285B5E03}"/>
              </a:ext>
            </a:extLst>
          </p:cNvPr>
          <p:cNvSpPr>
            <a:spLocks noGrp="1" noChangeArrowheads="1"/>
          </p:cNvSpPr>
          <p:nvPr>
            <p:ph idx="1"/>
          </p:nvPr>
        </p:nvSpPr>
        <p:spPr bwMode="auto">
          <a:xfrm>
            <a:off x="665544" y="1741757"/>
            <a:ext cx="11544833" cy="5113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ro-RO" dirty="0"/>
              <a:t>Secțiunea „Sugestii metodologice” are </a:t>
            </a:r>
            <a:r>
              <a:rPr lang="ro-RO" i="1" dirty="0"/>
              <a:t>caracter aplicativ</a:t>
            </a:r>
            <a:r>
              <a:rPr lang="ro-RO" dirty="0"/>
              <a:t>, oferind exemple relevante pentru derularea demersului didactic, spre exemplu:</a:t>
            </a:r>
          </a:p>
          <a:p>
            <a:pPr lvl="1"/>
            <a:r>
              <a:rPr lang="ro-RO" dirty="0"/>
              <a:t>activitățile de învățare trebuie să se focalizeze pe observarea dirijată și explorarea ghidată a situațiilor de mișcare, a interacțiunilor și a efectelor acestora;</a:t>
            </a:r>
          </a:p>
          <a:p>
            <a:pPr lvl="1"/>
            <a:r>
              <a:rPr lang="ro-RO" dirty="0"/>
              <a:t>este recomandată integrarea frecventă a experimentelor simple și sigure, realizate cu materiale accesibile;</a:t>
            </a:r>
          </a:p>
          <a:p>
            <a:pPr lvl="1"/>
            <a:r>
              <a:rPr lang="ro-RO" dirty="0"/>
              <a:t>pentru a construi înțelegerea profundă a conceptelor fizice și explicarea fenomenelor fizice, se recomandă utilizarea reprezentărilor multiple – text, schemă, grafic, tabel, ecuație;</a:t>
            </a:r>
          </a:p>
          <a:p>
            <a:pPr lvl="1"/>
            <a:r>
              <a:rPr lang="ro-RO" dirty="0"/>
              <a:t>tehnologia digitală poate fi integrată în mod natural în activitățile de predare–învățare. Aplicații precum Phyphox, simulările PhET, instrumente grafice (Desmos, GeoGebra) sau aplicații pentru video-analiză pot susține înțelegerea relațiilor dintre mărimi, pot contribui semnificativ la îmbunătățirea preciziei măsurărilor și pot facilita vizualizarea fenomenelor fizice.</a:t>
            </a:r>
          </a:p>
        </p:txBody>
      </p:sp>
      <p:pic>
        <p:nvPicPr>
          <p:cNvPr id="8" name="Picture 7">
            <a:extLst>
              <a:ext uri="{FF2B5EF4-FFF2-40B4-BE49-F238E27FC236}">
                <a16:creationId xmlns:a16="http://schemas.microsoft.com/office/drawing/2014/main" id="{BC48D5E9-275E-4BAE-B8B7-6E29A806AF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60" y="24516"/>
            <a:ext cx="1663186" cy="1663186"/>
          </a:xfrm>
          <a:prstGeom prst="rect">
            <a:avLst/>
          </a:prstGeom>
        </p:spPr>
      </p:pic>
    </p:spTree>
    <p:extLst>
      <p:ext uri="{BB962C8B-B14F-4D97-AF65-F5344CB8AC3E}">
        <p14:creationId xmlns:p14="http://schemas.microsoft.com/office/powerpoint/2010/main" val="226645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AE0F4-C461-4175-B843-A70DECC0313C}"/>
              </a:ext>
            </a:extLst>
          </p:cNvPr>
          <p:cNvSpPr>
            <a:spLocks noGrp="1"/>
          </p:cNvSpPr>
          <p:nvPr>
            <p:ph type="ctrTitle"/>
          </p:nvPr>
        </p:nvSpPr>
        <p:spPr>
          <a:xfrm>
            <a:off x="2846963" y="1326648"/>
            <a:ext cx="9144000" cy="2387600"/>
          </a:xfrm>
        </p:spPr>
        <p:txBody>
          <a:bodyPr>
            <a:normAutofit fontScale="90000"/>
          </a:bodyPr>
          <a:lstStyle/>
          <a:p>
            <a:r>
              <a:rPr lang="ro-RO" dirty="0">
                <a:solidFill>
                  <a:srgbClr val="002060"/>
                </a:solidFill>
              </a:rPr>
              <a:t>Programe școlare pentru disciplina FIZICĂ</a:t>
            </a:r>
            <a:br>
              <a:rPr lang="ro-RO" dirty="0">
                <a:solidFill>
                  <a:srgbClr val="002060"/>
                </a:solidFill>
              </a:rPr>
            </a:br>
            <a:endParaRPr lang="ro-RO" dirty="0">
              <a:solidFill>
                <a:srgbClr val="002060"/>
              </a:solidFill>
            </a:endParaRPr>
          </a:p>
        </p:txBody>
      </p:sp>
      <p:pic>
        <p:nvPicPr>
          <p:cNvPr id="7" name="Picture 6">
            <a:extLst>
              <a:ext uri="{FF2B5EF4-FFF2-40B4-BE49-F238E27FC236}">
                <a16:creationId xmlns:a16="http://schemas.microsoft.com/office/drawing/2014/main" id="{BB6D5DA2-AA1F-47D2-BEC9-80A9A1DB3100}"/>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6576000" y="39756"/>
            <a:ext cx="5616000" cy="740741"/>
          </a:xfrm>
          <a:prstGeom prst="rect">
            <a:avLst/>
          </a:prstGeom>
        </p:spPr>
      </p:pic>
      <p:sp>
        <p:nvSpPr>
          <p:cNvPr id="8" name="Flowchart: Process 7">
            <a:extLst>
              <a:ext uri="{FF2B5EF4-FFF2-40B4-BE49-F238E27FC236}">
                <a16:creationId xmlns:a16="http://schemas.microsoft.com/office/drawing/2014/main" id="{4C7CD43D-F258-4977-BEA0-86A0C9AD8AFF}"/>
              </a:ext>
            </a:extLst>
          </p:cNvPr>
          <p:cNvSpPr/>
          <p:nvPr/>
        </p:nvSpPr>
        <p:spPr>
          <a:xfrm>
            <a:off x="0" y="-24315"/>
            <a:ext cx="2607013" cy="6858000"/>
          </a:xfrm>
          <a:prstGeom prst="flowChartProcess">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dirty="0"/>
          </a:p>
        </p:txBody>
      </p:sp>
      <p:sp>
        <p:nvSpPr>
          <p:cNvPr id="10" name="Rectangle 9">
            <a:extLst>
              <a:ext uri="{FF2B5EF4-FFF2-40B4-BE49-F238E27FC236}">
                <a16:creationId xmlns:a16="http://schemas.microsoft.com/office/drawing/2014/main" id="{959E8620-F88D-4B3C-9A81-1C8304F7B1DB}"/>
              </a:ext>
            </a:extLst>
          </p:cNvPr>
          <p:cNvSpPr/>
          <p:nvPr/>
        </p:nvSpPr>
        <p:spPr>
          <a:xfrm>
            <a:off x="2655653" y="0"/>
            <a:ext cx="45719"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dirty="0"/>
          </a:p>
        </p:txBody>
      </p:sp>
      <p:sp>
        <p:nvSpPr>
          <p:cNvPr id="11" name="TextBox 10">
            <a:extLst>
              <a:ext uri="{FF2B5EF4-FFF2-40B4-BE49-F238E27FC236}">
                <a16:creationId xmlns:a16="http://schemas.microsoft.com/office/drawing/2014/main" id="{9480B86B-E343-4058-9DF3-0588FE7D11B6}"/>
              </a:ext>
            </a:extLst>
          </p:cNvPr>
          <p:cNvSpPr txBox="1"/>
          <p:nvPr/>
        </p:nvSpPr>
        <p:spPr>
          <a:xfrm flipH="1">
            <a:off x="872734" y="2975584"/>
            <a:ext cx="1630357" cy="1477328"/>
          </a:xfrm>
          <a:prstGeom prst="rect">
            <a:avLst/>
          </a:prstGeom>
          <a:noFill/>
        </p:spPr>
        <p:txBody>
          <a:bodyPr wrap="square" rtlCol="0">
            <a:spAutoFit/>
          </a:bodyPr>
          <a:lstStyle/>
          <a:p>
            <a:pPr algn="r"/>
            <a:r>
              <a:rPr lang="ro-RO" dirty="0">
                <a:solidFill>
                  <a:schemeClr val="bg2"/>
                </a:solidFill>
              </a:rPr>
              <a:t>PROGRAME ȘCOLARE </a:t>
            </a:r>
          </a:p>
          <a:p>
            <a:pPr algn="r"/>
            <a:r>
              <a:rPr lang="ro-RO" dirty="0">
                <a:solidFill>
                  <a:schemeClr val="bg2"/>
                </a:solidFill>
              </a:rPr>
              <a:t>– </a:t>
            </a:r>
          </a:p>
          <a:p>
            <a:pPr algn="r"/>
            <a:r>
              <a:rPr lang="ro-RO" dirty="0">
                <a:solidFill>
                  <a:schemeClr val="bg2"/>
                </a:solidFill>
              </a:rPr>
              <a:t>ÎNVĂȚĂMÂNT LICEAL</a:t>
            </a:r>
          </a:p>
        </p:txBody>
      </p:sp>
      <p:sp>
        <p:nvSpPr>
          <p:cNvPr id="13" name="TextBox 12">
            <a:extLst>
              <a:ext uri="{FF2B5EF4-FFF2-40B4-BE49-F238E27FC236}">
                <a16:creationId xmlns:a16="http://schemas.microsoft.com/office/drawing/2014/main" id="{D409F104-2163-440C-BA56-4F8A50BA39C3}"/>
              </a:ext>
            </a:extLst>
          </p:cNvPr>
          <p:cNvSpPr txBox="1"/>
          <p:nvPr/>
        </p:nvSpPr>
        <p:spPr>
          <a:xfrm flipH="1">
            <a:off x="23900" y="5098363"/>
            <a:ext cx="2510060" cy="369332"/>
          </a:xfrm>
          <a:prstGeom prst="rect">
            <a:avLst/>
          </a:prstGeom>
          <a:noFill/>
        </p:spPr>
        <p:txBody>
          <a:bodyPr wrap="square" rtlCol="0">
            <a:spAutoFit/>
          </a:bodyPr>
          <a:lstStyle/>
          <a:p>
            <a:pPr algn="r"/>
            <a:r>
              <a:rPr lang="ro-RO" dirty="0">
                <a:solidFill>
                  <a:schemeClr val="bg1"/>
                </a:solidFill>
              </a:rPr>
              <a:t>10 – 12 septembrie 2026</a:t>
            </a:r>
          </a:p>
        </p:txBody>
      </p:sp>
      <p:pic>
        <p:nvPicPr>
          <p:cNvPr id="5" name="Picture 4">
            <a:extLst>
              <a:ext uri="{FF2B5EF4-FFF2-40B4-BE49-F238E27FC236}">
                <a16:creationId xmlns:a16="http://schemas.microsoft.com/office/drawing/2014/main" id="{DB86734A-FF99-4E4D-88DD-EC44EB53F9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960" y="39756"/>
            <a:ext cx="2448000" cy="2448000"/>
          </a:xfrm>
          <a:prstGeom prst="rect">
            <a:avLst/>
          </a:prstGeom>
        </p:spPr>
      </p:pic>
      <p:sp>
        <p:nvSpPr>
          <p:cNvPr id="14" name="Subtitle 2">
            <a:extLst>
              <a:ext uri="{FF2B5EF4-FFF2-40B4-BE49-F238E27FC236}">
                <a16:creationId xmlns:a16="http://schemas.microsoft.com/office/drawing/2014/main" id="{191F53EF-77F8-4AA0-9AAB-DDA86E3D0EF7}"/>
              </a:ext>
            </a:extLst>
          </p:cNvPr>
          <p:cNvSpPr txBox="1">
            <a:spLocks/>
          </p:cNvSpPr>
          <p:nvPr/>
        </p:nvSpPr>
        <p:spPr>
          <a:xfrm>
            <a:off x="2803237" y="4846320"/>
            <a:ext cx="9144000" cy="87341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o-RO" sz="2800" b="1" dirty="0">
                <a:solidFill>
                  <a:schemeClr val="accent1">
                    <a:lumMod val="75000"/>
                  </a:schemeClr>
                </a:solidFill>
              </a:rPr>
              <a:t>Conferința „Statutul disciplinei Fizică în România și rolul său în evoluția societății românești”</a:t>
            </a:r>
          </a:p>
        </p:txBody>
      </p:sp>
      <p:sp>
        <p:nvSpPr>
          <p:cNvPr id="16" name="Rectangle 15">
            <a:extLst>
              <a:ext uri="{FF2B5EF4-FFF2-40B4-BE49-F238E27FC236}">
                <a16:creationId xmlns:a16="http://schemas.microsoft.com/office/drawing/2014/main" id="{AE4107F2-746B-4554-98C4-C27F2D1D0BFE}"/>
              </a:ext>
            </a:extLst>
          </p:cNvPr>
          <p:cNvSpPr/>
          <p:nvPr/>
        </p:nvSpPr>
        <p:spPr>
          <a:xfrm>
            <a:off x="6598001" y="5835134"/>
            <a:ext cx="1641924" cy="523220"/>
          </a:xfrm>
          <a:prstGeom prst="rect">
            <a:avLst/>
          </a:prstGeom>
        </p:spPr>
        <p:txBody>
          <a:bodyPr wrap="none">
            <a:spAutoFit/>
          </a:bodyPr>
          <a:lstStyle/>
          <a:p>
            <a:pPr algn="r"/>
            <a:r>
              <a:rPr lang="ro-RO" sz="2800" b="1" dirty="0">
                <a:solidFill>
                  <a:schemeClr val="accent1">
                    <a:lumMod val="75000"/>
                  </a:schemeClr>
                </a:solidFill>
              </a:rPr>
              <a:t>Timișoara</a:t>
            </a:r>
          </a:p>
        </p:txBody>
      </p:sp>
    </p:spTree>
    <p:extLst>
      <p:ext uri="{BB962C8B-B14F-4D97-AF65-F5344CB8AC3E}">
        <p14:creationId xmlns:p14="http://schemas.microsoft.com/office/powerpoint/2010/main" val="40371420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lumMod val="75000"/>
          </a:schemeClr>
        </a:solidFill>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1631</TotalTime>
  <Words>2860</Words>
  <Application>Microsoft Office PowerPoint</Application>
  <PresentationFormat>Ecran lat</PresentationFormat>
  <Paragraphs>395</Paragraphs>
  <Slides>27</Slides>
  <Notes>27</Notes>
  <HiddenSlides>0</HiddenSlides>
  <MMClips>0</MMClips>
  <ScaleCrop>false</ScaleCrop>
  <HeadingPairs>
    <vt:vector size="4" baseType="variant">
      <vt:variant>
        <vt:lpstr>Temă</vt:lpstr>
      </vt:variant>
      <vt:variant>
        <vt:i4>1</vt:i4>
      </vt:variant>
      <vt:variant>
        <vt:lpstr>Titluri diapozitive</vt:lpstr>
      </vt:variant>
      <vt:variant>
        <vt:i4>27</vt:i4>
      </vt:variant>
    </vt:vector>
  </HeadingPairs>
  <TitlesOfParts>
    <vt:vector size="28" baseType="lpstr">
      <vt:lpstr>Office Theme</vt:lpstr>
      <vt:lpstr>Programe școlare pentru disciplina FIZICĂ</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Programe școlare pentru disciplina FIZICĂ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CNPEE</dc:creator>
  <cp:lastModifiedBy>Liviu Blanariu</cp:lastModifiedBy>
  <cp:revision>151</cp:revision>
  <dcterms:created xsi:type="dcterms:W3CDTF">2025-11-23T10:01:30Z</dcterms:created>
  <dcterms:modified xsi:type="dcterms:W3CDTF">2026-09-11T20:03:39Z</dcterms:modified>
</cp:coreProperties>
</file>