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81" r:id="rId4"/>
    <p:sldId id="311" r:id="rId5"/>
    <p:sldId id="312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284" r:id="rId15"/>
    <p:sldId id="285" r:id="rId16"/>
    <p:sldId id="286" r:id="rId17"/>
    <p:sldId id="310" r:id="rId18"/>
    <p:sldId id="329" r:id="rId19"/>
    <p:sldId id="303" r:id="rId20"/>
  </p:sldIdLst>
  <p:sldSz cx="9144000" cy="5143500" type="screen16x9"/>
  <p:notesSz cx="6797675" cy="9928225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79" autoAdjust="0"/>
  </p:normalViewPr>
  <p:slideViewPr>
    <p:cSldViewPr>
      <p:cViewPr varScale="1">
        <p:scale>
          <a:sx n="103" d="100"/>
          <a:sy n="103" d="100"/>
        </p:scale>
        <p:origin x="802" y="67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2" d="100"/>
          <a:sy n="62" d="100"/>
        </p:scale>
        <p:origin x="-249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handoutMaster" Target="handoutMasters/handoutMaster1.xml" 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0%20Rezultate%20examene%202026\DEF_note%20finale.xlsx" TargetMode="External" /><Relationship Id="rId2" Type="http://schemas.microsoft.com/office/2011/relationships/chartColorStyle" Target="colors1.xml" /><Relationship Id="rId1" Type="http://schemas.microsoft.com/office/2011/relationships/chartStyle" Target="style1.xml" 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0%20Rezultate%20examene%202026\Statistica_notelor_candida_ilor__n_func_ie_de_jude___i_disciplina.xls" TargetMode="External" /><Relationship Id="rId2" Type="http://schemas.microsoft.com/office/2011/relationships/chartColorStyle" Target="colors2.xml" /><Relationship Id="rId1" Type="http://schemas.microsoft.com/office/2011/relationships/chartStyle" Target="style2.xml" 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0%20Rezultate%20examene%202026\Statistica_note_absolven_i__n_func_ie_de_jude___disciplin_.xlsx" TargetMode="External" /><Relationship Id="rId2" Type="http://schemas.microsoft.com/office/2011/relationships/chartColorStyle" Target="colors3.xml" /><Relationship Id="rId1" Type="http://schemas.microsoft.com/office/2011/relationships/chartStyle" Target="style3.xm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5067804024496892E-3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o-R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Sheet3!$C$3</c:f>
              <c:strCache>
                <c:ptCount val="1"/>
                <c:pt idx="0">
                  <c:v>Nr. candidați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Sheet3!$B$4:$B$12</c:f>
              <c:strCache>
                <c:ptCount val="9"/>
                <c:pt idx="0">
                  <c:v>1-1,99</c:v>
                </c:pt>
                <c:pt idx="1">
                  <c:v>2-2,99</c:v>
                </c:pt>
                <c:pt idx="2">
                  <c:v>3-3,99</c:v>
                </c:pt>
                <c:pt idx="3">
                  <c:v>4-4,99</c:v>
                </c:pt>
                <c:pt idx="4">
                  <c:v>5-5,99</c:v>
                </c:pt>
                <c:pt idx="5">
                  <c:v>6-6,99</c:v>
                </c:pt>
                <c:pt idx="6">
                  <c:v>7-7,99</c:v>
                </c:pt>
                <c:pt idx="7">
                  <c:v>8-8,99</c:v>
                </c:pt>
                <c:pt idx="8">
                  <c:v>9-9,99</c:v>
                </c:pt>
              </c:strCache>
            </c:strRef>
          </c:cat>
          <c:val>
            <c:numRef>
              <c:f>Sheet3!$C$4:$C$12</c:f>
              <c:numCache>
                <c:formatCode>General</c:formatCode>
                <c:ptCount val="9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7</c:v>
                </c:pt>
                <c:pt idx="4">
                  <c:v>4</c:v>
                </c:pt>
                <c:pt idx="5">
                  <c:v>9</c:v>
                </c:pt>
                <c:pt idx="6">
                  <c:v>17</c:v>
                </c:pt>
                <c:pt idx="7">
                  <c:v>13</c:v>
                </c:pt>
                <c:pt idx="8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BE-4CDA-8C8F-693CE075FB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3670367"/>
        <c:axId val="413270191"/>
      </c:barChart>
      <c:catAx>
        <c:axId val="4136703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o-RO"/>
          </a:p>
        </c:txPr>
        <c:crossAx val="413270191"/>
        <c:crosses val="autoZero"/>
        <c:auto val="1"/>
        <c:lblAlgn val="ctr"/>
        <c:lblOffset val="100"/>
        <c:noMultiLvlLbl val="0"/>
      </c:catAx>
      <c:valAx>
        <c:axId val="4132701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o-RO"/>
          </a:p>
        </c:txPr>
        <c:crossAx val="4136703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o-R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Sheet5!$H$5:$P$5</c:f>
              <c:strCache>
                <c:ptCount val="9"/>
                <c:pt idx="0">
                  <c:v>1,00-1,99</c:v>
                </c:pt>
                <c:pt idx="1">
                  <c:v>2,00-2,99</c:v>
                </c:pt>
                <c:pt idx="2">
                  <c:v>3,00-3,99</c:v>
                </c:pt>
                <c:pt idx="3">
                  <c:v>4,00-4,99</c:v>
                </c:pt>
                <c:pt idx="4">
                  <c:v>5,00-5,99</c:v>
                </c:pt>
                <c:pt idx="5">
                  <c:v>6,00-6,99</c:v>
                </c:pt>
                <c:pt idx="6">
                  <c:v>7,00-7,99</c:v>
                </c:pt>
                <c:pt idx="7">
                  <c:v>8,00-8,99</c:v>
                </c:pt>
                <c:pt idx="8">
                  <c:v>9,00-10</c:v>
                </c:pt>
              </c:strCache>
            </c:strRef>
          </c:cat>
          <c:val>
            <c:numRef>
              <c:f>Sheet5!$H$6:$P$6</c:f>
              <c:numCache>
                <c:formatCode>0.0%</c:formatCode>
                <c:ptCount val="9"/>
                <c:pt idx="0">
                  <c:v>4.830917874396135E-3</c:v>
                </c:pt>
                <c:pt idx="1">
                  <c:v>2.8985507246376812E-2</c:v>
                </c:pt>
                <c:pt idx="2">
                  <c:v>7.7294685990338161E-2</c:v>
                </c:pt>
                <c:pt idx="3">
                  <c:v>0.15942028985507245</c:v>
                </c:pt>
                <c:pt idx="4">
                  <c:v>0.38647342995169082</c:v>
                </c:pt>
                <c:pt idx="5">
                  <c:v>0.16908212560386474</c:v>
                </c:pt>
                <c:pt idx="6">
                  <c:v>0.13043478260869565</c:v>
                </c:pt>
                <c:pt idx="7">
                  <c:v>4.3478260869565216E-2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93-469A-AF72-303A08F9A3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869423"/>
        <c:axId val="1854577215"/>
      </c:barChart>
      <c:catAx>
        <c:axId val="4238694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o-RO"/>
          </a:p>
        </c:txPr>
        <c:crossAx val="1854577215"/>
        <c:crosses val="autoZero"/>
        <c:auto val="1"/>
        <c:lblAlgn val="ctr"/>
        <c:lblOffset val="100"/>
        <c:noMultiLvlLbl val="0"/>
      </c:catAx>
      <c:valAx>
        <c:axId val="18545772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o-RO"/>
          </a:p>
        </c:txPr>
        <c:crossAx val="4238694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o-R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Sheet2!$H$16:$P$16</c:f>
              <c:strCache>
                <c:ptCount val="9"/>
                <c:pt idx="0">
                  <c:v>1,00-1,99</c:v>
                </c:pt>
                <c:pt idx="1">
                  <c:v>2,00-2,99</c:v>
                </c:pt>
                <c:pt idx="2">
                  <c:v>3,00-3,99</c:v>
                </c:pt>
                <c:pt idx="3">
                  <c:v>4,00-4,99</c:v>
                </c:pt>
                <c:pt idx="4">
                  <c:v>5,00-5,99</c:v>
                </c:pt>
                <c:pt idx="5">
                  <c:v>6,00-6,99</c:v>
                </c:pt>
                <c:pt idx="6">
                  <c:v>7,00-7,99</c:v>
                </c:pt>
                <c:pt idx="7">
                  <c:v>8,00-8,99</c:v>
                </c:pt>
                <c:pt idx="8">
                  <c:v>9,00-10</c:v>
                </c:pt>
              </c:strCache>
            </c:strRef>
          </c:cat>
          <c:val>
            <c:numRef>
              <c:f>Sheet2!$H$17:$P$17</c:f>
              <c:numCache>
                <c:formatCode>General</c:formatCode>
                <c:ptCount val="9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3</c:v>
                </c:pt>
                <c:pt idx="4">
                  <c:v>10</c:v>
                </c:pt>
                <c:pt idx="5">
                  <c:v>3</c:v>
                </c:pt>
                <c:pt idx="6">
                  <c:v>5</c:v>
                </c:pt>
                <c:pt idx="7">
                  <c:v>1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FD-4EC9-A62F-325396F3B1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869423"/>
        <c:axId val="1854577215"/>
      </c:barChart>
      <c:catAx>
        <c:axId val="4238694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o-RO"/>
          </a:p>
        </c:txPr>
        <c:crossAx val="1854577215"/>
        <c:crosses val="autoZero"/>
        <c:auto val="1"/>
        <c:lblAlgn val="ctr"/>
        <c:lblOffset val="100"/>
        <c:noMultiLvlLbl val="0"/>
      </c:catAx>
      <c:valAx>
        <c:axId val="18545772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o-RO"/>
          </a:p>
        </c:txPr>
        <c:crossAx val="4238694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o-R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8318E64-8ABE-43FB-9173-CD25281ED5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7828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noProof="0"/>
              <a:t>Click to edit Master text styles</a:t>
            </a:r>
          </a:p>
          <a:p>
            <a:pPr lvl="1"/>
            <a:r>
              <a:rPr lang="ro-RO" noProof="0"/>
              <a:t>Second level</a:t>
            </a:r>
          </a:p>
          <a:p>
            <a:pPr lvl="2"/>
            <a:r>
              <a:rPr lang="ro-RO" noProof="0"/>
              <a:t>Third level</a:t>
            </a:r>
          </a:p>
          <a:p>
            <a:pPr lvl="3"/>
            <a:r>
              <a:rPr lang="ro-RO" noProof="0"/>
              <a:t>Fourth level</a:t>
            </a:r>
          </a:p>
          <a:p>
            <a:pPr lvl="4"/>
            <a:r>
              <a:rPr lang="ro-RO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6282380-AA49-4D1D-BF4D-71DE23423A35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597809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87907-E88F-4422-943A-375051D4D110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67000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E2874-C35B-4E06-8D7E-D038C105317E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93872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45326-52D1-4600-A5D5-C966B7298122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37650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B3E2B-D828-4735-80BB-51E68979488E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60663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6F270-F182-48B6-86A5-941BBB93C384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50656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16A80-C803-44B7-A69A-F68818AF7E84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09239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73129-CC4C-4C41-B306-D72C576CD09D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3576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A0A47-0932-49FD-A0A1-2643E8D6BEF9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9460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o-RO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D3878-6CDE-4C2C-9FD6-51BFD55D6182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8277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A7381-F5D4-4245-9C88-583B8F3B2E7F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86777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FB28C-D73E-4FB6-A0B9-F6050C056EBD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73977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451E3-7DA1-4AF1-B1B2-673EF000A993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2349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ro-RO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ro-RO"/>
              <a:t>Click to edit Master text styles</a:t>
            </a:r>
          </a:p>
          <a:p>
            <a:pPr lvl="1"/>
            <a:r>
              <a:rPr lang="ro-RO" altLang="ro-RO"/>
              <a:t>Second level</a:t>
            </a:r>
          </a:p>
          <a:p>
            <a:pPr lvl="2"/>
            <a:r>
              <a:rPr lang="ro-RO" altLang="ro-RO"/>
              <a:t>Third level</a:t>
            </a:r>
          </a:p>
          <a:p>
            <a:pPr lvl="3"/>
            <a:r>
              <a:rPr lang="ro-RO" altLang="ro-RO"/>
              <a:t>Fourth level</a:t>
            </a:r>
          </a:p>
          <a:p>
            <a:pPr lvl="4"/>
            <a:r>
              <a:rPr lang="ro-RO" altLang="ro-RO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B6FD3335-F2F4-4541-8ECC-E118CB11F422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Florina.barbulescu@rocnee.eu" TargetMode="External" /><Relationship Id="rId2" Type="http://schemas.openxmlformats.org/officeDocument/2006/relationships/hyperlink" Target="mailto:liviu.blanariu@rocnee.eu" TargetMode="External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59575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B533F22-0A56-4586-B657-E26E87708348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ro-RO" altLang="ro-RO" sz="140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877836"/>
            <a:ext cx="7821613" cy="2592287"/>
          </a:xfrm>
        </p:spPr>
        <p:txBody>
          <a:bodyPr/>
          <a:lstStyle/>
          <a:p>
            <a:pPr eaLnBrk="1" hangingPunct="1">
              <a:defRPr/>
            </a:pPr>
            <a: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Examene</a:t>
            </a: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și concursuri</a:t>
            </a: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ro-RO" sz="4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ționale</a:t>
            </a:r>
            <a:b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– profesori, disciplina fizică –</a:t>
            </a:r>
            <a:b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- învățământ preuniversitar -</a:t>
            </a: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20</a:t>
            </a:r>
            <a:r>
              <a:rPr lang="ro-RO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26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929784" y="3916104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/>
              <a:t>întâlnire de lucru</a:t>
            </a:r>
          </a:p>
          <a:p>
            <a:pPr algn="ctr"/>
            <a:r>
              <a:rPr lang="ro-RO" dirty="0"/>
              <a:t>- disciplina fizică -</a:t>
            </a:r>
          </a:p>
          <a:p>
            <a:pPr algn="ctr"/>
            <a:r>
              <a:rPr lang="ro-RO" dirty="0"/>
              <a:t>Septembrie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59575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83EF289-AC83-49B7-9922-FB40378B0285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ro-RO" altLang="ro-RO" sz="1400"/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457200" y="1508522"/>
            <a:ext cx="8229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ro-RO" altLang="en-U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Examenul național de definitivare în învățământ, 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4 </a:t>
            </a:r>
            <a:r>
              <a:rPr lang="en-US" altLang="en-US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iulie</a:t>
            </a: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2026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Concursul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 ocupare a posturilor didactice/ catedrelor declarate vacante/ rezervate în 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unit</a:t>
            </a:r>
            <a:r>
              <a:rPr lang="ro-RO" altLang="en-US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ățile</a:t>
            </a: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de învățământ preuniversitar,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21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iulie</a:t>
            </a:r>
            <a:r>
              <a:rPr lang="en-US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20</a:t>
            </a:r>
            <a:r>
              <a:rPr lang="ro-RO" alt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26</a:t>
            </a:r>
            <a:endParaRPr lang="en-US" altLang="en-U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998" name="Rectangle 14"/>
          <p:cNvSpPr>
            <a:spLocks noChangeArrowheads="1"/>
          </p:cNvSpPr>
          <p:nvPr/>
        </p:nvSpPr>
        <p:spPr bwMode="auto">
          <a:xfrm>
            <a:off x="457200" y="573881"/>
            <a:ext cx="8229600" cy="706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48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Situa</a:t>
            </a:r>
            <a:r>
              <a:rPr lang="ro-RO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ții statistice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95D440D-C393-4448-8EAE-6E647199E43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ro-RO" altLang="ro-RO" sz="1400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9954"/>
            <a:ext cx="8229600" cy="1906190"/>
          </a:xfrm>
        </p:spPr>
        <p:txBody>
          <a:bodyPr/>
          <a:lstStyle/>
          <a:p>
            <a:pPr eaLnBrk="1" hangingPunct="1">
              <a:defRPr/>
            </a:pPr>
            <a: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Examenul național de definitiv</a:t>
            </a: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are</a:t>
            </a:r>
            <a: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în învățământ</a:t>
            </a:r>
            <a:b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14 iulie 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DB20108-F7F0-4110-BC8B-5496C25640A1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ro-RO" altLang="ro-RO" sz="1400"/>
          </a:p>
        </p:txBody>
      </p:sp>
      <p:sp>
        <p:nvSpPr>
          <p:cNvPr id="33795" name="Rectangle 4"/>
          <p:cNvSpPr>
            <a:spLocks noGrp="1" noChangeArrowheads="1"/>
          </p:cNvSpPr>
          <p:nvPr>
            <p:ph type="title"/>
          </p:nvPr>
        </p:nvSpPr>
        <p:spPr>
          <a:xfrm>
            <a:off x="755576" y="208360"/>
            <a:ext cx="7931224" cy="1228725"/>
          </a:xfrm>
          <a:noFill/>
        </p:spPr>
        <p:txBody>
          <a:bodyPr/>
          <a:lstStyle/>
          <a:p>
            <a:pPr eaLnBrk="1" hangingPunct="1"/>
            <a:r>
              <a:rPr lang="en-US" altLang="ro-RO" sz="3600" b="1" dirty="0" err="1"/>
              <a:t>Situa</a:t>
            </a:r>
            <a:r>
              <a:rPr lang="ro-RO" altLang="ro-RO" sz="3600" b="1" dirty="0" err="1"/>
              <a:t>ția</a:t>
            </a:r>
            <a:r>
              <a:rPr lang="ro-RO" altLang="ro-RO" sz="3600" b="1" dirty="0"/>
              <a:t> numărului de candidați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2418"/>
              </p:ext>
            </p:extLst>
          </p:nvPr>
        </p:nvGraphicFramePr>
        <p:xfrm>
          <a:off x="2740968" y="1999059"/>
          <a:ext cx="3960440" cy="1443037"/>
        </p:xfrm>
        <a:graphic>
          <a:graphicData uri="http://schemas.openxmlformats.org/drawingml/2006/table">
            <a:tbl>
              <a:tblPr/>
              <a:tblGrid>
                <a:gridCol w="1895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47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294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Disciplina de examen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Nr. candidați cu note</a:t>
                      </a:r>
                      <a:r>
                        <a:rPr kumimoji="0" lang="en-U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 la </a:t>
                      </a:r>
                      <a:r>
                        <a:rPr kumimoji="0" lang="en-US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proba</a:t>
                      </a:r>
                      <a:r>
                        <a:rPr kumimoji="0" lang="en-US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  <a:r>
                        <a:rPr kumimoji="0" lang="en-US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scris</a:t>
                      </a:r>
                      <a:r>
                        <a:rPr kumimoji="0" lang="ro-RO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ă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49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FIZICĂ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184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ro-RO" altLang="ro-RO" sz="1400" dirty="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ro-RO" sz="2800" b="1" dirty="0">
                <a:solidFill>
                  <a:schemeClr val="tx2"/>
                </a:solidFill>
              </a:rPr>
              <a:t>Distribuția notelor la </a:t>
            </a:r>
            <a:r>
              <a:rPr lang="ro-RO" altLang="ro-RO" sz="2800" b="1" dirty="0">
                <a:solidFill>
                  <a:schemeClr val="tx2"/>
                </a:solidFill>
              </a:rPr>
              <a:t>proba scrisă,</a:t>
            </a:r>
            <a:r>
              <a:rPr lang="it-IT" altLang="ro-RO" sz="2800" b="1" dirty="0">
                <a:solidFill>
                  <a:schemeClr val="tx2"/>
                </a:solidFill>
              </a:rPr>
              <a:t> fizică,</a:t>
            </a:r>
            <a:r>
              <a:rPr lang="ro-RO" altLang="ro-RO" sz="2800" b="1" dirty="0">
                <a:solidFill>
                  <a:schemeClr val="tx2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definitivat </a:t>
            </a:r>
            <a:r>
              <a:rPr lang="it-IT" altLang="ro-RO" sz="2800" b="1" dirty="0">
                <a:solidFill>
                  <a:schemeClr val="tx2"/>
                </a:solidFill>
              </a:rPr>
              <a:t>202</a:t>
            </a:r>
            <a:r>
              <a:rPr lang="ro-RO" altLang="ro-RO" sz="2800" b="1" dirty="0">
                <a:solidFill>
                  <a:schemeClr val="tx2"/>
                </a:solidFill>
              </a:rPr>
              <a:t>6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22AF39D-F458-4683-BDE4-45AEE8B70D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2316188"/>
              </p:ext>
            </p:extLst>
          </p:nvPr>
        </p:nvGraphicFramePr>
        <p:xfrm>
          <a:off x="539552" y="1200150"/>
          <a:ext cx="7848872" cy="3784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4379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I.1.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32E0A1D-355C-441D-9FC9-29215C5DF7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052113"/>
              </p:ext>
            </p:extLst>
          </p:nvPr>
        </p:nvGraphicFramePr>
        <p:xfrm>
          <a:off x="1331640" y="1073322"/>
          <a:ext cx="6480720" cy="39118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58470">
                  <a:extLst>
                    <a:ext uri="{9D8B030D-6E8A-4147-A177-3AD203B41FA5}">
                      <a16:colId xmlns:a16="http://schemas.microsoft.com/office/drawing/2014/main" val="1686138263"/>
                    </a:ext>
                  </a:extLst>
                </a:gridCol>
                <a:gridCol w="940750">
                  <a:extLst>
                    <a:ext uri="{9D8B030D-6E8A-4147-A177-3AD203B41FA5}">
                      <a16:colId xmlns:a16="http://schemas.microsoft.com/office/drawing/2014/main" val="1162044901"/>
                    </a:ext>
                  </a:extLst>
                </a:gridCol>
                <a:gridCol w="940750">
                  <a:extLst>
                    <a:ext uri="{9D8B030D-6E8A-4147-A177-3AD203B41FA5}">
                      <a16:colId xmlns:a16="http://schemas.microsoft.com/office/drawing/2014/main" val="640889218"/>
                    </a:ext>
                  </a:extLst>
                </a:gridCol>
                <a:gridCol w="940750">
                  <a:extLst>
                    <a:ext uri="{9D8B030D-6E8A-4147-A177-3AD203B41FA5}">
                      <a16:colId xmlns:a16="http://schemas.microsoft.com/office/drawing/2014/main" val="887582891"/>
                    </a:ext>
                  </a:extLst>
                </a:gridCol>
              </a:tblGrid>
              <a:tr h="300909"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b="1" u="none" strike="noStrike" dirty="0">
                          <a:effectLst/>
                        </a:rPr>
                        <a:t>Cerința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b="1" u="none" strike="noStrike" dirty="0">
                          <a:effectLst/>
                        </a:rPr>
                        <a:t>1</a:t>
                      </a:r>
                      <a:r>
                        <a:rPr lang="en-US" sz="1600" b="1" u="none" strike="noStrike" dirty="0">
                          <a:effectLst/>
                        </a:rPr>
                        <a:t> </a:t>
                      </a:r>
                      <a:r>
                        <a:rPr lang="ro-RO" sz="1600" b="1" u="none" strike="noStrike" dirty="0">
                          <a:effectLst/>
                        </a:rPr>
                        <a:t>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b="1" u="none" strike="noStrike" dirty="0">
                          <a:effectLst/>
                        </a:rPr>
                        <a:t>2</a:t>
                      </a:r>
                      <a:r>
                        <a:rPr lang="en-US" sz="1600" b="1" u="none" strike="noStrike" dirty="0">
                          <a:effectLst/>
                        </a:rPr>
                        <a:t> </a:t>
                      </a:r>
                      <a:r>
                        <a:rPr lang="ro-RO" sz="1600" b="1" u="none" strike="noStrike" dirty="0">
                          <a:effectLst/>
                        </a:rPr>
                        <a:t>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241586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sistemului de referință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10,4%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89,6%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1911144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punctului material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24,3%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75,7%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56513299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traiectoriei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86,1%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1605556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vectorului de poziție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12,1%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87,9%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5624201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vectorului deplasare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12,7%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87,3%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69969722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vitezei medii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97,1%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81490213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vitezei instantanee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19,7%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80,3%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9241520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accelerației medii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94,2%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53932440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accelerației instantanee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16,2%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83,8%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8005369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definirea MRUV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13,9%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76,3%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49312024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deducerea legii vitezei în MRUV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7,5%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83,8%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49020801"/>
                  </a:ext>
                </a:extLst>
              </a:tr>
              <a:tr h="300909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effectLst/>
                        </a:rPr>
                        <a:t>deducerea legii MRUV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o-R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22,0%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12,7%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65,3%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2217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2251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I.2.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FBB1152-410D-4F23-8E0B-FD0A20F71A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005126"/>
              </p:ext>
            </p:extLst>
          </p:nvPr>
        </p:nvGraphicFramePr>
        <p:xfrm>
          <a:off x="323528" y="1272560"/>
          <a:ext cx="8641084" cy="3579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40544">
                  <a:extLst>
                    <a:ext uri="{9D8B030D-6E8A-4147-A177-3AD203B41FA5}">
                      <a16:colId xmlns:a16="http://schemas.microsoft.com/office/drawing/2014/main" val="2133309089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2472731859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1371890355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3947479077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3494500959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1403133809"/>
                    </a:ext>
                  </a:extLst>
                </a:gridCol>
              </a:tblGrid>
              <a:tr h="592055"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000" u="none" strike="noStrike" dirty="0">
                          <a:effectLst/>
                        </a:rPr>
                        <a:t>Cerința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>
                          <a:effectLst/>
                        </a:rPr>
                        <a:t>0 </a:t>
                      </a:r>
                      <a:r>
                        <a:rPr lang="ro-RO" sz="2000" u="none" strike="noStrike" dirty="0">
                          <a:effectLst/>
                        </a:rPr>
                        <a:t>p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000" u="none" strike="noStrike" dirty="0">
                          <a:effectLst/>
                        </a:rPr>
                        <a:t>1</a:t>
                      </a:r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r>
                        <a:rPr lang="ro-RO" sz="2000" u="none" strike="noStrike" dirty="0">
                          <a:effectLst/>
                        </a:rPr>
                        <a:t>p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000" u="none" strike="noStrike" dirty="0">
                          <a:effectLst/>
                        </a:rPr>
                        <a:t>2</a:t>
                      </a:r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r>
                        <a:rPr lang="ro-RO" sz="2000" u="none" strike="noStrike" dirty="0">
                          <a:effectLst/>
                        </a:rPr>
                        <a:t>p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000" u="none" strike="noStrike" dirty="0">
                          <a:effectLst/>
                        </a:rPr>
                        <a:t>3</a:t>
                      </a:r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r>
                        <a:rPr lang="ro-RO" sz="2000" u="none" strike="noStrike" dirty="0">
                          <a:effectLst/>
                        </a:rPr>
                        <a:t>p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000" u="none" strike="noStrike" dirty="0">
                          <a:effectLst/>
                        </a:rPr>
                        <a:t>4</a:t>
                      </a:r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r>
                        <a:rPr lang="ro-RO" sz="2000" u="none" strike="noStrike" dirty="0">
                          <a:effectLst/>
                        </a:rPr>
                        <a:t>p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4282256"/>
                  </a:ext>
                </a:extLst>
              </a:tr>
              <a:tr h="592055"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definirea efectului fotoelectric extern</a:t>
                      </a:r>
                      <a:endParaRPr lang="ro-RO" sz="20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o-RO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34,7%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65,3%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 </a:t>
                      </a:r>
                      <a:endParaRPr lang="ro-RO" sz="20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 </a:t>
                      </a:r>
                      <a:endParaRPr lang="ro-RO" sz="20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 </a:t>
                      </a:r>
                      <a:endParaRPr lang="ro-RO" sz="20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7334175"/>
                  </a:ext>
                </a:extLst>
              </a:tr>
              <a:tr h="592055"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descriere dispozitiv experimental</a:t>
                      </a:r>
                      <a:endParaRPr lang="ro-RO" sz="20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o-RO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39,9%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27,2%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32,9%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 </a:t>
                      </a:r>
                      <a:endParaRPr lang="ro-RO" sz="20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 </a:t>
                      </a:r>
                      <a:endParaRPr lang="ro-RO" sz="20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6610016"/>
                  </a:ext>
                </a:extLst>
              </a:tr>
              <a:tr h="592055"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scrierea legilor</a:t>
                      </a:r>
                      <a:endParaRPr lang="ro-RO" sz="20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o-RO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37,6%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13,3%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13,9%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13,3%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22,0%</a:t>
                      </a:r>
                      <a:endParaRPr lang="ro-RO" sz="20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1753259"/>
                  </a:ext>
                </a:extLst>
              </a:tr>
              <a:tr h="592055"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prezentare demers experimental</a:t>
                      </a:r>
                      <a:endParaRPr lang="ro-RO" sz="20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o-RO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60,1%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4,6%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16,2%</a:t>
                      </a:r>
                      <a:endParaRPr lang="ro-RO" sz="20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8,7%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10,4%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5201528"/>
                  </a:ext>
                </a:extLst>
              </a:tr>
              <a:tr h="592055"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>
                          <a:effectLst/>
                        </a:rPr>
                        <a:t>explicarea legilor</a:t>
                      </a:r>
                      <a:endParaRPr lang="ro-RO" sz="20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o-RO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46,2%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18,5%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14,5%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12,1%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000" u="none" strike="noStrike" dirty="0">
                          <a:effectLst/>
                        </a:rPr>
                        <a:t>8,7%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5405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4753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I.3.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599319-71FB-4215-86E0-B7F6EA390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1059656"/>
            <a:ext cx="8778973" cy="22321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E843AFE-4E80-4041-B4E7-4E652DAE26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017307"/>
              </p:ext>
            </p:extLst>
          </p:nvPr>
        </p:nvGraphicFramePr>
        <p:xfrm>
          <a:off x="179387" y="3313333"/>
          <a:ext cx="8496952" cy="1370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0082">
                  <a:extLst>
                    <a:ext uri="{9D8B030D-6E8A-4147-A177-3AD203B41FA5}">
                      <a16:colId xmlns:a16="http://schemas.microsoft.com/office/drawing/2014/main" val="195240121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23812804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710981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9083987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9869669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28348878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2409695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695638686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1632614165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09779376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125172906"/>
                    </a:ext>
                  </a:extLst>
                </a:gridCol>
              </a:tblGrid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 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0_p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1_p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2_p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3_p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4_p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5_p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6_p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7_p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8_p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9_p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66933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I.3.a.</a:t>
                      </a:r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3,47%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1,73%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6,36%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17,92%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4,05%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2,89%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63,58%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758736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I.3.b.</a:t>
                      </a:r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13,87%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6,94%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21,97%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2,89%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8,67%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1,16%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4,05%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1,16%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2,31%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36,99%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551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2302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I.3.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E843AFE-4E80-4041-B4E7-4E652DAE26BA}"/>
              </a:ext>
            </a:extLst>
          </p:cNvPr>
          <p:cNvGraphicFramePr>
            <a:graphicFrameLocks noGrp="1"/>
          </p:cNvGraphicFramePr>
          <p:nvPr/>
        </p:nvGraphicFramePr>
        <p:xfrm>
          <a:off x="179387" y="3313333"/>
          <a:ext cx="8496952" cy="1370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0082">
                  <a:extLst>
                    <a:ext uri="{9D8B030D-6E8A-4147-A177-3AD203B41FA5}">
                      <a16:colId xmlns:a16="http://schemas.microsoft.com/office/drawing/2014/main" val="195240121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23812804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710981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9083987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9869669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28348878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2409695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695638686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1632614165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09779376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125172906"/>
                    </a:ext>
                  </a:extLst>
                </a:gridCol>
              </a:tblGrid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 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0_p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1_p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2_p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3_p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4_p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5_p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6_p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7_p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8_p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9_p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66933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I.3.a.</a:t>
                      </a:r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3,47%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1,73%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6,36%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17,92%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4,05%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2,89%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63,58%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758736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>
                          <a:effectLst/>
                        </a:rPr>
                        <a:t>I.3.b.</a:t>
                      </a:r>
                      <a:endParaRPr lang="ro-RO" sz="16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13,87%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6,94%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21,97%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2,89%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8,67%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1,16%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4,05%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1,16%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2,31%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36,99%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551597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5477E2D5-FDDE-41C9-AA24-DDA956796C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6578"/>
          <a:stretch/>
        </p:blipFill>
        <p:spPr>
          <a:xfrm>
            <a:off x="312489" y="1237332"/>
            <a:ext cx="4115374" cy="17290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61813F5-9F87-49B0-A491-8F90FA2B0A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353"/>
          <a:stretch/>
        </p:blipFill>
        <p:spPr>
          <a:xfrm>
            <a:off x="4716016" y="1021308"/>
            <a:ext cx="3808366" cy="216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1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I.4.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E843AFE-4E80-4041-B4E7-4E652DAE26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517409"/>
              </p:ext>
            </p:extLst>
          </p:nvPr>
        </p:nvGraphicFramePr>
        <p:xfrm>
          <a:off x="179387" y="3670335"/>
          <a:ext cx="8496952" cy="1370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0082">
                  <a:extLst>
                    <a:ext uri="{9D8B030D-6E8A-4147-A177-3AD203B41FA5}">
                      <a16:colId xmlns:a16="http://schemas.microsoft.com/office/drawing/2014/main" val="195240121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23812804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710981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9083987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9869669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28348878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2409695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695638686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1632614165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09779376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125172906"/>
                    </a:ext>
                  </a:extLst>
                </a:gridCol>
              </a:tblGrid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 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0_p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1_p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2_p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3_p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4_p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5_p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6_p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7_p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8_p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9_p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66933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I.4.a.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4,62%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12,14%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12,72%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5,20%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15,03%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38,73%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758736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I.4.b.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34,68%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10,40%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7,51%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5,20%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1,16%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1,73%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7,51%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8,67%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55159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9E1B7798-F35E-4143-97B6-B0A52F768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477" y="1046066"/>
            <a:ext cx="6983907" cy="253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932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I.4.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E843AFE-4E80-4041-B4E7-4E652DAE26BA}"/>
              </a:ext>
            </a:extLst>
          </p:cNvPr>
          <p:cNvGraphicFramePr>
            <a:graphicFrameLocks noGrp="1"/>
          </p:cNvGraphicFramePr>
          <p:nvPr/>
        </p:nvGraphicFramePr>
        <p:xfrm>
          <a:off x="179387" y="3670335"/>
          <a:ext cx="8496952" cy="1370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0082">
                  <a:extLst>
                    <a:ext uri="{9D8B030D-6E8A-4147-A177-3AD203B41FA5}">
                      <a16:colId xmlns:a16="http://schemas.microsoft.com/office/drawing/2014/main" val="195240121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23812804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710981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09083987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98696692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28348878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2324096951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695638686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1632614165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4097793769"/>
                    </a:ext>
                  </a:extLst>
                </a:gridCol>
                <a:gridCol w="777687">
                  <a:extLst>
                    <a:ext uri="{9D8B030D-6E8A-4147-A177-3AD203B41FA5}">
                      <a16:colId xmlns:a16="http://schemas.microsoft.com/office/drawing/2014/main" val="3125172906"/>
                    </a:ext>
                  </a:extLst>
                </a:gridCol>
              </a:tblGrid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 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0_p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1_p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2_p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3_p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4_p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5_p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 dirty="0">
                          <a:effectLst/>
                        </a:rPr>
                        <a:t>6_p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7_p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8_p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600" u="none" strike="noStrike">
                          <a:effectLst/>
                        </a:rPr>
                        <a:t>9_p</a:t>
                      </a:r>
                      <a:endParaRPr lang="ro-RO" sz="16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66933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I.4.a.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4,62%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12,14%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12,72%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5,20%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15,03%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38,73%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8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7587366"/>
                  </a:ext>
                </a:extLst>
              </a:tr>
              <a:tr h="45692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I.4.b.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8164" marR="8164" marT="816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34,68%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10,40%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7,51%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5,20%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1,16%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1,73%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7,51%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8,67%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55159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0B426DE-09D8-491A-9A14-3462A6B02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07" y="1059657"/>
            <a:ext cx="4223597" cy="23017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5B586E-C540-4905-A87C-F6A42521C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0399" y="1059657"/>
            <a:ext cx="4436552" cy="261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983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</a:t>
            </a:r>
            <a:r>
              <a:rPr lang="en-US" altLang="ro-RO" sz="2800" b="1" dirty="0">
                <a:solidFill>
                  <a:schemeClr val="tx2"/>
                </a:solidFill>
              </a:rPr>
              <a:t>I</a:t>
            </a:r>
            <a:r>
              <a:rPr lang="ro-RO" altLang="ro-RO" sz="2800" b="1" dirty="0">
                <a:solidFill>
                  <a:schemeClr val="tx2"/>
                </a:solidFill>
              </a:rPr>
              <a:t>.</a:t>
            </a:r>
            <a:r>
              <a:rPr lang="en-US" altLang="ro-RO" sz="2800" b="1" dirty="0">
                <a:solidFill>
                  <a:schemeClr val="tx2"/>
                </a:solidFill>
              </a:rPr>
              <a:t>a. </a:t>
            </a:r>
            <a:r>
              <a:rPr lang="ro-RO" altLang="ro-RO" sz="2800" b="1" dirty="0">
                <a:solidFill>
                  <a:schemeClr val="tx2"/>
                </a:solidFill>
              </a:rPr>
              <a:t>și</a:t>
            </a:r>
            <a:r>
              <a:rPr lang="en-US" altLang="ro-RO" sz="2800" b="1" dirty="0">
                <a:solidFill>
                  <a:schemeClr val="tx2"/>
                </a:solidFill>
              </a:rPr>
              <a:t> </a:t>
            </a:r>
            <a:r>
              <a:rPr lang="en-US" altLang="ro-RO" sz="2800" b="1" dirty="0" err="1">
                <a:solidFill>
                  <a:schemeClr val="tx2"/>
                </a:solidFill>
              </a:rPr>
              <a:t>II.b</a:t>
            </a:r>
            <a:endParaRPr lang="ro-RO" altLang="ro-RO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A796D2-1075-4345-A3AB-04929626F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96976"/>
              </p:ext>
            </p:extLst>
          </p:nvPr>
        </p:nvGraphicFramePr>
        <p:xfrm>
          <a:off x="395536" y="1347614"/>
          <a:ext cx="8280916" cy="3168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44416">
                  <a:extLst>
                    <a:ext uri="{9D8B030D-6E8A-4147-A177-3AD203B41FA5}">
                      <a16:colId xmlns:a16="http://schemas.microsoft.com/office/drawing/2014/main" val="54133030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val="1218753742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val="693020101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val="764404899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val="1161137324"/>
                    </a:ext>
                  </a:extLst>
                </a:gridCol>
                <a:gridCol w="907300">
                  <a:extLst>
                    <a:ext uri="{9D8B030D-6E8A-4147-A177-3AD203B41FA5}">
                      <a16:colId xmlns:a16="http://schemas.microsoft.com/office/drawing/2014/main" val="1917515591"/>
                    </a:ext>
                  </a:extLst>
                </a:gridCol>
              </a:tblGrid>
              <a:tr h="396044"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 dirty="0">
                          <a:effectLst/>
                        </a:rPr>
                        <a:t> 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400" b="1" u="none" strike="noStrike">
                          <a:effectLst/>
                        </a:rPr>
                        <a:t>0_p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400" b="1" u="none" strike="noStrike">
                          <a:effectLst/>
                        </a:rPr>
                        <a:t>1_p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400" b="1" u="none" strike="noStrike">
                          <a:effectLst/>
                        </a:rPr>
                        <a:t>2_p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400" b="1" u="none" strike="noStrike">
                          <a:effectLst/>
                        </a:rPr>
                        <a:t>3_p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400" b="1" u="none" strike="noStrike">
                          <a:effectLst/>
                        </a:rPr>
                        <a:t>4_p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5040017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ro-RO" sz="1400" b="1" u="none" strike="noStrike" dirty="0">
                          <a:effectLst/>
                        </a:rPr>
                        <a:t>formulare situație-problemă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24,28%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26,59%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49,13%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 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5381072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ro-RO" sz="1400" b="1" u="none" strike="noStrike" dirty="0">
                          <a:effectLst/>
                        </a:rPr>
                        <a:t>descrierea dispozitivului experimental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27,75%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13,87%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21,97%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36,42%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278185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ro-RO" sz="1400" b="1" u="none" strike="noStrike" dirty="0">
                          <a:effectLst/>
                        </a:rPr>
                        <a:t>descrierea modului de integrare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34,10%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30,64%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35,26%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 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698368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ro-RO" sz="1400" b="1" u="none" strike="noStrike" dirty="0">
                          <a:effectLst/>
                        </a:rPr>
                        <a:t>formularea a două întrebări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20,81%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6,94%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24,86%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7,51%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39,88%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4978129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>
                          <a:effectLst/>
                        </a:rPr>
                        <a:t>precizarea celor două răspunsuri corecte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27,75%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9,25%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23,12%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6,36%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33,53%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6475647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ro-RO" sz="1400" b="1" u="none" strike="noStrike" dirty="0">
                          <a:effectLst/>
                        </a:rPr>
                        <a:t>prezentarea unui avantaj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2,31%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15,03%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21,97%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>
                          <a:effectLst/>
                        </a:rPr>
                        <a:t>60,69%</a:t>
                      </a:r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3184755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l" fontAlgn="b"/>
                      <a:r>
                        <a:rPr lang="ro-RO" sz="1400" b="1" u="none" strike="noStrike" dirty="0">
                          <a:effectLst/>
                        </a:rPr>
                        <a:t>prezentarea unui dezavantaj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 dirty="0">
                          <a:effectLst/>
                        </a:rPr>
                        <a:t>6,36%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 dirty="0">
                          <a:effectLst/>
                        </a:rPr>
                        <a:t>11,56%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 dirty="0">
                          <a:effectLst/>
                        </a:rPr>
                        <a:t>25,43%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400" b="1" u="none" strike="noStrike" dirty="0">
                          <a:effectLst/>
                        </a:rPr>
                        <a:t>56,65%</a:t>
                      </a:r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o-RO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5699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62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o-RO" altLang="ro-RO" sz="2800" b="1" dirty="0">
                <a:solidFill>
                  <a:schemeClr val="tx2"/>
                </a:solidFill>
              </a:rPr>
              <a:t>Procentajul candidaților care au obținut punctajul indicat la cerințele itemului I</a:t>
            </a:r>
            <a:r>
              <a:rPr lang="en-US" altLang="ro-RO" sz="2800" b="1" dirty="0">
                <a:solidFill>
                  <a:schemeClr val="tx2"/>
                </a:solidFill>
              </a:rPr>
              <a:t>I</a:t>
            </a:r>
            <a:r>
              <a:rPr lang="ro-RO" altLang="ro-RO" sz="2800" b="1" dirty="0">
                <a:solidFill>
                  <a:schemeClr val="tx2"/>
                </a:solidFill>
              </a:rPr>
              <a:t>.c.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54B30A9-4646-4CD3-B3C4-7FA2AC968D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924049"/>
              </p:ext>
            </p:extLst>
          </p:nvPr>
        </p:nvGraphicFramePr>
        <p:xfrm>
          <a:off x="467544" y="1574526"/>
          <a:ext cx="8208912" cy="27094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2568">
                  <a:extLst>
                    <a:ext uri="{9D8B030D-6E8A-4147-A177-3AD203B41FA5}">
                      <a16:colId xmlns:a16="http://schemas.microsoft.com/office/drawing/2014/main" val="834009072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1960678643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1619706797"/>
                    </a:ext>
                  </a:extLst>
                </a:gridCol>
              </a:tblGrid>
              <a:tr h="486288">
                <a:tc>
                  <a:txBody>
                    <a:bodyPr/>
                    <a:lstStyle/>
                    <a:p>
                      <a:pPr algn="ctr" fontAlgn="b"/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400" u="none" strike="noStrike" dirty="0">
                          <a:effectLst/>
                        </a:rPr>
                        <a:t>0_p</a:t>
                      </a:r>
                      <a:endParaRPr lang="ro-RO" sz="2400" b="1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400" u="none" strike="noStrike">
                          <a:effectLst/>
                        </a:rPr>
                        <a:t>1_p</a:t>
                      </a:r>
                      <a:endParaRPr lang="ro-RO" sz="24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9779274"/>
                  </a:ext>
                </a:extLst>
              </a:tr>
              <a:tr h="461973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u="none" strike="noStrike" dirty="0">
                          <a:effectLst/>
                        </a:rPr>
                        <a:t>corectitudinea științifică a informației de specialitate</a:t>
                      </a:r>
                      <a:endParaRPr lang="it-IT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u="none" strike="noStrike" dirty="0">
                          <a:effectLst/>
                        </a:rPr>
                        <a:t>28,32%</a:t>
                      </a:r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u="none" strike="noStrike">
                          <a:effectLst/>
                        </a:rPr>
                        <a:t>71,68%</a:t>
                      </a:r>
                      <a:endParaRPr lang="ro-RO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47558"/>
                  </a:ext>
                </a:extLst>
              </a:tr>
              <a:tr h="461973">
                <a:tc>
                  <a:txBody>
                    <a:bodyPr/>
                    <a:lstStyle/>
                    <a:p>
                      <a:pPr algn="l" fontAlgn="b"/>
                      <a:r>
                        <a:rPr lang="ro-RO" sz="2400" u="none" strike="noStrike" dirty="0">
                          <a:effectLst/>
                        </a:rPr>
                        <a:t>corectitudinea proiectării sarcinii de lucru </a:t>
                      </a:r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u="none" strike="noStrike" dirty="0">
                          <a:effectLst/>
                        </a:rPr>
                        <a:t>18,69%</a:t>
                      </a:r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u="none" strike="noStrike">
                          <a:effectLst/>
                        </a:rPr>
                        <a:t>81,31%</a:t>
                      </a:r>
                      <a:endParaRPr lang="ro-RO" sz="24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485804"/>
                  </a:ext>
                </a:extLst>
              </a:tr>
              <a:tr h="461973">
                <a:tc>
                  <a:txBody>
                    <a:bodyPr/>
                    <a:lstStyle/>
                    <a:p>
                      <a:pPr algn="l" fontAlgn="b"/>
                      <a:r>
                        <a:rPr lang="ro-RO" sz="2400" u="none" strike="noStrike" dirty="0">
                          <a:effectLst/>
                        </a:rPr>
                        <a:t>precizarea răspunsului corect așteptat </a:t>
                      </a:r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u="none" strike="noStrike" dirty="0">
                          <a:effectLst/>
                        </a:rPr>
                        <a:t>21,77%</a:t>
                      </a:r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400" u="none" strike="noStrike" dirty="0">
                          <a:effectLst/>
                        </a:rPr>
                        <a:t>78,23%</a:t>
                      </a:r>
                      <a:endParaRPr lang="ro-RO" sz="24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435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8332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E03B4B4-892D-4EED-8383-C03303DEE148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ro-RO" altLang="ro-RO" sz="1400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71550"/>
            <a:ext cx="8229600" cy="3600399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Concursul</a:t>
            </a: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 ocupare a posturilor didactice/ catedrelor declarate vacante/ rezervate în învățământul preuniversitar</a:t>
            </a: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21 iulie</a:t>
            </a: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20</a:t>
            </a:r>
            <a:r>
              <a:rPr lang="ro-RO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26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DB20108-F7F0-4110-BC8B-5496C25640A1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ro-RO" altLang="ro-RO" sz="1400"/>
          </a:p>
        </p:txBody>
      </p:sp>
      <p:sp>
        <p:nvSpPr>
          <p:cNvPr id="33795" name="Rectangle 4"/>
          <p:cNvSpPr>
            <a:spLocks noGrp="1" noChangeArrowheads="1"/>
          </p:cNvSpPr>
          <p:nvPr>
            <p:ph type="title"/>
          </p:nvPr>
        </p:nvSpPr>
        <p:spPr>
          <a:xfrm>
            <a:off x="755576" y="208360"/>
            <a:ext cx="7931224" cy="1228725"/>
          </a:xfrm>
          <a:noFill/>
        </p:spPr>
        <p:txBody>
          <a:bodyPr/>
          <a:lstStyle/>
          <a:p>
            <a:pPr eaLnBrk="1" hangingPunct="1"/>
            <a:r>
              <a:rPr lang="en-US" altLang="ro-RO" sz="3600" b="1" dirty="0" err="1"/>
              <a:t>Situa</a:t>
            </a:r>
            <a:r>
              <a:rPr lang="ro-RO" altLang="ro-RO" sz="3600" b="1" dirty="0" err="1"/>
              <a:t>ția</a:t>
            </a:r>
            <a:r>
              <a:rPr lang="ro-RO" altLang="ro-RO" sz="3600" b="1" dirty="0"/>
              <a:t> comparativă, pe discipline, a numărului de candidați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525882"/>
              </p:ext>
            </p:extLst>
          </p:nvPr>
        </p:nvGraphicFramePr>
        <p:xfrm>
          <a:off x="2627784" y="1707654"/>
          <a:ext cx="4176464" cy="2863454"/>
        </p:xfrm>
        <a:graphic>
          <a:graphicData uri="http://schemas.openxmlformats.org/drawingml/2006/table">
            <a:tbl>
              <a:tblPr/>
              <a:tblGrid>
                <a:gridCol w="2088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294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Disciplina de </a:t>
                      </a:r>
                      <a:r>
                        <a:rPr kumimoji="0" lang="en-US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concurs</a:t>
                      </a:r>
                      <a:endParaRPr kumimoji="0" lang="ro-RO" altLang="en-US" sz="15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Nr. candidați cu note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49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BIOLOGIE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800" b="0" i="0" u="none" strike="noStrike">
                          <a:effectLst/>
                          <a:latin typeface="Arial" panose="020B0604020202020204" pitchFamily="34" charset="0"/>
                        </a:rPr>
                        <a:t>664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149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CHIMIE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800" b="0" i="0" u="none" strike="noStrike" dirty="0">
                          <a:effectLst/>
                          <a:latin typeface="Arial" panose="020B0604020202020204" pitchFamily="34" charset="0"/>
                        </a:rPr>
                        <a:t>280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149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FIZICĂ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800" b="0" i="0" u="none" strike="noStrike">
                          <a:effectLst/>
                          <a:latin typeface="Arial" panose="020B0604020202020204" pitchFamily="34" charset="0"/>
                        </a:rPr>
                        <a:t>207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602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MATEMATICĂ</a:t>
                      </a:r>
                    </a:p>
                  </a:txBody>
                  <a:tcPr marL="9525" marR="9525" marT="7143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2800" b="0" i="0" u="none" strike="noStrike" dirty="0">
                          <a:effectLst/>
                          <a:latin typeface="Arial" panose="020B0604020202020204" pitchFamily="34" charset="0"/>
                        </a:rPr>
                        <a:t>1262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8DA1550-A009-43F1-8725-8BC2E9F0494E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ro-RO" altLang="ro-RO" sz="1400"/>
          </a:p>
        </p:txBody>
      </p:sp>
      <p:sp>
        <p:nvSpPr>
          <p:cNvPr id="34819" name="Rectangle 4"/>
          <p:cNvSpPr>
            <a:spLocks noGrp="1" noChangeArrowheads="1"/>
          </p:cNvSpPr>
          <p:nvPr>
            <p:ph type="title"/>
          </p:nvPr>
        </p:nvSpPr>
        <p:spPr>
          <a:xfrm>
            <a:off x="971600" y="490364"/>
            <a:ext cx="7272808" cy="857250"/>
          </a:xfrm>
          <a:noFill/>
        </p:spPr>
        <p:txBody>
          <a:bodyPr/>
          <a:lstStyle/>
          <a:p>
            <a:pPr eaLnBrk="1" hangingPunct="1"/>
            <a:r>
              <a:rPr lang="ro-RO" altLang="ro-RO" sz="3600" b="1" dirty="0"/>
              <a:t>Situația statistică a candidaților </a:t>
            </a:r>
            <a:r>
              <a:rPr lang="en-US" altLang="ro-RO" sz="3600" b="1" dirty="0"/>
              <a:t>cu note, </a:t>
            </a:r>
            <a:r>
              <a:rPr lang="ro-RO" altLang="ro-RO" sz="3600" b="1" dirty="0"/>
              <a:t>la </a:t>
            </a:r>
            <a:r>
              <a:rPr lang="en-US" altLang="ro-RO" sz="3600" b="1" dirty="0" err="1"/>
              <a:t>disciplina</a:t>
            </a:r>
            <a:r>
              <a:rPr lang="en-US" altLang="ro-RO" sz="3600" b="1" dirty="0"/>
              <a:t> </a:t>
            </a:r>
            <a:r>
              <a:rPr lang="en-US" altLang="ro-RO" sz="3600" b="1" dirty="0" err="1"/>
              <a:t>fizic</a:t>
            </a:r>
            <a:r>
              <a:rPr lang="ro-RO" altLang="ro-RO" sz="3600" b="1" dirty="0"/>
              <a:t>ă</a:t>
            </a:r>
          </a:p>
        </p:txBody>
      </p:sp>
      <p:graphicFrame>
        <p:nvGraphicFramePr>
          <p:cNvPr id="51284" name="Group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627640"/>
              </p:ext>
            </p:extLst>
          </p:nvPr>
        </p:nvGraphicFramePr>
        <p:xfrm>
          <a:off x="1259632" y="2255217"/>
          <a:ext cx="6678612" cy="1540669"/>
        </p:xfrm>
        <a:graphic>
          <a:graphicData uri="http://schemas.openxmlformats.org/drawingml/2006/table">
            <a:tbl>
              <a:tblPr/>
              <a:tblGrid>
                <a:gridCol w="193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22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4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Nr.</a:t>
                      </a:r>
                      <a:endParaRPr kumimoji="0" lang="ro-RO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r>
                        <a:rPr kumimoji="0" lang="en-GB" sz="2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andida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ți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 note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Nr. candida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ți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cu note 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între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5 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ș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charset="-122"/>
                          <a:cs typeface="Times New Roman" pitchFamily="18" charset="0"/>
                        </a:rPr>
                        <a:t> 6,99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Nr. candida</a:t>
                      </a: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ți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cu note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peste 7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196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o-RO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206</a:t>
                      </a: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127</a:t>
                      </a:r>
                      <a:endParaRPr kumimoji="0" lang="ro-RO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  <a:endParaRPr kumimoji="0" lang="ro-RO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158354"/>
            <a:ext cx="8964612" cy="90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ro-RO" sz="2800" b="1" dirty="0">
                <a:solidFill>
                  <a:schemeClr val="tx2"/>
                </a:solidFill>
              </a:rPr>
              <a:t>Distribuția procentuală a notelor la </a:t>
            </a:r>
            <a:r>
              <a:rPr lang="ro-RO" altLang="ro-RO" sz="2800" b="1" dirty="0">
                <a:solidFill>
                  <a:schemeClr val="tx2"/>
                </a:solidFill>
              </a:rPr>
              <a:t>proba scrisă,</a:t>
            </a:r>
            <a:r>
              <a:rPr lang="it-IT" altLang="ro-RO" sz="2800" b="1" dirty="0">
                <a:solidFill>
                  <a:schemeClr val="tx2"/>
                </a:solidFill>
              </a:rPr>
              <a:t> fizică,</a:t>
            </a:r>
            <a:r>
              <a:rPr lang="ro-RO" altLang="ro-RO" sz="2800" b="1" dirty="0">
                <a:solidFill>
                  <a:schemeClr val="tx2"/>
                </a:solidFill>
              </a:rPr>
              <a:t> titularizare </a:t>
            </a:r>
            <a:r>
              <a:rPr lang="it-IT" altLang="ro-RO" sz="2800" b="1" dirty="0">
                <a:solidFill>
                  <a:schemeClr val="tx2"/>
                </a:solidFill>
              </a:rPr>
              <a:t>202</a:t>
            </a:r>
            <a:r>
              <a:rPr lang="ro-RO" altLang="ro-RO" sz="2800" b="1" dirty="0">
                <a:solidFill>
                  <a:schemeClr val="tx2"/>
                </a:solidFill>
              </a:rPr>
              <a:t>6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BEC24F1-ED65-41DE-99DA-7E12568F30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1729631"/>
              </p:ext>
            </p:extLst>
          </p:nvPr>
        </p:nvGraphicFramePr>
        <p:xfrm>
          <a:off x="611560" y="1200150"/>
          <a:ext cx="7848872" cy="3943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22026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31013" y="4683919"/>
            <a:ext cx="2133600" cy="357188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8D163C-5D2B-4337-A4AF-717A413B5F5C}" type="slidenum">
              <a:rPr lang="ro-RO" altLang="ro-RO" sz="1400" smtClean="0"/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ro-RO" altLang="ro-RO" sz="1400"/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71438" y="51470"/>
            <a:ext cx="8964612" cy="1189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ro-RO" sz="2800" b="1" dirty="0">
                <a:solidFill>
                  <a:schemeClr val="tx2"/>
                </a:solidFill>
              </a:rPr>
              <a:t>Distribuția notelor la </a:t>
            </a:r>
            <a:r>
              <a:rPr lang="ro-RO" altLang="ro-RO" sz="2800" b="1" dirty="0">
                <a:solidFill>
                  <a:schemeClr val="tx2"/>
                </a:solidFill>
              </a:rPr>
              <a:t>proba scrisă,</a:t>
            </a:r>
            <a:r>
              <a:rPr lang="it-IT" altLang="ro-RO" sz="2800" b="1" dirty="0">
                <a:solidFill>
                  <a:schemeClr val="tx2"/>
                </a:solidFill>
              </a:rPr>
              <a:t> fizică,</a:t>
            </a:r>
            <a:r>
              <a:rPr lang="ro-RO" altLang="ro-RO" sz="2800" b="1" dirty="0">
                <a:solidFill>
                  <a:schemeClr val="tx2"/>
                </a:solidFill>
              </a:rPr>
              <a:t> titularizare, pentru absolvenții promoției </a:t>
            </a:r>
            <a:r>
              <a:rPr lang="it-IT" altLang="ro-RO" sz="2800" b="1" dirty="0">
                <a:solidFill>
                  <a:schemeClr val="tx2"/>
                </a:solidFill>
              </a:rPr>
              <a:t>202</a:t>
            </a:r>
            <a:r>
              <a:rPr lang="ro-RO" altLang="ro-RO" sz="2800" b="1" dirty="0">
                <a:solidFill>
                  <a:schemeClr val="tx2"/>
                </a:solidFill>
              </a:rPr>
              <a:t>6 înscriși la concurs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8738F2DE-15B4-4C49-8D78-BD4C04B3C1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0014926"/>
              </p:ext>
            </p:extLst>
          </p:nvPr>
        </p:nvGraphicFramePr>
        <p:xfrm>
          <a:off x="539552" y="1200150"/>
          <a:ext cx="7920880" cy="3603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91962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ctrTitle"/>
          </p:nvPr>
        </p:nvSpPr>
        <p:spPr>
          <a:xfrm>
            <a:off x="1692275" y="1419622"/>
            <a:ext cx="7272338" cy="1026319"/>
          </a:xfrm>
        </p:spPr>
        <p:txBody>
          <a:bodyPr/>
          <a:lstStyle/>
          <a:p>
            <a:r>
              <a:rPr lang="ro-RO" altLang="en-US" sz="4000" b="1" i="1" dirty="0">
                <a:solidFill>
                  <a:srgbClr val="000000"/>
                </a:solidFill>
              </a:rPr>
              <a:t>Vă mulțumim pentru atenție!</a:t>
            </a:r>
            <a:endParaRPr lang="en-US" altLang="en-US" sz="4000" b="1" i="1" dirty="0">
              <a:solidFill>
                <a:srgbClr val="000000"/>
              </a:solidFill>
            </a:endParaRPr>
          </a:p>
        </p:txBody>
      </p:sp>
      <p:sp>
        <p:nvSpPr>
          <p:cNvPr id="37891" name="Subtitle 2"/>
          <p:cNvSpPr>
            <a:spLocks noGrp="1"/>
          </p:cNvSpPr>
          <p:nvPr>
            <p:ph type="subTitle" idx="1"/>
          </p:nvPr>
        </p:nvSpPr>
        <p:spPr>
          <a:xfrm>
            <a:off x="2051050" y="2643758"/>
            <a:ext cx="6400800" cy="1800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o-RO" altLang="en-US" sz="2700" b="1" dirty="0">
                <a:solidFill>
                  <a:srgbClr val="000000"/>
                </a:solidFill>
                <a:latin typeface="Palatino Linotype" pitchFamily="18" charset="0"/>
              </a:rPr>
              <a:t>Liviu</a:t>
            </a:r>
            <a:r>
              <a:rPr lang="it-IT" altLang="en-US" sz="2700" b="1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ro-RO" altLang="en-US" sz="2700" b="1" dirty="0">
                <a:solidFill>
                  <a:srgbClr val="000000"/>
                </a:solidFill>
                <a:latin typeface="Palatino Linotype" pitchFamily="18" charset="0"/>
              </a:rPr>
              <a:t>BLANARIU</a:t>
            </a:r>
            <a:endParaRPr lang="it-IT" altLang="en-US" sz="2700" b="1" dirty="0">
              <a:solidFill>
                <a:srgbClr val="000000"/>
              </a:solidFill>
              <a:latin typeface="Palatino Linotype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o-RO" altLang="en-US" sz="2700" b="1" dirty="0">
                <a:solidFill>
                  <a:srgbClr val="000000"/>
                </a:solidFill>
                <a:latin typeface="Palatino Linotype" pitchFamily="18" charset="0"/>
              </a:rPr>
              <a:t>Florina</a:t>
            </a:r>
            <a:r>
              <a:rPr lang="it-IT" altLang="en-US" sz="2700" b="1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ro-RO" altLang="en-US" sz="2700" b="1" dirty="0">
                <a:solidFill>
                  <a:srgbClr val="000000"/>
                </a:solidFill>
                <a:latin typeface="Palatino Linotype" pitchFamily="18" charset="0"/>
              </a:rPr>
              <a:t>BĂRBULESCU</a:t>
            </a:r>
            <a:endParaRPr lang="it-IT" altLang="en-US" sz="2700" b="1" dirty="0">
              <a:solidFill>
                <a:srgbClr val="000000"/>
              </a:solidFill>
              <a:latin typeface="Palatino Linotype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o-RO" altLang="en-US" sz="2700" b="1" dirty="0" err="1">
                <a:solidFill>
                  <a:srgbClr val="000000"/>
                </a:solidFill>
                <a:latin typeface="Palatino Linotype" pitchFamily="18" charset="0"/>
                <a:hlinkClick r:id="rId2"/>
              </a:rPr>
              <a:t>liviu.blanariu</a:t>
            </a:r>
            <a:r>
              <a:rPr lang="it-IT" altLang="en-US" sz="2700" b="1" dirty="0">
                <a:solidFill>
                  <a:srgbClr val="000000"/>
                </a:solidFill>
                <a:latin typeface="Palatino Linotype" pitchFamily="18" charset="0"/>
                <a:hlinkClick r:id="rId2"/>
              </a:rPr>
              <a:t>@rocnee.eu</a:t>
            </a:r>
            <a:endParaRPr lang="it-IT" altLang="en-US" sz="2700" b="1" dirty="0">
              <a:solidFill>
                <a:srgbClr val="000000"/>
              </a:solidFill>
              <a:latin typeface="Palatino Linotype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o-RO" altLang="en-US" sz="2700" b="1" dirty="0" err="1">
                <a:solidFill>
                  <a:srgbClr val="000000"/>
                </a:solidFill>
                <a:latin typeface="Palatino Linotype" pitchFamily="18" charset="0"/>
                <a:hlinkClick r:id="rId3"/>
              </a:rPr>
              <a:t>florina.barbulescu</a:t>
            </a:r>
            <a:r>
              <a:rPr lang="it-IT" altLang="en-US" sz="2700" b="1" dirty="0">
                <a:solidFill>
                  <a:srgbClr val="000000"/>
                </a:solidFill>
                <a:latin typeface="Palatino Linotype" pitchFamily="18" charset="0"/>
                <a:hlinkClick r:id="rId3"/>
              </a:rPr>
              <a:t>@rocnee.eu</a:t>
            </a:r>
            <a:endParaRPr lang="it-IT" altLang="en-US" sz="2700" b="1" dirty="0">
              <a:solidFill>
                <a:srgbClr val="000000"/>
              </a:solidFill>
              <a:latin typeface="Palatino Linotype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en-US" sz="2700" dirty="0">
              <a:solidFill>
                <a:srgbClr val="000000"/>
              </a:solidFill>
              <a:latin typeface="Palatino Linotype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0"/>
            <a:ext cx="1476375" cy="5143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4" name="Text Box 15"/>
          <p:cNvSpPr txBox="1">
            <a:spLocks noChangeArrowheads="1"/>
          </p:cNvSpPr>
          <p:nvPr/>
        </p:nvSpPr>
        <p:spPr bwMode="auto">
          <a:xfrm rot="-5400000">
            <a:off x="-821332" y="2699142"/>
            <a:ext cx="3006328" cy="68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marL="0">
              <a:lnSpc>
                <a:spcPts val="2300"/>
              </a:lnSpc>
              <a:defRPr/>
            </a:pPr>
            <a:r>
              <a:rPr lang="ro-RO" sz="2800" b="1" dirty="0">
                <a:solidFill>
                  <a:schemeClr val="tx2">
                    <a:lumMod val="75000"/>
                  </a:schemeClr>
                </a:solidFill>
                <a:latin typeface="Courier New" pitchFamily="49" charset="0"/>
              </a:rPr>
              <a:t>     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Courier New" pitchFamily="49" charset="0"/>
              </a:rPr>
              <a:t>www.rocnee</a:t>
            </a:r>
            <a:r>
              <a:rPr lang="ro-RO" sz="2800" b="1" dirty="0">
                <a:solidFill>
                  <a:schemeClr val="tx2">
                    <a:lumMod val="75000"/>
                  </a:schemeClr>
                </a:solidFill>
                <a:latin typeface="Courier New" pitchFamily="49" charset="0"/>
              </a:rPr>
              <a:t>.eu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2952</TotalTime>
  <Words>1013</Words>
  <Application>Microsoft Office PowerPoint</Application>
  <PresentationFormat>Expunere pe ecran (16:9)</PresentationFormat>
  <Paragraphs>338</Paragraphs>
  <Slides>19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19</vt:i4>
      </vt:variant>
    </vt:vector>
  </HeadingPairs>
  <TitlesOfParts>
    <vt:vector size="20" baseType="lpstr">
      <vt:lpstr>Default Design</vt:lpstr>
      <vt:lpstr>Examene și concursuri naționale – profesori, disciplina fizică – - învățământ preuniversitar -  2026</vt:lpstr>
      <vt:lpstr>Prezentare PowerPoint</vt:lpstr>
      <vt:lpstr>Examenul național de definitivare în învățământ 14 iulie 2026</vt:lpstr>
      <vt:lpstr>Situația numărului de candidați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Concursul de ocupare a posturilor didactice/ catedrelor declarate vacante/ rezervate în învățământul preuniversitar  21 iulie 2026</vt:lpstr>
      <vt:lpstr>Situația comparativă, pe discipline, a numărului de candidați</vt:lpstr>
      <vt:lpstr>Situația statistică a candidaților cu note, la disciplina fizică</vt:lpstr>
      <vt:lpstr>Prezentare PowerPoint</vt:lpstr>
      <vt:lpstr>Prezentare PowerPoint</vt:lpstr>
      <vt:lpstr>Vă mulțumim pentru atenție!</vt:lpstr>
    </vt:vector>
  </TitlesOfParts>
  <Company>NAES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Examene Nationale  2012</dc:title>
  <dc:creator>Liviu Blanariu</dc:creator>
  <cp:lastModifiedBy>Liviu Blanariu</cp:lastModifiedBy>
  <cp:revision>273</cp:revision>
  <cp:lastPrinted>2024-09-02T09:39:54Z</cp:lastPrinted>
  <dcterms:created xsi:type="dcterms:W3CDTF">2012-09-05T09:25:11Z</dcterms:created>
  <dcterms:modified xsi:type="dcterms:W3CDTF">2026-09-11T20:04:06Z</dcterms:modified>
</cp:coreProperties>
</file>