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40" r:id="rId1"/>
  </p:sldMasterIdLst>
  <p:sldIdLst>
    <p:sldId id="256" r:id="rId2"/>
    <p:sldId id="269" r:id="rId3"/>
    <p:sldId id="270" r:id="rId4"/>
    <p:sldId id="266" r:id="rId5"/>
    <p:sldId id="267" r:id="rId6"/>
    <p:sldId id="257" r:id="rId7"/>
    <p:sldId id="259" r:id="rId8"/>
    <p:sldId id="260" r:id="rId9"/>
    <p:sldId id="264" r:id="rId10"/>
    <p:sldId id="265" r:id="rId11"/>
    <p:sldId id="268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-696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u diapoziti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o-RO" smtClean="0"/>
              <a:t>Clic pentru a edita stilul de subtitlu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o-RO" smtClean="0"/>
              <a:t>Faceți clic pe pictogramă pentru a adăuga o imagine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o-RO" smtClean="0"/>
              <a:t>Clic pentru editare stiluri text Coordonator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 smtClean="0"/>
              <a:t>Clic pentru editare stil titlu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o-RO" smtClean="0"/>
              <a:t>Clic pentru editare stiluri text Coordonator</a:t>
            </a:r>
          </a:p>
          <a:p>
            <a:pPr lvl="1"/>
            <a:r>
              <a:rPr lang="ro-RO" smtClean="0"/>
              <a:t>Al doilea nivel</a:t>
            </a:r>
          </a:p>
          <a:p>
            <a:pPr lvl="2"/>
            <a:r>
              <a:rPr lang="ro-RO" smtClean="0"/>
              <a:t>Al treilea nivel</a:t>
            </a:r>
          </a:p>
          <a:p>
            <a:pPr lvl="3"/>
            <a:r>
              <a:rPr lang="ro-RO" smtClean="0"/>
              <a:t>Al patrulea nivel</a:t>
            </a:r>
          </a:p>
          <a:p>
            <a:pPr lvl="4"/>
            <a:r>
              <a:rPr lang="ro-RO" smtClean="0"/>
              <a:t>Al cincilea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dirty="0"/>
              <a:pPr/>
              <a:t>9/14/2014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4FAB73BC-B049-4115-A692-8D63A059BFB8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4000" dirty="0" smtClean="0"/>
              <a:t>CONSFĂTUIRI JUDEȚENE</a:t>
            </a:r>
            <a:br>
              <a:rPr lang="ro-RO" sz="4000" dirty="0" smtClean="0"/>
            </a:br>
            <a:r>
              <a:rPr lang="ro-RO" sz="4000" dirty="0" smtClean="0"/>
              <a:t>8 – 10 septembrie 2014</a:t>
            </a:r>
            <a:endParaRPr lang="en-US" sz="4000" dirty="0"/>
          </a:p>
        </p:txBody>
      </p:sp>
      <p:sp>
        <p:nvSpPr>
          <p:cNvPr id="3" name="Subtitlu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0080380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EN 2, EN 4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sz="2800" dirty="0" smtClean="0"/>
              <a:t>- rezultatele Nu s-au </a:t>
            </a:r>
            <a:r>
              <a:rPr lang="ro-RO" sz="2800" dirty="0" err="1" smtClean="0"/>
              <a:t>afişat</a:t>
            </a:r>
            <a:r>
              <a:rPr lang="ro-RO" sz="2800" dirty="0" smtClean="0"/>
              <a:t>, nu s-au comunicat public </a:t>
            </a:r>
            <a:r>
              <a:rPr lang="ro-RO" sz="2800" dirty="0" err="1" smtClean="0"/>
              <a:t>şi</a:t>
            </a:r>
            <a:r>
              <a:rPr lang="ro-RO" sz="2800" dirty="0" smtClean="0"/>
              <a:t> nu s-au </a:t>
            </a:r>
            <a:r>
              <a:rPr lang="ro-RO" sz="2800" dirty="0" err="1" smtClean="0"/>
              <a:t>tecut</a:t>
            </a:r>
            <a:r>
              <a:rPr lang="ro-RO" sz="2800" dirty="0" smtClean="0"/>
              <a:t> în catalog;</a:t>
            </a:r>
          </a:p>
          <a:p>
            <a:r>
              <a:rPr lang="ro-RO" sz="2800" dirty="0" smtClean="0"/>
              <a:t>rezultatele s-au valorificat la nivelul şcolii.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237521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 smtClean="0"/>
              <a:t>ALTE REPERE LEGISLATIVE CARE VIZEAZĂ ÎNV: PRIMAR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- Regulamentul de organizare </a:t>
            </a:r>
            <a:r>
              <a:rPr lang="ro-RO" dirty="0" err="1" smtClean="0"/>
              <a:t>şi</a:t>
            </a:r>
            <a:r>
              <a:rPr lang="ro-RO" dirty="0" smtClean="0"/>
              <a:t> </a:t>
            </a:r>
            <a:r>
              <a:rPr lang="ro-RO" dirty="0" err="1" smtClean="0"/>
              <a:t>funcţionare</a:t>
            </a:r>
            <a:r>
              <a:rPr lang="ro-RO" dirty="0" smtClean="0"/>
              <a:t> a </a:t>
            </a:r>
            <a:r>
              <a:rPr lang="ro-RO" dirty="0" err="1" smtClean="0"/>
              <a:t>unităţilor</a:t>
            </a:r>
            <a:r>
              <a:rPr lang="ro-RO" dirty="0" smtClean="0"/>
              <a:t> de </a:t>
            </a:r>
            <a:r>
              <a:rPr lang="ro-RO" dirty="0" err="1" smtClean="0"/>
              <a:t>învăţământ</a:t>
            </a:r>
            <a:r>
              <a:rPr lang="ro-RO" dirty="0" smtClean="0"/>
              <a:t> preuniversitar</a:t>
            </a:r>
          </a:p>
          <a:p>
            <a:r>
              <a:rPr lang="ro-RO" dirty="0" smtClean="0"/>
              <a:t>Dobândirea </a:t>
            </a:r>
            <a:r>
              <a:rPr lang="ro-RO" dirty="0" err="1" smtClean="0"/>
              <a:t>calităţii</a:t>
            </a:r>
            <a:r>
              <a:rPr lang="ro-RO" dirty="0" smtClean="0"/>
              <a:t> de ele</a:t>
            </a:r>
            <a:r>
              <a:rPr lang="en-US" smtClean="0"/>
              <a:t>v</a:t>
            </a:r>
            <a:endParaRPr lang="ro-RO" dirty="0" smtClean="0"/>
          </a:p>
          <a:p>
            <a:pPr algn="just"/>
            <a:r>
              <a:rPr lang="en-US" dirty="0"/>
              <a:t>(4) </a:t>
            </a:r>
            <a:r>
              <a:rPr lang="en-US" dirty="0" err="1"/>
              <a:t>Elevii</a:t>
            </a:r>
            <a:r>
              <a:rPr lang="en-US" dirty="0"/>
              <a:t> </a:t>
            </a:r>
            <a:r>
              <a:rPr lang="en-US" dirty="0" err="1"/>
              <a:t>repetenţi</a:t>
            </a:r>
            <a:r>
              <a:rPr lang="en-US" dirty="0"/>
              <a:t>, </a:t>
            </a:r>
            <a:r>
              <a:rPr lang="en-US" dirty="0" err="1"/>
              <a:t>retraşi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exmatriculaţi</a:t>
            </a:r>
            <a:r>
              <a:rPr lang="en-US" dirty="0"/>
              <a:t> cu </a:t>
            </a:r>
            <a:r>
              <a:rPr lang="en-US" dirty="0" err="1"/>
              <a:t>drept</a:t>
            </a:r>
            <a:r>
              <a:rPr lang="en-US" dirty="0"/>
              <a:t> de </a:t>
            </a:r>
            <a:r>
              <a:rPr lang="en-US" dirty="0" err="1"/>
              <a:t>reînscriere</a:t>
            </a:r>
            <a:r>
              <a:rPr lang="en-US" dirty="0"/>
              <a:t>, din </a:t>
            </a:r>
            <a:r>
              <a:rPr lang="en-US" dirty="0" err="1"/>
              <a:t>învăţământul</a:t>
            </a:r>
            <a:r>
              <a:rPr lang="en-US" dirty="0"/>
              <a:t> de </a:t>
            </a:r>
            <a:r>
              <a:rPr lang="en-US" dirty="0" err="1"/>
              <a:t>zi</a:t>
            </a:r>
            <a:r>
              <a:rPr lang="en-US" dirty="0"/>
              <a:t>, se pot </a:t>
            </a:r>
            <a:r>
              <a:rPr lang="en-US" dirty="0" err="1"/>
              <a:t>reînmatricula</a:t>
            </a:r>
            <a:r>
              <a:rPr lang="en-US" dirty="0"/>
              <a:t>, la </a:t>
            </a:r>
            <a:r>
              <a:rPr lang="en-US" dirty="0" err="1"/>
              <a:t>cerere</a:t>
            </a:r>
            <a:r>
              <a:rPr lang="en-US" dirty="0"/>
              <a:t>, la </a:t>
            </a:r>
            <a:r>
              <a:rPr lang="en-US" dirty="0" err="1"/>
              <a:t>acelaşi</a:t>
            </a:r>
            <a:r>
              <a:rPr lang="en-US" dirty="0"/>
              <a:t> </a:t>
            </a:r>
            <a:r>
              <a:rPr lang="en-US" dirty="0" err="1"/>
              <a:t>nivel</a:t>
            </a:r>
            <a:r>
              <a:rPr lang="en-US" dirty="0"/>
              <a:t>, </a:t>
            </a:r>
            <a:r>
              <a:rPr lang="en-US" dirty="0" err="1"/>
              <a:t>ciclu</a:t>
            </a:r>
            <a:r>
              <a:rPr lang="en-US" dirty="0"/>
              <a:t> de </a:t>
            </a:r>
            <a:r>
              <a:rPr lang="en-US" dirty="0" err="1"/>
              <a:t>învăţământ</a:t>
            </a:r>
            <a:r>
              <a:rPr lang="en-US" dirty="0"/>
              <a:t> </a:t>
            </a:r>
            <a:r>
              <a:rPr lang="en-US" dirty="0" err="1"/>
              <a:t>şi</a:t>
            </a:r>
            <a:r>
              <a:rPr lang="en-US" dirty="0"/>
              <a:t>, </a:t>
            </a:r>
            <a:r>
              <a:rPr lang="en-US" dirty="0" err="1"/>
              <a:t>după</a:t>
            </a:r>
            <a:r>
              <a:rPr lang="en-US" dirty="0"/>
              <a:t> </a:t>
            </a:r>
            <a:r>
              <a:rPr lang="en-US" dirty="0" err="1"/>
              <a:t>caz</a:t>
            </a:r>
            <a:r>
              <a:rPr lang="en-US" dirty="0"/>
              <a:t>, </a:t>
            </a:r>
            <a:r>
              <a:rPr lang="en-US" dirty="0" err="1"/>
              <a:t>rută</a:t>
            </a:r>
            <a:r>
              <a:rPr lang="en-US" dirty="0"/>
              <a:t> de </a:t>
            </a:r>
            <a:r>
              <a:rPr lang="en-US" dirty="0" err="1"/>
              <a:t>profesionalizare</a:t>
            </a:r>
            <a:r>
              <a:rPr lang="en-US" dirty="0"/>
              <a:t>, la </a:t>
            </a:r>
            <a:r>
              <a:rPr lang="en-US" dirty="0" err="1"/>
              <a:t>învăţământul</a:t>
            </a:r>
            <a:r>
              <a:rPr lang="en-US" dirty="0"/>
              <a:t> de </a:t>
            </a:r>
            <a:r>
              <a:rPr lang="en-US" dirty="0" err="1"/>
              <a:t>zi</a:t>
            </a:r>
            <a:r>
              <a:rPr lang="en-US" dirty="0"/>
              <a:t>, </a:t>
            </a:r>
            <a:r>
              <a:rPr lang="en-US" dirty="0" err="1"/>
              <a:t>în</a:t>
            </a:r>
            <a:r>
              <a:rPr lang="en-US" dirty="0"/>
              <a:t> </a:t>
            </a:r>
            <a:r>
              <a:rPr lang="en-US" dirty="0" err="1"/>
              <a:t>următorii</a:t>
            </a:r>
            <a:r>
              <a:rPr lang="en-US" dirty="0"/>
              <a:t> </a:t>
            </a:r>
            <a:r>
              <a:rPr lang="en-US" dirty="0" err="1"/>
              <a:t>doi</a:t>
            </a:r>
            <a:r>
              <a:rPr lang="en-US" dirty="0"/>
              <a:t> </a:t>
            </a:r>
            <a:r>
              <a:rPr lang="en-US" dirty="0" err="1"/>
              <a:t>ani</a:t>
            </a:r>
            <a:r>
              <a:rPr lang="en-US" dirty="0"/>
              <a:t> </a:t>
            </a:r>
            <a:r>
              <a:rPr lang="en-US" dirty="0" err="1"/>
              <a:t>consecutivi</a:t>
            </a:r>
            <a:r>
              <a:rPr lang="en-US" dirty="0"/>
              <a:t>, </a:t>
            </a:r>
            <a:r>
              <a:rPr lang="en-US" dirty="0" err="1"/>
              <a:t>redobândind</a:t>
            </a:r>
            <a:r>
              <a:rPr lang="en-US" dirty="0"/>
              <a:t> </a:t>
            </a:r>
            <a:r>
              <a:rPr lang="en-US" dirty="0" err="1"/>
              <a:t>calitatea</a:t>
            </a:r>
            <a:r>
              <a:rPr lang="en-US" dirty="0"/>
              <a:t> de elev. </a:t>
            </a:r>
            <a:r>
              <a:rPr lang="en-US" dirty="0" err="1"/>
              <a:t>Înscrierea</a:t>
            </a:r>
            <a:r>
              <a:rPr lang="en-US" dirty="0"/>
              <a:t> </a:t>
            </a:r>
            <a:r>
              <a:rPr lang="en-US" dirty="0" err="1"/>
              <a:t>acestora</a:t>
            </a:r>
            <a:r>
              <a:rPr lang="en-US" dirty="0"/>
              <a:t> la </a:t>
            </a:r>
            <a:r>
              <a:rPr lang="en-US" dirty="0" err="1"/>
              <a:t>alte</a:t>
            </a:r>
            <a:r>
              <a:rPr lang="en-US" dirty="0"/>
              <a:t> </a:t>
            </a:r>
            <a:r>
              <a:rPr lang="en-US" dirty="0" err="1"/>
              <a:t>forme</a:t>
            </a:r>
            <a:r>
              <a:rPr lang="en-US" dirty="0"/>
              <a:t> de </a:t>
            </a:r>
            <a:r>
              <a:rPr lang="en-US" dirty="0" err="1"/>
              <a:t>învăţământ</a:t>
            </a:r>
            <a:r>
              <a:rPr lang="en-US" dirty="0"/>
              <a:t>, se </a:t>
            </a:r>
            <a:r>
              <a:rPr lang="en-US" dirty="0" err="1"/>
              <a:t>poate</a:t>
            </a:r>
            <a:r>
              <a:rPr lang="en-US" dirty="0"/>
              <a:t> face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după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err="1"/>
              <a:t>mult</a:t>
            </a:r>
            <a:r>
              <a:rPr lang="en-US" dirty="0"/>
              <a:t> de </a:t>
            </a:r>
            <a:r>
              <a:rPr lang="en-US" dirty="0" err="1"/>
              <a:t>doi</a:t>
            </a:r>
            <a:r>
              <a:rPr lang="en-US" dirty="0"/>
              <a:t> </a:t>
            </a:r>
            <a:r>
              <a:rPr lang="en-US" dirty="0" err="1"/>
              <a:t>ani</a:t>
            </a:r>
            <a:r>
              <a:rPr lang="en-US" dirty="0"/>
              <a:t>. </a:t>
            </a:r>
            <a:r>
              <a:rPr lang="en-US" dirty="0" err="1"/>
              <a:t>Elevii</a:t>
            </a:r>
            <a:r>
              <a:rPr lang="en-US" dirty="0"/>
              <a:t> de la </a:t>
            </a:r>
            <a:r>
              <a:rPr lang="en-US" dirty="0" err="1"/>
              <a:t>celelalte</a:t>
            </a:r>
            <a:r>
              <a:rPr lang="en-US" dirty="0"/>
              <a:t> </a:t>
            </a:r>
            <a:r>
              <a:rPr lang="en-US" dirty="0" err="1"/>
              <a:t>forme</a:t>
            </a:r>
            <a:r>
              <a:rPr lang="en-US" dirty="0"/>
              <a:t> de </a:t>
            </a:r>
            <a:r>
              <a:rPr lang="en-US" dirty="0" err="1"/>
              <a:t>învăţământ</a:t>
            </a:r>
            <a:r>
              <a:rPr lang="en-US" dirty="0"/>
              <a:t>, </a:t>
            </a:r>
            <a:r>
              <a:rPr lang="en-US" dirty="0" err="1"/>
              <a:t>repetenţi</a:t>
            </a:r>
            <a:r>
              <a:rPr lang="en-US" dirty="0"/>
              <a:t>, </a:t>
            </a:r>
            <a:r>
              <a:rPr lang="en-US" dirty="0" err="1"/>
              <a:t>retraşi</a:t>
            </a:r>
            <a:r>
              <a:rPr lang="en-US" dirty="0"/>
              <a:t> </a:t>
            </a:r>
            <a:r>
              <a:rPr lang="en-US" dirty="0" err="1"/>
              <a:t>sau</a:t>
            </a:r>
            <a:r>
              <a:rPr lang="en-US" dirty="0"/>
              <a:t> </a:t>
            </a:r>
            <a:r>
              <a:rPr lang="en-US" dirty="0" err="1"/>
              <a:t>exmatriculaţi</a:t>
            </a:r>
            <a:r>
              <a:rPr lang="en-US" dirty="0"/>
              <a:t> cu </a:t>
            </a:r>
            <a:r>
              <a:rPr lang="en-US" dirty="0" err="1"/>
              <a:t>drept</a:t>
            </a:r>
            <a:r>
              <a:rPr lang="en-US" dirty="0"/>
              <a:t> de </a:t>
            </a:r>
            <a:r>
              <a:rPr lang="en-US" dirty="0" err="1"/>
              <a:t>reînscriere</a:t>
            </a:r>
            <a:r>
              <a:rPr lang="en-US" dirty="0"/>
              <a:t>, se pot </a:t>
            </a:r>
            <a:r>
              <a:rPr lang="en-US" dirty="0" err="1"/>
              <a:t>reînmatricula</a:t>
            </a:r>
            <a:r>
              <a:rPr lang="en-US" dirty="0"/>
              <a:t>, la </a:t>
            </a:r>
            <a:r>
              <a:rPr lang="en-US" dirty="0" err="1"/>
              <a:t>cerere</a:t>
            </a:r>
            <a:r>
              <a:rPr lang="en-US" dirty="0"/>
              <a:t>, la </a:t>
            </a:r>
            <a:r>
              <a:rPr lang="en-US" dirty="0" err="1"/>
              <a:t>orice</a:t>
            </a:r>
            <a:r>
              <a:rPr lang="en-US" dirty="0"/>
              <a:t> </a:t>
            </a:r>
            <a:r>
              <a:rPr lang="en-US" dirty="0" err="1"/>
              <a:t>formă</a:t>
            </a:r>
            <a:r>
              <a:rPr lang="en-US" dirty="0"/>
              <a:t> de </a:t>
            </a:r>
            <a:r>
              <a:rPr lang="en-US" dirty="0" err="1"/>
              <a:t>învăţământ</a:t>
            </a:r>
            <a:r>
              <a:rPr lang="en-US" dirty="0"/>
              <a:t>, cu </a:t>
            </a:r>
            <a:r>
              <a:rPr lang="en-US" dirty="0" err="1"/>
              <a:t>excepţia</a:t>
            </a:r>
            <a:r>
              <a:rPr lang="en-US" dirty="0"/>
              <a:t> </a:t>
            </a:r>
            <a:r>
              <a:rPr lang="en-US" dirty="0" err="1"/>
              <a:t>celui</a:t>
            </a:r>
            <a:r>
              <a:rPr lang="en-US" dirty="0"/>
              <a:t> de </a:t>
            </a:r>
            <a:r>
              <a:rPr lang="en-US" dirty="0" err="1"/>
              <a:t>zi</a:t>
            </a:r>
            <a:r>
              <a:rPr lang="en-US" dirty="0"/>
              <a:t>. </a:t>
            </a:r>
            <a:r>
              <a:rPr lang="en-US" dirty="0" err="1"/>
              <a:t>Reînmatricularea</a:t>
            </a:r>
            <a:r>
              <a:rPr lang="en-US" dirty="0"/>
              <a:t> </a:t>
            </a:r>
            <a:r>
              <a:rPr lang="en-US" dirty="0" err="1"/>
              <a:t>acestora</a:t>
            </a:r>
            <a:r>
              <a:rPr lang="en-US" dirty="0"/>
              <a:t> se </a:t>
            </a:r>
            <a:r>
              <a:rPr lang="en-US" dirty="0" err="1"/>
              <a:t>poate</a:t>
            </a:r>
            <a:r>
              <a:rPr lang="en-US" dirty="0"/>
              <a:t> face </a:t>
            </a:r>
            <a:r>
              <a:rPr lang="en-US" dirty="0" err="1"/>
              <a:t>şi</a:t>
            </a:r>
            <a:r>
              <a:rPr lang="en-US" dirty="0"/>
              <a:t> </a:t>
            </a:r>
            <a:r>
              <a:rPr lang="en-US" dirty="0" err="1"/>
              <a:t>după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err="1"/>
              <a:t>mult</a:t>
            </a:r>
            <a:r>
              <a:rPr lang="en-US" dirty="0"/>
              <a:t> de </a:t>
            </a:r>
            <a:r>
              <a:rPr lang="en-US" dirty="0" err="1"/>
              <a:t>doi</a:t>
            </a:r>
            <a:r>
              <a:rPr lang="en-US" dirty="0"/>
              <a:t> </a:t>
            </a:r>
            <a:r>
              <a:rPr lang="en-US" dirty="0" err="1"/>
              <a:t>ani</a:t>
            </a:r>
            <a:r>
              <a:rPr lang="en-US" dirty="0"/>
              <a:t> </a:t>
            </a:r>
            <a:r>
              <a:rPr lang="en-US" dirty="0" err="1"/>
              <a:t>şcolari</a:t>
            </a:r>
            <a:r>
              <a:rPr lang="en-US" dirty="0"/>
              <a:t>. </a:t>
            </a:r>
          </a:p>
        </p:txBody>
      </p:sp>
    </p:spTree>
    <p:extLst>
      <p:ext uri="{BB962C8B-B14F-4D97-AF65-F5344CB8AC3E}">
        <p14:creationId xmlns="" xmlns:p14="http://schemas.microsoft.com/office/powerpoint/2010/main" val="2763222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smtClean="0"/>
              <a:t>STRUCTURA ANULUI ŞCOLAR</a:t>
            </a:r>
            <a:endParaRPr lang="ro-RO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vi-VN" b="1" dirty="0" smtClean="0"/>
              <a:t>Art.2 Anul şcolar 2014-2015 începe pe data de 1 septembrie 2014, se încheie pe data de 31 august 2015 şi se structurează pe două semestre, după cum urmează: </a:t>
            </a:r>
          </a:p>
          <a:p>
            <a:r>
              <a:rPr lang="ro-RO" b="1" dirty="0" smtClean="0">
                <a:solidFill>
                  <a:srgbClr val="FF0000"/>
                </a:solidFill>
              </a:rPr>
              <a:t>Semestrul I </a:t>
            </a:r>
            <a:r>
              <a:rPr lang="ro-RO" b="1" dirty="0" smtClean="0">
                <a:solidFill>
                  <a:srgbClr val="FF0000"/>
                </a:solidFill>
              </a:rPr>
              <a:t>:</a:t>
            </a:r>
            <a:endParaRPr lang="ro-RO" b="1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o-RO" b="1" dirty="0" smtClean="0"/>
              <a:t>	</a:t>
            </a:r>
            <a:r>
              <a:rPr lang="it-IT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Cursuri </a:t>
            </a:r>
            <a:r>
              <a:rPr lang="it-IT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– luni, 15 septembrie 2014 – vineri, 19 decembrie 2014 </a:t>
            </a:r>
            <a:r>
              <a:rPr lang="ro-RO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  <a:endParaRPr lang="it-IT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r>
              <a:rPr lang="vi-VN" dirty="0" smtClean="0"/>
              <a:t>În perioada 1 - 9 noiembrie 2014, clasele din învăţământul primar şi grupele din învăţământul preşcolar sunt în vacanţă. </a:t>
            </a:r>
            <a:r>
              <a:rPr lang="vi-VN" b="1" dirty="0" smtClean="0"/>
              <a:t>Vacanţa de iarnă – sâmbătă, 20 decembrie 2014 – duminică, 4 ianuarie </a:t>
            </a:r>
            <a:r>
              <a:rPr lang="vi-VN" b="1" dirty="0" smtClean="0"/>
              <a:t>2015</a:t>
            </a:r>
            <a:r>
              <a:rPr lang="ro-RO" b="1" dirty="0" smtClean="0"/>
              <a:t>;</a:t>
            </a:r>
            <a:endParaRPr lang="ro-RO" b="1" dirty="0" smtClean="0"/>
          </a:p>
          <a:p>
            <a:pPr>
              <a:buNone/>
            </a:pPr>
            <a:r>
              <a:rPr lang="ro-RO" b="1" dirty="0" smtClean="0"/>
              <a:t>    </a:t>
            </a:r>
            <a:r>
              <a:rPr lang="vi-VN" b="1" dirty="0" smtClean="0"/>
              <a:t>Cursuri </a:t>
            </a:r>
            <a:r>
              <a:rPr lang="vi-VN" b="1" dirty="0" smtClean="0"/>
              <a:t>– luni, 5 ianuarie </a:t>
            </a:r>
            <a:r>
              <a:rPr lang="vi-VN" b="1" dirty="0" smtClean="0"/>
              <a:t>2015 </a:t>
            </a:r>
            <a:r>
              <a:rPr lang="vi-VN" b="1" dirty="0" smtClean="0"/>
              <a:t>– vineri, 30 ianuarie 2015 Vacanţa intersemestrială – sâmbătă, 31 ianuarie 2015 – duminică, 8 februarie </a:t>
            </a:r>
            <a:r>
              <a:rPr lang="vi-VN" b="1" dirty="0" smtClean="0"/>
              <a:t>2015</a:t>
            </a:r>
            <a:r>
              <a:rPr lang="ro-RO" b="1" dirty="0" smtClean="0"/>
              <a:t>;</a:t>
            </a:r>
            <a:r>
              <a:rPr lang="vi-VN" b="1" dirty="0" smtClean="0"/>
              <a:t> </a:t>
            </a:r>
            <a:endParaRPr lang="vi-VN" b="1" dirty="0" smtClean="0"/>
          </a:p>
          <a:p>
            <a:r>
              <a:rPr lang="ro-RO" b="1" dirty="0" smtClean="0">
                <a:solidFill>
                  <a:srgbClr val="FF0000"/>
                </a:solidFill>
              </a:rPr>
              <a:t>Semestrul al </a:t>
            </a:r>
            <a:r>
              <a:rPr lang="ro-RO" b="1" dirty="0" smtClean="0">
                <a:solidFill>
                  <a:srgbClr val="FF0000"/>
                </a:solidFill>
              </a:rPr>
              <a:t>II-lea: </a:t>
            </a:r>
            <a:endParaRPr lang="ro-RO" b="1" dirty="0" smtClean="0">
              <a:solidFill>
                <a:srgbClr val="FF0000"/>
              </a:solidFill>
            </a:endParaRPr>
          </a:p>
          <a:p>
            <a:r>
              <a:rPr lang="vi-VN" b="1" dirty="0" smtClean="0"/>
              <a:t>Cursuri – luni, 9 februarie 2015 – vineri, 10 aprilie </a:t>
            </a:r>
            <a:r>
              <a:rPr lang="vi-VN" b="1" dirty="0" smtClean="0"/>
              <a:t>2015</a:t>
            </a:r>
            <a:r>
              <a:rPr lang="ro-RO" b="1" dirty="0" smtClean="0"/>
              <a:t>;</a:t>
            </a:r>
            <a:r>
              <a:rPr lang="vi-VN" b="1" dirty="0" smtClean="0"/>
              <a:t> </a:t>
            </a:r>
            <a:r>
              <a:rPr lang="vi-VN" b="1" dirty="0" smtClean="0"/>
              <a:t>Vacanţa de primăvară – sâmbătă, 11 aprilie 2015 – duminică, 19 aprilie </a:t>
            </a:r>
            <a:r>
              <a:rPr lang="vi-VN" b="1" dirty="0" smtClean="0"/>
              <a:t>2015</a:t>
            </a:r>
            <a:r>
              <a:rPr lang="ro-RO" b="1" dirty="0" smtClean="0"/>
              <a:t>;</a:t>
            </a:r>
            <a:r>
              <a:rPr lang="vi-VN" b="1" dirty="0" smtClean="0"/>
              <a:t> </a:t>
            </a:r>
            <a:endParaRPr lang="ro-RO" b="1" dirty="0" smtClean="0"/>
          </a:p>
          <a:p>
            <a:r>
              <a:rPr lang="vi-VN" b="1" dirty="0" smtClean="0"/>
              <a:t>Cursuri </a:t>
            </a:r>
            <a:r>
              <a:rPr lang="vi-VN" b="1" dirty="0" smtClean="0"/>
              <a:t>– luni, 20 aprilie 2015 – vineri, 19 iunie </a:t>
            </a:r>
            <a:r>
              <a:rPr lang="vi-VN" b="1" dirty="0" smtClean="0"/>
              <a:t>2015</a:t>
            </a:r>
            <a:r>
              <a:rPr lang="ro-RO" b="1" dirty="0" smtClean="0"/>
              <a:t>;</a:t>
            </a:r>
            <a:r>
              <a:rPr lang="vi-VN" b="1" dirty="0" smtClean="0"/>
              <a:t> </a:t>
            </a:r>
            <a:endParaRPr lang="vi-VN" b="1" dirty="0" smtClean="0"/>
          </a:p>
          <a:p>
            <a:r>
              <a:rPr lang="vi-VN" b="1" dirty="0" smtClean="0"/>
              <a:t>Vacanţa de vară – sâmbătă, 20 iunie 2015 – duminică, 13 septembrie </a:t>
            </a:r>
            <a:r>
              <a:rPr lang="vi-VN" b="1" dirty="0" smtClean="0"/>
              <a:t>2015</a:t>
            </a:r>
            <a:r>
              <a:rPr lang="ro-RO" b="1" dirty="0" smtClean="0"/>
              <a:t>.</a:t>
            </a:r>
            <a:r>
              <a:rPr lang="vi-VN" b="1" dirty="0" smtClean="0"/>
              <a:t> </a:t>
            </a:r>
            <a:endParaRPr lang="ro-RO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o-RO" sz="3200" dirty="0" smtClean="0"/>
              <a:t>STRUCTURA ANULUI ŞCOLAR</a:t>
            </a:r>
            <a:endParaRPr lang="en-US" sz="3200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OMEN 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3637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>
                <a:latin typeface="Arial" panose="020B0604020202020204" pitchFamily="34" charset="0"/>
                <a:cs typeface="Arial" panose="020B0604020202020204" pitchFamily="34" charset="0"/>
              </a:rPr>
              <a:t>19.06.2014 </a:t>
            </a:r>
            <a:endParaRPr lang="ro-RO" sz="4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en-US" sz="3200" b="1" dirty="0"/>
              <a:t>Art.4 </a:t>
            </a:r>
            <a:r>
              <a:rPr lang="en-US" sz="3200" dirty="0"/>
              <a:t>(1) </a:t>
            </a:r>
            <a:r>
              <a:rPr lang="en-US" sz="3200" dirty="0" err="1"/>
              <a:t>Săptămâna</a:t>
            </a:r>
            <a:r>
              <a:rPr lang="en-US" sz="3200" dirty="0"/>
              <a:t> 6–10 </a:t>
            </a:r>
            <a:r>
              <a:rPr lang="en-US" sz="3200" dirty="0" err="1"/>
              <a:t>aprilie</a:t>
            </a:r>
            <a:r>
              <a:rPr lang="en-US" sz="3200" dirty="0"/>
              <a:t> 2015 din </a:t>
            </a:r>
            <a:r>
              <a:rPr lang="en-US" sz="3200" dirty="0" err="1"/>
              <a:t>semestrul</a:t>
            </a:r>
            <a:r>
              <a:rPr lang="en-US" sz="3200" dirty="0"/>
              <a:t> al </a:t>
            </a:r>
            <a:r>
              <a:rPr lang="en-US" sz="3200" dirty="0" err="1"/>
              <a:t>doilea</a:t>
            </a:r>
            <a:r>
              <a:rPr lang="en-US" sz="3200" dirty="0"/>
              <a:t> </a:t>
            </a:r>
            <a:r>
              <a:rPr lang="en-US" sz="3200" dirty="0" err="1"/>
              <a:t>este</a:t>
            </a:r>
            <a:r>
              <a:rPr lang="en-US" sz="3200" dirty="0"/>
              <a:t> </a:t>
            </a:r>
            <a:r>
              <a:rPr lang="en-US" sz="3200" dirty="0" err="1"/>
              <a:t>săptămână</a:t>
            </a:r>
            <a:r>
              <a:rPr lang="en-US" sz="3200" dirty="0"/>
              <a:t> </a:t>
            </a:r>
            <a:r>
              <a:rPr lang="en-US" sz="3200" dirty="0" err="1"/>
              <a:t>dedicată</a:t>
            </a:r>
            <a:r>
              <a:rPr lang="en-US" sz="3200" dirty="0"/>
              <a:t> </a:t>
            </a:r>
            <a:r>
              <a:rPr lang="en-US" sz="3200" dirty="0" err="1"/>
              <a:t>activităților</a:t>
            </a:r>
            <a:r>
              <a:rPr lang="en-US" sz="3200" dirty="0"/>
              <a:t> </a:t>
            </a:r>
            <a:r>
              <a:rPr lang="en-US" sz="3200" dirty="0" err="1"/>
              <a:t>extracurriculare</a:t>
            </a:r>
            <a:r>
              <a:rPr lang="en-US" sz="3200" dirty="0"/>
              <a:t> </a:t>
            </a:r>
            <a:r>
              <a:rPr lang="en-US" sz="3200" dirty="0" err="1"/>
              <a:t>și</a:t>
            </a:r>
            <a:r>
              <a:rPr lang="en-US" sz="3200" dirty="0"/>
              <a:t> </a:t>
            </a:r>
            <a:r>
              <a:rPr lang="en-US" sz="3200" dirty="0" err="1"/>
              <a:t>extrașcolare</a:t>
            </a:r>
            <a:r>
              <a:rPr lang="en-US" sz="3200" dirty="0"/>
              <a:t>, </a:t>
            </a:r>
            <a:r>
              <a:rPr lang="en-US" sz="3200" dirty="0" err="1"/>
              <a:t>în</a:t>
            </a:r>
            <a:r>
              <a:rPr lang="en-US" sz="3200" dirty="0"/>
              <a:t> </a:t>
            </a:r>
            <a:r>
              <a:rPr lang="en-US" sz="3200" dirty="0" err="1"/>
              <a:t>cadrul</a:t>
            </a:r>
            <a:r>
              <a:rPr lang="en-US" sz="3200" dirty="0"/>
              <a:t> </a:t>
            </a:r>
            <a:r>
              <a:rPr lang="en-US" sz="3200" dirty="0" err="1"/>
              <a:t>programului</a:t>
            </a:r>
            <a:r>
              <a:rPr lang="en-US" sz="3200" dirty="0"/>
              <a:t> </a:t>
            </a:r>
            <a:r>
              <a:rPr lang="en-US" sz="3200" dirty="0" err="1"/>
              <a:t>numit</a:t>
            </a:r>
            <a:r>
              <a:rPr lang="en-US" sz="3200" dirty="0"/>
              <a:t> „</a:t>
            </a:r>
            <a:r>
              <a:rPr lang="en-US" sz="3200" dirty="0" err="1"/>
              <a:t>Şcoala</a:t>
            </a:r>
            <a:r>
              <a:rPr lang="en-US" sz="3200" dirty="0"/>
              <a:t> </a:t>
            </a:r>
            <a:r>
              <a:rPr lang="en-US" sz="3200" dirty="0" err="1"/>
              <a:t>altfel</a:t>
            </a:r>
            <a:r>
              <a:rPr lang="en-US" sz="3200" dirty="0"/>
              <a:t>: </a:t>
            </a:r>
            <a:r>
              <a:rPr lang="en-US" sz="3200" dirty="0" err="1"/>
              <a:t>Să</a:t>
            </a:r>
            <a:r>
              <a:rPr lang="en-US" sz="3200" dirty="0"/>
              <a:t> </a:t>
            </a:r>
            <a:r>
              <a:rPr lang="en-US" sz="3200" dirty="0" err="1"/>
              <a:t>știi</a:t>
            </a:r>
            <a:r>
              <a:rPr lang="en-US" sz="3200" dirty="0"/>
              <a:t> </a:t>
            </a:r>
            <a:r>
              <a:rPr lang="en-US" sz="3200" dirty="0" err="1"/>
              <a:t>mai</a:t>
            </a:r>
            <a:r>
              <a:rPr lang="en-US" sz="3200" dirty="0"/>
              <a:t> </a:t>
            </a:r>
            <a:r>
              <a:rPr lang="en-US" sz="3200" dirty="0" err="1"/>
              <a:t>multe</a:t>
            </a:r>
            <a:r>
              <a:rPr lang="en-US" sz="3200" dirty="0"/>
              <a:t>, </a:t>
            </a:r>
            <a:r>
              <a:rPr lang="en-US" sz="3200" dirty="0" err="1"/>
              <a:t>să</a:t>
            </a:r>
            <a:r>
              <a:rPr lang="en-US" sz="3200" dirty="0"/>
              <a:t> </a:t>
            </a:r>
            <a:r>
              <a:rPr lang="en-US" sz="3200" dirty="0" err="1"/>
              <a:t>fii</a:t>
            </a:r>
            <a:r>
              <a:rPr lang="en-US" sz="3200" dirty="0"/>
              <a:t> </a:t>
            </a:r>
            <a:r>
              <a:rPr lang="en-US" sz="3200" dirty="0" err="1"/>
              <a:t>mai</a:t>
            </a:r>
            <a:r>
              <a:rPr lang="en-US" sz="3200" dirty="0"/>
              <a:t> bun!”, </a:t>
            </a:r>
            <a:r>
              <a:rPr lang="en-US" sz="3200" dirty="0" err="1"/>
              <a:t>având</a:t>
            </a:r>
            <a:r>
              <a:rPr lang="en-US" sz="3200" dirty="0"/>
              <a:t> un </a:t>
            </a:r>
            <a:r>
              <a:rPr lang="en-US" sz="3200" dirty="0" err="1"/>
              <a:t>orar</a:t>
            </a:r>
            <a:r>
              <a:rPr lang="en-US" sz="3200" dirty="0"/>
              <a:t> specific. </a:t>
            </a:r>
            <a:endParaRPr lang="en-US" sz="3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265263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„</a:t>
            </a:r>
            <a:r>
              <a:rPr lang="en-US" dirty="0" err="1"/>
              <a:t>Şcoala</a:t>
            </a:r>
            <a:r>
              <a:rPr lang="en-US" dirty="0"/>
              <a:t> </a:t>
            </a:r>
            <a:r>
              <a:rPr lang="en-US" dirty="0" err="1"/>
              <a:t>altfel</a:t>
            </a:r>
            <a:r>
              <a:rPr lang="en-US" dirty="0"/>
              <a:t>: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știi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</a:t>
            </a:r>
            <a:r>
              <a:rPr lang="en-US" dirty="0" err="1"/>
              <a:t>multe</a:t>
            </a:r>
            <a:r>
              <a:rPr lang="en-US" dirty="0"/>
              <a:t>, </a:t>
            </a:r>
            <a:r>
              <a:rPr lang="en-US" dirty="0" err="1"/>
              <a:t>să</a:t>
            </a:r>
            <a:r>
              <a:rPr lang="en-US" dirty="0"/>
              <a:t> </a:t>
            </a:r>
            <a:r>
              <a:rPr lang="en-US" dirty="0" err="1"/>
              <a:t>fii</a:t>
            </a:r>
            <a:r>
              <a:rPr lang="en-US" dirty="0"/>
              <a:t> </a:t>
            </a:r>
            <a:r>
              <a:rPr lang="en-US" dirty="0" err="1"/>
              <a:t>mai</a:t>
            </a:r>
            <a:r>
              <a:rPr lang="en-US" dirty="0"/>
              <a:t> bun!”</a:t>
            </a:r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- </a:t>
            </a:r>
            <a:r>
              <a:rPr lang="en-US" dirty="0" err="1" smtClean="0"/>
              <a:t>activit</a:t>
            </a:r>
            <a:r>
              <a:rPr lang="ro-RO" dirty="0" err="1" smtClean="0"/>
              <a:t>ăţile</a:t>
            </a:r>
            <a:r>
              <a:rPr lang="ro-RO" dirty="0" smtClean="0"/>
              <a:t> să corespundă intereselor elevilor;</a:t>
            </a:r>
          </a:p>
          <a:p>
            <a:pPr>
              <a:buFontTx/>
              <a:buChar char="-"/>
            </a:pPr>
            <a:r>
              <a:rPr lang="ro-RO" dirty="0" smtClean="0"/>
              <a:t>în primul semestru se vor selecta propunerile elevilor, ale profesorilor, părinţilor, ale reprezentanţilor administraţiei publice locale;</a:t>
            </a:r>
          </a:p>
          <a:p>
            <a:pPr>
              <a:buFontTx/>
              <a:buChar char="-"/>
            </a:pPr>
            <a:r>
              <a:rPr lang="ro-RO" dirty="0" smtClean="0"/>
              <a:t> se recomandă organizarea unor proiecte care NU se pot derula pe durata cursurilor;</a:t>
            </a:r>
          </a:p>
          <a:p>
            <a:pPr>
              <a:buNone/>
            </a:pPr>
            <a:r>
              <a:rPr lang="ro-RO" dirty="0" smtClean="0"/>
              <a:t>Categorii de </a:t>
            </a:r>
            <a:r>
              <a:rPr lang="ro-RO" dirty="0" err="1" smtClean="0"/>
              <a:t>activităţi</a:t>
            </a:r>
            <a:r>
              <a:rPr lang="ro-RO" dirty="0" smtClean="0"/>
              <a:t>:</a:t>
            </a:r>
          </a:p>
          <a:p>
            <a:pPr>
              <a:buFontTx/>
              <a:buChar char="-"/>
            </a:pPr>
            <a:r>
              <a:rPr lang="ro-RO" dirty="0" smtClean="0"/>
              <a:t>- sportive;</a:t>
            </a:r>
          </a:p>
          <a:p>
            <a:pPr>
              <a:buFontTx/>
              <a:buChar char="-"/>
            </a:pPr>
            <a:r>
              <a:rPr lang="ro-RO" dirty="0" err="1"/>
              <a:t>e</a:t>
            </a:r>
            <a:r>
              <a:rPr lang="ro-RO" dirty="0" err="1" smtClean="0"/>
              <a:t>ducaţie</a:t>
            </a:r>
            <a:r>
              <a:rPr lang="ro-RO" dirty="0" smtClean="0"/>
              <a:t> pentru </a:t>
            </a:r>
            <a:r>
              <a:rPr lang="ro-RO" dirty="0" err="1" smtClean="0"/>
              <a:t>cetăţenie</a:t>
            </a:r>
            <a:r>
              <a:rPr lang="ro-RO" dirty="0" smtClean="0"/>
              <a:t> democratică;</a:t>
            </a:r>
          </a:p>
          <a:p>
            <a:pPr>
              <a:buFontTx/>
              <a:buChar char="-"/>
            </a:pPr>
            <a:r>
              <a:rPr lang="ro-RO" dirty="0" err="1"/>
              <a:t>e</a:t>
            </a:r>
            <a:r>
              <a:rPr lang="ro-RO" dirty="0" err="1" smtClean="0"/>
              <a:t>ducaţie</a:t>
            </a:r>
            <a:r>
              <a:rPr lang="ro-RO" dirty="0" smtClean="0"/>
              <a:t> pentru sănătate;</a:t>
            </a:r>
          </a:p>
          <a:p>
            <a:pPr>
              <a:buFontTx/>
              <a:buChar char="-"/>
            </a:pPr>
            <a:r>
              <a:rPr lang="ro-RO" dirty="0" err="1"/>
              <a:t>e</a:t>
            </a:r>
            <a:r>
              <a:rPr lang="ro-RO" dirty="0" err="1" smtClean="0"/>
              <a:t>ducaţie</a:t>
            </a:r>
            <a:r>
              <a:rPr lang="ro-RO" dirty="0" smtClean="0"/>
              <a:t> ecologică; </a:t>
            </a:r>
          </a:p>
          <a:p>
            <a:pPr>
              <a:buFontTx/>
              <a:buChar char="-"/>
            </a:pPr>
            <a:r>
              <a:rPr lang="ro-RO" dirty="0" err="1"/>
              <a:t>e</a:t>
            </a:r>
            <a:r>
              <a:rPr lang="ro-RO" dirty="0" err="1" smtClean="0"/>
              <a:t>ducaţie</a:t>
            </a:r>
            <a:r>
              <a:rPr lang="ro-RO" dirty="0" smtClean="0"/>
              <a:t> rutieră.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109931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 err="1" smtClean="0"/>
              <a:t>Atenţie</a:t>
            </a:r>
            <a:r>
              <a:rPr lang="ro-RO" dirty="0" smtClean="0"/>
              <a:t>!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o-RO" dirty="0" smtClean="0"/>
              <a:t>Se organizează în fiecare zi lucrătoare, acoperind cel puţin numărul de ore din orarul obişnuit;</a:t>
            </a:r>
          </a:p>
          <a:p>
            <a:r>
              <a:rPr lang="ro-RO" dirty="0" smtClean="0"/>
              <a:t>Supravegherea elevilor;</a:t>
            </a:r>
          </a:p>
          <a:p>
            <a:r>
              <a:rPr lang="ro-RO" dirty="0" err="1" smtClean="0"/>
              <a:t>Înştiinţarea</a:t>
            </a:r>
            <a:r>
              <a:rPr lang="ro-RO" dirty="0" smtClean="0"/>
              <a:t> </a:t>
            </a:r>
            <a:r>
              <a:rPr lang="ro-RO" dirty="0" err="1" smtClean="0"/>
              <a:t>părinţilor</a:t>
            </a:r>
            <a:r>
              <a:rPr lang="ro-RO" dirty="0" smtClean="0"/>
              <a:t> privind derularea unei </a:t>
            </a:r>
            <a:r>
              <a:rPr lang="ro-RO" dirty="0" err="1" smtClean="0"/>
              <a:t>activităţi</a:t>
            </a:r>
            <a:r>
              <a:rPr lang="ro-RO" dirty="0"/>
              <a:t>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039125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dirty="0" smtClean="0"/>
              <a:t>2014 – 2015</a:t>
            </a:r>
            <a:br>
              <a:rPr lang="ro-RO" dirty="0" smtClean="0"/>
            </a:br>
            <a:r>
              <a:rPr lang="ro-RO" dirty="0" smtClean="0"/>
              <a:t>CP, cls. I </a:t>
            </a:r>
            <a:r>
              <a:rPr lang="ro-RO" dirty="0" err="1" smtClean="0"/>
              <a:t>şi</a:t>
            </a:r>
            <a:r>
              <a:rPr lang="ro-RO" dirty="0" smtClean="0"/>
              <a:t> a II-a</a:t>
            </a:r>
            <a:endParaRPr lang="en-US" dirty="0"/>
          </a:p>
        </p:txBody>
      </p:sp>
      <p:sp>
        <p:nvSpPr>
          <p:cNvPr id="3" name="Substituent conținut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o-RO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PLANUL – CADRU APROBAT PRIN </a:t>
            </a:r>
          </a:p>
          <a:p>
            <a:pPr marL="0" indent="0" algn="ctr">
              <a:buNone/>
            </a:pPr>
            <a:r>
              <a:rPr lang="ro-RO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OMEN 3371</a:t>
            </a:r>
            <a:r>
              <a:rPr lang="en-US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o-RO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 12 martie 2013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836470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u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/>
            </a:r>
            <a:br>
              <a:rPr lang="ro-RO" dirty="0"/>
            </a:br>
            <a:r>
              <a:rPr lang="ro-RO" dirty="0"/>
              <a:t>Clasele a III-a </a:t>
            </a:r>
            <a:r>
              <a:rPr lang="ro-RO" dirty="0" err="1"/>
              <a:t>şi</a:t>
            </a:r>
            <a:r>
              <a:rPr lang="ro-RO" dirty="0"/>
              <a:t> a IV-a</a:t>
            </a:r>
            <a:endParaRPr lang="en-US" dirty="0"/>
          </a:p>
        </p:txBody>
      </p:sp>
      <p:sp>
        <p:nvSpPr>
          <p:cNvPr id="7" name="Substituent conținut 6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o-RO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2014 – </a:t>
            </a:r>
            <a:r>
              <a:rPr lang="ro-RO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</a:t>
            </a:r>
          </a:p>
          <a:p>
            <a:pPr marL="0" indent="0" algn="ctr">
              <a:buNone/>
            </a:pPr>
            <a:r>
              <a:rPr lang="ro-RO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PLANUL – CADRU APROBAT PRIN </a:t>
            </a:r>
          </a:p>
          <a:p>
            <a:pPr marL="0" indent="0" algn="ctr">
              <a:buNone/>
            </a:pPr>
            <a:r>
              <a:rPr lang="ro-RO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OMECT  5198</a:t>
            </a:r>
            <a:r>
              <a:rPr lang="en-US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o-RO" b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2004</a:t>
            </a:r>
            <a:endParaRPr lang="en-US" b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5119041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u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o-RO" sz="2800" i="1" dirty="0" smtClean="0"/>
              <a:t>ART. 66 Legea </a:t>
            </a:r>
            <a:r>
              <a:rPr lang="ro-RO" sz="2800" i="1" dirty="0" err="1" smtClean="0"/>
              <a:t>educaţiei</a:t>
            </a:r>
            <a:r>
              <a:rPr lang="ro-RO" sz="2800" i="1" dirty="0" smtClean="0"/>
              <a:t> </a:t>
            </a:r>
            <a:r>
              <a:rPr lang="ro-RO" sz="2800" i="1" dirty="0" err="1" smtClean="0"/>
              <a:t>naţionale</a:t>
            </a:r>
            <a:r>
              <a:rPr lang="ro-RO" i="1" dirty="0"/>
              <a:t/>
            </a:r>
            <a:br>
              <a:rPr lang="ro-RO" i="1" dirty="0"/>
            </a:br>
            <a:endParaRPr lang="en-US" dirty="0"/>
          </a:p>
        </p:txBody>
      </p:sp>
      <p:sp>
        <p:nvSpPr>
          <p:cNvPr id="9" name="Substituent conținut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just">
              <a:buNone/>
            </a:pPr>
            <a:r>
              <a:rPr lang="en-US" i="1" dirty="0" smtClean="0"/>
              <a:t>(3</a:t>
            </a:r>
            <a:r>
              <a:rPr lang="en-US" i="1" dirty="0"/>
              <a:t>) </a:t>
            </a:r>
            <a:r>
              <a:rPr lang="en-US" i="1" dirty="0" err="1"/>
              <a:t>Pentru</a:t>
            </a:r>
            <a:r>
              <a:rPr lang="en-US" i="1" dirty="0"/>
              <a:t> </a:t>
            </a:r>
            <a:r>
              <a:rPr lang="en-US" i="1" dirty="0" err="1"/>
              <a:t>fiecare</a:t>
            </a:r>
            <a:r>
              <a:rPr lang="en-US" i="1" dirty="0"/>
              <a:t> </a:t>
            </a:r>
            <a:r>
              <a:rPr lang="en-US" i="1" dirty="0" err="1"/>
              <a:t>disciplină</a:t>
            </a:r>
            <a:r>
              <a:rPr lang="en-US" i="1" dirty="0"/>
              <a:t> </a:t>
            </a:r>
            <a:r>
              <a:rPr lang="en-US" i="1" dirty="0" err="1"/>
              <a:t>şi</a:t>
            </a:r>
            <a:r>
              <a:rPr lang="en-US" i="1" dirty="0"/>
              <a:t> </a:t>
            </a:r>
            <a:r>
              <a:rPr lang="en-US" i="1" dirty="0" err="1"/>
              <a:t>domeniu</a:t>
            </a:r>
            <a:r>
              <a:rPr lang="en-US" i="1" dirty="0"/>
              <a:t> de </a:t>
            </a:r>
            <a:r>
              <a:rPr lang="en-US" i="1" dirty="0" err="1"/>
              <a:t>studiu</a:t>
            </a:r>
            <a:r>
              <a:rPr lang="en-US" i="1" dirty="0"/>
              <a:t>, </a:t>
            </a:r>
            <a:r>
              <a:rPr lang="en-US" i="1" dirty="0" err="1"/>
              <a:t>programa</a:t>
            </a:r>
            <a:r>
              <a:rPr lang="en-US" i="1" dirty="0"/>
              <a:t> </a:t>
            </a:r>
            <a:r>
              <a:rPr lang="en-US" i="1" dirty="0" err="1"/>
              <a:t>şcolară</a:t>
            </a:r>
            <a:r>
              <a:rPr lang="en-US" i="1" dirty="0"/>
              <a:t> </a:t>
            </a:r>
            <a:r>
              <a:rPr lang="en-US" i="1" dirty="0" err="1"/>
              <a:t>acoperă</a:t>
            </a:r>
            <a:r>
              <a:rPr lang="en-US" i="1" dirty="0"/>
              <a:t> 75% din </a:t>
            </a:r>
            <a:r>
              <a:rPr lang="en-US" i="1" dirty="0" err="1"/>
              <a:t>orele</a:t>
            </a:r>
            <a:r>
              <a:rPr lang="en-US" i="1" dirty="0"/>
              <a:t> de </a:t>
            </a:r>
            <a:r>
              <a:rPr lang="en-US" i="1" dirty="0" err="1"/>
              <a:t>predare</a:t>
            </a:r>
            <a:r>
              <a:rPr lang="en-US" i="1" dirty="0"/>
              <a:t> </a:t>
            </a:r>
            <a:r>
              <a:rPr lang="en-US" i="1" dirty="0" err="1"/>
              <a:t>şi</a:t>
            </a:r>
            <a:r>
              <a:rPr lang="en-US" i="1" dirty="0"/>
              <a:t> </a:t>
            </a:r>
            <a:r>
              <a:rPr lang="en-US" i="1" dirty="0" err="1"/>
              <a:t>evaluare</a:t>
            </a:r>
            <a:r>
              <a:rPr lang="en-US" i="1" dirty="0"/>
              <a:t>, </a:t>
            </a:r>
            <a:r>
              <a:rPr lang="en-US" i="1" dirty="0" err="1"/>
              <a:t>lăsând</a:t>
            </a:r>
            <a:r>
              <a:rPr lang="en-US" i="1" dirty="0"/>
              <a:t> la </a:t>
            </a:r>
            <a:r>
              <a:rPr lang="en-US" i="1" dirty="0" err="1"/>
              <a:t>dispoziţia</a:t>
            </a:r>
            <a:r>
              <a:rPr lang="en-US" i="1" dirty="0"/>
              <a:t> </a:t>
            </a:r>
            <a:r>
              <a:rPr lang="en-US" i="1" dirty="0" err="1"/>
              <a:t>cadrului</a:t>
            </a:r>
            <a:r>
              <a:rPr lang="en-US" i="1" dirty="0"/>
              <a:t> didactic 25% din </a:t>
            </a:r>
            <a:r>
              <a:rPr lang="en-US" i="1" dirty="0" err="1"/>
              <a:t>timpul</a:t>
            </a:r>
            <a:r>
              <a:rPr lang="en-US" i="1" dirty="0"/>
              <a:t> </a:t>
            </a:r>
            <a:r>
              <a:rPr lang="en-US" i="1" dirty="0" err="1"/>
              <a:t>alocat</a:t>
            </a:r>
            <a:r>
              <a:rPr lang="en-US" i="1" dirty="0"/>
              <a:t> </a:t>
            </a:r>
            <a:r>
              <a:rPr lang="en-US" i="1" dirty="0" err="1"/>
              <a:t>disciplinei</a:t>
            </a:r>
            <a:r>
              <a:rPr lang="en-US" i="1" dirty="0"/>
              <a:t>/</a:t>
            </a:r>
            <a:r>
              <a:rPr lang="en-US" i="1" dirty="0" err="1"/>
              <a:t>domeniului</a:t>
            </a:r>
            <a:r>
              <a:rPr lang="en-US" i="1" dirty="0"/>
              <a:t> de </a:t>
            </a:r>
            <a:r>
              <a:rPr lang="en-US" i="1" dirty="0" err="1"/>
              <a:t>studiu</a:t>
            </a:r>
            <a:r>
              <a:rPr lang="en-US" i="1" dirty="0"/>
              <a:t> </a:t>
            </a:r>
            <a:r>
              <a:rPr lang="en-US" i="1" dirty="0" err="1"/>
              <a:t>respectiv</a:t>
            </a:r>
            <a:r>
              <a:rPr lang="en-US" i="1" dirty="0"/>
              <a:t>. </a:t>
            </a:r>
            <a:r>
              <a:rPr lang="en-US" i="1" dirty="0" err="1"/>
              <a:t>În</a:t>
            </a:r>
            <a:r>
              <a:rPr lang="en-US" i="1" dirty="0"/>
              <a:t> </a:t>
            </a:r>
            <a:r>
              <a:rPr lang="en-US" i="1" dirty="0" err="1"/>
              <a:t>funcţie</a:t>
            </a:r>
            <a:r>
              <a:rPr lang="en-US" i="1" dirty="0"/>
              <a:t> de </a:t>
            </a:r>
            <a:r>
              <a:rPr lang="en-US" i="1" dirty="0" err="1"/>
              <a:t>caracteristicile</a:t>
            </a:r>
            <a:r>
              <a:rPr lang="en-US" i="1" dirty="0"/>
              <a:t> </a:t>
            </a:r>
            <a:r>
              <a:rPr lang="en-US" i="1" dirty="0" err="1"/>
              <a:t>elevilor</a:t>
            </a:r>
            <a:r>
              <a:rPr lang="en-US" i="1" dirty="0"/>
              <a:t> </a:t>
            </a:r>
            <a:r>
              <a:rPr lang="en-US" i="1" dirty="0" err="1"/>
              <a:t>şi</a:t>
            </a:r>
            <a:r>
              <a:rPr lang="en-US" i="1" dirty="0"/>
              <a:t> de </a:t>
            </a:r>
            <a:r>
              <a:rPr lang="en-US" i="1" dirty="0" err="1"/>
              <a:t>strategia</a:t>
            </a:r>
            <a:r>
              <a:rPr lang="en-US" i="1" dirty="0"/>
              <a:t> </a:t>
            </a:r>
            <a:r>
              <a:rPr lang="en-US" i="1" dirty="0" err="1"/>
              <a:t>şcolii</a:t>
            </a:r>
            <a:r>
              <a:rPr lang="en-US" i="1" dirty="0"/>
              <a:t> din care face parte, </a:t>
            </a:r>
            <a:r>
              <a:rPr lang="en-US" i="1" dirty="0" err="1"/>
              <a:t>profesorul</a:t>
            </a:r>
            <a:r>
              <a:rPr lang="en-US" i="1" dirty="0"/>
              <a:t> decide </a:t>
            </a:r>
            <a:r>
              <a:rPr lang="en-US" i="1" dirty="0" err="1"/>
              <a:t>dacă</a:t>
            </a:r>
            <a:r>
              <a:rPr lang="en-US" i="1" dirty="0"/>
              <a:t> </a:t>
            </a:r>
            <a:r>
              <a:rPr lang="en-US" i="1" dirty="0" err="1"/>
              <a:t>procentul</a:t>
            </a:r>
            <a:r>
              <a:rPr lang="en-US" i="1" dirty="0"/>
              <a:t> de 25% din </a:t>
            </a:r>
            <a:r>
              <a:rPr lang="en-US" i="1" dirty="0" err="1"/>
              <a:t>timpul</a:t>
            </a:r>
            <a:r>
              <a:rPr lang="en-US" i="1" dirty="0"/>
              <a:t> </a:t>
            </a:r>
            <a:r>
              <a:rPr lang="en-US" i="1" dirty="0" err="1"/>
              <a:t>alocat</a:t>
            </a:r>
            <a:r>
              <a:rPr lang="en-US" i="1" dirty="0"/>
              <a:t> </a:t>
            </a:r>
            <a:r>
              <a:rPr lang="en-US" i="1" dirty="0" err="1"/>
              <a:t>disciplinei</a:t>
            </a:r>
            <a:r>
              <a:rPr lang="en-US" i="1" dirty="0"/>
              <a:t>/</a:t>
            </a:r>
            <a:r>
              <a:rPr lang="en-US" i="1" dirty="0" err="1"/>
              <a:t>domeniului</a:t>
            </a:r>
            <a:r>
              <a:rPr lang="en-US" i="1" dirty="0"/>
              <a:t> de </a:t>
            </a:r>
            <a:r>
              <a:rPr lang="en-US" i="1" dirty="0" err="1"/>
              <a:t>studiu</a:t>
            </a:r>
            <a:r>
              <a:rPr lang="en-US" i="1" dirty="0"/>
              <a:t> </a:t>
            </a:r>
            <a:r>
              <a:rPr lang="en-US" i="1" dirty="0" err="1"/>
              <a:t>este</a:t>
            </a:r>
            <a:r>
              <a:rPr lang="en-US" i="1" dirty="0"/>
              <a:t> </a:t>
            </a:r>
            <a:r>
              <a:rPr lang="en-US" i="1" dirty="0" err="1"/>
              <a:t>folosit</a:t>
            </a:r>
            <a:r>
              <a:rPr lang="en-US" i="1" dirty="0"/>
              <a:t> </a:t>
            </a:r>
            <a:r>
              <a:rPr lang="en-US" i="1" dirty="0" err="1"/>
              <a:t>pentru</a:t>
            </a:r>
            <a:r>
              <a:rPr lang="en-US" i="1" dirty="0"/>
              <a:t> </a:t>
            </a:r>
            <a:r>
              <a:rPr lang="en-US" i="1" dirty="0" err="1"/>
              <a:t>învăţare</a:t>
            </a:r>
            <a:r>
              <a:rPr lang="en-US" i="1" dirty="0"/>
              <a:t> </a:t>
            </a:r>
            <a:r>
              <a:rPr lang="en-US" i="1" dirty="0" err="1"/>
              <a:t>remedială</a:t>
            </a:r>
            <a:r>
              <a:rPr lang="en-US" i="1" dirty="0"/>
              <a:t>, </a:t>
            </a:r>
            <a:r>
              <a:rPr lang="en-US" i="1" dirty="0" err="1"/>
              <a:t>pentru</a:t>
            </a:r>
            <a:r>
              <a:rPr lang="en-US" i="1" dirty="0"/>
              <a:t> </a:t>
            </a:r>
            <a:r>
              <a:rPr lang="en-US" i="1" dirty="0" err="1"/>
              <a:t>consolidarea</a:t>
            </a:r>
            <a:r>
              <a:rPr lang="en-US" i="1" dirty="0"/>
              <a:t> </a:t>
            </a:r>
            <a:r>
              <a:rPr lang="en-US" i="1" dirty="0" err="1"/>
              <a:t>cunoştinţelor</a:t>
            </a:r>
            <a:r>
              <a:rPr lang="en-US" i="1" dirty="0"/>
              <a:t> </a:t>
            </a:r>
            <a:r>
              <a:rPr lang="en-US" i="1" dirty="0" err="1"/>
              <a:t>sau</a:t>
            </a:r>
            <a:r>
              <a:rPr lang="en-US" i="1" dirty="0"/>
              <a:t> </a:t>
            </a:r>
            <a:r>
              <a:rPr lang="en-US" i="1" dirty="0" err="1"/>
              <a:t>pentru</a:t>
            </a:r>
            <a:r>
              <a:rPr lang="en-US" i="1" dirty="0"/>
              <a:t> </a:t>
            </a:r>
            <a:r>
              <a:rPr lang="en-US" i="1" dirty="0" err="1"/>
              <a:t>stimularea</a:t>
            </a:r>
            <a:r>
              <a:rPr lang="en-US" i="1" dirty="0"/>
              <a:t> </a:t>
            </a:r>
            <a:r>
              <a:rPr lang="en-US" i="1" dirty="0" err="1"/>
              <a:t>elevilor</a:t>
            </a:r>
            <a:r>
              <a:rPr lang="en-US" i="1" dirty="0"/>
              <a:t> </a:t>
            </a:r>
            <a:r>
              <a:rPr lang="en-US" i="1" dirty="0" err="1"/>
              <a:t>capabili</a:t>
            </a:r>
            <a:r>
              <a:rPr lang="en-US" i="1" dirty="0"/>
              <a:t> de </a:t>
            </a:r>
            <a:r>
              <a:rPr lang="en-US" i="1" dirty="0" err="1"/>
              <a:t>performanţe</a:t>
            </a:r>
            <a:r>
              <a:rPr lang="en-US" i="1" dirty="0"/>
              <a:t> </a:t>
            </a:r>
            <a:r>
              <a:rPr lang="en-US" i="1" dirty="0" err="1"/>
              <a:t>superioare</a:t>
            </a:r>
            <a:r>
              <a:rPr lang="en-US" i="1" dirty="0"/>
              <a:t>, conform </a:t>
            </a:r>
            <a:r>
              <a:rPr lang="en-US" i="1" dirty="0" err="1"/>
              <a:t>unor</a:t>
            </a:r>
            <a:r>
              <a:rPr lang="en-US" i="1" dirty="0"/>
              <a:t> </a:t>
            </a:r>
            <a:r>
              <a:rPr lang="en-US" i="1" dirty="0" err="1"/>
              <a:t>planuri</a:t>
            </a:r>
            <a:r>
              <a:rPr lang="en-US" i="1" dirty="0"/>
              <a:t> </a:t>
            </a:r>
            <a:r>
              <a:rPr lang="en-US" i="1" dirty="0" err="1"/>
              <a:t>individuale</a:t>
            </a:r>
            <a:r>
              <a:rPr lang="en-US" i="1" dirty="0"/>
              <a:t> de </a:t>
            </a:r>
            <a:r>
              <a:rPr lang="en-US" i="1" dirty="0" err="1"/>
              <a:t>învăţare</a:t>
            </a:r>
            <a:r>
              <a:rPr lang="en-US" i="1" dirty="0"/>
              <a:t> elaborate </a:t>
            </a:r>
            <a:r>
              <a:rPr lang="en-US" i="1" dirty="0" err="1"/>
              <a:t>pentru</a:t>
            </a:r>
            <a:r>
              <a:rPr lang="en-US" i="1" dirty="0"/>
              <a:t> </a:t>
            </a:r>
            <a:r>
              <a:rPr lang="en-US" i="1" dirty="0" err="1"/>
              <a:t>fiecare</a:t>
            </a:r>
            <a:r>
              <a:rPr lang="en-US" i="1" dirty="0"/>
              <a:t> elev. 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1719058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u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ubstituent conținut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La CP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, clasa I şi a II-a,  Matematica şi explorarea mediului se studiază integrat;</a:t>
            </a:r>
          </a:p>
          <a:p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Limba modernă – introdusă de la CP;</a:t>
            </a:r>
          </a:p>
          <a:p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CP,  I  -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30 - 35 de minute - durata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cursurilor, 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la care se adaugă activităţi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liber–alese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recreative, 10 – 15 minute;</a:t>
            </a:r>
            <a:endParaRPr lang="ro-RO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ro-RO" dirty="0">
                <a:latin typeface="Arial" panose="020B0604020202020204" pitchFamily="34" charset="0"/>
                <a:cs typeface="Arial" panose="020B0604020202020204" pitchFamily="34" charset="0"/>
              </a:rPr>
              <a:t>II-a, a III-a şi a IV-a – </a:t>
            </a:r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45 de minute;</a:t>
            </a:r>
          </a:p>
          <a:p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La disciplina Dezvoltare personală nu se acordă calificative;</a:t>
            </a:r>
          </a:p>
          <a:p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Repetenția poate apărea în învățământul primar numai la finalul clasei a II-a;</a:t>
            </a:r>
          </a:p>
          <a:p>
            <a:r>
              <a:rPr lang="ro-RO" dirty="0" smtClean="0">
                <a:latin typeface="Arial" panose="020B0604020202020204" pitchFamily="34" charset="0"/>
                <a:cs typeface="Arial" panose="020B0604020202020204" pitchFamily="34" charset="0"/>
              </a:rPr>
              <a:t>La clasa pregătitoare nu se acordă calificative (nici la purtare).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o-RO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558322973"/>
      </p:ext>
    </p:extLst>
  </p:cSld>
  <p:clrMapOvr>
    <a:masterClrMapping/>
  </p:clrMapOvr>
</p:sld>
</file>

<file path=ppt/theme/theme1.xml><?xml version="1.0" encoding="utf-8"?>
<a:theme xmlns:a="http://schemas.openxmlformats.org/drawingml/2006/main" name="Cadru">
  <a:themeElements>
    <a:clrScheme name="Frame">
      <a:dk1>
        <a:srgbClr val="000000"/>
      </a:dk1>
      <a:lt1>
        <a:srgbClr val="FFFFFF"/>
      </a:lt1>
      <a:dk2>
        <a:srgbClr val="545454"/>
      </a:dk2>
      <a:lt2>
        <a:srgbClr val="BFBFBF"/>
      </a:lt2>
      <a:accent1>
        <a:srgbClr val="40BAD2"/>
      </a:accent1>
      <a:accent2>
        <a:srgbClr val="FAB900"/>
      </a:accent2>
      <a:accent3>
        <a:srgbClr val="90BB23"/>
      </a:accent3>
      <a:accent4>
        <a:srgbClr val="EE7008"/>
      </a:accent4>
      <a:accent5>
        <a:srgbClr val="1AB39F"/>
      </a:accent5>
      <a:accent6>
        <a:srgbClr val="D5393D"/>
      </a:accent6>
      <a:hlink>
        <a:srgbClr val="90BB23"/>
      </a:hlink>
      <a:folHlink>
        <a:srgbClr val="EE7008"/>
      </a:folHlink>
    </a:clrScheme>
    <a:fontScheme name="Frame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TC103457475[[fn=Cadru]]</Template>
  <TotalTime>227</TotalTime>
  <Words>603</Words>
  <Application>Microsoft Office PowerPoint</Application>
  <PresentationFormat>Custom</PresentationFormat>
  <Paragraphs>51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Cadru</vt:lpstr>
      <vt:lpstr>CONSFĂTUIRI JUDEȚENE 8 – 10 septembrie 2014</vt:lpstr>
      <vt:lpstr>STRUCTURA ANULUI ŞCOLAR</vt:lpstr>
      <vt:lpstr>STRUCTURA ANULUI ŞCOLAR</vt:lpstr>
      <vt:lpstr>„Şcoala altfel: Să știi mai multe, să fii mai bun!”</vt:lpstr>
      <vt:lpstr>Atenţie!</vt:lpstr>
      <vt:lpstr>2014 – 2015 CP, cls. I şi a II-a</vt:lpstr>
      <vt:lpstr> Clasele a III-a şi a IV-a</vt:lpstr>
      <vt:lpstr>ART. 66 Legea educaţiei naţionale </vt:lpstr>
      <vt:lpstr>Slide 9</vt:lpstr>
      <vt:lpstr>EN 2, EN 4</vt:lpstr>
      <vt:lpstr>ALTE REPERE LEGISLATIVE CARE VIZEAZĂ ÎNV: PRIMAR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REUNIUNEA INSPECTORILOR PENTRU ÎNVĂŢĂMÂNTUL PRIMAR BISTRIŢA, 3 – 4 septembrie 2014</dc:title>
  <dc:creator>Gabriela</dc:creator>
  <cp:lastModifiedBy>Alina</cp:lastModifiedBy>
  <cp:revision>22</cp:revision>
  <dcterms:created xsi:type="dcterms:W3CDTF">2014-09-01T16:30:16Z</dcterms:created>
  <dcterms:modified xsi:type="dcterms:W3CDTF">2014-09-14T14:39:14Z</dcterms:modified>
</cp:coreProperties>
</file>