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61" r:id="rId3"/>
    <p:sldId id="275" r:id="rId4"/>
    <p:sldId id="276" r:id="rId5"/>
    <p:sldId id="277" r:id="rId6"/>
    <p:sldId id="290" r:id="rId7"/>
    <p:sldId id="278" r:id="rId8"/>
    <p:sldId id="286" r:id="rId9"/>
    <p:sldId id="279" r:id="rId10"/>
    <p:sldId id="281" r:id="rId11"/>
    <p:sldId id="280" r:id="rId12"/>
    <p:sldId id="282" r:id="rId13"/>
    <p:sldId id="289" r:id="rId14"/>
    <p:sldId id="283" r:id="rId15"/>
    <p:sldId id="285" r:id="rId16"/>
    <p:sldId id="287" r:id="rId17"/>
    <p:sldId id="288" r:id="rId18"/>
    <p:sldId id="284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4874"/>
    <a:srgbClr val="B93B03"/>
    <a:srgbClr val="1A4226"/>
    <a:srgbClr val="451717"/>
    <a:srgbClr val="000000"/>
    <a:srgbClr val="F1FB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739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597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3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389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67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435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2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436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85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774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9/23/2018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isj.hd.edu.ro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isj.hd.edu.ro/" TargetMode="Externa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Imagine 17" descr="SiglaMECS-cfManu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935" y="281601"/>
            <a:ext cx="2991824" cy="81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u 3"/>
          <p:cNvSpPr>
            <a:spLocks noGrp="1"/>
          </p:cNvSpPr>
          <p:nvPr>
            <p:ph type="title"/>
          </p:nvPr>
        </p:nvSpPr>
        <p:spPr>
          <a:xfrm>
            <a:off x="457200" y="1303077"/>
            <a:ext cx="11319163" cy="3086159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CONSFĂTUIRILE JUDEŢENE  </a:t>
            </a:r>
            <a:b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ALE PROFESORILOR </a:t>
            </a:r>
            <a:b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altLang="ro-RO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LIMBA </a:t>
            </a:r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ŞI LITERATURA ROMÂNĂ </a:t>
            </a:r>
            <a:b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ŞI LIMB</a:t>
            </a:r>
            <a:r>
              <a:rPr lang="en-US" altLang="ro-RO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</a:t>
            </a:r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altLang="ro-RO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LATIN</a:t>
            </a:r>
            <a:r>
              <a:rPr lang="ro-RO" altLang="en-US" sz="48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Ă</a:t>
            </a:r>
            <a:endParaRPr lang="ro-RO" sz="4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011488" y="5733321"/>
            <a:ext cx="9499167" cy="1554170"/>
          </a:xfrm>
        </p:spPr>
        <p:txBody>
          <a:bodyPr/>
          <a:lstStyle/>
          <a:p>
            <a:pPr marL="0" indent="0" algn="ctr">
              <a:buNone/>
            </a:pPr>
            <a:r>
              <a:rPr lang="ro-RO" altLang="en-US" sz="5000" b="1" u="sng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ANUL  ŞCOLAR  2018-2019</a:t>
            </a:r>
          </a:p>
        </p:txBody>
      </p:sp>
      <p:pic>
        <p:nvPicPr>
          <p:cNvPr id="5" name="Imagine 5" descr="s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3" y="281601"/>
            <a:ext cx="951570" cy="91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48931" y="271778"/>
            <a:ext cx="2491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b="1" spc="120" dirty="0"/>
              <a:t>INSPECTORATUL </a:t>
            </a:r>
            <a:endParaRPr lang="en-US" sz="2000" b="1" dirty="0"/>
          </a:p>
          <a:p>
            <a:pPr>
              <a:spcAft>
                <a:spcPts val="0"/>
              </a:spcAft>
            </a:pPr>
            <a:r>
              <a:rPr lang="en-US" sz="2000" b="1" dirty="0"/>
              <a:t>ȘCOLAR JUDEȚEAN </a:t>
            </a:r>
          </a:p>
          <a:p>
            <a:pPr>
              <a:spcAft>
                <a:spcPts val="0"/>
              </a:spcAft>
            </a:pPr>
            <a:r>
              <a:rPr lang="en-US" sz="2000" b="1" spc="380" dirty="0"/>
              <a:t>HUNEDOARA</a:t>
            </a:r>
            <a:endParaRPr lang="en-US" sz="2000" b="1" dirty="0">
              <a:latin typeface="Calibri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71482" y="230522"/>
            <a:ext cx="4887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Str. </a:t>
            </a:r>
            <a:r>
              <a:rPr lang="en-US" sz="1200" b="1" dirty="0" err="1"/>
              <a:t>Gh</a:t>
            </a:r>
            <a:r>
              <a:rPr lang="en-US" sz="1200" b="1" dirty="0"/>
              <a:t>. </a:t>
            </a:r>
            <a:r>
              <a:rPr lang="en-US" sz="1200" b="1" dirty="0" err="1"/>
              <a:t>Baritiu</a:t>
            </a:r>
            <a:r>
              <a:rPr lang="en-US" sz="1200" b="1" dirty="0"/>
              <a:t>  nr. 2, 330065 - DEVA, </a:t>
            </a:r>
            <a:r>
              <a:rPr lang="en-US" sz="1200" b="1" dirty="0" err="1"/>
              <a:t>jud</a:t>
            </a:r>
            <a:r>
              <a:rPr lang="en-US" sz="1200" b="1" dirty="0"/>
              <a:t>. HUNEDOARA</a:t>
            </a:r>
            <a:endParaRPr lang="en-US" sz="1200" dirty="0"/>
          </a:p>
          <a:p>
            <a:r>
              <a:rPr lang="en-US" sz="1200" dirty="0"/>
              <a:t>Tel:    +4 (0) 254213315, +4 (0) 254215755</a:t>
            </a:r>
          </a:p>
          <a:p>
            <a:r>
              <a:rPr lang="en-US" sz="1200" dirty="0"/>
              <a:t>Fax:   +4 (0) 254215034, +4 (0) 254220911</a:t>
            </a:r>
          </a:p>
          <a:p>
            <a:r>
              <a:rPr lang="en-US" sz="1200" dirty="0"/>
              <a:t>inspectorat@isj.hd.edu.ro</a:t>
            </a:r>
          </a:p>
          <a:p>
            <a:r>
              <a:rPr lang="en-US" sz="1200" u="sng" dirty="0">
                <a:hlinkClick r:id="rId4"/>
              </a:rPr>
              <a:t>http://isj.hd.edu.ro</a:t>
            </a: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935" y="3723689"/>
            <a:ext cx="2857899" cy="218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73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50691" y="132692"/>
            <a:ext cx="10131425" cy="886640"/>
          </a:xfrm>
        </p:spPr>
        <p:txBody>
          <a:bodyPr/>
          <a:lstStyle/>
          <a:p>
            <a:pPr algn="ctr"/>
            <a:r>
              <a:rPr lang="ro-RO" altLang="en-US" b="1" u="sng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EXAMENE NAȚIONALE </a:t>
            </a:r>
            <a:r>
              <a:rPr lang="ro-RO" altLang="en-US" b="1" u="sng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2018-2019</a:t>
            </a:r>
            <a:endParaRPr lang="ro-RO" b="1" u="sng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84909" y="964142"/>
            <a:ext cx="11540835" cy="5298114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80000"/>
              </a:lnSpc>
              <a:buNone/>
            </a:pPr>
            <a:r>
              <a:rPr lang="ro-RO" altLang="en-US" sz="3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en-US" altLang="en-US" sz="3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xamenul</a:t>
            </a:r>
            <a:r>
              <a:rPr lang="en-US" altLang="en-US" sz="3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național</a:t>
            </a:r>
            <a:r>
              <a:rPr lang="en-US" altLang="en-US" sz="3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3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Bacalaureat</a:t>
            </a:r>
            <a:r>
              <a:rPr lang="en-US" altLang="en-US" sz="3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3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3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9 </a:t>
            </a:r>
            <a:r>
              <a:rPr lang="ro-RO" altLang="en-US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(OMEN </a:t>
            </a:r>
            <a:r>
              <a:rPr lang="ro-RO" alt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/ 31.08.2018)</a:t>
            </a:r>
            <a:endParaRPr lang="en-US" altLang="en-US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80000"/>
              </a:lnSpc>
              <a:buNone/>
            </a:pPr>
            <a:endParaRPr lang="ro-RO" altLang="en-US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b="1" dirty="0">
                <a:latin typeface="Calibri" pitchFamily="34" charset="0"/>
                <a:cs typeface="Calibri" pitchFamily="34" charset="0"/>
              </a:rPr>
              <a:t>Prima sesiune a examenului de Bacalaureat </a:t>
            </a:r>
            <a:r>
              <a:rPr lang="ro-RO" altLang="en-US" sz="2400" b="1" dirty="0" smtClean="0">
                <a:latin typeface="Calibri" pitchFamily="34" charset="0"/>
                <a:cs typeface="Calibri" pitchFamily="34" charset="0"/>
              </a:rPr>
              <a:t>2019:</a:t>
            </a:r>
            <a:endParaRPr lang="ro-RO" altLang="en-US" sz="2400" b="1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27 -31 mai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înscrierea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candidaților;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3-4 iunie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proba de evaluare a </a:t>
            </a:r>
            <a:r>
              <a:rPr lang="ro-RO" altLang="en-US" sz="2400" dirty="0" err="1">
                <a:latin typeface="Calibri" pitchFamily="34" charset="0"/>
                <a:cs typeface="Calibri" pitchFamily="34" charset="0"/>
              </a:rPr>
              <a:t>competenţelor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 lingvistice de comunicare orală în Limba română (proba A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);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1 iulie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probă scrisă - Limba și literatura română - Ea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);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- 8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 iulie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afișarea primelor rezultate (până la ora 12:00) și depunerea contestațiilor (orele 12:00 - 16:00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); 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9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și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12 iulie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rezolvarea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contestațiilor;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12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iulie: afișarea rezultatelor finale.</a:t>
            </a:r>
          </a:p>
          <a:p>
            <a:pPr algn="just">
              <a:lnSpc>
                <a:spcPct val="80000"/>
              </a:lnSpc>
              <a:buNone/>
            </a:pP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b="1" dirty="0">
                <a:latin typeface="Calibri" pitchFamily="34" charset="0"/>
                <a:cs typeface="Calibri" pitchFamily="34" charset="0"/>
              </a:rPr>
              <a:t>A doua sesiune a examenului de Bacalaureat </a:t>
            </a:r>
            <a:r>
              <a:rPr lang="ro-RO" altLang="en-US" sz="2400" b="1" dirty="0" smtClean="0">
                <a:latin typeface="Calibri" pitchFamily="34" charset="0"/>
                <a:cs typeface="Calibri" pitchFamily="34" charset="0"/>
              </a:rPr>
              <a:t>2019:</a:t>
            </a:r>
            <a:endParaRPr lang="ro-RO" altLang="en-US" sz="2400" b="1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15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19 iulie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înscrierea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candidaților;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26 iulie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înscrierea candidaților care au promovat examenele de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corigențe;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21 august 2019t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: limba si literatura română - proba Ea) - proba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scrisă;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27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&amp;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28 august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evaluarea competențelor lingvistice de comunicare orală în limba română - proba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A;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3 septembrie:afișarea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primelor rezultate (până la ora 12:00) și depunerea contestațiilor (orele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12:00-</a:t>
            </a:r>
            <a:r>
              <a:rPr lang="en-US" altLang="en-US" sz="2400" dirty="0" smtClean="0">
                <a:latin typeface="Calibri" pitchFamily="34" charset="0"/>
                <a:cs typeface="Calibri" pitchFamily="34" charset="0"/>
              </a:rPr>
              <a:t>18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:00);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3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6 septembrie 2019: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rezolvarea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contestațiilor;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7 septembrie 201</a:t>
            </a:r>
            <a:r>
              <a:rPr lang="en-US" altLang="en-US" sz="2400" dirty="0" smtClean="0">
                <a:latin typeface="Calibri" pitchFamily="34" charset="0"/>
                <a:cs typeface="Calibri" pitchFamily="34" charset="0"/>
              </a:rPr>
              <a:t>9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afișarea rezultatelor finale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ro-RO" altLang="en-US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26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1" y="254834"/>
            <a:ext cx="10131425" cy="974359"/>
          </a:xfrm>
        </p:spPr>
        <p:txBody>
          <a:bodyPr/>
          <a:lstStyle/>
          <a:p>
            <a:pPr algn="ctr"/>
            <a:r>
              <a:rPr lang="ro-RO" altLang="en-US" b="1" u="sng" spc="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EXAMENE NAȚIONALE 2018-2019</a:t>
            </a:r>
            <a:endParaRPr lang="ro-RO" b="1" u="sng" spc="3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87926" y="1229193"/>
            <a:ext cx="11443855" cy="5456420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o-RO" altLang="en-US" sz="2800" b="1" dirty="0">
                <a:solidFill>
                  <a:schemeClr val="tx1"/>
                </a:solidFill>
              </a:rPr>
              <a:t>Evaluarea </a:t>
            </a:r>
            <a:r>
              <a:rPr lang="ro-RO" altLang="en-US" sz="2800" b="1" dirty="0" err="1">
                <a:solidFill>
                  <a:schemeClr val="tx1"/>
                </a:solidFill>
              </a:rPr>
              <a:t>naţională</a:t>
            </a:r>
            <a:r>
              <a:rPr lang="ro-RO" altLang="en-US" sz="2800" b="1" dirty="0">
                <a:solidFill>
                  <a:schemeClr val="tx1"/>
                </a:solidFill>
              </a:rPr>
              <a:t> pentru absolvenții clasei a </a:t>
            </a:r>
            <a:r>
              <a:rPr lang="ro-RO" altLang="en-US" sz="2800" b="1" dirty="0" smtClean="0">
                <a:solidFill>
                  <a:schemeClr val="tx1"/>
                </a:solidFill>
              </a:rPr>
              <a:t>VIII-a</a:t>
            </a:r>
          </a:p>
          <a:p>
            <a:pPr algn="ctr">
              <a:lnSpc>
                <a:spcPct val="80000"/>
              </a:lnSpc>
              <a:buNone/>
            </a:pPr>
            <a:r>
              <a:rPr lang="ro-RO" altLang="en-US" sz="2800" b="1" dirty="0" smtClean="0">
                <a:solidFill>
                  <a:schemeClr val="tx1"/>
                </a:solidFill>
              </a:rPr>
              <a:t> </a:t>
            </a:r>
            <a:r>
              <a:rPr lang="ro-RO" altLang="en-US" sz="2800" b="1" dirty="0">
                <a:solidFill>
                  <a:schemeClr val="tx1"/>
                </a:solidFill>
              </a:rPr>
              <a:t>(OMEN  nr. </a:t>
            </a:r>
            <a:r>
              <a:rPr lang="ro-RO" altLang="en-US" sz="2800" b="1" dirty="0" smtClean="0">
                <a:solidFill>
                  <a:schemeClr val="tx1"/>
                </a:solidFill>
              </a:rPr>
              <a:t>/31.08.2018)</a:t>
            </a:r>
            <a:endParaRPr lang="ro-RO" altLang="en-US" sz="2800" b="1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o-RO" altLang="en-US" sz="2800" dirty="0"/>
              <a:t>	- </a:t>
            </a:r>
            <a:r>
              <a:rPr lang="ro-RO" altLang="en-US" sz="2800" dirty="0" smtClean="0"/>
              <a:t>03-07 </a:t>
            </a:r>
            <a:r>
              <a:rPr lang="ro-RO" altLang="en-US" sz="2800" dirty="0"/>
              <a:t>iunie </a:t>
            </a:r>
            <a:r>
              <a:rPr lang="ro-RO" altLang="en-US" sz="2800" dirty="0" smtClean="0"/>
              <a:t>2019: </a:t>
            </a:r>
            <a:r>
              <a:rPr lang="ro-RO" altLang="en-US" sz="2800" dirty="0"/>
              <a:t>Înscrierea </a:t>
            </a:r>
            <a:r>
              <a:rPr lang="ro-RO" altLang="en-US" sz="2800" dirty="0" err="1" smtClean="0"/>
              <a:t>absolvenţilor</a:t>
            </a:r>
            <a:r>
              <a:rPr lang="ro-RO" altLang="en-US" sz="2800" dirty="0" smtClean="0"/>
              <a:t> la </a:t>
            </a:r>
            <a:r>
              <a:rPr lang="ro-RO" altLang="en-US" sz="2800" dirty="0"/>
              <a:t>evaluarea </a:t>
            </a:r>
            <a:r>
              <a:rPr lang="ro-RO" altLang="en-US" sz="2800" dirty="0" smtClean="0"/>
              <a:t>națională;</a:t>
            </a:r>
            <a:endParaRPr lang="ro-RO" altLang="en-US" sz="2800" dirty="0"/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o-RO" altLang="en-US" sz="2800" dirty="0"/>
              <a:t>	</a:t>
            </a:r>
            <a:r>
              <a:rPr lang="ro-RO" altLang="en-US" sz="2800" dirty="0" smtClean="0"/>
              <a:t>	- 09 </a:t>
            </a:r>
            <a:r>
              <a:rPr lang="ro-RO" altLang="en-US" sz="2800" dirty="0"/>
              <a:t>iunie </a:t>
            </a:r>
            <a:r>
              <a:rPr lang="ro-RO" altLang="en-US" sz="2800" dirty="0" smtClean="0"/>
              <a:t>2019: </a:t>
            </a:r>
            <a:r>
              <a:rPr lang="ro-RO" altLang="en-US" sz="2800" dirty="0"/>
              <a:t>Încheierea cursurilor pentru clasa a </a:t>
            </a:r>
            <a:r>
              <a:rPr lang="ro-RO" altLang="en-US" sz="2800" dirty="0" smtClean="0"/>
              <a:t>VIII-a;</a:t>
            </a:r>
            <a:endParaRPr lang="ro-RO" altLang="en-US" sz="2800" dirty="0"/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o-RO" altLang="en-US" sz="2800" dirty="0"/>
              <a:t>	- </a:t>
            </a:r>
            <a:r>
              <a:rPr lang="en-US" altLang="en-US" sz="2800" dirty="0" smtClean="0"/>
              <a:t>1</a:t>
            </a:r>
            <a:r>
              <a:rPr lang="ro-RO" altLang="en-US" sz="2800" dirty="0" smtClean="0"/>
              <a:t>8 </a:t>
            </a:r>
            <a:r>
              <a:rPr lang="ro-RO" altLang="en-US" sz="2800" dirty="0"/>
              <a:t>iunie </a:t>
            </a:r>
            <a:r>
              <a:rPr lang="ro-RO" altLang="en-US" sz="2800" dirty="0" smtClean="0"/>
              <a:t>2019: </a:t>
            </a:r>
            <a:r>
              <a:rPr lang="ro-RO" altLang="en-US" sz="2800" dirty="0"/>
              <a:t>Limba şi literatura română - probă </a:t>
            </a:r>
            <a:r>
              <a:rPr lang="ro-RO" altLang="en-US" sz="2800" dirty="0" smtClean="0"/>
              <a:t>scrisă;</a:t>
            </a:r>
            <a:endParaRPr lang="ro-RO" altLang="en-US" sz="2800" dirty="0"/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o-RO" altLang="en-US" sz="2800" dirty="0"/>
              <a:t>	</a:t>
            </a:r>
            <a:r>
              <a:rPr lang="ro-RO" altLang="en-US" sz="2800" dirty="0" smtClean="0"/>
              <a:t>	- 25 </a:t>
            </a:r>
            <a:r>
              <a:rPr lang="ro-RO" altLang="en-US" sz="2800" dirty="0"/>
              <a:t>iunie </a:t>
            </a:r>
            <a:r>
              <a:rPr lang="ro-RO" altLang="en-US" sz="2800" dirty="0" smtClean="0"/>
              <a:t>2019: </a:t>
            </a:r>
            <a:r>
              <a:rPr lang="ro-RO" altLang="en-US" sz="2800" dirty="0"/>
              <a:t>Afişarea rezultatelor înaintea contestațiilor (până la ora 12:00), depunerea contestaţiilor (orele </a:t>
            </a:r>
            <a:r>
              <a:rPr lang="ro-RO" altLang="en-US" sz="2800" dirty="0" smtClean="0"/>
              <a:t>14:00–20:00);</a:t>
            </a:r>
            <a:endParaRPr lang="ro-RO" altLang="en-US" sz="2800" dirty="0"/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o-RO" altLang="en-US" sz="2800" dirty="0"/>
              <a:t>	</a:t>
            </a:r>
            <a:r>
              <a:rPr lang="ro-RO" altLang="en-US" sz="2800" dirty="0" smtClean="0"/>
              <a:t>			- 26-28 </a:t>
            </a:r>
            <a:r>
              <a:rPr lang="ro-RO" altLang="en-US" sz="2800" dirty="0"/>
              <a:t>iunie </a:t>
            </a:r>
            <a:r>
              <a:rPr lang="ro-RO" altLang="en-US" sz="2800" dirty="0" smtClean="0"/>
              <a:t>2019: </a:t>
            </a:r>
            <a:r>
              <a:rPr lang="ro-RO" altLang="en-US" sz="2800" dirty="0"/>
              <a:t>Soluţionarea </a:t>
            </a:r>
            <a:r>
              <a:rPr lang="ro-RO" altLang="en-US" sz="2800" dirty="0" smtClean="0"/>
              <a:t>contestaţiilor;</a:t>
            </a:r>
            <a:endParaRPr lang="ro-RO" altLang="en-US" sz="2800" dirty="0"/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o-RO" altLang="en-US" sz="2800" dirty="0"/>
              <a:t>	</a:t>
            </a:r>
            <a:r>
              <a:rPr lang="ro-RO" altLang="en-US" sz="2800" dirty="0" smtClean="0"/>
              <a:t>				- 29 </a:t>
            </a:r>
            <a:r>
              <a:rPr lang="ro-RO" altLang="en-US" sz="2800" dirty="0"/>
              <a:t>iunie </a:t>
            </a:r>
            <a:r>
              <a:rPr lang="ro-RO" altLang="en-US" sz="2800" dirty="0" smtClean="0"/>
              <a:t>2019: </a:t>
            </a:r>
            <a:r>
              <a:rPr lang="ro-RO" altLang="en-US" sz="2800" dirty="0"/>
              <a:t>Afişarea rezultatelor finale.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13853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98765" y="284813"/>
            <a:ext cx="11111345" cy="1034322"/>
          </a:xfrm>
        </p:spPr>
        <p:txBody>
          <a:bodyPr/>
          <a:lstStyle/>
          <a:p>
            <a:r>
              <a:rPr lang="ro-RO" altLang="ko-KR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CURRICULUM LA LIMBA ȘI LITERATURA ROMÂNĂ</a:t>
            </a:r>
            <a:endParaRPr lang="ko-KR" altLang="en-US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685801" y="1319135"/>
            <a:ext cx="11171419" cy="5051685"/>
          </a:xfrm>
        </p:spPr>
        <p:txBody>
          <a:bodyPr/>
          <a:lstStyle/>
          <a:p>
            <a:pPr marL="0" indent="0">
              <a:buNone/>
            </a:pPr>
            <a:r>
              <a:rPr lang="ro-RO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ro-RO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Programele școlare pentru clasa a V-a, cuprinse în Anexa 2a  OMEN nr. 3393/28.02.2017 se aplică în sistemul de învățământ începând cu anul școlar 2017;</a:t>
            </a:r>
          </a:p>
          <a:p>
            <a:pPr marL="0" indent="0">
              <a:buNone/>
            </a:pPr>
            <a:r>
              <a:rPr lang="ro-RO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		Programa școlară pentru clasa a VI-a începând cu anul școlar 2018-2019</a:t>
            </a:r>
            <a:endParaRPr lang="en-US" altLang="ko-KR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lvl="5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este structurată pe formarea – evaluarea  competențelor</a:t>
            </a:r>
            <a:endParaRPr lang="ko-KR" altLang="en-US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lvl="5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include procesele de construcție a  competenței</a:t>
            </a:r>
            <a:endParaRPr lang="ko-KR" altLang="en-US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lvl="6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stimulează exprimarea punctului de vedere și creativitatea</a:t>
            </a:r>
            <a:endParaRPr lang="ko-KR" altLang="en-US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lvl="7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ro-RO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indică tipuri de activități specifice  formării acestora</a:t>
            </a:r>
            <a:endParaRPr lang="ko-KR" altLang="en-US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lvl="8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ro-RO" altLang="ko-KR" sz="2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Introducerea elementelor de interculturalitate</a:t>
            </a:r>
            <a:endParaRPr lang="ko-KR" altLang="en-US" sz="24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85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017" y="565584"/>
            <a:ext cx="10972800" cy="1143000"/>
          </a:xfrm>
        </p:spPr>
        <p:txBody>
          <a:bodyPr/>
          <a:lstStyle/>
          <a:p>
            <a:pPr lvl="0"/>
            <a:r>
              <a:rPr lang="ro-RO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OPȚIUNI ALE NOII PROGRAME</a:t>
            </a:r>
            <a:r>
              <a:rPr lang="ko-KR" alt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ko-KR" alt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sz="2000" b="1" dirty="0" smtClean="0">
                <a:latin typeface="Calibri" pitchFamily="34" charset="0"/>
                <a:cs typeface="Calibri" pitchFamily="34" charset="0"/>
              </a:rPr>
              <a:t>aprobate prin OMEN nr. 3393/28.02.2017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527" y="1318246"/>
            <a:ext cx="11712792" cy="1447373"/>
          </a:xfrm>
        </p:spPr>
        <p:txBody>
          <a:bodyPr/>
          <a:lstStyle/>
          <a:p>
            <a:pPr algn="just"/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Foarte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important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este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elevul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să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poată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face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și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lectura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imaginii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transferând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astfel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alte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coduri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de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comunicare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în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codul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lingvistic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. </a:t>
            </a:r>
            <a:endParaRPr lang="ro-RO" sz="1500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Procesul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este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complex,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dar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aspectul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funcțional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are o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importanță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majoră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o-RO" sz="1500" b="1" dirty="0" smtClean="0">
                <a:latin typeface="Calibri" pitchFamily="34" charset="0"/>
                <a:cs typeface="Calibri" pitchFamily="34" charset="0"/>
              </a:rPr>
              <a:t>î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ro-RO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asigurarea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inserției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sociale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reclama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, opera de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artă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plastică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etc.).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ro-RO" sz="1500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Prin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acest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transfer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dintr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-un cod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în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altul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proces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de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codare-decodare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elevul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face un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exercițiu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de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logică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prin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care se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ating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toate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competențe</a:t>
            </a:r>
            <a:r>
              <a:rPr lang="ro-RO" sz="1500" b="1" dirty="0" smtClean="0">
                <a:latin typeface="Calibri" pitchFamily="34" charset="0"/>
                <a:cs typeface="Calibri" pitchFamily="34" charset="0"/>
              </a:rPr>
              <a:t>le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chei</a:t>
            </a:r>
            <a:r>
              <a:rPr lang="ro-RO" sz="1500" b="1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, cu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focalizare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dezvoltarea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abilității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de a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participa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într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-un mod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eficient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și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constructiv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la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viața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socială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și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de a se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implica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în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mod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activ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și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democratic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în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o-RO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societățile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din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ce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în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ce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mai</a:t>
            </a:r>
            <a:r>
              <a:rPr lang="en-US" sz="15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i="1" dirty="0" err="1" smtClean="0">
                <a:latin typeface="Calibri" pitchFamily="34" charset="0"/>
                <a:cs typeface="Calibri" pitchFamily="34" charset="0"/>
              </a:rPr>
              <a:t>variate</a:t>
            </a:r>
            <a:r>
              <a:rPr lang="ro-RO" sz="1500" b="1" i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0" algn="just"/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La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fiecare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oră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profesorul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va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avea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grijă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proiectarea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personalizată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demersului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didactic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să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cuprindă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toate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domeniile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de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conținut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, cu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pondere</a:t>
            </a:r>
            <a:r>
              <a:rPr lang="en-US" sz="15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500" b="1" dirty="0" err="1" smtClean="0">
                <a:latin typeface="Calibri" pitchFamily="34" charset="0"/>
                <a:cs typeface="Calibri" pitchFamily="34" charset="0"/>
              </a:rPr>
              <a:t>adaptată</a:t>
            </a:r>
            <a:r>
              <a:rPr lang="en-US" sz="14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048494" y="3076573"/>
            <a:ext cx="2245385" cy="2823500"/>
            <a:chOff x="5818787" y="3120878"/>
            <a:chExt cx="1678753" cy="1397816"/>
          </a:xfrm>
        </p:grpSpPr>
        <p:sp>
          <p:nvSpPr>
            <p:cNvPr id="5" name="TextBox 4"/>
            <p:cNvSpPr txBox="1"/>
            <p:nvPr/>
          </p:nvSpPr>
          <p:spPr>
            <a:xfrm>
              <a:off x="5818787" y="3201034"/>
              <a:ext cx="1678753" cy="1317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o-RO" sz="1200" dirty="0"/>
                <a:t>Noua programă a eliminat din procesul de învățare 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 </a:t>
              </a:r>
              <a:r>
                <a:rPr lang="ro-RO" sz="1200" dirty="0"/>
                <a:t>teoretizarea excesivă și   abstractizarea,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înlocuindu-le </a:t>
              </a:r>
              <a:r>
                <a:rPr lang="ro-RO" sz="1200" dirty="0"/>
                <a:t>cu elemente concrete, </a:t>
              </a:r>
              <a:r>
                <a:rPr lang="ro-RO" sz="1200" dirty="0" smtClean="0"/>
                <a:t>accesibile </a:t>
              </a:r>
              <a:r>
                <a:rPr lang="ro-RO" sz="1200" dirty="0"/>
                <a:t>pentru acest ni-vel de vârstă și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care </a:t>
              </a:r>
              <a:r>
                <a:rPr lang="ro-RO" sz="1200" dirty="0"/>
                <a:t>pot </a:t>
              </a:r>
              <a:r>
                <a:rPr lang="ro-RO" sz="1200" dirty="0" smtClean="0"/>
                <a:t> </a:t>
              </a:r>
              <a:r>
                <a:rPr lang="ro-RO" sz="1200" dirty="0"/>
                <a:t>conduce, prin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înțelegerea  </a:t>
              </a:r>
              <a:r>
                <a:rPr lang="ro-RO" sz="1200" dirty="0"/>
                <a:t>celor învățate, la formarea de competențe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18787" y="3120878"/>
              <a:ext cx="1557398" cy="209153"/>
            </a:xfrm>
            <a:prstGeom prst="rect">
              <a:avLst/>
            </a:prstGeom>
            <a:solidFill>
              <a:schemeClr val="accent3">
                <a:lumMod val="90000"/>
              </a:schemeClr>
            </a:solidFill>
            <a:ln w="1905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o-RO" altLang="ko-KR" sz="1400" b="1" u="sng" dirty="0">
                  <a:cs typeface="Arial" pitchFamily="34" charset="0"/>
                </a:rPr>
                <a:t>Competențe</a:t>
              </a:r>
              <a:endParaRPr lang="ko-KR" altLang="en-US" sz="1400" b="1" u="sng" dirty="0">
                <a:cs typeface="Arial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460992" y="3031842"/>
            <a:ext cx="2162440" cy="3395247"/>
            <a:chOff x="5829420" y="2808394"/>
            <a:chExt cx="1699645" cy="1739233"/>
          </a:xfrm>
        </p:grpSpPr>
        <p:sp>
          <p:nvSpPr>
            <p:cNvPr id="8" name="TextBox 7"/>
            <p:cNvSpPr txBox="1"/>
            <p:nvPr/>
          </p:nvSpPr>
          <p:spPr>
            <a:xfrm>
              <a:off x="5829420" y="2978984"/>
              <a:ext cx="1699645" cy="15686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o-RO" sz="1200" dirty="0"/>
                <a:t>Componentele </a:t>
              </a:r>
            </a:p>
            <a:p>
              <a:pPr algn="ctr"/>
              <a:r>
                <a:rPr lang="ro-RO" sz="1200" dirty="0"/>
                <a:t>programei urmează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logica </a:t>
              </a:r>
              <a:r>
                <a:rPr lang="ro-RO" sz="1200" dirty="0"/>
                <a:t>domeniului,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dezvoltând </a:t>
              </a:r>
              <a:r>
                <a:rPr lang="ro-RO" sz="1200" b="1" dirty="0"/>
                <a:t>competențe generale care se </a:t>
              </a:r>
              <a:endParaRPr lang="ro-RO" sz="1200" b="1" dirty="0" smtClean="0"/>
            </a:p>
            <a:p>
              <a:pPr algn="ctr"/>
              <a:r>
                <a:rPr lang="ro-RO" sz="1200" b="1" dirty="0" smtClean="0"/>
                <a:t>circumscriu </a:t>
              </a:r>
            </a:p>
            <a:p>
              <a:pPr algn="ctr"/>
              <a:r>
                <a:rPr lang="ro-RO" sz="1200" b="1" dirty="0" smtClean="0"/>
                <a:t>competențelor- </a:t>
              </a:r>
              <a:r>
                <a:rPr lang="ro-RO" sz="1200" b="1" dirty="0"/>
                <a:t>cheie</a:t>
              </a:r>
              <a:r>
                <a:rPr lang="ro-RO" sz="1200" dirty="0"/>
                <a:t>, a căror miză </a:t>
              </a:r>
              <a:r>
                <a:rPr lang="ro-RO" sz="1200" dirty="0" smtClean="0"/>
                <a:t>este să</a:t>
              </a:r>
            </a:p>
            <a:p>
              <a:pPr algn="ctr"/>
              <a:r>
                <a:rPr lang="ro-RO" sz="1200" dirty="0" smtClean="0"/>
                <a:t> </a:t>
              </a:r>
              <a:r>
                <a:rPr lang="ro-RO" sz="1200" dirty="0"/>
                <a:t>faciliteze </a:t>
              </a:r>
              <a:r>
                <a:rPr lang="ro-RO" sz="1200" dirty="0" smtClean="0"/>
                <a:t>integrarea </a:t>
              </a:r>
            </a:p>
            <a:p>
              <a:pPr algn="ctr"/>
              <a:r>
                <a:rPr lang="ro-RO" sz="1200" dirty="0" smtClean="0"/>
                <a:t>lingvistică </a:t>
              </a:r>
              <a:r>
                <a:rPr lang="ro-RO" sz="1200" dirty="0"/>
                <a:t>și </a:t>
              </a:r>
              <a:r>
                <a:rPr lang="ro-RO" sz="1200" dirty="0" smtClean="0"/>
                <a:t>culturală </a:t>
              </a:r>
              <a:r>
                <a:rPr lang="ro-RO" sz="1200" dirty="0"/>
                <a:t>a </a:t>
              </a:r>
              <a:endParaRPr lang="ro-RO" sz="1200" dirty="0" smtClean="0"/>
            </a:p>
            <a:p>
              <a:pPr algn="ctr"/>
              <a:r>
                <a:rPr lang="ro-RO" sz="1200" dirty="0" smtClean="0"/>
                <a:t>elevului </a:t>
              </a:r>
              <a:r>
                <a:rPr lang="ro-RO" sz="1200" dirty="0"/>
                <a:t>în </a:t>
              </a:r>
            </a:p>
            <a:p>
              <a:pPr algn="ctr"/>
              <a:r>
                <a:rPr lang="ro-RO" sz="1200" dirty="0"/>
                <a:t>spațiul național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20835" y="2808394"/>
              <a:ext cx="1557398" cy="355559"/>
            </a:xfrm>
            <a:prstGeom prst="rect">
              <a:avLst/>
            </a:prstGeom>
            <a:solidFill>
              <a:schemeClr val="accent2"/>
            </a:solidFill>
            <a:ln w="1905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o-RO" altLang="ko-KR" sz="1400" b="1" u="sng" dirty="0">
                  <a:cs typeface="Arial" pitchFamily="34" charset="0"/>
                </a:rPr>
                <a:t>Integrare lingvistică</a:t>
              </a:r>
              <a:endParaRPr lang="ko-KR" altLang="en-US" sz="1400" b="1" u="sng" dirty="0"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575718" y="3278241"/>
            <a:ext cx="2337222" cy="3344232"/>
            <a:chOff x="5868143" y="3007216"/>
            <a:chExt cx="1837020" cy="1655609"/>
          </a:xfrm>
        </p:grpSpPr>
        <p:sp>
          <p:nvSpPr>
            <p:cNvPr id="11" name="TextBox 10"/>
            <p:cNvSpPr txBox="1"/>
            <p:nvPr/>
          </p:nvSpPr>
          <p:spPr>
            <a:xfrm>
              <a:off x="5868143" y="3094183"/>
              <a:ext cx="1837020" cy="15686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ro-RO" sz="1200" dirty="0"/>
                <a:t>În domeniul </a:t>
              </a:r>
              <a:r>
                <a:rPr lang="ro-RO" sz="1200" b="1" dirty="0"/>
                <a:t>studiului </a:t>
              </a:r>
            </a:p>
            <a:p>
              <a:pPr lvl="0" algn="ctr"/>
              <a:r>
                <a:rPr lang="ro-RO" sz="1200" b="1" dirty="0"/>
                <a:t>gramaticii</a:t>
              </a:r>
              <a:r>
                <a:rPr lang="ro-RO" sz="1200" dirty="0"/>
                <a:t>, </a:t>
              </a:r>
              <a:r>
                <a:rPr lang="ro-RO" sz="1200" dirty="0" smtClean="0"/>
                <a:t>frecvența</a:t>
              </a:r>
            </a:p>
            <a:p>
              <a:pPr lvl="0" algn="ctr"/>
              <a:r>
                <a:rPr lang="ro-RO" sz="1200" dirty="0" smtClean="0"/>
                <a:t> </a:t>
              </a:r>
              <a:r>
                <a:rPr lang="ro-RO" sz="1200" dirty="0"/>
                <a:t>erorilor de utilizare a </a:t>
              </a:r>
              <a:r>
                <a:rPr lang="ro-RO" sz="1200" dirty="0" smtClean="0"/>
                <a:t>limbii</a:t>
              </a:r>
            </a:p>
            <a:p>
              <a:pPr lvl="0" algn="ctr"/>
              <a:r>
                <a:rPr lang="ro-RO" sz="1200" dirty="0" smtClean="0"/>
                <a:t> române </a:t>
              </a:r>
              <a:r>
                <a:rPr lang="ro-RO" sz="1200" dirty="0"/>
                <a:t>a condus la </a:t>
              </a:r>
              <a:endParaRPr lang="ro-RO" sz="1200" dirty="0" smtClean="0"/>
            </a:p>
            <a:p>
              <a:pPr lvl="0" algn="ctr"/>
              <a:r>
                <a:rPr lang="ro-RO" sz="1200" b="1" dirty="0" smtClean="0"/>
                <a:t>eliminarea </a:t>
              </a:r>
              <a:r>
                <a:rPr lang="ro-RO" sz="1200" b="1" dirty="0"/>
                <a:t>unor </a:t>
              </a:r>
              <a:endParaRPr lang="ro-RO" sz="1200" b="1" dirty="0" smtClean="0"/>
            </a:p>
            <a:p>
              <a:pPr lvl="0" algn="ctr"/>
              <a:r>
                <a:rPr lang="ro-RO" sz="1200" b="1" dirty="0" smtClean="0"/>
                <a:t>conținuturi </a:t>
              </a:r>
              <a:r>
                <a:rPr lang="ro-RO" sz="1200" b="1" dirty="0"/>
                <a:t>care nu pot fi </a:t>
              </a:r>
              <a:endParaRPr lang="ro-RO" sz="1200" b="1" dirty="0" smtClean="0"/>
            </a:p>
            <a:p>
              <a:pPr lvl="0" algn="ctr"/>
              <a:r>
                <a:rPr lang="ro-RO" sz="1200" b="1" dirty="0" smtClean="0"/>
                <a:t>înțelese </a:t>
              </a:r>
              <a:r>
                <a:rPr lang="ro-RO" sz="1200" b="1" dirty="0"/>
                <a:t>corect de către </a:t>
              </a:r>
              <a:endParaRPr lang="ro-RO" sz="1200" b="1" dirty="0" smtClean="0"/>
            </a:p>
            <a:p>
              <a:pPr lvl="0" algn="ctr"/>
              <a:r>
                <a:rPr lang="ro-RO" sz="1200" b="1" dirty="0" smtClean="0"/>
                <a:t>elevii </a:t>
              </a:r>
              <a:r>
                <a:rPr lang="ro-RO" sz="1200" b="1" dirty="0"/>
                <a:t>de gimnaziu</a:t>
              </a:r>
              <a:r>
                <a:rPr lang="ro-RO" sz="1200" dirty="0"/>
                <a:t> (diateza reflexivă cu toate nuanțele, subiectiva și predicativa, </a:t>
              </a:r>
              <a:endParaRPr lang="ro-RO" sz="1200" dirty="0" smtClean="0"/>
            </a:p>
            <a:p>
              <a:pPr lvl="0" algn="ctr"/>
              <a:r>
                <a:rPr lang="ro-RO" sz="1200" dirty="0" smtClean="0"/>
                <a:t>tipuri </a:t>
              </a:r>
              <a:r>
                <a:rPr lang="ro-RO" sz="1200" dirty="0"/>
                <a:t>mai dificile de </a:t>
              </a:r>
              <a:endParaRPr lang="ro-RO" sz="1200" dirty="0" smtClean="0"/>
            </a:p>
            <a:p>
              <a:pPr lvl="0" algn="ctr"/>
              <a:r>
                <a:rPr lang="ro-RO" sz="1200" dirty="0" smtClean="0"/>
                <a:t>circumstanțiale </a:t>
              </a:r>
              <a:r>
                <a:rPr lang="ro-RO" sz="1200" dirty="0"/>
                <a:t>etc.)</a:t>
              </a:r>
              <a:endParaRPr lang="en-US" sz="12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65862" y="3007216"/>
              <a:ext cx="1641581" cy="209153"/>
            </a:xfrm>
            <a:prstGeom prst="rect">
              <a:avLst/>
            </a:prstGeom>
            <a:solidFill>
              <a:schemeClr val="accent3"/>
            </a:solidFill>
            <a:ln w="1905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o-RO" altLang="ko-KR" sz="1400" b="1" u="sng" dirty="0">
                  <a:cs typeface="Arial" pitchFamily="34" charset="0"/>
                </a:rPr>
                <a:t>Studiul gramaticii</a:t>
              </a:r>
              <a:endParaRPr lang="ko-KR" altLang="en-US" sz="1400" b="1" u="sng" dirty="0"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966856" y="3297102"/>
            <a:ext cx="2031179" cy="3237429"/>
            <a:chOff x="5868142" y="2934599"/>
            <a:chExt cx="1596476" cy="1602736"/>
          </a:xfrm>
        </p:grpSpPr>
        <p:sp>
          <p:nvSpPr>
            <p:cNvPr id="14" name="TextBox 13"/>
            <p:cNvSpPr txBox="1"/>
            <p:nvPr/>
          </p:nvSpPr>
          <p:spPr>
            <a:xfrm>
              <a:off x="5868144" y="3219676"/>
              <a:ext cx="1596474" cy="13176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ro-RO" sz="1200" dirty="0"/>
                <a:t>Noua programă </a:t>
              </a:r>
              <a:r>
                <a:rPr lang="ro-RO" sz="1200" b="1" dirty="0"/>
                <a:t>repune în poziție centrală </a:t>
              </a:r>
            </a:p>
            <a:p>
              <a:pPr lvl="0" algn="ctr"/>
              <a:r>
                <a:rPr lang="ro-RO" sz="1200" b="1" dirty="0"/>
                <a:t>identitatea proprie </a:t>
              </a:r>
            </a:p>
            <a:p>
              <a:pPr lvl="0" algn="ctr"/>
              <a:r>
                <a:rPr lang="ro-RO" sz="1200" b="1" dirty="0"/>
                <a:t>inserată în contextul </a:t>
              </a:r>
            </a:p>
            <a:p>
              <a:pPr lvl="0" algn="ctr"/>
              <a:r>
                <a:rPr lang="ro-RO" sz="1200" b="1" dirty="0"/>
                <a:t>identității naționale, </a:t>
              </a:r>
            </a:p>
            <a:p>
              <a:pPr lvl="0" algn="ctr"/>
              <a:r>
                <a:rPr lang="ro-RO" sz="1200" dirty="0"/>
                <a:t>care implică și </a:t>
              </a:r>
            </a:p>
            <a:p>
              <a:pPr lvl="0" algn="ctr"/>
              <a:r>
                <a:rPr lang="ro-RO" sz="1200" dirty="0"/>
                <a:t>asumarea de către elevi a valorilor românești, în raport cu valorile </a:t>
              </a:r>
            </a:p>
            <a:p>
              <a:pPr lvl="0" algn="ctr"/>
              <a:r>
                <a:rPr lang="ro-RO" sz="1200" dirty="0"/>
                <a:t>universale. </a:t>
              </a:r>
              <a:endParaRPr lang="en-US" sz="12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868142" y="2934599"/>
              <a:ext cx="1557398" cy="425069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o-RO" altLang="ko-KR" sz="1400" b="1" dirty="0">
                  <a:cs typeface="Arial" pitchFamily="34" charset="0"/>
                </a:rPr>
                <a:t>Identitate națională și interculturalitate</a:t>
              </a:r>
              <a:endParaRPr lang="ko-KR" altLang="en-US" sz="1400" b="1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017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1" y="134911"/>
            <a:ext cx="10938163" cy="1109274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o-RO" altLang="en-US" sz="4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OLIMPIADE ŞI CONCURSURI FINANŢATE DE MEN ÎN ANUL ŞCOLAR 2018-2019</a:t>
            </a:r>
            <a:endParaRPr lang="ro-RO" altLang="en-US" sz="40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685801" y="1124263"/>
            <a:ext cx="10946566" cy="5006714"/>
          </a:xfrm>
        </p:spPr>
        <p:txBody>
          <a:bodyPr>
            <a:normAutofit fontScale="92500" lnSpcReduction="10000"/>
          </a:bodyPr>
          <a:lstStyle/>
          <a:p>
            <a:pPr lvl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–"/>
            </a:pPr>
            <a:endParaRPr lang="ro-RO" altLang="en-US" sz="2500" dirty="0"/>
          </a:p>
          <a:p>
            <a:pPr lvl="1">
              <a:spcBef>
                <a:spcPts val="400"/>
              </a:spcBef>
              <a:buFont typeface="Wingdings" pitchFamily="2" charset="2"/>
              <a:buChar char="§"/>
            </a:pPr>
            <a:r>
              <a:rPr lang="ro-RO" altLang="en-US" sz="3200" dirty="0" smtClean="0">
                <a:latin typeface="Calibri" pitchFamily="34" charset="0"/>
                <a:cs typeface="Calibri" pitchFamily="34" charset="0"/>
              </a:rPr>
              <a:t>Olimpiada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de limbă şi literatură română (clasele a V-a – a VIII-a)</a:t>
            </a:r>
          </a:p>
          <a:p>
            <a:pPr lvl="1">
              <a:spcBef>
                <a:spcPts val="400"/>
              </a:spcBef>
              <a:buFont typeface="Wingdings" pitchFamily="2" charset="2"/>
              <a:buChar char="§"/>
            </a:pPr>
            <a:r>
              <a:rPr lang="ro-RO" altLang="en-US" sz="3200" dirty="0" smtClean="0">
                <a:latin typeface="Calibri" pitchFamily="34" charset="0"/>
                <a:cs typeface="Calibri" pitchFamily="34" charset="0"/>
              </a:rPr>
              <a:t>Olimpiada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de limba și literatura română (clasele a IX-a – a XII-a)</a:t>
            </a:r>
          </a:p>
          <a:p>
            <a:pPr lvl="1">
              <a:spcBef>
                <a:spcPts val="400"/>
              </a:spcBef>
              <a:buFont typeface="Wingdings" pitchFamily="2" charset="2"/>
              <a:buChar char="§"/>
            </a:pPr>
            <a:r>
              <a:rPr lang="ro-RO" altLang="en-US" sz="3200" dirty="0" smtClean="0">
                <a:latin typeface="Calibri" pitchFamily="34" charset="0"/>
                <a:cs typeface="Calibri" pitchFamily="34" charset="0"/>
              </a:rPr>
              <a:t>Olimpiada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„Lectura ca abilitate de viaţă”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  <a:p>
            <a:pPr lvl="1">
              <a:spcBef>
                <a:spcPts val="400"/>
              </a:spcBef>
              <a:buFont typeface="Wingdings" pitchFamily="2" charset="2"/>
              <a:buChar char="§"/>
            </a:pPr>
            <a:r>
              <a:rPr lang="ro-RO" altLang="en-US" sz="3200" dirty="0" smtClean="0">
                <a:latin typeface="Calibri" pitchFamily="34" charset="0"/>
                <a:cs typeface="Calibri" pitchFamily="34" charset="0"/>
              </a:rPr>
              <a:t>Olimpiada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naţională „Universul cunoaşterii prin lectură” pentru elevii din mediul rural </a:t>
            </a:r>
          </a:p>
          <a:p>
            <a:pPr lvl="1">
              <a:spcBef>
                <a:spcPts val="400"/>
              </a:spcBef>
              <a:buFont typeface="Wingdings" pitchFamily="2" charset="2"/>
              <a:buChar char="§"/>
            </a:pPr>
            <a:r>
              <a:rPr lang="ro-RO" altLang="en-US" sz="3200" dirty="0" smtClean="0">
                <a:latin typeface="Calibri" pitchFamily="34" charset="0"/>
                <a:cs typeface="Calibri" pitchFamily="34" charset="0"/>
              </a:rPr>
              <a:t>Olimpiada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naţională de lingvistică </a:t>
            </a:r>
            <a:endParaRPr lang="ro-RO" altLang="en-US" sz="3200" dirty="0" smtClean="0">
              <a:latin typeface="Calibri" pitchFamily="34" charset="0"/>
              <a:cs typeface="Calibri" pitchFamily="34" charset="0"/>
            </a:endParaRPr>
          </a:p>
          <a:p>
            <a:pPr lvl="1">
              <a:spcBef>
                <a:spcPts val="400"/>
              </a:spcBef>
              <a:buFont typeface="Wingdings" pitchFamily="2" charset="2"/>
              <a:buChar char="§"/>
            </a:pPr>
            <a:r>
              <a:rPr lang="ro-RO" altLang="en-US" sz="3200" b="1" dirty="0" smtClean="0">
                <a:latin typeface="Calibri" pitchFamily="34" charset="0"/>
                <a:cs typeface="Calibri" pitchFamily="34" charset="0"/>
              </a:rPr>
              <a:t>Cultură </a:t>
            </a:r>
            <a:r>
              <a:rPr lang="ro-RO" altLang="en-US" sz="3200" b="1" dirty="0">
                <a:latin typeface="Calibri" pitchFamily="34" charset="0"/>
                <a:cs typeface="Calibri" pitchFamily="34" charset="0"/>
              </a:rPr>
              <a:t>şi spiritualitate românească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– (literatura română – religie - pentru elevii din clasele a V-a – a VIII-a)</a:t>
            </a:r>
          </a:p>
          <a:p>
            <a:pPr lvl="1" algn="just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§"/>
            </a:pPr>
            <a:r>
              <a:rPr lang="ro-RO" altLang="en-US" sz="3200" dirty="0" smtClean="0">
                <a:latin typeface="Calibri" pitchFamily="34" charset="0"/>
                <a:cs typeface="Calibri" pitchFamily="34" charset="0"/>
              </a:rPr>
              <a:t>Concursul </a:t>
            </a:r>
            <a:r>
              <a:rPr lang="ro-RO" altLang="en-US" sz="3200" dirty="0">
                <a:latin typeface="Calibri" pitchFamily="34" charset="0"/>
                <a:cs typeface="Calibri" pitchFamily="34" charset="0"/>
              </a:rPr>
              <a:t>de lectură şi interpretare transcurriculară </a:t>
            </a:r>
            <a:r>
              <a:rPr lang="ro-RO" altLang="en-US" sz="3200" b="1" dirty="0">
                <a:latin typeface="Calibri" pitchFamily="34" charset="0"/>
                <a:cs typeface="Calibri" pitchFamily="34" charset="0"/>
              </a:rPr>
              <a:t>„Ionel Teodoreanu</a:t>
            </a:r>
            <a:r>
              <a:rPr lang="ro-RO" altLang="en-US" sz="3200" b="1" dirty="0" smtClean="0">
                <a:latin typeface="Calibri" pitchFamily="34" charset="0"/>
                <a:cs typeface="Calibri" pitchFamily="34" charset="0"/>
              </a:rPr>
              <a:t>”</a:t>
            </a:r>
            <a:endParaRPr lang="ro-RO" altLang="en-US" sz="32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33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1231379" cy="919397"/>
          </a:xfrm>
        </p:spPr>
        <p:txBody>
          <a:bodyPr>
            <a:normAutofit/>
          </a:bodyPr>
          <a:lstStyle/>
          <a:p>
            <a:pPr algn="ctr"/>
            <a:r>
              <a:rPr lang="ro-RO" alt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PREMII ŞI MENŢIUNI LA ETAPELE </a:t>
            </a:r>
            <a:r>
              <a:rPr lang="ro-RO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NAŢIONALE</a:t>
            </a:r>
            <a:endParaRPr lang="ro-RO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790366"/>
              </p:ext>
            </p:extLst>
          </p:nvPr>
        </p:nvGraphicFramePr>
        <p:xfrm>
          <a:off x="651164" y="1600200"/>
          <a:ext cx="10972800" cy="2999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  <a:gridCol w="18288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Olimpiada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concursul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național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Numele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și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prenumele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elevului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Școala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de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proveniență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Clasa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Profesor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îndrumător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Premiul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obținut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</a:tr>
              <a:tr h="37084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OLIMPIADA DE LIMB</a:t>
                      </a:r>
                      <a:r>
                        <a:rPr kumimoji="0" lang="ro-RO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Ă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ŞI LITERATUR</a:t>
                      </a:r>
                      <a:r>
                        <a:rPr kumimoji="0" lang="ro-RO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Ă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ROMÂNĂ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LĂCĂTUȘ C. BEATRIS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COLEGIUL NAȚIONAL „DECEBAL” DEVA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a X-a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PÂRVĂNESCU GETA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MENȚIUNE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MUREȘAN D. L. IULIA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COLEGIUL NAȚIONAL „DECEBAL” DEVA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a XII-a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PÂRVĂNESCU GETA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PREMIU II</a:t>
                      </a:r>
                    </a:p>
                  </a:txBody>
                  <a:tcPr marL="68580" marR="68580" marT="0" marB="0" horzOverflow="overflow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4674191"/>
              </p:ext>
            </p:extLst>
          </p:nvPr>
        </p:nvGraphicFramePr>
        <p:xfrm>
          <a:off x="678873" y="5008417"/>
          <a:ext cx="10972800" cy="850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  <a:gridCol w="18288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OLIMPIADA DE LINGVISTICĂ </a:t>
                      </a:r>
                      <a:r>
                        <a:rPr kumimoji="0" lang="en-GB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SOLOMON MARCUS</a:t>
                      </a:r>
                    </a:p>
                  </a:txBody>
                  <a:tcPr marL="49576" marR="49576" marT="0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SUCIU MARIA</a:t>
                      </a: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COLEGIUL NAȚIONAL „MIHAI EMINESCU” PETROSANI</a:t>
                      </a: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</a:t>
                      </a:r>
                      <a:r>
                        <a:rPr kumimoji="0" lang="ro-RO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XI</a:t>
                      </a: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-a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GĂLDEAN DOINIȚA </a:t>
                      </a: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MENȚIUNE</a:t>
                      </a:r>
                      <a:r>
                        <a:rPr kumimoji="0" lang="ro-RO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/ PREMIU SPECIAL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3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PREMII ŞI MENŢIUNI LA ETAPELE NAŢIONALE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82475"/>
              </p:ext>
            </p:extLst>
          </p:nvPr>
        </p:nvGraphicFramePr>
        <p:xfrm>
          <a:off x="540328" y="1564793"/>
          <a:ext cx="11000508" cy="1995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3418"/>
                <a:gridCol w="1833418"/>
                <a:gridCol w="1833418"/>
                <a:gridCol w="1833418"/>
                <a:gridCol w="1833418"/>
                <a:gridCol w="1833418"/>
              </a:tblGrid>
              <a:tr h="8128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Olimpiada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concursul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național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Numele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și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prenumele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elevului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Școala de proveniență</a:t>
                      </a: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Clasa</a:t>
                      </a: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Profesor îndrumător</a:t>
                      </a: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Premiul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obținut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</a:tr>
              <a:tr h="11829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OLIMPIADA DE LIMBI CLASICE-LIMBA LATINA</a:t>
                      </a:r>
                      <a:endParaRPr kumimoji="0" lang="en-GB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MOGA N. RALUCA NICOLETA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it-IT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ȘCOALA GIMNAZIALĂ „ANDREI ȘAGUNA" DEVA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VIII-a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SAVONEA DELIA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o-RO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PREMIU SPECIAL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/>
                </a:tc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494800"/>
              </p:ext>
            </p:extLst>
          </p:nvPr>
        </p:nvGraphicFramePr>
        <p:xfrm>
          <a:off x="540327" y="3650674"/>
          <a:ext cx="10972800" cy="1682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  <a:gridCol w="18288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LIMBA ȘI LITERATURA ROMÂNĂ –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cls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. V-VIII MINORITĂȚI – LIMBA GERMANĂ MATERNĂ</a:t>
                      </a:r>
                      <a:endParaRPr kumimoji="0" lang="en-GB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STANCIU L. GORUN-DUDAȘ ANA PETRA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COLEGIUL NAȚIONAL „DECEBAL” DEVA</a:t>
                      </a: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VI-a</a:t>
                      </a: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NICULA NICOLETA</a:t>
                      </a: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o-RO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PREMIU SPECIAL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1884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PREMII ŞI MENŢIUNI LA ETAPELE NAŢIONALE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1050427"/>
              </p:ext>
            </p:extLst>
          </p:nvPr>
        </p:nvGraphicFramePr>
        <p:xfrm>
          <a:off x="609600" y="1600200"/>
          <a:ext cx="10972800" cy="3933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773382"/>
                <a:gridCol w="1884218"/>
                <a:gridCol w="1828800"/>
                <a:gridCol w="1828800"/>
                <a:gridCol w="18288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Olimpiada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concursul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național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Numele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și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prenumele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elevului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Școala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de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proveniență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Clasa</a:t>
                      </a: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Profesor</a:t>
                      </a: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îndrumător</a:t>
                      </a:r>
                      <a:endParaRPr kumimoji="0" lang="en-GB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7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Premiul</a:t>
                      </a:r>
                      <a:r>
                        <a:rPr kumimoji="0" lang="en-GB" sz="17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17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obținut</a:t>
                      </a:r>
                      <a:endParaRPr kumimoji="0" lang="en-US" sz="17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</a:tr>
              <a:tr h="3708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LIMBA ȘI LITERATURA ROMÂNĂ –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cls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. V-VIII MINORITĂȚI – LIMBA MAGHIARĂ MATERNĂ</a:t>
                      </a:r>
                      <a:endParaRPr kumimoji="0" lang="en-GB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49576" marR="49576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STANCIU L. GORUN-DUDAȘ ANA PETRA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COLEGIUL NAȚIONAL „DECEBAL” DEVA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VI-a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NICULA NICOLETA</a:t>
                      </a:r>
                    </a:p>
                  </a:txBody>
                  <a:tcPr marL="9525" marR="9525" marT="9525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o-RO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PREMIU SPECIAL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9525" marR="9525" marT="9525" marB="0" horzOverflow="overflow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LASZLO ISTVAN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LICEUL TEORETIC „TEGLAS GABOR” DEVA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VI-a</a:t>
                      </a:r>
                    </a:p>
                    <a:p>
                      <a:pPr algn="ctr"/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DINCĂ RALUCA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o-RO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PREMIU SPECIAL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MARTON L. EDINA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LICEUL TEORETIC „TEGLAS GABOR” DEVA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</a:t>
                      </a:r>
                      <a:r>
                        <a:rPr kumimoji="0" lang="en-GB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VIIa</a:t>
                      </a:r>
                      <a:endParaRPr kumimoji="0" lang="en-GB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  <a:p>
                      <a:pPr algn="ctr"/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TETEA LUMINIȚA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  <a:defRPr/>
                      </a:pPr>
                      <a:r>
                        <a:rPr kumimoji="0" lang="ro-RO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PREMIU SPECIAL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MARTON L. EVELIN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LICEUL TEORETIC „TEGLAS GABOR” DEVA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a VIII-a</a:t>
                      </a:r>
                    </a:p>
                    <a:p>
                      <a:pPr algn="ctr"/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TETEA LUMINIȚA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Calibri" pitchFamily="34" charset="0"/>
                        </a:rPr>
                        <a:t>MENȚIUNE</a:t>
                      </a:r>
                      <a:endParaRPr kumimoji="0" lang="en-GB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0606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68036" y="1406237"/>
            <a:ext cx="10972800" cy="452596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800"/>
              </a:spcBef>
              <a:buNone/>
              <a:defRPr/>
            </a:pPr>
            <a:endParaRPr lang="en-US" altLang="en-US" sz="40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 algn="ctr">
              <a:spcBef>
                <a:spcPts val="800"/>
              </a:spcBef>
              <a:buNone/>
              <a:defRPr/>
            </a:pPr>
            <a:r>
              <a:rPr lang="ro-RO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prof</a:t>
            </a:r>
            <a:r>
              <a:rPr lang="ro-RO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US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dr. </a:t>
            </a:r>
            <a:r>
              <a:rPr lang="ro-RO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ŢENE Simona</a:t>
            </a:r>
            <a:endParaRPr lang="ro-RO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 algn="ctr">
              <a:spcBef>
                <a:spcPts val="800"/>
              </a:spcBef>
              <a:buNone/>
              <a:defRPr/>
            </a:pPr>
            <a:r>
              <a:rPr lang="ro-RO" alt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Telefon: </a:t>
            </a:r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0756.335.198</a:t>
            </a:r>
            <a:r>
              <a:rPr lang="ro-RO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; </a:t>
            </a:r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0733.996.854</a:t>
            </a:r>
            <a:endParaRPr lang="ro-RO" altLang="en-US" sz="40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 algn="ctr">
              <a:spcBef>
                <a:spcPts val="800"/>
              </a:spcBef>
              <a:buNone/>
              <a:defRPr/>
            </a:pPr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e</a:t>
            </a:r>
            <a:r>
              <a:rPr lang="ro-RO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-mail:</a:t>
            </a:r>
            <a:r>
              <a:rPr lang="en-US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4000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simonatene@yahoo.com</a:t>
            </a:r>
            <a:endParaRPr lang="ro-RO" sz="4000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itlu 5"/>
          <p:cNvSpPr txBox="1">
            <a:spLocks/>
          </p:cNvSpPr>
          <p:nvPr/>
        </p:nvSpPr>
        <p:spPr bwMode="auto">
          <a:xfrm>
            <a:off x="429491" y="213014"/>
            <a:ext cx="11111345" cy="1935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ro-RO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VĂ MULȚUMESC PENTRU ATENȚIE</a:t>
            </a:r>
            <a:r>
              <a:rPr lang="ro-RO" sz="5400" b="1" u="sng" dirty="0" smtClean="0">
                <a:latin typeface="Calibri" pitchFamily="34" charset="0"/>
                <a:cs typeface="Calibri" pitchFamily="34" charset="0"/>
              </a:rPr>
              <a:t>!</a:t>
            </a:r>
            <a:endParaRPr lang="ro-RO" sz="5400" b="1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3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ine 5" descr="s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293" y="334961"/>
            <a:ext cx="951570" cy="91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841839"/>
              </p:ext>
            </p:extLst>
          </p:nvPr>
        </p:nvGraphicFramePr>
        <p:xfrm>
          <a:off x="7981800" y="416717"/>
          <a:ext cx="3368823" cy="749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Bitmap Image" r:id="rId4" imgW="2734057" imgH="609524" progId="Paint.Picture">
                  <p:embed/>
                </p:oleObj>
              </mc:Choice>
              <mc:Fallback>
                <p:oleObj name="Bitmap Image" r:id="rId4" imgW="2734057" imgH="60952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800" y="416717"/>
                        <a:ext cx="3368823" cy="7499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582862" y="325139"/>
            <a:ext cx="23177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pc="120" dirty="0"/>
              <a:t>INSPECTORATUL </a:t>
            </a:r>
            <a:endParaRPr lang="en-US" sz="1100" dirty="0"/>
          </a:p>
          <a:p>
            <a:pPr>
              <a:spcAft>
                <a:spcPts val="0"/>
              </a:spcAft>
            </a:pPr>
            <a:r>
              <a:rPr lang="en-US" dirty="0"/>
              <a:t>ȘCOLAR JUDEȚEAN </a:t>
            </a:r>
            <a:endParaRPr lang="en-US" sz="1100" dirty="0"/>
          </a:p>
          <a:p>
            <a:pPr>
              <a:spcAft>
                <a:spcPts val="0"/>
              </a:spcAft>
            </a:pPr>
            <a:r>
              <a:rPr lang="en-US" spc="380" dirty="0"/>
              <a:t>HUNEDOARA</a:t>
            </a:r>
            <a:endParaRPr lang="en-US" sz="1100" dirty="0">
              <a:latin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67055" y="4946073"/>
            <a:ext cx="523442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Str. </a:t>
            </a:r>
            <a:r>
              <a:rPr lang="en-US" sz="1400" b="1" dirty="0" err="1"/>
              <a:t>Gh</a:t>
            </a:r>
            <a:r>
              <a:rPr lang="en-US" sz="1400" b="1" dirty="0"/>
              <a:t>. </a:t>
            </a:r>
            <a:r>
              <a:rPr lang="en-US" sz="1400" b="1" dirty="0" err="1"/>
              <a:t>Baritiu</a:t>
            </a:r>
            <a:r>
              <a:rPr lang="en-US" sz="1400" b="1" dirty="0"/>
              <a:t>  nr. 2, 330065 - DEVA, </a:t>
            </a:r>
            <a:r>
              <a:rPr lang="en-US" sz="1400" b="1" dirty="0" err="1"/>
              <a:t>jud</a:t>
            </a:r>
            <a:r>
              <a:rPr lang="en-US" sz="1400" b="1" dirty="0"/>
              <a:t>. HUNEDOARA</a:t>
            </a:r>
            <a:endParaRPr lang="en-US" sz="1400" dirty="0"/>
          </a:p>
          <a:p>
            <a:r>
              <a:rPr lang="en-US" sz="1400" dirty="0"/>
              <a:t>Tel:    +4 (0) 254213315, +4 (0) 254215755</a:t>
            </a:r>
          </a:p>
          <a:p>
            <a:r>
              <a:rPr lang="en-US" sz="1400" dirty="0"/>
              <a:t>Fax:   +4 (0) 254215034, +4 (0) 254220911</a:t>
            </a:r>
          </a:p>
          <a:p>
            <a:r>
              <a:rPr lang="en-US" sz="1400" dirty="0"/>
              <a:t>inspectorat@isj.hd.edu.ro</a:t>
            </a:r>
          </a:p>
          <a:p>
            <a:r>
              <a:rPr lang="en-US" sz="1400" u="sng" dirty="0">
                <a:hlinkClick r:id="rId6"/>
              </a:rPr>
              <a:t>http://isj.hd.edu.ro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850" y="1490443"/>
            <a:ext cx="3521422" cy="24858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942" y="191832"/>
            <a:ext cx="2880086" cy="1678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itlu 1"/>
          <p:cNvSpPr txBox="1">
            <a:spLocks/>
          </p:cNvSpPr>
          <p:nvPr/>
        </p:nvSpPr>
        <p:spPr bwMode="auto">
          <a:xfrm>
            <a:off x="554180" y="1551709"/>
            <a:ext cx="10972800" cy="339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ro-RO" altLang="en-US" sz="8000" b="1" u="sng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SUCCES</a:t>
            </a:r>
          </a:p>
          <a:p>
            <a:r>
              <a:rPr lang="en-US" altLang="en-US" sz="4800" b="1" u="sng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en-US" altLang="en-US" sz="4800" b="1" u="sng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sz="4800" b="1" u="sng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ÎN NOUL AN ȘCOLAR!</a:t>
            </a:r>
            <a:endParaRPr lang="ro-RO" u="sng" spc="6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9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u 5"/>
          <p:cNvSpPr>
            <a:spLocks noGrp="1"/>
          </p:cNvSpPr>
          <p:nvPr>
            <p:ph type="title"/>
          </p:nvPr>
        </p:nvSpPr>
        <p:spPr>
          <a:xfrm>
            <a:off x="1068116" y="494676"/>
            <a:ext cx="10055763" cy="738162"/>
          </a:xfrm>
        </p:spPr>
        <p:txBody>
          <a:bodyPr>
            <a:noAutofit/>
          </a:bodyPr>
          <a:lstStyle/>
          <a:p>
            <a:pPr algn="ctr"/>
            <a:r>
              <a:rPr lang="ro-RO" altLang="en-US" b="1" u="sng" dirty="0" smtClean="0">
                <a:latin typeface="Calibri" pitchFamily="34" charset="0"/>
                <a:cs typeface="Calibri" pitchFamily="34" charset="0"/>
              </a:rPr>
              <a:t>ACȚIUNI PRIORITARE</a:t>
            </a:r>
            <a:r>
              <a:rPr lang="en-US" altLang="en-US" b="1" u="sng" dirty="0" smtClean="0">
                <a:latin typeface="Calibri" pitchFamily="34" charset="0"/>
                <a:cs typeface="Calibri" pitchFamily="34" charset="0"/>
              </a:rPr>
              <a:t> LA NIVEL NAȚIONAL</a:t>
            </a:r>
            <a:endParaRPr lang="ro-RO" b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Substituent conținut 1"/>
          <p:cNvSpPr>
            <a:spLocks noGrp="1"/>
          </p:cNvSpPr>
          <p:nvPr>
            <p:ph idx="1"/>
          </p:nvPr>
        </p:nvSpPr>
        <p:spPr>
          <a:xfrm>
            <a:off x="748145" y="1355051"/>
            <a:ext cx="10695709" cy="4353022"/>
          </a:xfrm>
        </p:spPr>
        <p:txBody>
          <a:bodyPr/>
          <a:lstStyle/>
          <a:p>
            <a:r>
              <a:rPr lang="ro-RO" dirty="0">
                <a:latin typeface="Calibri" pitchFamily="34" charset="0"/>
                <a:cs typeface="Calibri" pitchFamily="34" charset="0"/>
              </a:rPr>
              <a:t>PREDAREA – ÎNVĂȚAREA – FORMAREA    COMPETENȚELOR</a:t>
            </a:r>
          </a:p>
          <a:p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REDUCEREA ABSENTEISMULUI</a:t>
            </a:r>
            <a:r>
              <a:rPr lang="ro-RO" altLang="en-US" dirty="0" smtClean="0">
                <a:latin typeface="Calibri" pitchFamily="34" charset="0"/>
                <a:cs typeface="Calibri" pitchFamily="34" charset="0"/>
              </a:rPr>
              <a:t> ȘI A ABANDONULUI ȘCOLAR</a:t>
            </a:r>
            <a:endParaRPr lang="en-US" alt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EVALUAREA CU SCOP DE ORIENTARE ŞI OPTIMIZARE A ÎNVĂŢĂRII</a:t>
            </a:r>
          </a:p>
          <a:p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ÎMBUNĂTĂŢIREA COMPETENŢELOR DE LECTURĂ</a:t>
            </a:r>
          </a:p>
          <a:p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NOUTĂŢI ÎN PROGRAMĂ</a:t>
            </a:r>
            <a:r>
              <a:rPr lang="ro-RO" altLang="en-US" dirty="0" smtClean="0">
                <a:latin typeface="Calibri" pitchFamily="34" charset="0"/>
                <a:cs typeface="Calibri" pitchFamily="34" charset="0"/>
              </a:rPr>
              <a:t> (gimnaziu)</a:t>
            </a:r>
            <a:endParaRPr lang="en-US" alt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>
                <a:latin typeface="Calibri" pitchFamily="34" charset="0"/>
                <a:cs typeface="Calibri" pitchFamily="34" charset="0"/>
              </a:rPr>
              <a:t>APLICAREA ORDONAN</a:t>
            </a:r>
            <a:r>
              <a:rPr lang="ro-RO" dirty="0">
                <a:latin typeface="Calibri" pitchFamily="34" charset="0"/>
                <a:cs typeface="Calibri" pitchFamily="34" charset="0"/>
              </a:rPr>
              <a:t>ȚEI </a:t>
            </a:r>
            <a:r>
              <a:rPr lang="ro-RO" dirty="0" smtClean="0">
                <a:latin typeface="Calibri" pitchFamily="34" charset="0"/>
                <a:cs typeface="Calibri" pitchFamily="34" charset="0"/>
              </a:rPr>
              <a:t>NR.9/2018</a:t>
            </a:r>
          </a:p>
          <a:p>
            <a:r>
              <a:rPr lang="ro-RO" dirty="0" smtClean="0">
                <a:latin typeface="Calibri" pitchFamily="34" charset="0"/>
                <a:cs typeface="Calibri" pitchFamily="34" charset="0"/>
              </a:rPr>
              <a:t>PROMOVAREA DIMENSIUNII EUROPENE A EDUCAȚIEI</a:t>
            </a:r>
            <a:endParaRPr lang="ro-RO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6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50693" y="189876"/>
            <a:ext cx="10131425" cy="1234190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  <a:buClr>
                <a:prstClr val="white"/>
              </a:buClr>
              <a:buSzPct val="100000"/>
            </a:pPr>
            <a:r>
              <a:rPr lang="ro-RO" altLang="en-US" sz="4000" b="1" u="sng" spc="300" dirty="0" smtClean="0">
                <a:solidFill>
                  <a:srgbClr val="1A42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STRUCTURA ANULUI ŞCOLAR 2018-2019</a:t>
            </a:r>
            <a:r>
              <a:rPr lang="ro-RO" altLang="en-US" sz="4000" b="1" u="sng" spc="3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o-RO" altLang="en-US" sz="4000" b="1" u="sng" spc="300" dirty="0" smtClean="0">
                <a:latin typeface="Calibri" pitchFamily="34" charset="0"/>
                <a:cs typeface="Calibri" pitchFamily="34" charset="0"/>
              </a:rPr>
            </a:br>
            <a:r>
              <a:rPr lang="vi-VN" altLang="en-US" sz="2000" b="1" cap="none" dirty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3</a:t>
            </a:r>
            <a:r>
              <a:rPr lang="ro-RO" altLang="en-US" sz="2000" b="1" cap="none" dirty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4</a:t>
            </a:r>
            <a:r>
              <a:rPr lang="vi-VN" altLang="en-US" sz="2000" b="1" cap="none" dirty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de săptămâni de cursuri, însumând 1</a:t>
            </a:r>
            <a:r>
              <a:rPr lang="ro-RO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68</a:t>
            </a:r>
            <a:r>
              <a:rPr lang="vi-VN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vi-VN" altLang="en-US" sz="2000" b="1" cap="none" dirty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de zile lucrătoare</a:t>
            </a:r>
            <a:r>
              <a:rPr lang="ro-RO" altLang="en-US" sz="2000" b="1" cap="none" dirty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ro-RO" altLang="en-US" sz="2000" b="1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O</a:t>
            </a:r>
            <a:r>
              <a:rPr lang="en-US" altLang="en-US" sz="2000" b="1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MEN</a:t>
            </a:r>
            <a:r>
              <a:rPr lang="ro-RO" altLang="en-US" sz="2000" b="1" cap="none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 nr. </a:t>
            </a:r>
            <a:r>
              <a:rPr lang="ro-RO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3220</a:t>
            </a:r>
            <a:r>
              <a:rPr lang="en-US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 </a:t>
            </a:r>
            <a:r>
              <a:rPr lang="ro-RO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19</a:t>
            </a:r>
            <a:r>
              <a:rPr lang="en-US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.0</a:t>
            </a:r>
            <a:r>
              <a:rPr lang="ro-RO" altLang="en-US" sz="2000" b="1" cap="none" dirty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2</a:t>
            </a:r>
            <a:r>
              <a:rPr lang="en-US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.201</a:t>
            </a:r>
            <a:r>
              <a:rPr lang="ro-RO" altLang="en-US" sz="2000" b="1" cap="none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8</a:t>
            </a:r>
            <a:endParaRPr lang="ro-RO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674557" y="1274164"/>
            <a:ext cx="11242623" cy="5195909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Aft>
                <a:spcPts val="0"/>
              </a:spcAft>
              <a:buClr>
                <a:srgbClr val="FFFF99"/>
              </a:buClr>
              <a:buSzPct val="70000"/>
              <a:buNone/>
            </a:pP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EMESTRUL I - 1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septembrie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8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februarie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altLang="en-US" sz="7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EMESTRUL al 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II-lea -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o-RO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februarie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4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iunie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9</a:t>
            </a:r>
            <a:endParaRPr lang="en-US" altLang="en-US" sz="7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VACANŢELE ELEVILOR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ro-RO" altLang="en-US" sz="7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-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vacanţa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iarnă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decembrie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8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13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ianuarie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n-US" altLang="en-US" sz="7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-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vacanţă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intersemestrială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februarie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n-US" altLang="en-US" sz="7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</a:t>
            </a:r>
            <a:r>
              <a:rPr lang="ro-RO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vacanţa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primăvară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 aprilie 2019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5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mai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 </a:t>
            </a:r>
            <a:endParaRPr lang="en-US" altLang="en-US" sz="7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-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vacanţa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vară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5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iunie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- 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15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septembrie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n-US" altLang="en-US" sz="7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en-US" sz="7200" b="1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Pentru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clasele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terminale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din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învăţământul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liceal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anul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şcolar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se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încheie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în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data de 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31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mai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iar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pentru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clasa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a VIII-a,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în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data de 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7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iunie</a:t>
            </a:r>
            <a:r>
              <a:rPr lang="en-US" altLang="en-US" sz="72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en-US" altLang="en-US" sz="72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altLang="en-US" sz="72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en-US" sz="7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Programul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naţional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„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Şcoala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altfel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” are o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durată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 5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zile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consecutive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lucrătoare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în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timpul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anului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şcolar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şi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poate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fi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derulat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în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perioada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octombrie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8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- 31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ro-RO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9,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baza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unei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planificări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rămâne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la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decizia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şcolilor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en-US" sz="7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Desfășurarea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programului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„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Şcoala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altfel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” nu coincide cu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perioada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alocată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susţinerii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tezelor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semestriale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care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vor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avea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loc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de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regulă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la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finalul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semestrelor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după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parcurgerea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programei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şcolare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cu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cel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puţin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trei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săptămâni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înainte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finalul</a:t>
            </a:r>
            <a:r>
              <a:rPr lang="en-US" altLang="en-US" sz="7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7200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semestrului</a:t>
            </a:r>
            <a:r>
              <a:rPr lang="en-US" altLang="en-US" sz="7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altLang="en-US" sz="7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31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80674" y="250971"/>
            <a:ext cx="10131425" cy="1456267"/>
          </a:xfrm>
        </p:spPr>
        <p:txBody>
          <a:bodyPr>
            <a:noAutofit/>
          </a:bodyPr>
          <a:lstStyle/>
          <a:p>
            <a:pPr algn="ctr"/>
            <a:r>
              <a:rPr lang="ro-RO" altLang="en-US" b="1" u="sng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EVALUAREA NAŢIONALĂ </a:t>
            </a:r>
            <a:br>
              <a:rPr lang="ro-RO" altLang="en-US" b="1" u="sng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CLASA a VIII-a </a:t>
            </a:r>
            <a:r>
              <a:rPr lang="ro-RO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2018</a:t>
            </a:r>
            <a:endParaRPr lang="ro-RO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Note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intre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0" indent="0">
              <a:buNone/>
            </a:pPr>
            <a:endParaRPr lang="ro-RO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516053"/>
              </p:ext>
            </p:extLst>
          </p:nvPr>
        </p:nvGraphicFramePr>
        <p:xfrm>
          <a:off x="1246911" y="2230584"/>
          <a:ext cx="9809019" cy="1706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729"/>
                <a:gridCol w="891729"/>
                <a:gridCol w="891729"/>
                <a:gridCol w="891729"/>
                <a:gridCol w="891729"/>
                <a:gridCol w="891729"/>
                <a:gridCol w="891729"/>
                <a:gridCol w="891729"/>
                <a:gridCol w="891729"/>
                <a:gridCol w="891729"/>
                <a:gridCol w="891729"/>
              </a:tblGrid>
              <a:tr h="776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1 - 1,99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2 - 2,99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3 - 3,99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4 - 4,99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5 - 5,99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6 - 6,99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7 - 7,99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8 - 8,99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9 - 9,99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NOTE DE 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procent&gt;5</a:t>
                      </a:r>
                    </a:p>
                  </a:txBody>
                  <a:tcPr marL="9525" marR="9525" marT="9525" marB="0" anchor="ctr"/>
                </a:tc>
              </a:tr>
              <a:tr h="465019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86%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65019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1A4226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1A4226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1A4226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1A4226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1A4226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1A4226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2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40271" y="309796"/>
            <a:ext cx="11111458" cy="1456267"/>
          </a:xfrm>
        </p:spPr>
        <p:txBody>
          <a:bodyPr>
            <a:noAutofit/>
          </a:bodyPr>
          <a:lstStyle/>
          <a:p>
            <a:pPr algn="ctr"/>
            <a:r>
              <a:rPr lang="ro-RO" altLang="en-US" b="1" u="sng" dirty="0" smtClean="0">
                <a:solidFill>
                  <a:srgbClr val="4517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EXAMENUL NAȚIONAL DE BACALAUREAT 2018</a:t>
            </a:r>
            <a:br>
              <a:rPr lang="ro-RO" altLang="en-US" b="1" u="sng" dirty="0" smtClean="0">
                <a:solidFill>
                  <a:srgbClr val="4517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b="1" u="sng" dirty="0" smtClean="0">
                <a:solidFill>
                  <a:srgbClr val="4517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SESIUNEA IUNIE-IULIE: COMPETENȚE</a:t>
            </a:r>
            <a:endParaRPr lang="ro-RO" u="sng" dirty="0">
              <a:solidFill>
                <a:srgbClr val="4517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043854"/>
              </p:ext>
            </p:extLst>
          </p:nvPr>
        </p:nvGraphicFramePr>
        <p:xfrm>
          <a:off x="623455" y="2050474"/>
          <a:ext cx="10972797" cy="3699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2218"/>
                <a:gridCol w="872836"/>
                <a:gridCol w="997527"/>
                <a:gridCol w="997527"/>
                <a:gridCol w="997527"/>
                <a:gridCol w="997527"/>
                <a:gridCol w="997527"/>
                <a:gridCol w="997527"/>
                <a:gridCol w="1080656"/>
                <a:gridCol w="969818"/>
                <a:gridCol w="942107"/>
              </a:tblGrid>
              <a:tr h="4674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Forma de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învățământ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  <a:sym typeface="Times New Roman" pitchFamily="18" charset="0"/>
                      </a:endParaRPr>
                    </a:p>
                  </a:txBody>
                  <a:tcPr marL="90170" marR="90170" marT="46990" marB="4699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Candi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 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da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 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î</a:t>
                      </a: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nscri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ș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i</a:t>
                      </a:r>
                    </a:p>
                  </a:txBody>
                  <a:tcPr marL="90170" marR="90170" marT="46990" marB="4699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Candi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 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da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 </a:t>
                      </a: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reu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ș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</a:t>
                      </a:r>
                    </a:p>
                  </a:txBody>
                  <a:tcPr marL="90170" marR="90170" marT="46990" marB="46990" anchor="ctr" horzOverflow="overflow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1A4226"/>
                          </a:solidFill>
                        </a:rPr>
                        <a:t>Note </a:t>
                      </a:r>
                      <a:r>
                        <a:rPr lang="en-US" dirty="0" err="1" smtClean="0">
                          <a:solidFill>
                            <a:srgbClr val="1A4226"/>
                          </a:solidFill>
                        </a:rPr>
                        <a:t>intre</a:t>
                      </a:r>
                      <a:endParaRPr lang="en-US" dirty="0">
                        <a:solidFill>
                          <a:srgbClr val="1A4226"/>
                        </a:solidFill>
                      </a:endParaRPr>
                    </a:p>
                  </a:txBody>
                  <a:tcPr marL="90170" marR="90170" marT="46990" marB="4699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Abs.</a:t>
                      </a:r>
                    </a:p>
                  </a:txBody>
                  <a:tcPr marL="90170" marR="90170" marT="46990" marB="4699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E</a:t>
                      </a: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limina</a:t>
                      </a: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i</a:t>
                      </a:r>
                    </a:p>
                  </a:txBody>
                  <a:tcPr marL="90170" marR="90170" marT="46990" marB="46990" anchor="ctr" horzOverflow="overflow"/>
                </a:tc>
              </a:tr>
              <a:tr h="467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5 - 5.99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6 - 6.99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7 - 7.99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8 - 8.99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9 - 9.99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10</a:t>
                      </a:r>
                    </a:p>
                  </a:txBody>
                  <a:tcPr marL="90170" marR="90170" marT="46990" marB="46990" anchor="ctr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31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Zi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2811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2786 (100%)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346 (12,42%)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594 (21,32%)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1846 (66,26%)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25 (0,89%)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</a:tr>
              <a:tr h="6531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Seral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47 (100%)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12 (25,53%)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25 (53,19%)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9 (19,15%)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 (2,13%)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 (9,62%)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</a:tr>
              <a:tr h="656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Frecvență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redus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ă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7 (100%)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 (28,57%)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 (42,86%)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 (28,57%)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</a:tr>
              <a:tr h="8017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TOTAL</a:t>
                      </a: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2870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2840 (100%)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360 (12,68%)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622 (21,9%)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1857 (65,39%)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 (0,04%)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30 (1,05%)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544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40271" y="309796"/>
            <a:ext cx="11111458" cy="1456267"/>
          </a:xfrm>
        </p:spPr>
        <p:txBody>
          <a:bodyPr>
            <a:noAutofit/>
          </a:bodyPr>
          <a:lstStyle/>
          <a:p>
            <a:pPr algn="ctr"/>
            <a:r>
              <a:rPr lang="ro-RO" altLang="en-US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EXAMENUL NAȚIONAL DE BACALAUREAT 2018</a:t>
            </a:r>
            <a:br>
              <a:rPr lang="ro-RO" altLang="en-US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SESIUNEA IUNIE-IULIE: SCRIS</a:t>
            </a:r>
            <a:endParaRPr lang="ro-RO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224317"/>
              </p:ext>
            </p:extLst>
          </p:nvPr>
        </p:nvGraphicFramePr>
        <p:xfrm>
          <a:off x="623455" y="2050474"/>
          <a:ext cx="10972797" cy="3699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2218"/>
                <a:gridCol w="872836"/>
                <a:gridCol w="997527"/>
                <a:gridCol w="997527"/>
                <a:gridCol w="997527"/>
                <a:gridCol w="997527"/>
                <a:gridCol w="997527"/>
                <a:gridCol w="997527"/>
                <a:gridCol w="1080656"/>
                <a:gridCol w="969818"/>
                <a:gridCol w="942107"/>
              </a:tblGrid>
              <a:tr h="4674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Forma de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învățământ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  <a:sym typeface="Times New Roman" pitchFamily="18" charset="0"/>
                      </a:endParaRPr>
                    </a:p>
                  </a:txBody>
                  <a:tcPr marL="90170" marR="90170" marT="46990" marB="4699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Candi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 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da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 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î</a:t>
                      </a: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nscri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ș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i</a:t>
                      </a:r>
                    </a:p>
                  </a:txBody>
                  <a:tcPr marL="90170" marR="90170" marT="46990" marB="4699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Candi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 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da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 </a:t>
                      </a: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reu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ș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</a:t>
                      </a:r>
                      <a:r>
                        <a:rPr kumimoji="0" lang="ro-RO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i</a:t>
                      </a:r>
                    </a:p>
                  </a:txBody>
                  <a:tcPr marL="90170" marR="90170" marT="46990" marB="46990" anchor="ctr" horzOverflow="overflow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1A4226"/>
                          </a:solidFill>
                        </a:rPr>
                        <a:t>Note </a:t>
                      </a:r>
                      <a:r>
                        <a:rPr lang="en-US" dirty="0" err="1" smtClean="0">
                          <a:solidFill>
                            <a:srgbClr val="1A4226"/>
                          </a:solidFill>
                        </a:rPr>
                        <a:t>intre</a:t>
                      </a:r>
                      <a:endParaRPr lang="en-US" dirty="0">
                        <a:solidFill>
                          <a:srgbClr val="1A4226"/>
                        </a:solidFill>
                      </a:endParaRPr>
                    </a:p>
                  </a:txBody>
                  <a:tcPr marL="90170" marR="90170" marT="46990" marB="4699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Abs.</a:t>
                      </a:r>
                    </a:p>
                  </a:txBody>
                  <a:tcPr marL="90170" marR="90170" marT="46990" marB="4699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E</a:t>
                      </a: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limina</a:t>
                      </a:r>
                      <a:r>
                        <a:rPr kumimoji="0" lang="ro-RO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ț</a:t>
                      </a: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i</a:t>
                      </a:r>
                    </a:p>
                  </a:txBody>
                  <a:tcPr marL="90170" marR="90170" marT="46990" marB="46990" anchor="ctr" horzOverflow="overflow"/>
                </a:tc>
              </a:tr>
              <a:tr h="467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5 - 5.99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6 - 6.99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7 - 7.99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8 - 8.99 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9 - 9.99</a:t>
                      </a:r>
                    </a:p>
                  </a:txBody>
                  <a:tcPr marL="90170" marR="90170" marT="46990" marB="469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10</a:t>
                      </a:r>
                    </a:p>
                  </a:txBody>
                  <a:tcPr marL="90170" marR="90170" marT="46990" marB="46990" anchor="ctr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31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Zi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2811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2355 (89,07%)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590 (25,05%)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444 (18,85%)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433 (18,39%)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529 (22,46%)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330 (14,01%)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29 (1,23%)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167 (5,94%)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 (0,08%)</a:t>
                      </a:r>
                    </a:p>
                  </a:txBody>
                  <a:tcPr marL="9525" marR="9525" marT="9525" marB="0" anchor="b"/>
                </a:tc>
              </a:tr>
              <a:tr h="6531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Seral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20 (64,52%)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15 (75%)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4 (20%)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 (5%)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21 (40,38%)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</a:tr>
              <a:tr h="656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Frecvență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Times New Roman" pitchFamily="18" charset="0"/>
                        </a:rPr>
                        <a:t>redus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  <a:sym typeface="Arial" pitchFamily="34" charset="0"/>
                        </a:rPr>
                        <a:t>ă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 (50%)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 (100%)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 (14,29%)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0 (0%)</a:t>
                      </a:r>
                    </a:p>
                  </a:txBody>
                  <a:tcPr marL="9525" marR="9525" marT="9525" marB="0" anchor="b"/>
                </a:tc>
              </a:tr>
              <a:tr h="8017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  <a:sym typeface="Times New Roman" pitchFamily="18" charset="0"/>
                        </a:rPr>
                        <a:t>TOTAL</a:t>
                      </a:r>
                    </a:p>
                  </a:txBody>
                  <a:tcPr marL="90170" marR="90170" marT="46990" marB="46990" anchor="b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2870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2378 (88,7%)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608 (25,57%)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448 (18,84%)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433 (18,21%)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530 (22,29%)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330 (13,88%)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29 (1,22%)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189 (6,59%)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Times New Roman" pitchFamily="18" charset="0"/>
                        </a:rPr>
                        <a:t>2 (0,07%)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991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40271" y="309796"/>
            <a:ext cx="11111458" cy="1456267"/>
          </a:xfrm>
        </p:spPr>
        <p:txBody>
          <a:bodyPr>
            <a:noAutofit/>
          </a:bodyPr>
          <a:lstStyle/>
          <a:p>
            <a:pPr algn="ctr"/>
            <a:r>
              <a:rPr lang="ro-RO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EXAMENUL NAŢIONAL DE DEFINITIVARE</a:t>
            </a:r>
            <a:r>
              <a:rPr lang="en-US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en-US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o-RO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ÎN ÎNVĂŢĂMÂNT</a:t>
            </a:r>
            <a:endParaRPr lang="ro-RO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819932"/>
              </p:ext>
            </p:extLst>
          </p:nvPr>
        </p:nvGraphicFramePr>
        <p:xfrm>
          <a:off x="1357744" y="1940560"/>
          <a:ext cx="9698183" cy="2872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6364"/>
                <a:gridCol w="1778000"/>
                <a:gridCol w="1586975"/>
                <a:gridCol w="1484116"/>
                <a:gridCol w="1616364"/>
                <a:gridCol w="1616364"/>
              </a:tblGrid>
              <a:tr h="1317914">
                <a:tc>
                  <a:txBody>
                    <a:bodyPr/>
                    <a:lstStyle/>
                    <a:p>
                      <a:pPr algn="ctr"/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Total </a:t>
                      </a:r>
                      <a:r>
                        <a:rPr lang="en-US" sz="23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candidati</a:t>
                      </a:r>
                      <a:r>
                        <a:rPr lang="en-US" sz="23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230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inscrisi</a:t>
                      </a:r>
                      <a:endParaRPr lang="en-US" sz="23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Neprezentati</a:t>
                      </a:r>
                      <a:endParaRPr lang="en-US" sz="23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Prezenti</a:t>
                      </a:r>
                      <a:endParaRPr lang="en-US" sz="23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Cu note </a:t>
                      </a:r>
                      <a:r>
                        <a:rPr lang="en-US" sz="23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intre</a:t>
                      </a:r>
                      <a:endParaRPr lang="en-US" sz="23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7878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1-4,99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5-7,99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8-10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49787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497878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100%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0%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100%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0%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16.67%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itchFamily="34" charset="0"/>
                          <a:cs typeface="Calibri" pitchFamily="34" charset="0"/>
                        </a:rPr>
                        <a:t>83,33%</a:t>
                      </a:r>
                      <a:endParaRPr lang="en-US" sz="2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081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726" y="734291"/>
            <a:ext cx="10972800" cy="1108363"/>
          </a:xfrm>
        </p:spPr>
        <p:txBody>
          <a:bodyPr/>
          <a:lstStyle/>
          <a:p>
            <a:r>
              <a:rPr lang="ro-RO" altLang="en-US" sz="4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CONCURSUL NAȚIONAL DE OCUPARE A  POSTURILOR DIDACTICE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0301500"/>
              </p:ext>
            </p:extLst>
          </p:nvPr>
        </p:nvGraphicFramePr>
        <p:xfrm>
          <a:off x="692727" y="1939633"/>
          <a:ext cx="10764984" cy="2687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4164"/>
                <a:gridCol w="1794164"/>
                <a:gridCol w="1794164"/>
                <a:gridCol w="1794164"/>
                <a:gridCol w="1794164"/>
                <a:gridCol w="1794164"/>
              </a:tblGrid>
              <a:tr h="4496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Număr</a:t>
                      </a: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candidaţi</a:t>
                      </a: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înscrişi</a:t>
                      </a:r>
                      <a:endParaRPr kumimoji="0" lang="en-GB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Neprezentaţi</a:t>
                      </a:r>
                      <a:endParaRPr kumimoji="0" lang="en-GB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Prezenţi</a:t>
                      </a: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la </a:t>
                      </a: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proba</a:t>
                      </a: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</a:t>
                      </a: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scrisă</a:t>
                      </a:r>
                      <a:endParaRPr kumimoji="0" lang="en-GB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Cu note între</a:t>
                      </a: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89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1-4,99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5- 6,99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7-10</a:t>
                      </a:r>
                    </a:p>
                  </a:txBody>
                  <a:tcPr marL="68580" marR="68580" marT="0" marB="0" horzOverflow="overflow"/>
                </a:tc>
              </a:tr>
              <a:tr h="4496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25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25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12</a:t>
                      </a:r>
                    </a:p>
                  </a:txBody>
                  <a:tcPr marL="68580" marR="68580" marT="0" marB="0" horzOverflow="overflow"/>
                </a:tc>
              </a:tr>
              <a:tr h="4496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Procentual</a:t>
                      </a:r>
                      <a:endParaRPr kumimoji="0" lang="en-GB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0%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100%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20% 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32%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48%</a:t>
                      </a:r>
                    </a:p>
                  </a:txBody>
                  <a:tcPr marL="68580" marR="68580" marT="0" marB="0" horzOverflow="overflow"/>
                </a:tc>
              </a:tr>
              <a:tr h="44965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PROCENT DE PROMOVARE</a:t>
                      </a: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8</a:t>
                      </a:r>
                      <a:r>
                        <a:rPr kumimoji="0" lang="ro-RO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0</a:t>
                      </a:r>
                      <a:r>
                        <a:rPr kumimoji="0" lang="en-US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Calibri" pitchFamily="34" charset="0"/>
                        </a:rPr>
                        <a:t> %</a:t>
                      </a: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13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50693" y="252612"/>
            <a:ext cx="10131425" cy="1456267"/>
          </a:xfrm>
        </p:spPr>
        <p:txBody>
          <a:bodyPr/>
          <a:lstStyle/>
          <a:p>
            <a:pPr algn="ctr"/>
            <a:r>
              <a:rPr lang="ro-RO" altLang="en-US" b="1" u="sng" spc="600" dirty="0">
                <a:solidFill>
                  <a:srgbClr val="B93B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EXAMENE NAȚIONALE </a:t>
            </a:r>
            <a:r>
              <a:rPr lang="ro-RO" altLang="en-US" b="1" u="sng" spc="600" dirty="0" smtClean="0">
                <a:solidFill>
                  <a:srgbClr val="B93B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2018-2019</a:t>
            </a:r>
            <a:endParaRPr lang="ro-RO" b="1" u="sng" spc="600" dirty="0">
              <a:solidFill>
                <a:srgbClr val="B93B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64695" y="1469037"/>
            <a:ext cx="11166540" cy="5036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o-RO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en-US" alt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valuăril</a:t>
            </a:r>
            <a:r>
              <a:rPr lang="ro-RO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naționale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la </a:t>
            </a:r>
            <a:r>
              <a:rPr lang="en-US" alt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finalul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claselor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a II-a, a IV-a </a:t>
            </a:r>
            <a:r>
              <a:rPr lang="en-US" alt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și</a:t>
            </a:r>
            <a:r>
              <a:rPr lang="en-US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a VI-a</a:t>
            </a:r>
            <a:r>
              <a:rPr lang="ro-RO" alt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o-RO" altLang="en-US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ro-RO" alt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ro-RO" altLang="en-US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OMEN </a:t>
            </a:r>
            <a:r>
              <a:rPr lang="ro-RO" alt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4461/ 27.08.2018)</a:t>
            </a:r>
            <a:endParaRPr lang="ro-RO" altLang="en-US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	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US" altLang="en-US" sz="2400" dirty="0" err="1" smtClean="0">
                <a:latin typeface="Calibri" pitchFamily="34" charset="0"/>
                <a:cs typeface="Calibri" pitchFamily="34" charset="0"/>
              </a:rPr>
              <a:t>Elevii</a:t>
            </a:r>
            <a:r>
              <a:rPr lang="en-US" alt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claselor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a VI-a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vor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susține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evaluarea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competențelor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fundamentale</a:t>
            </a: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limbă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și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comunicare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dobândite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în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ciclul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inferior al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gimnaziului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(V-VI)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în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  <a:cs typeface="Calibri" pitchFamily="34" charset="0"/>
              </a:rPr>
              <a:t>zi</a:t>
            </a:r>
            <a:r>
              <a:rPr lang="ro-RO" altLang="en-US" sz="2400" dirty="0" err="1">
                <a:latin typeface="Calibri" pitchFamily="34" charset="0"/>
                <a:cs typeface="Calibri" pitchFamily="34" charset="0"/>
              </a:rPr>
              <a:t>ua</a:t>
            </a:r>
            <a:r>
              <a:rPr lang="en-US" altLang="en-US" sz="2400" dirty="0">
                <a:latin typeface="Calibri" pitchFamily="34" charset="0"/>
                <a:cs typeface="Calibri" pitchFamily="34" charset="0"/>
              </a:rPr>
              <a:t> de </a:t>
            </a:r>
            <a:r>
              <a:rPr lang="en-US" altLang="en-US" sz="2400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o-RO" altLang="en-US" sz="2400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altLang="en-US" sz="2400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400" u="sng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mai</a:t>
            </a:r>
            <a:r>
              <a:rPr lang="ro-RO" altLang="en-US" sz="2400" u="sng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o-RO" altLang="en-US" sz="2400" u="sng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2019.</a:t>
            </a:r>
            <a:endParaRPr lang="ro-RO" altLang="en-US" sz="2400" u="sng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o-RO" altLang="en-US" sz="2400" dirty="0">
                <a:latin typeface="Calibri" pitchFamily="34" charset="0"/>
                <a:cs typeface="Calibri" pitchFamily="34" charset="0"/>
              </a:rPr>
              <a:t>	</a:t>
            </a:r>
            <a:r>
              <a:rPr lang="ro-RO" altLang="en-US" sz="2400" dirty="0" smtClean="0">
                <a:latin typeface="Calibri" pitchFamily="34" charset="0"/>
                <a:cs typeface="Calibri" pitchFamily="34" charset="0"/>
              </a:rPr>
              <a:t>		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Conform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Legii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Educației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Naționale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nr. 1/2011, la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finalul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clasei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a VI-a, </a:t>
            </a:r>
            <a:r>
              <a:rPr lang="ro-RO" altLang="en-US" sz="2300" dirty="0" smtClean="0">
                <a:latin typeface="Calibri" pitchFamily="34" charset="0"/>
                <a:cs typeface="Calibri" pitchFamily="34" charset="0"/>
              </a:rPr>
              <a:t>						              </a:t>
            </a:r>
            <a:r>
              <a:rPr lang="en-US" altLang="en-US" sz="2300" dirty="0" err="1" smtClean="0">
                <a:latin typeface="Calibri" pitchFamily="34" charset="0"/>
                <a:cs typeface="Calibri" pitchFamily="34" charset="0"/>
              </a:rPr>
              <a:t>rezultatele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au ca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scop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elaborarea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planurilor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ro-RO" altLang="en-US" sz="2300" dirty="0" smtClean="0">
                <a:latin typeface="Calibri" pitchFamily="34" charset="0"/>
                <a:cs typeface="Calibri" pitchFamily="34" charset="0"/>
              </a:rPr>
              <a:t>							</a:t>
            </a:r>
            <a:r>
              <a:rPr lang="en-US" altLang="en-US" sz="2300" dirty="0" err="1" smtClean="0">
                <a:latin typeface="Calibri" pitchFamily="34" charset="0"/>
                <a:cs typeface="Calibri" pitchFamily="34" charset="0"/>
              </a:rPr>
              <a:t>individualizate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de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învățare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ale </a:t>
            </a:r>
            <a:r>
              <a:rPr lang="en-US" altLang="en-US" sz="2300" dirty="0" err="1" smtClean="0">
                <a:latin typeface="Calibri" pitchFamily="34" charset="0"/>
                <a:cs typeface="Calibri" pitchFamily="34" charset="0"/>
              </a:rPr>
              <a:t>elevilor</a:t>
            </a:r>
            <a:r>
              <a:rPr lang="ro-RO" altLang="en-US" sz="23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p</a:t>
            </a:r>
            <a:r>
              <a:rPr lang="ro-RO" altLang="en-US" sz="2300" dirty="0" smtClean="0">
                <a:latin typeface="Calibri" pitchFamily="34" charset="0"/>
                <a:cs typeface="Calibri" pitchFamily="34" charset="0"/>
              </a:rPr>
              <a:t>entru							</a:t>
            </a:r>
            <a:r>
              <a:rPr lang="en-US" altLang="en-US" sz="2300" dirty="0" err="1" smtClean="0">
                <a:latin typeface="Calibri" pitchFamily="34" charset="0"/>
                <a:cs typeface="Calibri" pitchFamily="34" charset="0"/>
              </a:rPr>
              <a:t>reorientarea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școlară</a:t>
            </a:r>
            <a:r>
              <a:rPr lang="ro-RO" altLang="en-US" sz="2300" dirty="0">
                <a:latin typeface="Calibri" pitchFamily="34" charset="0"/>
                <a:cs typeface="Calibri" pitchFamily="34" charset="0"/>
              </a:rPr>
              <a:t> și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se </a:t>
            </a:r>
            <a:r>
              <a:rPr lang="en-US" altLang="en-US" sz="2300" dirty="0" err="1" smtClean="0">
                <a:latin typeface="Calibri" pitchFamily="34" charset="0"/>
                <a:cs typeface="Calibri" pitchFamily="34" charset="0"/>
              </a:rPr>
              <a:t>comunică</a:t>
            </a:r>
            <a:r>
              <a:rPr lang="en-US" altLang="en-US" sz="23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en-US" sz="2300" dirty="0" err="1">
                <a:latin typeface="Calibri" pitchFamily="34" charset="0"/>
                <a:cs typeface="Calibri" pitchFamily="34" charset="0"/>
              </a:rPr>
              <a:t>părinților</a:t>
            </a:r>
            <a:r>
              <a:rPr lang="en-US" altLang="en-US" sz="2300" dirty="0">
                <a:latin typeface="Calibri" pitchFamily="34" charset="0"/>
                <a:cs typeface="Calibri" pitchFamily="34" charset="0"/>
              </a:rPr>
              <a:t>. </a:t>
            </a:r>
            <a:endParaRPr lang="en-US" altLang="en-US" sz="2300" b="1" dirty="0">
              <a:latin typeface="Calibri" pitchFamily="34" charset="0"/>
              <a:cs typeface="Calibri" pitchFamily="34" charset="0"/>
            </a:endParaRPr>
          </a:p>
          <a:p>
            <a:endParaRPr lang="ro-RO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tical design template">
  <a:themeElements>
    <a:clrScheme name="Default Design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Optical design template</Template>
  <TotalTime>1281</TotalTime>
  <Words>1749</Words>
  <Application>Microsoft Office PowerPoint</Application>
  <PresentationFormat>Widescreen</PresentationFormat>
  <Paragraphs>402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Microsoft YaHei</vt:lpstr>
      <vt:lpstr>SimSun</vt:lpstr>
      <vt:lpstr>Arial</vt:lpstr>
      <vt:lpstr>Calibri</vt:lpstr>
      <vt:lpstr>Times New Roman</vt:lpstr>
      <vt:lpstr>Trebuchet MS</vt:lpstr>
      <vt:lpstr>Wingdings</vt:lpstr>
      <vt:lpstr>Optical design template</vt:lpstr>
      <vt:lpstr>Bitmap Image</vt:lpstr>
      <vt:lpstr> CONSFĂTUIRILE JUDEŢENE   ALE PROFESORILOR  DE LIMBA ŞI LITERATURA ROMÂNĂ  ŞI LIMBA LATINĂ</vt:lpstr>
      <vt:lpstr>ACȚIUNI PRIORITARE LA NIVEL NAȚIONAL</vt:lpstr>
      <vt:lpstr>STRUCTURA ANULUI ŞCOLAR 2018-2019 34 de săptămâni de cursuri, însumând 168 de zile lucrătoare OMEN nr. 3220/ 19.02.2018</vt:lpstr>
      <vt:lpstr>EVALUAREA NAŢIONALĂ  CLASA a VIII-a 2018</vt:lpstr>
      <vt:lpstr>EXAMENUL NAȚIONAL DE BACALAUREAT 2018 SESIUNEA IUNIE-IULIE: COMPETENȚE</vt:lpstr>
      <vt:lpstr>EXAMENUL NAȚIONAL DE BACALAUREAT 2018 SESIUNEA IUNIE-IULIE: SCRIS</vt:lpstr>
      <vt:lpstr>EXAMENUL NAŢIONAL DE DEFINITIVARE  ÎN ÎNVĂŢĂMÂNT</vt:lpstr>
      <vt:lpstr>CONCURSUL NAȚIONAL DE OCUPARE A  POSTURILOR DIDACTICE </vt:lpstr>
      <vt:lpstr>EXAMENE NAȚIONALE 2018-2019</vt:lpstr>
      <vt:lpstr>EXAMENE NAȚIONALE 2018-2019</vt:lpstr>
      <vt:lpstr>EXAMENE NAȚIONALE 2018-2019</vt:lpstr>
      <vt:lpstr>CURRICULUM LA LIMBA ȘI LITERATURA ROMÂNĂ</vt:lpstr>
      <vt:lpstr>OPȚIUNI ALE NOII PROGRAME aprobate prin OMEN nr. 3393/28.02.2017 </vt:lpstr>
      <vt:lpstr>OLIMPIADE ŞI CONCURSURI FINANŢATE DE MEN ÎN ANUL ŞCOLAR 2018-2019</vt:lpstr>
      <vt:lpstr>PREMII ŞI MENŢIUNI LA ETAPELE NAŢIONALE</vt:lpstr>
      <vt:lpstr>PREMII ŞI MENŢIUNI LA ETAPELE NAŢIONALE</vt:lpstr>
      <vt:lpstr>PREMII ŞI MENŢIUNI LA ETAPELE NAŢIONALE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Simona TENE</dc:creator>
  <cp:lastModifiedBy>HP</cp:lastModifiedBy>
  <cp:revision>119</cp:revision>
  <dcterms:created xsi:type="dcterms:W3CDTF">2015-11-22T09:20:17Z</dcterms:created>
  <dcterms:modified xsi:type="dcterms:W3CDTF">2018-09-23T15:05:47Z</dcterms:modified>
</cp:coreProperties>
</file>